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11" r:id="rId1"/>
  </p:sldMasterIdLst>
  <p:notesMasterIdLst>
    <p:notesMasterId r:id="rId15"/>
  </p:notesMasterIdLst>
  <p:sldIdLst>
    <p:sldId id="303" r:id="rId2"/>
    <p:sldId id="302" r:id="rId3"/>
    <p:sldId id="263" r:id="rId4"/>
    <p:sldId id="262" r:id="rId5"/>
    <p:sldId id="343" r:id="rId6"/>
    <p:sldId id="346" r:id="rId7"/>
    <p:sldId id="351" r:id="rId8"/>
    <p:sldId id="348" r:id="rId9"/>
    <p:sldId id="352" r:id="rId10"/>
    <p:sldId id="349" r:id="rId11"/>
    <p:sldId id="354" r:id="rId12"/>
    <p:sldId id="355" r:id="rId13"/>
    <p:sldId id="337"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0D6"/>
          </a:solidFill>
        </a:fill>
      </a:tcStyle>
    </a:wholeTbl>
    <a:band2H>
      <a:tcTxStyle/>
      <a:tcStyle>
        <a:tcBdr/>
        <a:fill>
          <a:solidFill>
            <a:srgbClr val="F1F0EC"/>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9A57C"/>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9A57C"/>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9A57C"/>
          </a:solidFill>
        </a:fill>
      </a:tcStyle>
    </a:firstRow>
  </a:tblStyle>
  <a:tblStyle styleId="{C7B018BB-80A7-4F77-B60F-C8B233D01FF8}"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E2E2"/>
          </a:solidFill>
        </a:fill>
      </a:tcStyle>
    </a:wholeTbl>
    <a:band2H>
      <a:tcTxStyle/>
      <a:tcStyle>
        <a:tcBdr/>
        <a:fill>
          <a:solidFill>
            <a:srgbClr val="EDF1F1"/>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CAB"/>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CAB"/>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DACAB"/>
          </a:solidFill>
        </a:fill>
      </a:tcStyle>
    </a:firstRow>
  </a:tblStyle>
  <a:tblStyle styleId="{CF821DB8-F4EB-4A41-A1BA-3FCAFE7338EE}" styleName="">
    <a:tblBg/>
    <a:wholeTbl>
      <a:tcTxStyle b="on" i="on">
        <a:font>
          <a:latin typeface="Calibri"/>
          <a:ea typeface="Calibri"/>
          <a:cs typeface="Calibri"/>
        </a:font>
        <a:srgbClr val="2F2B2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9A57C"/>
          </a:solidFill>
        </a:fill>
      </a:tcStyle>
    </a:firstCol>
    <a:lastRow>
      <a:tcTxStyle b="on" i="on">
        <a:font>
          <a:latin typeface="Calibri"/>
          <a:ea typeface="Calibri"/>
          <a:cs typeface="Calibri"/>
        </a:font>
        <a:srgbClr val="2F2B20"/>
      </a:tcTxStyle>
      <a:tcStyle>
        <a:tcBdr>
          <a:left>
            <a:ln w="12700" cap="flat">
              <a:noFill/>
              <a:miter lim="400000"/>
            </a:ln>
          </a:left>
          <a:right>
            <a:ln w="12700" cap="flat">
              <a:noFill/>
              <a:miter lim="400000"/>
            </a:ln>
          </a:right>
          <a:top>
            <a:ln w="50800" cap="flat">
              <a:solidFill>
                <a:srgbClr val="2F2B20"/>
              </a:solidFill>
              <a:prstDash val="solid"/>
              <a:bevel/>
            </a:ln>
          </a:top>
          <a:bottom>
            <a:ln w="25400" cap="flat">
              <a:solidFill>
                <a:srgbClr val="2F2B2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2F2B20"/>
              </a:solidFill>
              <a:prstDash val="solid"/>
              <a:bevel/>
            </a:ln>
          </a:top>
          <a:bottom>
            <a:ln w="25400" cap="flat">
              <a:solidFill>
                <a:srgbClr val="2F2B20"/>
              </a:solidFill>
              <a:prstDash val="solid"/>
              <a:bevel/>
            </a:ln>
          </a:bottom>
          <a:insideH>
            <a:ln w="12700" cap="flat">
              <a:noFill/>
              <a:miter lim="400000"/>
            </a:ln>
          </a:insideH>
          <a:insideV>
            <a:ln w="12700" cap="flat">
              <a:noFill/>
              <a:miter lim="400000"/>
            </a:ln>
          </a:insideV>
        </a:tcBdr>
        <a:fill>
          <a:solidFill>
            <a:srgbClr val="A9A57C"/>
          </a:solidFill>
        </a:fill>
      </a:tcStyle>
    </a:firstRow>
  </a:tblStyle>
  <a:tblStyle styleId="{33BA23B1-9221-436E-865A-0063620EA4FD}" styleName="">
    <a:tblBg/>
    <a:wholeTbl>
      <a:tcTxStyle b="on" i="on">
        <a:font>
          <a:latin typeface="Calibri"/>
          <a:ea typeface="Calibri"/>
          <a:cs typeface="Calibri"/>
        </a:font>
        <a:srgbClr val="2F2B2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BCB"/>
          </a:solidFill>
        </a:fill>
      </a:tcStyle>
    </a:wholeTbl>
    <a:band2H>
      <a:tcTxStyle/>
      <a:tcStyle>
        <a:tcBdr/>
        <a:fill>
          <a:solidFill>
            <a:srgbClr val="E7E7E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F2B2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F2B2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F2B20"/>
          </a:solidFill>
        </a:fill>
      </a:tcStyle>
    </a:firstRow>
  </a:tblStyle>
  <a:tblStyle styleId="{2708684C-4D16-4618-839F-0558EEFCDFE6}" styleName="">
    <a:tblBg/>
    <a:wholeTbl>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solidFill>
            <a:srgbClr val="2F2B2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solidFill>
            <a:srgbClr val="2F2B20">
              <a:alpha val="20000"/>
            </a:srgbClr>
          </a:solidFill>
        </a:fill>
      </a:tcStyle>
    </a:firstCol>
    <a:lastRow>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50800" cap="flat">
              <a:solidFill>
                <a:srgbClr val="2F2B20"/>
              </a:solidFill>
              <a:prstDash val="solid"/>
              <a:bevel/>
            </a:ln>
          </a:top>
          <a:bottom>
            <a:ln w="127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noFill/>
        </a:fill>
      </a:tcStyle>
    </a:lastRow>
    <a:firstRow>
      <a:tcTxStyle b="on" i="on">
        <a:font>
          <a:latin typeface="Calibri"/>
          <a:ea typeface="Calibri"/>
          <a:cs typeface="Calibri"/>
        </a:font>
        <a:srgbClr val="2F2B20"/>
      </a:tcTxStyle>
      <a:tcStyle>
        <a:tcBdr>
          <a:left>
            <a:ln w="12700" cap="flat">
              <a:solidFill>
                <a:srgbClr val="2F2B20"/>
              </a:solidFill>
              <a:prstDash val="solid"/>
              <a:bevel/>
            </a:ln>
          </a:left>
          <a:right>
            <a:ln w="12700" cap="flat">
              <a:solidFill>
                <a:srgbClr val="2F2B20"/>
              </a:solidFill>
              <a:prstDash val="solid"/>
              <a:bevel/>
            </a:ln>
          </a:right>
          <a:top>
            <a:ln w="12700" cap="flat">
              <a:solidFill>
                <a:srgbClr val="2F2B20"/>
              </a:solidFill>
              <a:prstDash val="solid"/>
              <a:bevel/>
            </a:ln>
          </a:top>
          <a:bottom>
            <a:ln w="25400" cap="flat">
              <a:solidFill>
                <a:srgbClr val="2F2B20"/>
              </a:solidFill>
              <a:prstDash val="solid"/>
              <a:bevel/>
            </a:ln>
          </a:bottom>
          <a:insideH>
            <a:ln w="12700" cap="flat">
              <a:solidFill>
                <a:srgbClr val="2F2B20"/>
              </a:solidFill>
              <a:prstDash val="solid"/>
              <a:bevel/>
            </a:ln>
          </a:insideH>
          <a:insideV>
            <a:ln w="12700" cap="flat">
              <a:solidFill>
                <a:srgbClr val="2F2B20"/>
              </a:solidFill>
              <a:prstDash val="solid"/>
              <a:bevel/>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94963" autoAdjust="0"/>
  </p:normalViewPr>
  <p:slideViewPr>
    <p:cSldViewPr>
      <p:cViewPr varScale="1">
        <p:scale>
          <a:sx n="83" d="100"/>
          <a:sy n="83" d="100"/>
        </p:scale>
        <p:origin x="9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8" name="Shape 8"/>
          <p:cNvSpPr>
            <a:spLocks noGrp="1"/>
          </p:cNvSpPr>
          <p:nvPr>
            <p:ph type="body" sz="quarter" idx="1"/>
          </p:nvPr>
        </p:nvSpPr>
        <p:spPr>
          <a:xfrm>
            <a:off x="906359" y="4715153"/>
            <a:ext cx="4984962" cy="4466987"/>
          </a:xfrm>
          <a:prstGeom prst="rect">
            <a:avLst/>
          </a:prstGeom>
        </p:spPr>
        <p:txBody>
          <a:bodyPr/>
          <a:lstStyle/>
          <a:p>
            <a:pPr lvl="0"/>
            <a:endParaRPr/>
          </a:p>
        </p:txBody>
      </p:sp>
    </p:spTree>
    <p:extLst>
      <p:ext uri="{BB962C8B-B14F-4D97-AF65-F5344CB8AC3E}">
        <p14:creationId xmlns:p14="http://schemas.microsoft.com/office/powerpoint/2010/main" val="2334395760"/>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ELLEN</a:t>
            </a:r>
            <a:r>
              <a:rPr lang="nl-BE" sz="1100" baseline="0" dirty="0" smtClean="0"/>
              <a:t> </a:t>
            </a:r>
          </a:p>
          <a:p>
            <a:endParaRPr lang="nl-BE" sz="1100" baseline="0" dirty="0" smtClean="0"/>
          </a:p>
          <a:p>
            <a:r>
              <a:rPr lang="nl-BE" sz="1100" dirty="0" err="1" smtClean="0"/>
              <a:t>Samenwerkingsinititiatief</a:t>
            </a:r>
            <a:r>
              <a:rPr lang="nl-BE" sz="1100" baseline="0" dirty="0" smtClean="0"/>
              <a:t> voor cliënten met een psychiatrische problematiek in de thuissituatie</a:t>
            </a:r>
          </a:p>
          <a:p>
            <a:r>
              <a:rPr lang="nl-BE" sz="1100" baseline="0" dirty="0" smtClean="0"/>
              <a:t>Onderdeel van het SaVHA!? netwerk</a:t>
            </a:r>
            <a:endParaRPr lang="nl-BE" sz="1100" dirty="0"/>
          </a:p>
        </p:txBody>
      </p:sp>
    </p:spTree>
    <p:extLst>
      <p:ext uri="{BB962C8B-B14F-4D97-AF65-F5344CB8AC3E}">
        <p14:creationId xmlns:p14="http://schemas.microsoft.com/office/powerpoint/2010/main" val="116108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ELLEN : SPPIT</a:t>
            </a:r>
            <a:r>
              <a:rPr lang="nl-BE" sz="1100" baseline="0" dirty="0" smtClean="0"/>
              <a:t> – SPPIT PLUS </a:t>
            </a:r>
          </a:p>
          <a:p>
            <a:r>
              <a:rPr lang="nl-BE" sz="1100" baseline="0" dirty="0" smtClean="0"/>
              <a:t>JANA : BAZ </a:t>
            </a:r>
          </a:p>
          <a:p>
            <a:endParaRPr lang="nl-BE" sz="1100" dirty="0" smtClean="0"/>
          </a:p>
          <a:p>
            <a:r>
              <a:rPr lang="nl-BE" sz="1100" dirty="0" err="1" smtClean="0"/>
              <a:t>SPPiT</a:t>
            </a:r>
            <a:endParaRPr lang="nl-BE" sz="1100" dirty="0" smtClean="0"/>
          </a:p>
          <a:p>
            <a:endParaRPr lang="nl-BE" sz="1100" dirty="0" smtClean="0"/>
          </a:p>
          <a:p>
            <a:endParaRPr lang="nl-BE" sz="1100" dirty="0" smtClean="0"/>
          </a:p>
          <a:p>
            <a:r>
              <a:rPr lang="nl-BE" sz="1100" dirty="0" smtClean="0"/>
              <a:t>Iedereen</a:t>
            </a:r>
            <a:r>
              <a:rPr lang="nl-BE" sz="1100" baseline="0" dirty="0" smtClean="0"/>
              <a:t> kan een aanmelding doen. We vragen wel dat de cliënt op de hoogte is van de aanmelding. Indien dat niet mogelijk is zoeken we graag mee naar oplossingen.</a:t>
            </a:r>
          </a:p>
          <a:p>
            <a:endParaRPr lang="nl-BE" sz="1100" baseline="0" dirty="0" smtClean="0"/>
          </a:p>
          <a:p>
            <a:r>
              <a:rPr lang="nl-BE" sz="1100" baseline="0" dirty="0" smtClean="0"/>
              <a:t>Na de telefonische aanmelding volgt frequent een intake en overleg met het netwerk van de cliënt. Daar waar nodig vragen we mits toestemming, extra verslaggeving op.  </a:t>
            </a:r>
          </a:p>
          <a:p>
            <a:r>
              <a:rPr lang="nl-BE" sz="1100" baseline="0" dirty="0" smtClean="0"/>
              <a:t>Nadien wordt de casus besproken om de aanmeldingsvergadering waar de psychiater, de teamcoördinator, de psycholoog en het team van aanmelders aanwezig is. </a:t>
            </a:r>
          </a:p>
          <a:p>
            <a:endParaRPr lang="nl-BE" sz="1100" baseline="0" dirty="0" smtClean="0"/>
          </a:p>
          <a:p>
            <a:r>
              <a:rPr lang="nl-BE" sz="1100" baseline="0" dirty="0" smtClean="0"/>
              <a:t>We streven er naar om een aanmeldingsvergadering overbodig te maken, doch het helpt ons wel om goed mee doelen te bepalen en tot juiste gedeelde verwachtingen te komen over de begeleiding. </a:t>
            </a:r>
          </a:p>
          <a:p>
            <a:endParaRPr lang="nl-BE" sz="1100" baseline="0" dirty="0" smtClean="0"/>
          </a:p>
          <a:p>
            <a:r>
              <a:rPr lang="nl-BE" sz="1100" baseline="0" dirty="0" smtClean="0"/>
              <a:t>De rol van onze aanmelders zal met de komst van de aanmeldpunt mee evolueren naargelang van waar er nood aan is. </a:t>
            </a:r>
          </a:p>
          <a:p>
            <a:endParaRPr lang="nl-BE" sz="1100" baseline="0" dirty="0" smtClean="0"/>
          </a:p>
          <a:p>
            <a:r>
              <a:rPr lang="nl-BE" sz="1100" baseline="0" dirty="0" err="1" smtClean="0"/>
              <a:t>SPPiT</a:t>
            </a:r>
            <a:r>
              <a:rPr lang="nl-BE" sz="1100" baseline="0" dirty="0" smtClean="0"/>
              <a:t>-plus</a:t>
            </a:r>
          </a:p>
          <a:p>
            <a:endParaRPr lang="nl-BE" sz="1100" baseline="0" dirty="0" smtClean="0"/>
          </a:p>
          <a:p>
            <a:r>
              <a:rPr lang="nl-BE" sz="1100" b="0" dirty="0" smtClean="0"/>
              <a:t>Aanmelding? </a:t>
            </a:r>
          </a:p>
          <a:p>
            <a:r>
              <a:rPr lang="nl-BE" sz="1100" dirty="0" smtClean="0"/>
              <a:t>0800</a:t>
            </a:r>
            <a:r>
              <a:rPr lang="nl-BE" sz="1100" baseline="0" dirty="0" smtClean="0"/>
              <a:t> </a:t>
            </a:r>
            <a:r>
              <a:rPr lang="nl-BE" sz="1100" dirty="0" smtClean="0"/>
              <a:t>13 500</a:t>
            </a:r>
          </a:p>
          <a:p>
            <a:pPr marL="0" marR="0" lvl="0" indent="0" defTabSz="457200" eaLnBrk="1" fontAlgn="auto" latinLnBrk="0" hangingPunct="1">
              <a:lnSpc>
                <a:spcPct val="117999"/>
              </a:lnSpc>
              <a:spcBef>
                <a:spcPts val="0"/>
              </a:spcBef>
              <a:spcAft>
                <a:spcPts val="0"/>
              </a:spcAft>
              <a:buClrTx/>
              <a:buSzTx/>
              <a:buFontTx/>
              <a:buNone/>
              <a:tabLst/>
              <a:defRPr/>
            </a:pPr>
            <a:r>
              <a:rPr lang="nl-BE" sz="1100" dirty="0" smtClean="0"/>
              <a:t>-</a:t>
            </a:r>
            <a:r>
              <a:rPr lang="nl-BE" sz="1100" baseline="0" dirty="0" smtClean="0"/>
              <a:t> </a:t>
            </a:r>
            <a:r>
              <a:rPr lang="nl-BE" sz="1100" dirty="0" smtClean="0"/>
              <a:t>Iedereen kan een aanmelding doen.</a:t>
            </a:r>
            <a:r>
              <a:rPr lang="nl-BE" sz="1100" baseline="0" dirty="0" smtClean="0"/>
              <a:t> </a:t>
            </a:r>
            <a:r>
              <a:rPr lang="nl-BE" sz="1100" dirty="0" smtClean="0"/>
              <a:t>Iedereen</a:t>
            </a:r>
            <a:r>
              <a:rPr lang="nl-BE" sz="1100" baseline="0" dirty="0" smtClean="0"/>
              <a:t> kan een aanmelding doen. We vragen wel dat de cliënt op de hoogte is van de aanmelding. Indien dat niet mogelijk is zoeken we graag mee naar oplossingen.</a:t>
            </a:r>
            <a:endParaRPr lang="nl-BE" sz="1100" dirty="0" smtClean="0"/>
          </a:p>
          <a:p>
            <a:r>
              <a:rPr lang="nl-BE" sz="1100" dirty="0" smtClean="0"/>
              <a:t>-</a:t>
            </a:r>
            <a:r>
              <a:rPr lang="nl-BE" sz="1100" baseline="0" dirty="0" smtClean="0"/>
              <a:t> </a:t>
            </a:r>
            <a:r>
              <a:rPr lang="nl-BE" sz="1100" dirty="0" smtClean="0"/>
              <a:t>Gratis 0800 nummer CAW met triage naar contactpersoon ELZ (= nummer AMW)</a:t>
            </a:r>
          </a:p>
          <a:p>
            <a:r>
              <a:rPr lang="nl-BE" sz="1100" dirty="0" smtClean="0"/>
              <a:t>Na kantooruren kan beknopt aanmeldingsformulier op website CAW ingevuld worden.</a:t>
            </a:r>
          </a:p>
          <a:p>
            <a:endParaRPr lang="nl-BE" sz="1100" dirty="0" smtClean="0"/>
          </a:p>
          <a:p>
            <a:pPr marL="0" marR="0" lvl="0" indent="0" defTabSz="457200" eaLnBrk="1" fontAlgn="auto" latinLnBrk="0" hangingPunct="1">
              <a:lnSpc>
                <a:spcPct val="117999"/>
              </a:lnSpc>
              <a:spcBef>
                <a:spcPts val="0"/>
              </a:spcBef>
              <a:spcAft>
                <a:spcPts val="0"/>
              </a:spcAft>
              <a:buClrTx/>
              <a:buSzTx/>
              <a:buFontTx/>
              <a:buNone/>
              <a:tabLst/>
              <a:defRPr/>
            </a:pPr>
            <a:r>
              <a:rPr lang="nl-BE" sz="1100" baseline="0" dirty="0" smtClean="0"/>
              <a:t>CAW engageert zich om binnen de 48u aan de slag te gaan met een aanmelding. Vaak volgt nog een intake of kennismakingsgesprek. </a:t>
            </a:r>
            <a:endParaRPr lang="nl-BE" sz="1100" dirty="0" smtClean="0"/>
          </a:p>
          <a:p>
            <a:r>
              <a:rPr lang="nl-BE" sz="1100" dirty="0" smtClean="0"/>
              <a:t>2 opties: </a:t>
            </a:r>
          </a:p>
          <a:p>
            <a:pPr>
              <a:buFont typeface="Wingdings" panose="05000000000000000000" pitchFamily="2" charset="2"/>
              <a:buChar char="à"/>
            </a:pPr>
            <a:r>
              <a:rPr lang="nl-BE" sz="1100" dirty="0" smtClean="0">
                <a:sym typeface="Wingdings" panose="05000000000000000000" pitchFamily="2" charset="2"/>
              </a:rPr>
              <a:t> CAW neemt zelf taak op</a:t>
            </a:r>
          </a:p>
          <a:p>
            <a:pPr>
              <a:buFont typeface="Wingdings" panose="05000000000000000000" pitchFamily="2" charset="2"/>
              <a:buChar char="à"/>
            </a:pPr>
            <a:r>
              <a:rPr lang="nl-BE" sz="1100" dirty="0" smtClean="0">
                <a:sym typeface="Wingdings" panose="05000000000000000000" pitchFamily="2" charset="2"/>
              </a:rPr>
              <a:t> CAW stelt casus voor op team van waaruit beslist wordt om het door te geven of in duo op te nemen</a:t>
            </a:r>
            <a:endParaRPr lang="nl-BE" sz="1100" dirty="0" smtClean="0"/>
          </a:p>
          <a:p>
            <a:endParaRPr lang="nl-BE" sz="1100" baseline="0" dirty="0" smtClean="0"/>
          </a:p>
          <a:p>
            <a:r>
              <a:rPr lang="nl-BE" sz="1100" baseline="0" dirty="0" smtClean="0"/>
              <a:t>BAZ </a:t>
            </a:r>
          </a:p>
          <a:p>
            <a:endParaRPr lang="nl-BE" sz="1100" baseline="0" dirty="0" smtClean="0"/>
          </a:p>
          <a:p>
            <a:r>
              <a:rPr lang="nl-BE" sz="1100" baseline="0" dirty="0" smtClean="0"/>
              <a:t>De aanmelding door sociaal verhuurkantoor komen binnen in het CAW. </a:t>
            </a:r>
          </a:p>
          <a:p>
            <a:r>
              <a:rPr lang="nl-BE" sz="1100" baseline="0" dirty="0" smtClean="0"/>
              <a:t>Bij een duidelijke verwijzing -&gt; aanmeldingsformulier voldoende ingevuld -&gt; naar BAZ team </a:t>
            </a:r>
          </a:p>
          <a:p>
            <a:r>
              <a:rPr lang="nl-BE" sz="1100" baseline="0" dirty="0" smtClean="0"/>
              <a:t>Bij onduidelijke verwijzing -&gt; uitklaren door CAW (met verwijzer/consult bij BAZ)</a:t>
            </a:r>
          </a:p>
          <a:p>
            <a:r>
              <a:rPr lang="nl-BE" sz="1100" baseline="0" dirty="0" smtClean="0"/>
              <a:t>Nog steeds niet duidelijk of het voor BAZ is: CAW verkent situatie eerst</a:t>
            </a:r>
          </a:p>
          <a:p>
            <a:r>
              <a:rPr lang="nl-BE" sz="1100" baseline="0" dirty="0" smtClean="0"/>
              <a:t>Eerste huisbezoek SAMEN met sociaal verhuurkantoor </a:t>
            </a:r>
          </a:p>
          <a:p>
            <a:endParaRPr lang="nl-BE" sz="1100" dirty="0" smtClean="0"/>
          </a:p>
          <a:p>
            <a:endParaRPr lang="nl-BE" sz="1100" dirty="0"/>
          </a:p>
        </p:txBody>
      </p:sp>
    </p:spTree>
    <p:extLst>
      <p:ext uri="{BB962C8B-B14F-4D97-AF65-F5344CB8AC3E}">
        <p14:creationId xmlns:p14="http://schemas.microsoft.com/office/powerpoint/2010/main" val="1164771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JANA</a:t>
            </a:r>
            <a:endParaRPr lang="nl-BE" sz="1100" dirty="0"/>
          </a:p>
        </p:txBody>
      </p:sp>
    </p:spTree>
    <p:extLst>
      <p:ext uri="{BB962C8B-B14F-4D97-AF65-F5344CB8AC3E}">
        <p14:creationId xmlns:p14="http://schemas.microsoft.com/office/powerpoint/2010/main" val="205585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ELLEN</a:t>
            </a:r>
          </a:p>
          <a:p>
            <a:endParaRPr lang="nl-BE" sz="1100" dirty="0" smtClean="0"/>
          </a:p>
          <a:p>
            <a:r>
              <a:rPr lang="nl-BE" sz="1100" dirty="0" smtClean="0"/>
              <a:t>Er</a:t>
            </a:r>
            <a:r>
              <a:rPr lang="nl-BE" sz="1100" baseline="0" dirty="0" smtClean="0"/>
              <a:t> zijn nog 3 verschillende </a:t>
            </a:r>
            <a:r>
              <a:rPr lang="nl-BE" sz="1100" baseline="0" dirty="0" err="1" smtClean="0"/>
              <a:t>subwerkingen</a:t>
            </a:r>
            <a:r>
              <a:rPr lang="nl-BE" sz="1100" baseline="0" dirty="0" smtClean="0"/>
              <a:t>: NAH, VB en FORMAT. waarmee samengewerkt kan worden indien nodig. Verder gaan we hier niet op in. Voor meer informatie verwijzen we jullie graag door naar hun website. </a:t>
            </a:r>
            <a:endParaRPr lang="nl-BE" sz="1100" dirty="0"/>
          </a:p>
        </p:txBody>
      </p:sp>
    </p:spTree>
    <p:extLst>
      <p:ext uri="{BB962C8B-B14F-4D97-AF65-F5344CB8AC3E}">
        <p14:creationId xmlns:p14="http://schemas.microsoft.com/office/powerpoint/2010/main" val="375235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341157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ELLEN </a:t>
            </a:r>
            <a:endParaRPr lang="nl-BE" sz="1100" dirty="0"/>
          </a:p>
        </p:txBody>
      </p:sp>
    </p:spTree>
    <p:extLst>
      <p:ext uri="{BB962C8B-B14F-4D97-AF65-F5344CB8AC3E}">
        <p14:creationId xmlns:p14="http://schemas.microsoft.com/office/powerpoint/2010/main" val="394727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JANA</a:t>
            </a:r>
          </a:p>
          <a:p>
            <a:endParaRPr lang="nl-BE" sz="1100" dirty="0" smtClean="0"/>
          </a:p>
          <a:p>
            <a:r>
              <a:rPr lang="nl-BE" sz="1100" dirty="0" smtClean="0"/>
              <a:t>Zoals</a:t>
            </a:r>
            <a:r>
              <a:rPr lang="nl-BE" sz="1100" baseline="0" dirty="0" smtClean="0"/>
              <a:t> het filmpje reeds zei is SPPiT een mobiel behandelteam voor langdurige psychiatrische zorg aan huis en dit in de regio Halle-Asse-Vilvoorde hetgeen valt binnen het SaVHA netwerk (Het GGZ-netwerk van Halle-Vilvoorde-Brussel)</a:t>
            </a:r>
            <a:endParaRPr lang="nl-BE" sz="1100" dirty="0" smtClean="0"/>
          </a:p>
          <a:p>
            <a:endParaRPr lang="nl-BE" sz="1400" dirty="0" smtClean="0"/>
          </a:p>
        </p:txBody>
      </p:sp>
    </p:spTree>
    <p:extLst>
      <p:ext uri="{BB962C8B-B14F-4D97-AF65-F5344CB8AC3E}">
        <p14:creationId xmlns:p14="http://schemas.microsoft.com/office/powerpoint/2010/main" val="52993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nl-BE" sz="1100" dirty="0" smtClean="0">
                <a:latin typeface="Arial"/>
                <a:ea typeface="Arial"/>
                <a:cs typeface="Arial"/>
                <a:sym typeface="Arial"/>
              </a:rPr>
              <a:t>JANA </a:t>
            </a:r>
          </a:p>
          <a:p>
            <a:pPr lvl="0" defTabSz="914400">
              <a:lnSpc>
                <a:spcPct val="100000"/>
              </a:lnSpc>
              <a:spcBef>
                <a:spcPts val="400"/>
              </a:spcBef>
              <a:defRPr sz="1800"/>
            </a:pPr>
            <a:endParaRPr lang="nl-BE" sz="1100" dirty="0" smtClean="0">
              <a:latin typeface="Arial"/>
              <a:ea typeface="Arial"/>
              <a:cs typeface="Arial"/>
              <a:sym typeface="Arial"/>
            </a:endParaRPr>
          </a:p>
          <a:p>
            <a:pPr lvl="0" defTabSz="914400">
              <a:lnSpc>
                <a:spcPct val="100000"/>
              </a:lnSpc>
              <a:spcBef>
                <a:spcPts val="400"/>
              </a:spcBef>
              <a:defRPr sz="1800"/>
            </a:pPr>
            <a:r>
              <a:rPr lang="nl-BE" sz="1100" dirty="0" smtClean="0">
                <a:latin typeface="Arial"/>
                <a:ea typeface="Arial"/>
                <a:cs typeface="Arial"/>
                <a:sym typeface="Arial"/>
              </a:rPr>
              <a:t>Hoe ziet ons team eruit? </a:t>
            </a:r>
          </a:p>
          <a:p>
            <a:pPr lvl="0" defTabSz="914400">
              <a:lnSpc>
                <a:spcPct val="100000"/>
              </a:lnSpc>
              <a:spcBef>
                <a:spcPts val="400"/>
              </a:spcBef>
              <a:defRPr sz="1800"/>
            </a:pPr>
            <a:endParaRPr lang="nl-BE" sz="1100" dirty="0" smtClean="0">
              <a:latin typeface="Arial"/>
              <a:ea typeface="Arial"/>
              <a:cs typeface="Arial"/>
              <a:sym typeface="Arial"/>
            </a:endParaRPr>
          </a:p>
          <a:p>
            <a:pPr lvl="0" defTabSz="914400">
              <a:lnSpc>
                <a:spcPct val="100000"/>
              </a:lnSpc>
              <a:spcBef>
                <a:spcPts val="400"/>
              </a:spcBef>
              <a:defRPr sz="1800"/>
            </a:pPr>
            <a:r>
              <a:rPr lang="nl-BE" sz="1100" dirty="0" smtClean="0">
                <a:latin typeface="Arial"/>
                <a:ea typeface="Arial"/>
                <a:cs typeface="Arial"/>
                <a:sym typeface="Arial"/>
              </a:rPr>
              <a:t>Eerst</a:t>
            </a:r>
            <a:r>
              <a:rPr lang="nl-BE" sz="1100" baseline="0" dirty="0" smtClean="0">
                <a:latin typeface="Arial"/>
                <a:ea typeface="Arial"/>
                <a:cs typeface="Arial"/>
                <a:sym typeface="Arial"/>
              </a:rPr>
              <a:t> en vooral willen we aangeven dat er 1 grote 2B werking is voor de regio doch dat er wel verschillende doelgroepwerkingen zijn. </a:t>
            </a:r>
          </a:p>
          <a:p>
            <a:pPr lvl="0" defTabSz="914400">
              <a:lnSpc>
                <a:spcPct val="100000"/>
              </a:lnSpc>
              <a:spcBef>
                <a:spcPts val="400"/>
              </a:spcBef>
              <a:defRPr sz="1800"/>
            </a:pPr>
            <a:r>
              <a:rPr lang="nl-BE" sz="1100" baseline="0" dirty="0" smtClean="0">
                <a:latin typeface="Arial"/>
                <a:ea typeface="Arial"/>
                <a:cs typeface="Arial"/>
                <a:sym typeface="Arial"/>
              </a:rPr>
              <a:t>Deze presentatie zal in eerste instantie ingaan op de regulieren 2B werking, daarnaast zijn er de versterkende middelen ikv zorgmijders en ouderen, deze werking is nog volop in ontwikkeling. Daarnaast zijn er de heel specifieke kleine werkingen ikv internering, mentale beperking en Niet aangeboren hersenletsels. </a:t>
            </a:r>
            <a:endParaRPr lang="nl-BE" sz="1100" dirty="0" smtClean="0">
              <a:latin typeface="Arial"/>
              <a:ea typeface="Arial"/>
              <a:cs typeface="Arial"/>
              <a:sym typeface="Arial"/>
            </a:endParaRPr>
          </a:p>
          <a:p>
            <a:pPr lvl="0" defTabSz="914400">
              <a:lnSpc>
                <a:spcPct val="100000"/>
              </a:lnSpc>
              <a:spcBef>
                <a:spcPts val="400"/>
              </a:spcBef>
              <a:defRPr sz="1800"/>
            </a:pPr>
            <a:endParaRPr lang="nl-BE" sz="1100" dirty="0" smtClean="0">
              <a:latin typeface="Arial"/>
              <a:ea typeface="Arial"/>
              <a:cs typeface="Arial"/>
              <a:sym typeface="Arial"/>
            </a:endParaRPr>
          </a:p>
          <a:p>
            <a:pPr lvl="0" defTabSz="914400">
              <a:lnSpc>
                <a:spcPct val="100000"/>
              </a:lnSpc>
              <a:spcBef>
                <a:spcPts val="400"/>
              </a:spcBef>
              <a:defRPr sz="1800"/>
            </a:pPr>
            <a:r>
              <a:rPr lang="nl-BE" sz="1100" dirty="0" smtClean="0">
                <a:latin typeface="Arial"/>
                <a:ea typeface="Arial"/>
                <a:cs typeface="Arial"/>
                <a:sym typeface="Arial"/>
              </a:rPr>
              <a:t>Het reguliere SPPiT-team is als volgt samengesteld:</a:t>
            </a:r>
          </a:p>
          <a:p>
            <a:pPr lvl="0" defTabSz="914400">
              <a:lnSpc>
                <a:spcPct val="100000"/>
              </a:lnSpc>
              <a:spcBef>
                <a:spcPts val="400"/>
              </a:spcBef>
              <a:defRPr sz="1800"/>
            </a:pPr>
            <a:endParaRPr lang="nl-BE" sz="11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100" dirty="0" smtClean="0">
                <a:latin typeface="Arial"/>
                <a:ea typeface="Arial"/>
                <a:cs typeface="Arial"/>
                <a:sym typeface="Arial"/>
              </a:rPr>
              <a:t>De begeleider/casemanager +- 11 VTE: verdeeld</a:t>
            </a:r>
            <a:r>
              <a:rPr lang="nl-BE" sz="1100" baseline="0" dirty="0" smtClean="0">
                <a:latin typeface="Arial"/>
                <a:ea typeface="Arial"/>
                <a:cs typeface="Arial"/>
                <a:sym typeface="Arial"/>
              </a:rPr>
              <a:t> over het hele grondgebied doch elk gericht op een specifieke eerstelijnszone: deze zijn de begeleiders van de cliënten, ze zijn het </a:t>
            </a:r>
            <a:r>
              <a:rPr lang="nl-BE" sz="1100" dirty="0" smtClean="0">
                <a:latin typeface="Arial"/>
                <a:ea typeface="Arial"/>
                <a:cs typeface="Arial"/>
                <a:sym typeface="Arial"/>
              </a:rPr>
              <a:t>aanspreekpunt en de persoon waarmee u het meeste contact zal hebben. Zij  komen aan huis en zijn bereikbaar tijdens hun werkuren. </a:t>
            </a:r>
          </a:p>
          <a:p>
            <a:pPr marL="0" lvl="2" indent="0" defTabSz="914400">
              <a:lnSpc>
                <a:spcPct val="100000"/>
              </a:lnSpc>
              <a:spcBef>
                <a:spcPts val="400"/>
              </a:spcBef>
              <a:buFont typeface="Arial" panose="020B0604020202020204" pitchFamily="34" charset="0"/>
              <a:buNone/>
              <a:defRPr sz="1800"/>
            </a:pPr>
            <a:r>
              <a:rPr lang="nl-BE" sz="1100" baseline="0" dirty="0" smtClean="0">
                <a:latin typeface="Arial"/>
                <a:ea typeface="Arial"/>
                <a:cs typeface="Arial"/>
                <a:sym typeface="Arial"/>
              </a:rPr>
              <a:t>      </a:t>
            </a:r>
            <a:r>
              <a:rPr lang="nl-BE" sz="1100" dirty="0" smtClean="0">
                <a:latin typeface="Arial"/>
                <a:ea typeface="Arial"/>
                <a:cs typeface="Arial"/>
                <a:sym typeface="Arial"/>
              </a:rPr>
              <a:t>Voor deze eerstelijnszone</a:t>
            </a:r>
            <a:r>
              <a:rPr lang="nl-BE" sz="1100" baseline="0" dirty="0" smtClean="0">
                <a:latin typeface="Arial"/>
                <a:ea typeface="Arial"/>
                <a:cs typeface="Arial"/>
                <a:sym typeface="Arial"/>
              </a:rPr>
              <a:t> en eerstelijnszone Pajottenland zijn Silke, Annelore, Patrick, Carolien, Connie en Wim beschikbaar</a:t>
            </a:r>
            <a:br>
              <a:rPr lang="nl-BE" sz="1100" baseline="0" dirty="0" smtClean="0">
                <a:latin typeface="Arial"/>
                <a:ea typeface="Arial"/>
                <a:cs typeface="Arial"/>
                <a:sym typeface="Arial"/>
              </a:rPr>
            </a:br>
            <a:endParaRPr lang="nl-BE" sz="11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100" dirty="0" smtClean="0">
                <a:latin typeface="Arial"/>
                <a:ea typeface="Arial"/>
                <a:cs typeface="Arial"/>
                <a:sym typeface="Arial"/>
              </a:rPr>
              <a:t>Het team begeleidt cliënten met heel uiteenlopende psychische/psychiatrische problemen. Daarom werken we met referenten rond bepaalde problematieken. Dit</a:t>
            </a:r>
            <a:r>
              <a:rPr lang="nl-BE" sz="1100" baseline="0" dirty="0" smtClean="0">
                <a:latin typeface="Arial"/>
                <a:ea typeface="Arial"/>
                <a:cs typeface="Arial"/>
                <a:sym typeface="Arial"/>
              </a:rPr>
              <a:t> om elkaar te ondersteunen en de werking verder te optimaliseren. Bv. psychose, verslaving, harm reduction, BPS</a:t>
            </a:r>
            <a:r>
              <a:rPr lang="nl-BE" sz="1100" dirty="0" smtClean="0">
                <a:latin typeface="Arial"/>
                <a:ea typeface="Arial"/>
                <a:cs typeface="Arial"/>
                <a:sym typeface="Arial"/>
              </a:rPr>
              <a:t/>
            </a:r>
            <a:br>
              <a:rPr lang="nl-BE" sz="1100" dirty="0" smtClean="0">
                <a:latin typeface="Arial"/>
                <a:ea typeface="Arial"/>
                <a:cs typeface="Arial"/>
                <a:sym typeface="Arial"/>
              </a:rPr>
            </a:br>
            <a:endParaRPr lang="nl-BE" sz="110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100" dirty="0" smtClean="0">
                <a:latin typeface="Arial"/>
                <a:ea typeface="Arial"/>
                <a:cs typeface="Arial"/>
                <a:sym typeface="Arial"/>
              </a:rPr>
              <a:t>De aanmelders: 1,2 VTE overkoepelend</a:t>
            </a:r>
            <a:r>
              <a:rPr lang="nl-BE" sz="1100" baseline="0" dirty="0" smtClean="0">
                <a:latin typeface="Arial"/>
                <a:ea typeface="Arial"/>
                <a:cs typeface="Arial"/>
                <a:sym typeface="Arial"/>
              </a:rPr>
              <a:t> voor de hele regio: </a:t>
            </a:r>
            <a:r>
              <a:rPr lang="nl-BE" sz="1100" dirty="0" smtClean="0">
                <a:latin typeface="Arial"/>
                <a:ea typeface="Arial"/>
                <a:cs typeface="Arial"/>
                <a:sym typeface="Arial"/>
              </a:rPr>
              <a:t>De aanmeldingsverantwoordelijken</a:t>
            </a:r>
            <a:r>
              <a:rPr lang="nl-BE" sz="1100" baseline="0" dirty="0" smtClean="0">
                <a:latin typeface="Arial"/>
                <a:ea typeface="Arial"/>
                <a:cs typeface="Arial"/>
                <a:sym typeface="Arial"/>
              </a:rPr>
              <a:t> staan in voor het aannemen van de begeleidingsaanvragen. Ze doen screening aan de hand van vooropgestelde criteria. De aanmeldingstelefoon is dagelijks tss 9 en 17u bemand.. Ze zijn ook steeds bereid om samen op intake te gaan.</a:t>
            </a:r>
            <a:br>
              <a:rPr lang="nl-BE" sz="1100" baseline="0" dirty="0" smtClean="0">
                <a:latin typeface="Arial"/>
                <a:ea typeface="Arial"/>
                <a:cs typeface="Arial"/>
                <a:sym typeface="Arial"/>
              </a:rPr>
            </a:br>
            <a:endParaRPr lang="nl-BE" sz="1100" baseline="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100" dirty="0" smtClean="0">
                <a:latin typeface="Arial"/>
                <a:ea typeface="Arial"/>
                <a:cs typeface="Arial"/>
                <a:sym typeface="Arial"/>
              </a:rPr>
              <a:t>De psychiaters verbonden aan van het SPPiT-team zijn in eerste instantie aanspreekpersoon voor de begeleiders. Zij volgen het verloop van de begeleidingen mee op. Indien noodzakelijk kunnen ze kortstondig meer naar voor treden in een begeleiding. Zo kan er een 1 malig consult gepland worden. </a:t>
            </a:r>
            <a:br>
              <a:rPr lang="nl-BE" sz="1100" dirty="0" smtClean="0">
                <a:latin typeface="Arial"/>
                <a:ea typeface="Arial"/>
                <a:cs typeface="Arial"/>
                <a:sym typeface="Arial"/>
              </a:rPr>
            </a:br>
            <a:r>
              <a:rPr lang="nl-BE" sz="1100" dirty="0" smtClean="0">
                <a:latin typeface="Arial"/>
                <a:ea typeface="Arial"/>
                <a:cs typeface="Arial"/>
                <a:sym typeface="Arial"/>
              </a:rPr>
              <a:t>Er zijn 2 psychiaters verbonden aan het team. Dr. Maesen</a:t>
            </a:r>
            <a:r>
              <a:rPr lang="nl-BE" sz="1100" baseline="0" dirty="0" smtClean="0">
                <a:latin typeface="Arial"/>
                <a:ea typeface="Arial"/>
                <a:cs typeface="Arial"/>
                <a:sym typeface="Arial"/>
              </a:rPr>
              <a:t> en </a:t>
            </a:r>
            <a:r>
              <a:rPr lang="nl-BE" sz="1100" dirty="0" smtClean="0">
                <a:latin typeface="Arial"/>
                <a:ea typeface="Arial"/>
                <a:cs typeface="Arial"/>
                <a:sym typeface="Arial"/>
              </a:rPr>
              <a:t> Dr. De Rycker </a:t>
            </a:r>
            <a:br>
              <a:rPr lang="nl-BE" sz="1100" dirty="0" smtClean="0">
                <a:latin typeface="Arial"/>
                <a:ea typeface="Arial"/>
                <a:cs typeface="Arial"/>
                <a:sym typeface="Arial"/>
              </a:rPr>
            </a:br>
            <a:endParaRPr lang="nl-BE" sz="110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100" dirty="0" smtClean="0">
                <a:latin typeface="Arial"/>
                <a:ea typeface="Arial"/>
                <a:cs typeface="Arial"/>
                <a:sym typeface="Arial"/>
              </a:rPr>
              <a:t>De psycholoog van het SPPiT-team helpt en adviseert de begeleiders. Op vraag van de begeleiding kan de psycholoog indien nodig korte therapeutische hulp bieden aan de cliënt. Het geven van therapie is echter niet de taak van het SPPiT-team, maar uw begeleider kan wel samen met u op zoek gaan naar een therapeut indien jij dit wenst. Daarnaast zorgt de psycholoog voor de zorginhoudelijke werking van het</a:t>
            </a:r>
            <a:r>
              <a:rPr lang="nl-BE" sz="1100" baseline="0" dirty="0" smtClean="0">
                <a:latin typeface="Arial"/>
                <a:ea typeface="Arial"/>
                <a:cs typeface="Arial"/>
                <a:sym typeface="Arial"/>
              </a:rPr>
              <a:t> team. De psycholoog volgt ook specifiek onze opdracht van de Kind Reflex op. </a:t>
            </a:r>
            <a:r>
              <a:rPr lang="nl-BE" sz="1100" dirty="0" smtClean="0">
                <a:latin typeface="Arial"/>
                <a:ea typeface="Arial"/>
                <a:cs typeface="Arial"/>
                <a:sym typeface="Arial"/>
              </a:rPr>
              <a:t/>
            </a:r>
            <a:br>
              <a:rPr lang="nl-BE" sz="1100" dirty="0" smtClean="0">
                <a:latin typeface="Arial"/>
                <a:ea typeface="Arial"/>
                <a:cs typeface="Arial"/>
                <a:sym typeface="Arial"/>
              </a:rPr>
            </a:br>
            <a:endParaRPr lang="nl-BE" sz="11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100" dirty="0" smtClean="0">
                <a:latin typeface="Arial"/>
                <a:ea typeface="Arial"/>
                <a:cs typeface="Arial"/>
                <a:sym typeface="Arial"/>
              </a:rPr>
              <a:t>De teamcoördinator doet de dagdagelijkse opvolging en aansturing van de medewerkers van SPPiT bij de uitvoering van hun taak.</a:t>
            </a:r>
            <a:br>
              <a:rPr lang="nl-BE" sz="1100" dirty="0" smtClean="0">
                <a:latin typeface="Arial"/>
                <a:ea typeface="Arial"/>
                <a:cs typeface="Arial"/>
                <a:sym typeface="Arial"/>
              </a:rPr>
            </a:br>
            <a:endParaRPr lang="nl-BE" sz="11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100" dirty="0" smtClean="0">
                <a:latin typeface="Arial"/>
                <a:ea typeface="Arial"/>
                <a:cs typeface="Arial"/>
                <a:sym typeface="Arial"/>
              </a:rPr>
              <a:t>De overlegorganisator wordt ingeschakeld om een overleg te organiseren met alle betrokkenen in het zorgnetwerk (naastbetrokkenen, de SPPiT-begeleider, huisarts, thuisverpleegkundige, poetshulp, OCMW, enzovoort). Gina en Liselot organiseren ook vergoedbaar</a:t>
            </a:r>
            <a:r>
              <a:rPr lang="nl-BE" sz="1100" baseline="0" dirty="0" smtClean="0">
                <a:latin typeface="Arial"/>
                <a:ea typeface="Arial"/>
                <a:cs typeface="Arial"/>
                <a:sym typeface="Arial"/>
              </a:rPr>
              <a:t> overleg voor cliënten die niet door SPPiT begeleid worden. Zij brengen het netwerk samen, begeleiden het overleg en zorgen voor de nodige administratieve afhandeling. Voor meer info hierover kan je terecht op de </a:t>
            </a:r>
            <a:r>
              <a:rPr lang="nl-BE" sz="1100" baseline="0" dirty="0" err="1" smtClean="0">
                <a:latin typeface="Arial"/>
                <a:ea typeface="Arial"/>
                <a:cs typeface="Arial"/>
                <a:sym typeface="Arial"/>
              </a:rPr>
              <a:t>Savha</a:t>
            </a:r>
            <a:r>
              <a:rPr lang="nl-BE" sz="1100" baseline="0" dirty="0" smtClean="0">
                <a:latin typeface="Arial"/>
                <a:ea typeface="Arial"/>
                <a:cs typeface="Arial"/>
                <a:sym typeface="Arial"/>
              </a:rPr>
              <a:t>!? website</a:t>
            </a:r>
            <a:br>
              <a:rPr lang="nl-BE" sz="1100" baseline="0" dirty="0" smtClean="0">
                <a:latin typeface="Arial"/>
                <a:ea typeface="Arial"/>
                <a:cs typeface="Arial"/>
                <a:sym typeface="Arial"/>
              </a:rPr>
            </a:br>
            <a:endParaRPr lang="nl-BE" sz="11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100" dirty="0" smtClean="0">
                <a:latin typeface="Arial"/>
                <a:ea typeface="Arial"/>
                <a:cs typeface="Arial"/>
                <a:sym typeface="Arial"/>
              </a:rPr>
              <a:t>Onze ervaringsdeskundige (ED), Tom Van Den Abeele</a:t>
            </a:r>
            <a:r>
              <a:rPr lang="nl-BE" sz="1100" baseline="0" dirty="0" smtClean="0">
                <a:latin typeface="Arial"/>
                <a:ea typeface="Arial"/>
                <a:cs typeface="Arial"/>
                <a:sym typeface="Arial"/>
              </a:rPr>
              <a:t> </a:t>
            </a:r>
            <a:r>
              <a:rPr lang="nl-BE" sz="1100" dirty="0" smtClean="0">
                <a:latin typeface="Arial"/>
                <a:ea typeface="Arial"/>
                <a:cs typeface="Arial"/>
                <a:sym typeface="Arial"/>
              </a:rPr>
              <a:t>&amp; Dirk De Troy heeft zijn kennis opgebouwd op grond van eigen ervaringen met psychische kwetsbaarheid en herstel. Enerzijds biedt de ED met deze ervaringen ondersteuning én vormt hij een brug tussen cliënt en hulpverlener. Anderzijds kan de ED er ook voor de cliënten zijn door ze te helpen om eigen krachten aan te spreken en te ondersteunen in het werken aan herstel en een leven met een psychische kwetsbaarheid.</a:t>
            </a:r>
            <a:br>
              <a:rPr lang="nl-BE" sz="1100" dirty="0" smtClean="0">
                <a:latin typeface="Arial"/>
                <a:ea typeface="Arial"/>
                <a:cs typeface="Arial"/>
                <a:sym typeface="Arial"/>
              </a:rPr>
            </a:br>
            <a:endParaRPr lang="nl-BE" sz="1100" dirty="0" smtClean="0">
              <a:latin typeface="Arial"/>
              <a:ea typeface="Arial"/>
              <a:cs typeface="Arial"/>
              <a:sym typeface="Arial"/>
            </a:endParaRPr>
          </a:p>
          <a:p>
            <a:pPr marL="171450" lvl="0" indent="-171450" defTabSz="914400">
              <a:lnSpc>
                <a:spcPct val="100000"/>
              </a:lnSpc>
              <a:spcBef>
                <a:spcPts val="400"/>
              </a:spcBef>
              <a:buFont typeface="Arial" panose="020B0604020202020204" pitchFamily="34" charset="0"/>
              <a:buChar char="•"/>
              <a:defRPr sz="1800"/>
            </a:pPr>
            <a:r>
              <a:rPr lang="nl-BE" sz="1100" dirty="0" smtClean="0">
                <a:latin typeface="Arial"/>
                <a:ea typeface="Arial"/>
                <a:cs typeface="Arial"/>
                <a:sym typeface="Arial"/>
              </a:rPr>
              <a:t>De familie-ervaringsdeskundige vrijwilliger (FED) heeft kennis opgebouwd op grond van eigen levenservaring met een psychisch kwetsbaar familielid. Enerzijds werkt de FED binnen het team, tijdens de vergadermomenten, als stem van de familie. Anderzijds kan de FED voor uw familieleden of andere naastbetrokkenen een luisterend oor bieden en handvaten aanreiken. Hij kan zaken verduidelijken en vertalen naar familieleden toe waardoor er meer begrip en inzicht kan ontstaan. Dit uiteraard enkel met uw toestemming. </a:t>
            </a:r>
            <a:br>
              <a:rPr lang="nl-BE" sz="1100" dirty="0" smtClean="0">
                <a:latin typeface="Arial"/>
                <a:ea typeface="Arial"/>
                <a:cs typeface="Arial"/>
                <a:sym typeface="Arial"/>
              </a:rPr>
            </a:br>
            <a:endParaRPr lang="nl-BE" sz="110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100" dirty="0" smtClean="0">
                <a:latin typeface="Arial"/>
                <a:ea typeface="Arial"/>
                <a:cs typeface="Arial"/>
                <a:sym typeface="Arial"/>
              </a:rPr>
              <a:t>Onze dienst is ook een stageplaats voor stagiairs. </a:t>
            </a: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endParaRPr lang="nl-BE" sz="1100" dirty="0" smtClean="0">
              <a:latin typeface="Arial"/>
              <a:ea typeface="Arial"/>
              <a:cs typeface="Arial"/>
              <a:sym typeface="Arial"/>
            </a:endParaRPr>
          </a:p>
          <a:p>
            <a:pPr marL="171450" marR="0" lvl="0"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sz="1800"/>
            </a:pPr>
            <a:r>
              <a:rPr lang="nl-BE" sz="1100" dirty="0" smtClean="0">
                <a:latin typeface="Arial"/>
                <a:ea typeface="Arial"/>
                <a:cs typeface="Arial"/>
                <a:sym typeface="Arial"/>
              </a:rPr>
              <a:t>Overlegorganisators + aanmelders: overkoepelend </a:t>
            </a:r>
          </a:p>
          <a:p>
            <a:pPr marL="171450" lvl="0" indent="-171450" defTabSz="914400">
              <a:lnSpc>
                <a:spcPct val="100000"/>
              </a:lnSpc>
              <a:spcBef>
                <a:spcPts val="400"/>
              </a:spcBef>
              <a:buFont typeface="Arial" panose="020B0604020202020204" pitchFamily="34" charset="0"/>
              <a:buChar char="•"/>
              <a:defRPr sz="1800"/>
            </a:pPr>
            <a:endParaRPr lang="nl-BE" sz="1100" dirty="0" smtClean="0">
              <a:latin typeface="Arial"/>
              <a:ea typeface="Arial"/>
              <a:cs typeface="Arial"/>
              <a:sym typeface="Arial"/>
            </a:endParaRPr>
          </a:p>
          <a:p>
            <a:pPr lvl="0" defTabSz="914400">
              <a:lnSpc>
                <a:spcPct val="100000"/>
              </a:lnSpc>
              <a:spcBef>
                <a:spcPts val="400"/>
              </a:spcBef>
              <a:defRPr sz="1800"/>
            </a:pPr>
            <a:endParaRPr lang="nl-BE" sz="1100" dirty="0" smtClean="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ELLEN </a:t>
            </a:r>
            <a:endParaRPr lang="nl-BE" sz="1100" dirty="0"/>
          </a:p>
        </p:txBody>
      </p:sp>
    </p:spTree>
    <p:extLst>
      <p:ext uri="{BB962C8B-B14F-4D97-AF65-F5344CB8AC3E}">
        <p14:creationId xmlns:p14="http://schemas.microsoft.com/office/powerpoint/2010/main" val="101087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ELLEN </a:t>
            </a:r>
          </a:p>
          <a:p>
            <a:endParaRPr lang="nl-BE" sz="1100" dirty="0" smtClean="0"/>
          </a:p>
          <a:p>
            <a:r>
              <a:rPr lang="nl-BE" sz="1100" dirty="0" smtClean="0"/>
              <a:t>Uitbreiding van mobiele</a:t>
            </a:r>
            <a:r>
              <a:rPr lang="nl-BE" sz="1100" baseline="0" dirty="0" smtClean="0"/>
              <a:t> teams naar doelgroep ouderen – </a:t>
            </a:r>
            <a:r>
              <a:rPr lang="nl-BE" sz="1100" baseline="0" dirty="0" err="1" smtClean="0"/>
              <a:t>subwerking</a:t>
            </a:r>
            <a:r>
              <a:rPr lang="nl-BE" sz="1100" baseline="0" dirty="0" smtClean="0"/>
              <a:t> in opstart! </a:t>
            </a:r>
          </a:p>
          <a:p>
            <a:endParaRPr lang="nl-BE" sz="1100" baseline="0" dirty="0" smtClean="0"/>
          </a:p>
          <a:p>
            <a:r>
              <a:rPr lang="nl-BE" sz="1100" dirty="0" smtClean="0">
                <a:effectLst/>
                <a:latin typeface="+mj-lt"/>
                <a:ea typeface="+mj-ea"/>
                <a:cs typeface="+mj-cs"/>
                <a:sym typeface="Helvetica Neue"/>
              </a:rPr>
              <a:t>Met de versterkende maatregel tijdens de COVID-19 pandemie vraagt de overheid de zorg voor volwassenen uit te breiden naar de doelgroep ouderen. Dit met als doel te focussen op de socio-economisch kwetsbare ouderen, met specifieke aandacht voor mensen die moeilijk in zorg geraken. Hierbij wordt een nauwe samenwerking met de eerstelijnspartners hoog in het vaandel gedragen.</a:t>
            </a:r>
            <a:endParaRPr lang="nl-BE" sz="1100" baseline="0" dirty="0" smtClean="0"/>
          </a:p>
          <a:p>
            <a:endParaRPr lang="nl-BE" dirty="0"/>
          </a:p>
        </p:txBody>
      </p:sp>
    </p:spTree>
    <p:extLst>
      <p:ext uri="{BB962C8B-B14F-4D97-AF65-F5344CB8AC3E}">
        <p14:creationId xmlns:p14="http://schemas.microsoft.com/office/powerpoint/2010/main" val="147068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dirty="0" smtClean="0"/>
              <a:t>JANA </a:t>
            </a:r>
            <a:endParaRPr lang="nl-BE" sz="1100" dirty="0"/>
          </a:p>
        </p:txBody>
      </p:sp>
    </p:spTree>
    <p:extLst>
      <p:ext uri="{BB962C8B-B14F-4D97-AF65-F5344CB8AC3E}">
        <p14:creationId xmlns:p14="http://schemas.microsoft.com/office/powerpoint/2010/main" val="206588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r>
              <a:rPr lang="nl-BE" sz="1100" dirty="0" smtClean="0"/>
              <a:t>ELLEN : SPPIT</a:t>
            </a:r>
            <a:r>
              <a:rPr lang="nl-BE" sz="1100" baseline="0" dirty="0" smtClean="0"/>
              <a:t> – SPPIT PLUS </a:t>
            </a:r>
          </a:p>
          <a:p>
            <a:r>
              <a:rPr lang="nl-BE" sz="1100" baseline="0" dirty="0" smtClean="0"/>
              <a:t>JANA : BAZ </a:t>
            </a:r>
          </a:p>
          <a:p>
            <a:endParaRPr lang="nl-BE" sz="1100" baseline="0" dirty="0" smtClean="0"/>
          </a:p>
          <a:p>
            <a:endParaRPr lang="nl-BE" sz="1100" dirty="0" smtClean="0"/>
          </a:p>
          <a:p>
            <a:r>
              <a:rPr lang="nl-BE" sz="1100" dirty="0" err="1" smtClean="0"/>
              <a:t>SPPiT</a:t>
            </a:r>
            <a:endParaRPr lang="nl-BE" sz="1100" dirty="0" smtClean="0"/>
          </a:p>
          <a:p>
            <a:endParaRPr lang="nl-BE" sz="1100" dirty="0" smtClean="0"/>
          </a:p>
          <a:p>
            <a:endParaRPr lang="nl-BE" sz="1100" baseline="0" dirty="0" smtClean="0"/>
          </a:p>
          <a:p>
            <a:r>
              <a:rPr lang="nl-BE" sz="1100" baseline="0" dirty="0" smtClean="0"/>
              <a:t>Soort cliënten? </a:t>
            </a:r>
          </a:p>
          <a:p>
            <a:pPr marL="342900" indent="-342900">
              <a:buFont typeface="Arial" panose="020B0604020202020204" pitchFamily="34" charset="0"/>
              <a:buChar char="•"/>
            </a:pPr>
            <a:endParaRPr lang="nl-BE" sz="1100" baseline="0" dirty="0" smtClean="0"/>
          </a:p>
          <a:p>
            <a:pPr marL="342900" indent="-342900">
              <a:buFont typeface="Arial" panose="020B0604020202020204" pitchFamily="34" charset="0"/>
              <a:buChar char="•"/>
            </a:pPr>
            <a:endParaRPr lang="nl-BE" sz="1100" baseline="0" dirty="0" smtClean="0"/>
          </a:p>
          <a:p>
            <a:pPr marL="342900" indent="-342900">
              <a:buFont typeface="Arial" panose="020B0604020202020204" pitchFamily="34" charset="0"/>
              <a:buChar char="•"/>
            </a:pPr>
            <a:r>
              <a:rPr lang="nl-BE" sz="1100" baseline="0" dirty="0" smtClean="0"/>
              <a:t>Leeftijd: vanaf 16, doch met vooruitzicht op langdurige psychiatrische problematiek, afspraak met </a:t>
            </a:r>
            <a:r>
              <a:rPr lang="nl-BE" sz="1100" baseline="0" dirty="0" err="1" smtClean="0"/>
              <a:t>Yuneco</a:t>
            </a:r>
            <a:r>
              <a:rPr lang="nl-BE" sz="1100" baseline="0" dirty="0" smtClean="0"/>
              <a:t> is dat schoolgaande jongeren bij hen terecht komen</a:t>
            </a:r>
          </a:p>
          <a:p>
            <a:pPr marL="342900" indent="-342900">
              <a:buFont typeface="Arial" panose="020B0604020202020204" pitchFamily="34" charset="0"/>
              <a:buChar char="•"/>
            </a:pPr>
            <a:r>
              <a:rPr lang="nl-BE" sz="1100" baseline="0" dirty="0" smtClean="0"/>
              <a:t>Getrapte zorg: de nood om aan huis te begeleiden moet duidelijk zijn!  Niet ter vervanging therapie of wachtlijst elders. Dit is het moeilijkste criterium: bij twijfel kan men best van bij intake de </a:t>
            </a:r>
            <a:r>
              <a:rPr lang="nl-BE" sz="1100" baseline="0" dirty="0" err="1" smtClean="0"/>
              <a:t>SPPiT</a:t>
            </a:r>
            <a:r>
              <a:rPr lang="nl-BE" sz="1100" baseline="0" dirty="0" smtClean="0"/>
              <a:t> collega betrekken</a:t>
            </a:r>
          </a:p>
          <a:p>
            <a:pPr marL="342900" indent="-342900">
              <a:buFont typeface="Arial" panose="020B0604020202020204" pitchFamily="34" charset="0"/>
              <a:buChar char="•"/>
            </a:pPr>
            <a:r>
              <a:rPr lang="nl-BE" sz="1100" baseline="0" dirty="0" smtClean="0"/>
              <a:t>Het moet gaan over een gekende psychiatrische problematiek of moet toch uit de aanmelding op te maken zijn</a:t>
            </a:r>
          </a:p>
          <a:p>
            <a:pPr marL="342900" indent="-342900">
              <a:buFont typeface="Arial" panose="020B0604020202020204" pitchFamily="34" charset="0"/>
              <a:buChar char="•"/>
            </a:pPr>
            <a:r>
              <a:rPr lang="nl-BE" sz="1100" baseline="0" dirty="0" smtClean="0"/>
              <a:t>Geen therapie aan huis: de casemanagers zijn geen therapeuten. Indien therapie aan de orde is, dan dient dit apart geïnstalleerd te worden. </a:t>
            </a:r>
          </a:p>
          <a:p>
            <a:pPr marL="342900" indent="-342900">
              <a:buFont typeface="Arial" panose="020B0604020202020204" pitchFamily="34" charset="0"/>
              <a:buChar char="•"/>
            </a:pPr>
            <a:r>
              <a:rPr lang="nl-BE" sz="1100" baseline="0" dirty="0" smtClean="0"/>
              <a:t>Aanklampend werken kan een taak zijn doch moet op zijn plaats zijn </a:t>
            </a:r>
          </a:p>
          <a:p>
            <a:pPr marL="342900" indent="-342900">
              <a:buFont typeface="Arial" panose="020B0604020202020204" pitchFamily="34" charset="0"/>
              <a:buChar char="•"/>
            </a:pPr>
            <a:r>
              <a:rPr lang="nl-BE" sz="1100" baseline="0" dirty="0" smtClean="0"/>
              <a:t>We bekijken aan de hand van de hulpvraag wat we kunnen bieden. Dit kan gaan over enerzijds een korte, oriënterende begeleiding, of een begeleiding met heel specifieke , concrete doelen en voorafgaandelijk met afgesproken tijd, bv.  </a:t>
            </a:r>
            <a:r>
              <a:rPr lang="nl-BE" sz="1100" baseline="0" dirty="0" err="1" smtClean="0"/>
              <a:t>ikv</a:t>
            </a:r>
            <a:r>
              <a:rPr lang="nl-BE" sz="1100" baseline="0" dirty="0" smtClean="0"/>
              <a:t> helpen netwerkpartners te betrekken/pré therapeutisch. Daarnaast zijn er zeker ook lang lopende trajecten. Wordt bij de inclusie meegegeven</a:t>
            </a:r>
          </a:p>
          <a:p>
            <a:pPr marL="342900" indent="-342900">
              <a:buFont typeface="Arial" panose="020B0604020202020204" pitchFamily="34" charset="0"/>
              <a:buChar char="•"/>
            </a:pPr>
            <a:r>
              <a:rPr lang="nl-BE" sz="1100" baseline="0" dirty="0" smtClean="0"/>
              <a:t>We kiezen ervoor breed te includeren doch ook tijdig te evalueren of de begeleiding vorm krijgt</a:t>
            </a:r>
          </a:p>
          <a:p>
            <a:endParaRPr lang="nl-BE" sz="1100" dirty="0" smtClean="0"/>
          </a:p>
          <a:p>
            <a:endParaRPr lang="nl-BE" sz="1100" dirty="0"/>
          </a:p>
        </p:txBody>
      </p:sp>
    </p:spTree>
    <p:extLst>
      <p:ext uri="{BB962C8B-B14F-4D97-AF65-F5344CB8AC3E}">
        <p14:creationId xmlns:p14="http://schemas.microsoft.com/office/powerpoint/2010/main" val="21656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defTabSz="914400">
              <a:lnSpc>
                <a:spcPct val="100000"/>
              </a:lnSpc>
              <a:spcBef>
                <a:spcPts val="400"/>
              </a:spcBef>
              <a:defRPr sz="1800"/>
            </a:pPr>
            <a:r>
              <a:rPr lang="nl-BE" sz="1100" noProof="0" dirty="0" smtClean="0">
                <a:latin typeface="Arial"/>
                <a:ea typeface="Arial"/>
                <a:cs typeface="Arial"/>
                <a:sym typeface="Arial"/>
              </a:rPr>
              <a:t>JANA </a:t>
            </a: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r>
              <a:rPr lang="nl-BE" sz="1100" noProof="0" dirty="0" smtClean="0">
                <a:latin typeface="Arial"/>
                <a:ea typeface="Arial"/>
                <a:cs typeface="Arial"/>
                <a:sym typeface="Arial"/>
              </a:rPr>
              <a:t>Cliënt centraal: We vertrekken vanuit de zorgvraag van de cliënt met oog voor de verschillende levensdomeinen. Mogelijke doelen kunnen zijn: werken</a:t>
            </a:r>
            <a:r>
              <a:rPr lang="nl-BE" sz="1100" baseline="0" noProof="0" dirty="0" smtClean="0">
                <a:latin typeface="Arial"/>
                <a:ea typeface="Arial"/>
                <a:cs typeface="Arial"/>
                <a:sym typeface="Arial"/>
              </a:rPr>
              <a:t> aan een gedeeld crisisplan, inzicht verhogen in stressors en sterktes… </a:t>
            </a:r>
            <a:endParaRPr lang="nl-BE" sz="1100" noProof="0" dirty="0" smtClean="0">
              <a:latin typeface="Arial"/>
              <a:ea typeface="Arial"/>
              <a:cs typeface="Arial"/>
              <a:sym typeface="Arial"/>
            </a:endParaRP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r>
              <a:rPr lang="nl-BE" sz="1100" noProof="0" dirty="0" smtClean="0">
                <a:latin typeface="Arial"/>
                <a:ea typeface="Arial"/>
                <a:cs typeface="Arial"/>
                <a:sym typeface="Arial"/>
              </a:rPr>
              <a:t>Flexibel: Intensiteit van begeleiding past zich aan volgens noodzaak: acute situatie versus stabielere situatie + bij opstart meer frequent ter kennismaking</a:t>
            </a:r>
          </a:p>
          <a:p>
            <a:pPr lvl="0" defTabSz="914400">
              <a:lnSpc>
                <a:spcPct val="100000"/>
              </a:lnSpc>
              <a:spcBef>
                <a:spcPts val="400"/>
              </a:spcBef>
              <a:defRPr sz="1800"/>
            </a:pPr>
            <a:r>
              <a:rPr lang="nl-BE" sz="1100" noProof="0" dirty="0" smtClean="0">
                <a:latin typeface="Arial"/>
                <a:ea typeface="Arial"/>
                <a:cs typeface="Arial"/>
                <a:sym typeface="Arial"/>
              </a:rPr>
              <a:t>Wanneer intensievere opvolging? (FACT) Toename symptomen -crisis – suïcidegevaar, Dreigende (her)opname, Ernstige somatische problemen, Geen afspraken kunnen maken/houden en zich plots niet meer houden aan afspraken, Zorg vermijdend , Tijdens / Na een opname , Ingrijpende levensgebeurtenissen (tot einde reden), Nieuwe cliënten in begeleiding wekelijkse bespreking (min. 4 weken) – bij crisis kan hogere frequentie in samenwerking </a:t>
            </a:r>
            <a:r>
              <a:rPr lang="nl-BE" sz="1100" noProof="0" dirty="0" err="1" smtClean="0">
                <a:latin typeface="Arial"/>
                <a:ea typeface="Arial"/>
                <a:cs typeface="Arial"/>
                <a:sym typeface="Arial"/>
              </a:rPr>
              <a:t>Pharos</a:t>
            </a:r>
            <a:endParaRPr lang="nl-BE" sz="1100" noProof="0" dirty="0" smtClean="0">
              <a:latin typeface="Arial"/>
              <a:ea typeface="Arial"/>
              <a:cs typeface="Arial"/>
              <a:sym typeface="Arial"/>
            </a:endParaRP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r>
              <a:rPr lang="nl-BE" sz="1100" noProof="0" dirty="0" smtClean="0">
                <a:latin typeface="Arial"/>
                <a:ea typeface="Arial"/>
                <a:cs typeface="Arial"/>
                <a:sym typeface="Arial"/>
              </a:rPr>
              <a:t>Geïntegreerd: We streven ernaar samen te werken met de mensen uit zijn omgeving, maar ook met andere hulp- en zorgverstrekkers. We proberen het netwerk rond de cliënt in kaart te brengen en indien nodig aan te vullen. We willen graag een verbindingspersoon zijn steeds met de toestemming van de cliënt</a:t>
            </a: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r>
              <a:rPr lang="nl-BE" sz="1100" noProof="0" dirty="0" smtClean="0">
                <a:latin typeface="Arial"/>
                <a:ea typeface="Arial"/>
                <a:cs typeface="Arial"/>
                <a:sym typeface="Arial"/>
              </a:rPr>
              <a:t>Focus op herstel: Helpen aan het herstelproces: streven naar leven met maar ook voorbij de aandoening - werken met de persoonlijke herstelkaart of het </a:t>
            </a:r>
            <a:r>
              <a:rPr lang="nl-BE" sz="1100" noProof="0" dirty="0" err="1" smtClean="0">
                <a:latin typeface="Arial"/>
                <a:ea typeface="Arial"/>
                <a:cs typeface="Arial"/>
                <a:sym typeface="Arial"/>
              </a:rPr>
              <a:t>levenswiel</a:t>
            </a:r>
            <a:r>
              <a:rPr lang="nl-BE" sz="1100" baseline="0" noProof="0" dirty="0" smtClean="0">
                <a:latin typeface="Arial"/>
                <a:ea typeface="Arial"/>
                <a:cs typeface="Arial"/>
                <a:sym typeface="Arial"/>
              </a:rPr>
              <a:t> </a:t>
            </a:r>
            <a:r>
              <a:rPr lang="nl-BE" sz="1100" noProof="0" dirty="0" smtClean="0">
                <a:latin typeface="Arial"/>
                <a:ea typeface="Arial"/>
                <a:cs typeface="Arial"/>
                <a:sym typeface="Arial"/>
              </a:rPr>
              <a:t>- Familie-ervaringsdeskundige en ervaringsdeskundige binnen het team</a:t>
            </a: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r>
              <a:rPr lang="nl-BE" sz="1100" noProof="0" dirty="0" smtClean="0">
                <a:latin typeface="Arial"/>
                <a:ea typeface="Arial"/>
                <a:cs typeface="Arial"/>
                <a:sym typeface="Arial"/>
              </a:rPr>
              <a:t>Coördinatie: Streven naar gedeelde zorg: Een netwerk van hulp- en zorgverleners rond de cliënt uitbouwen en de zorg op elkaar afstemmen door regelmatig zorgoverleg te organiseren met alle betrokken actoren en cliënt/mantelzorgers</a:t>
            </a:r>
          </a:p>
          <a:p>
            <a:pPr lvl="0" defTabSz="914400">
              <a:lnSpc>
                <a:spcPct val="100000"/>
              </a:lnSpc>
              <a:spcBef>
                <a:spcPts val="400"/>
              </a:spcBef>
              <a:defRPr sz="1800"/>
            </a:pPr>
            <a:r>
              <a:rPr lang="nl-BE" sz="1100" noProof="0" dirty="0" smtClean="0">
                <a:latin typeface="Arial"/>
                <a:ea typeface="Arial"/>
                <a:cs typeface="Arial"/>
                <a:sym typeface="Arial"/>
              </a:rPr>
              <a:t>Informatie-uitwisseling bevorderen tussen verschillende diensten</a:t>
            </a:r>
          </a:p>
          <a:p>
            <a:pPr lvl="0" defTabSz="914400">
              <a:lnSpc>
                <a:spcPct val="100000"/>
              </a:lnSpc>
              <a:spcBef>
                <a:spcPts val="400"/>
              </a:spcBef>
              <a:defRPr sz="1800"/>
            </a:pPr>
            <a:r>
              <a:rPr lang="nl-BE" sz="1100" noProof="0" dirty="0" smtClean="0">
                <a:latin typeface="Arial"/>
                <a:ea typeface="Arial"/>
                <a:cs typeface="Arial"/>
                <a:sym typeface="Arial"/>
              </a:rPr>
              <a:t>Kortdurende oriëntering vanuit aanmelding ter ondersteuning van cliënt en het netwerk</a:t>
            </a:r>
          </a:p>
          <a:p>
            <a:pPr lvl="0" defTabSz="914400">
              <a:lnSpc>
                <a:spcPct val="100000"/>
              </a:lnSpc>
              <a:spcBef>
                <a:spcPts val="400"/>
              </a:spcBef>
              <a:defRPr sz="1800"/>
            </a:pPr>
            <a:r>
              <a:rPr lang="nl-BE" sz="1100" noProof="0" dirty="0" smtClean="0">
                <a:latin typeface="Arial"/>
                <a:ea typeface="Arial"/>
                <a:cs typeface="Arial"/>
                <a:sym typeface="Arial"/>
              </a:rPr>
              <a:t>→ ondersteuning door PSY -MDO bij complexe dossiers – 2 overleg-organisatoren nemen dit op, voor externe partners willen we helpen om de vergoedbare overleggen te regelen. </a:t>
            </a: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r>
              <a:rPr lang="nl-BE" sz="1100" noProof="0" dirty="0" smtClean="0">
                <a:latin typeface="Arial"/>
                <a:ea typeface="Arial"/>
                <a:cs typeface="Arial"/>
                <a:sym typeface="Arial"/>
              </a:rPr>
              <a:t>Coaching: Psychiatrische expertise aanwenden om betrokken eerstelijnshulpverleners te ondersteunen:</a:t>
            </a:r>
          </a:p>
          <a:p>
            <a:pPr lvl="0" defTabSz="914400">
              <a:lnSpc>
                <a:spcPct val="100000"/>
              </a:lnSpc>
              <a:spcBef>
                <a:spcPts val="400"/>
              </a:spcBef>
              <a:defRPr sz="1800"/>
            </a:pPr>
            <a:r>
              <a:rPr lang="nl-BE" sz="1100" noProof="0" dirty="0" smtClean="0">
                <a:latin typeface="Arial"/>
                <a:ea typeface="Arial"/>
                <a:cs typeface="Arial"/>
                <a:sym typeface="Arial"/>
              </a:rPr>
              <a:t>-   coaching rond een specifieke casus/cliënt</a:t>
            </a:r>
          </a:p>
          <a:p>
            <a:pPr lvl="0" defTabSz="914400">
              <a:lnSpc>
                <a:spcPct val="100000"/>
              </a:lnSpc>
              <a:spcBef>
                <a:spcPts val="400"/>
              </a:spcBef>
              <a:defRPr sz="1800"/>
            </a:pPr>
            <a:r>
              <a:rPr lang="nl-BE" sz="1100" noProof="0" dirty="0" smtClean="0">
                <a:latin typeface="Arial"/>
                <a:ea typeface="Arial"/>
                <a:cs typeface="Arial"/>
                <a:sym typeface="Arial"/>
              </a:rPr>
              <a:t>Informatieverstrekking over psychiatrische ziektebeelden, behandeling en aanpak: kan in de vorm van een korte vorming of casusbespreking</a:t>
            </a:r>
          </a:p>
          <a:p>
            <a:pPr lvl="0" defTabSz="914400">
              <a:lnSpc>
                <a:spcPct val="100000"/>
              </a:lnSpc>
              <a:spcBef>
                <a:spcPts val="400"/>
              </a:spcBef>
              <a:defRPr sz="1800"/>
            </a:pPr>
            <a:r>
              <a:rPr lang="nl-BE" sz="1100" noProof="0" dirty="0" smtClean="0">
                <a:latin typeface="Arial"/>
                <a:ea typeface="Arial"/>
                <a:cs typeface="Arial"/>
                <a:sym typeface="Arial"/>
              </a:rPr>
              <a:t>Daarnaast sluiten we aan bij projecten samen met eerstelijnspartners die inzetten op Bv. deelname aan project ketenaanpak intra familiaal geweld, deelname aan Samen welzijn Halle, deelname aan het intersectorale casusoverleg, deelname aan project van </a:t>
            </a:r>
            <a:r>
              <a:rPr lang="nl-BE" sz="1100" noProof="0" dirty="0" err="1" smtClean="0">
                <a:latin typeface="Arial"/>
                <a:ea typeface="Arial"/>
                <a:cs typeface="Arial"/>
                <a:sym typeface="Arial"/>
              </a:rPr>
              <a:t>housing</a:t>
            </a:r>
            <a:r>
              <a:rPr lang="nl-BE" sz="1100" noProof="0" dirty="0" smtClean="0">
                <a:latin typeface="Arial"/>
                <a:ea typeface="Arial"/>
                <a:cs typeface="Arial"/>
                <a:sym typeface="Arial"/>
              </a:rPr>
              <a:t> first </a:t>
            </a:r>
            <a:r>
              <a:rPr lang="nl-BE" sz="1100" noProof="0" dirty="0" err="1" smtClean="0">
                <a:latin typeface="Arial"/>
                <a:ea typeface="Arial"/>
                <a:cs typeface="Arial"/>
                <a:sym typeface="Arial"/>
              </a:rPr>
              <a:t>ikv</a:t>
            </a:r>
            <a:r>
              <a:rPr lang="nl-BE" sz="1100" noProof="0" dirty="0" smtClean="0">
                <a:latin typeface="Arial"/>
                <a:ea typeface="Arial"/>
                <a:cs typeface="Arial"/>
                <a:sym typeface="Arial"/>
              </a:rPr>
              <a:t> coaching.</a:t>
            </a:r>
          </a:p>
          <a:p>
            <a:pPr lvl="0" defTabSz="914400">
              <a:lnSpc>
                <a:spcPct val="100000"/>
              </a:lnSpc>
              <a:spcBef>
                <a:spcPts val="400"/>
              </a:spcBef>
              <a:defRPr sz="1800"/>
            </a:pPr>
            <a:r>
              <a:rPr lang="nl-BE" sz="1100" noProof="0" dirty="0" smtClean="0">
                <a:latin typeface="Arial"/>
                <a:ea typeface="Arial"/>
                <a:cs typeface="Arial"/>
                <a:sym typeface="Arial"/>
              </a:rPr>
              <a:t>Bij opstart van de </a:t>
            </a:r>
            <a:r>
              <a:rPr lang="nl-BE" sz="1100" noProof="0" dirty="0" err="1" smtClean="0">
                <a:latin typeface="Arial"/>
                <a:ea typeface="Arial"/>
                <a:cs typeface="Arial"/>
                <a:sym typeface="Arial"/>
              </a:rPr>
              <a:t>partnerstafels</a:t>
            </a:r>
            <a:r>
              <a:rPr lang="nl-BE" sz="1100" noProof="0" dirty="0" smtClean="0">
                <a:latin typeface="Arial"/>
                <a:ea typeface="Arial"/>
                <a:cs typeface="Arial"/>
                <a:sym typeface="Arial"/>
              </a:rPr>
              <a:t> willen we hier onze rol zeker mee opnemen</a:t>
            </a: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endParaRPr lang="nl-BE" sz="1100" noProof="0" dirty="0" smtClean="0">
              <a:latin typeface="Arial"/>
              <a:ea typeface="Arial"/>
              <a:cs typeface="Arial"/>
              <a:sym typeface="Arial"/>
            </a:endParaRPr>
          </a:p>
          <a:p>
            <a:pPr lvl="0" defTabSz="914400">
              <a:lnSpc>
                <a:spcPct val="100000"/>
              </a:lnSpc>
              <a:spcBef>
                <a:spcPts val="400"/>
              </a:spcBef>
              <a:defRPr sz="1800"/>
            </a:pPr>
            <a:endParaRPr lang="nl-BE" sz="1100" noProof="0" dirty="0" smtClean="0">
              <a:latin typeface="Arial"/>
              <a:ea typeface="Arial"/>
              <a:cs typeface="Arial"/>
              <a:sym typeface="Arial"/>
            </a:endParaRPr>
          </a:p>
          <a:p>
            <a:endParaRPr lang="nl-BE" sz="1100" dirty="0"/>
          </a:p>
        </p:txBody>
      </p:sp>
    </p:spTree>
    <p:extLst>
      <p:ext uri="{BB962C8B-B14F-4D97-AF65-F5344CB8AC3E}">
        <p14:creationId xmlns:p14="http://schemas.microsoft.com/office/powerpoint/2010/main" val="346115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3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30886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29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32806055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165560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0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1361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768096" y="2967788"/>
            <a:ext cx="356616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4491990" y="2967788"/>
            <a:ext cx="356616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62241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202284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1647242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nl-NL" smtClean="0"/>
              <a:t>Klik om de stijl te bewerken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nl-BE" smtClean="0"/>
              <a:t>‹nr.›</a:t>
            </a:fld>
            <a:endParaRPr lang="nl-BE"/>
          </a:p>
        </p:txBody>
      </p:sp>
    </p:spTree>
    <p:extLst>
      <p:ext uri="{BB962C8B-B14F-4D97-AF65-F5344CB8AC3E}">
        <p14:creationId xmlns:p14="http://schemas.microsoft.com/office/powerpoint/2010/main" val="307220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fld id="{86CB4B4D-7CA3-9044-876B-883B54F8677D}" type="slidenum">
              <a:rPr lang="nl-BE" smtClean="0"/>
              <a:t>‹nr.›</a:t>
            </a:fld>
            <a:endParaRPr lang="nl-BE"/>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lvl="0"/>
            <a:fld id="{86CB4B4D-7CA3-9044-876B-883B54F8677D}" type="slidenum">
              <a:rPr lang="nl-BE" smtClean="0"/>
              <a:t>‹nr.›</a:t>
            </a:fld>
            <a:endParaRPr lang="nl-BE"/>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301201"/>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mailto:onthaal@cawhallevilvoorde.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liselot.vandevelde@alexiusgrimbergen.broedersvanliefde.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gina.demaeyer@alexiusgrimbergen.broedersvanliefde.be" TargetMode="External"/><Relationship Id="rId4" Type="http://schemas.openxmlformats.org/officeDocument/2006/relationships/hyperlink" Target="mailto:els.vansteenbergen@alexiusgrimbergen.broedersvanliefde.b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youtube.com/watch?v=cjzOw_0Huy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68726" y="2348880"/>
            <a:ext cx="5985714" cy="1646302"/>
          </a:xfrm>
        </p:spPr>
        <p:txBody>
          <a:bodyPr>
            <a:normAutofit/>
          </a:bodyPr>
          <a:lstStyle/>
          <a:p>
            <a:r>
              <a:rPr lang="nl-BE" dirty="0" smtClean="0"/>
              <a:t>Mobiel Team </a:t>
            </a:r>
            <a:r>
              <a:rPr lang="nl-BE" dirty="0" err="1" smtClean="0"/>
              <a:t>SPPiT</a:t>
            </a:r>
            <a:endParaRPr lang="nl-BE" dirty="0"/>
          </a:p>
        </p:txBody>
      </p:sp>
      <p:sp>
        <p:nvSpPr>
          <p:cNvPr id="4" name="Ondertitel 3"/>
          <p:cNvSpPr>
            <a:spLocks noGrp="1"/>
          </p:cNvSpPr>
          <p:nvPr>
            <p:ph type="subTitle" idx="1"/>
          </p:nvPr>
        </p:nvSpPr>
        <p:spPr/>
        <p:txBody>
          <a:bodyPr/>
          <a:lstStyle/>
          <a:p>
            <a:r>
              <a:rPr lang="nl-BE" dirty="0" smtClean="0"/>
              <a:t>Mobiel behandelteam voor langdurige zorg aan huis </a:t>
            </a:r>
            <a:endParaRPr lang="nl-BE" dirty="0"/>
          </a:p>
        </p:txBody>
      </p:sp>
      <p:pic>
        <p:nvPicPr>
          <p:cNvPr id="5" name="image.png"/>
          <p:cNvPicPr/>
          <p:nvPr/>
        </p:nvPicPr>
        <p:blipFill>
          <a:blip r:embed="rId3">
            <a:extLst/>
          </a:blip>
          <a:stretch>
            <a:fillRect/>
          </a:stretch>
        </p:blipFill>
        <p:spPr>
          <a:xfrm>
            <a:off x="423387" y="4911009"/>
            <a:ext cx="1584176" cy="1512168"/>
          </a:xfrm>
          <a:prstGeom prst="rect">
            <a:avLst/>
          </a:prstGeom>
          <a:ln w="12700">
            <a:miter lim="400000"/>
          </a:ln>
        </p:spPr>
      </p:pic>
      <p:pic>
        <p:nvPicPr>
          <p:cNvPr id="6" name="image.jpg"/>
          <p:cNvPicPr/>
          <p:nvPr/>
        </p:nvPicPr>
        <p:blipFill>
          <a:blip r:embed="rId4">
            <a:extLst/>
          </a:blip>
          <a:stretch>
            <a:fillRect/>
          </a:stretch>
        </p:blipFill>
        <p:spPr>
          <a:xfrm>
            <a:off x="2411760" y="5208020"/>
            <a:ext cx="1610643" cy="1215157"/>
          </a:xfrm>
          <a:prstGeom prst="rect">
            <a:avLst/>
          </a:prstGeom>
          <a:ln w="12700">
            <a:miter lim="400000"/>
          </a:ln>
        </p:spPr>
      </p:pic>
    </p:spTree>
    <p:extLst>
      <p:ext uri="{BB962C8B-B14F-4D97-AF65-F5344CB8AC3E}">
        <p14:creationId xmlns:p14="http://schemas.microsoft.com/office/powerpoint/2010/main" val="187639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92D050"/>
                </a:solidFill>
              </a:rPr>
              <a:t>AAnmelden</a:t>
            </a:r>
            <a:endParaRPr lang="nl-BE" dirty="0">
              <a:solidFill>
                <a:srgbClr val="92D05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1665177814"/>
              </p:ext>
            </p:extLst>
          </p:nvPr>
        </p:nvGraphicFramePr>
        <p:xfrm>
          <a:off x="107505" y="1844824"/>
          <a:ext cx="8928990" cy="4668768"/>
        </p:xfrm>
        <a:graphic>
          <a:graphicData uri="http://schemas.openxmlformats.org/drawingml/2006/table">
            <a:tbl>
              <a:tblPr firstRow="1" bandRow="1">
                <a:tableStyleId>{5940675A-B579-460E-94D1-54222C63F5DA}</a:tableStyleId>
              </a:tblPr>
              <a:tblGrid>
                <a:gridCol w="2976330">
                  <a:extLst>
                    <a:ext uri="{9D8B030D-6E8A-4147-A177-3AD203B41FA5}">
                      <a16:colId xmlns:a16="http://schemas.microsoft.com/office/drawing/2014/main" val="1933291718"/>
                    </a:ext>
                  </a:extLst>
                </a:gridCol>
                <a:gridCol w="2976330">
                  <a:extLst>
                    <a:ext uri="{9D8B030D-6E8A-4147-A177-3AD203B41FA5}">
                      <a16:colId xmlns:a16="http://schemas.microsoft.com/office/drawing/2014/main" val="2526844654"/>
                    </a:ext>
                  </a:extLst>
                </a:gridCol>
                <a:gridCol w="2976330">
                  <a:extLst>
                    <a:ext uri="{9D8B030D-6E8A-4147-A177-3AD203B41FA5}">
                      <a16:colId xmlns:a16="http://schemas.microsoft.com/office/drawing/2014/main" val="1627916118"/>
                    </a:ext>
                  </a:extLst>
                </a:gridCol>
              </a:tblGrid>
              <a:tr h="432048">
                <a:tc>
                  <a:txBody>
                    <a:bodyPr/>
                    <a:lstStyle/>
                    <a:p>
                      <a:r>
                        <a:rPr lang="nl-BE" dirty="0" err="1" smtClean="0"/>
                        <a:t>SPPiT</a:t>
                      </a:r>
                      <a:endParaRPr lang="nl-BE" dirty="0"/>
                    </a:p>
                  </a:txBody>
                  <a:tcPr/>
                </a:tc>
                <a:tc>
                  <a:txBody>
                    <a:bodyPr/>
                    <a:lstStyle/>
                    <a:p>
                      <a:r>
                        <a:rPr lang="nl-BE" dirty="0" err="1" smtClean="0"/>
                        <a:t>SPPiT</a:t>
                      </a:r>
                      <a:r>
                        <a:rPr lang="nl-BE" dirty="0" smtClean="0"/>
                        <a:t>-plus</a:t>
                      </a:r>
                      <a:endParaRPr lang="nl-BE" dirty="0"/>
                    </a:p>
                  </a:txBody>
                  <a:tcPr/>
                </a:tc>
                <a:tc>
                  <a:txBody>
                    <a:bodyPr/>
                    <a:lstStyle/>
                    <a:p>
                      <a:r>
                        <a:rPr lang="nl-BE" dirty="0" smtClean="0"/>
                        <a:t>BAZ </a:t>
                      </a:r>
                      <a:endParaRPr lang="nl-BE" dirty="0"/>
                    </a:p>
                  </a:txBody>
                  <a:tcPr/>
                </a:tc>
                <a:extLst>
                  <a:ext uri="{0D108BD9-81ED-4DB2-BD59-A6C34878D82A}">
                    <a16:rowId xmlns:a16="http://schemas.microsoft.com/office/drawing/2014/main" val="2178521668"/>
                  </a:ext>
                </a:extLst>
              </a:tr>
              <a:tr h="3227552">
                <a:tc>
                  <a:txBody>
                    <a:bodyPr/>
                    <a:lstStyle/>
                    <a:p>
                      <a:r>
                        <a:rPr lang="nl-BE" sz="1700" dirty="0" smtClean="0"/>
                        <a:t>Wie? Iedereen, akkoord cliënt</a:t>
                      </a:r>
                    </a:p>
                    <a:p>
                      <a:endParaRPr lang="nl-BE" sz="1700" dirty="0" smtClean="0"/>
                    </a:p>
                    <a:p>
                      <a:r>
                        <a:rPr lang="nl-BE" sz="1700" dirty="0" smtClean="0"/>
                        <a:t>Hoe? Aanspreekpunt </a:t>
                      </a:r>
                      <a:r>
                        <a:rPr lang="nl-BE" sz="1700" dirty="0" smtClean="0"/>
                        <a:t>Mentaal</a:t>
                      </a:r>
                      <a:r>
                        <a:rPr lang="nl-BE" sz="1700" baseline="0" dirty="0" smtClean="0"/>
                        <a:t> Welzijn </a:t>
                      </a:r>
                    </a:p>
                    <a:p>
                      <a:r>
                        <a:rPr lang="nl-BE" sz="1700" baseline="0" dirty="0" smtClean="0"/>
                        <a:t>(0800 13 500)</a:t>
                      </a:r>
                    </a:p>
                    <a:p>
                      <a:endParaRPr lang="nl-BE" sz="1700" baseline="0" dirty="0" smtClean="0"/>
                    </a:p>
                    <a:p>
                      <a:r>
                        <a:rPr lang="nl-BE" sz="1700" baseline="0" dirty="0" smtClean="0"/>
                        <a:t>OF </a:t>
                      </a:r>
                    </a:p>
                    <a:p>
                      <a:endParaRPr lang="nl-BE" sz="1700" baseline="0" dirty="0" smtClean="0"/>
                    </a:p>
                    <a:p>
                      <a:r>
                        <a:rPr lang="nl-BE" sz="1700" baseline="0" dirty="0" smtClean="0"/>
                        <a:t>Rechtstreeks via aanmeldtelefoon </a:t>
                      </a:r>
                    </a:p>
                    <a:p>
                      <a:r>
                        <a:rPr lang="nl-BE" sz="1700" baseline="0" dirty="0" smtClean="0"/>
                        <a:t>(02 270 10 57</a:t>
                      </a:r>
                      <a:r>
                        <a:rPr lang="nl-BE" sz="1700" baseline="0" dirty="0" smtClean="0"/>
                        <a:t>)</a:t>
                      </a:r>
                    </a:p>
                    <a:p>
                      <a:endParaRPr lang="nl-BE" sz="1700" baseline="0" dirty="0" smtClean="0"/>
                    </a:p>
                    <a:p>
                      <a:r>
                        <a:rPr lang="nl-BE" sz="1700" u="none" baseline="0" dirty="0" smtClean="0"/>
                        <a:t>Via aanmeldingsformulier </a:t>
                      </a:r>
                    </a:p>
                    <a:p>
                      <a:endParaRPr lang="nl-BE" sz="1700" baseline="0" dirty="0" smtClean="0"/>
                    </a:p>
                    <a:p>
                      <a:r>
                        <a:rPr lang="nl-BE" sz="1700" baseline="0" dirty="0" smtClean="0"/>
                        <a:t>Bereikbaarheid? Ma-vrij </a:t>
                      </a:r>
                      <a:r>
                        <a:rPr lang="nl-BE" sz="1700" baseline="0" dirty="0" smtClean="0"/>
                        <a:t>van 9u-17u</a:t>
                      </a:r>
                      <a:endParaRPr lang="nl-BE" sz="1700" dirty="0"/>
                    </a:p>
                  </a:txBody>
                  <a:tcPr/>
                </a:tc>
                <a:tc>
                  <a:txBody>
                    <a:bodyPr/>
                    <a:lstStyle/>
                    <a:p>
                      <a:r>
                        <a:rPr lang="nl-BE" sz="1700" dirty="0" smtClean="0"/>
                        <a:t>Wie? Iedereen, akkoord cliënt</a:t>
                      </a:r>
                    </a:p>
                    <a:p>
                      <a:endParaRPr lang="nl-BE" sz="1700" dirty="0" smtClean="0"/>
                    </a:p>
                    <a:p>
                      <a:r>
                        <a:rPr lang="nl-BE" sz="1700" dirty="0" smtClean="0"/>
                        <a:t>Hoe? Aanspreekpunt </a:t>
                      </a:r>
                      <a:r>
                        <a:rPr lang="nl-BE" sz="1700" dirty="0" smtClean="0"/>
                        <a:t>Mentaal Welzijn </a:t>
                      </a:r>
                    </a:p>
                    <a:p>
                      <a:r>
                        <a:rPr lang="nl-BE" sz="1700" dirty="0" smtClean="0"/>
                        <a:t>(0800 13</a:t>
                      </a:r>
                      <a:r>
                        <a:rPr lang="nl-BE" sz="1700" baseline="0" dirty="0" smtClean="0"/>
                        <a:t> 500</a:t>
                      </a:r>
                      <a:r>
                        <a:rPr lang="nl-BE" sz="1700" baseline="0" dirty="0" smtClean="0"/>
                        <a:t>) </a:t>
                      </a:r>
                      <a:endParaRPr lang="nl-BE" sz="1700" baseline="0" dirty="0" smtClean="0"/>
                    </a:p>
                    <a:p>
                      <a:endParaRPr lang="nl-BE" sz="1700" baseline="0" dirty="0" smtClean="0"/>
                    </a:p>
                    <a:p>
                      <a:r>
                        <a:rPr lang="nl-BE" sz="1700" baseline="0" dirty="0" smtClean="0"/>
                        <a:t>OF</a:t>
                      </a:r>
                      <a:endParaRPr lang="nl-BE" sz="1700" baseline="0" dirty="0" smtClean="0"/>
                    </a:p>
                    <a:p>
                      <a:endParaRPr lang="nl-BE" sz="1700" baseline="0" dirty="0" smtClean="0"/>
                    </a:p>
                    <a:p>
                      <a:r>
                        <a:rPr lang="nl-BE" sz="1700" baseline="0" dirty="0" smtClean="0"/>
                        <a:t>Via mail: </a:t>
                      </a:r>
                      <a:r>
                        <a:rPr lang="nl-BE" sz="1700" baseline="0" dirty="0" smtClean="0">
                          <a:hlinkClick r:id="rId3"/>
                        </a:rPr>
                        <a:t>onthaal@cawhallevilvoorde.be</a:t>
                      </a:r>
                      <a:r>
                        <a:rPr lang="nl-BE" sz="1700" baseline="0" dirty="0" smtClean="0"/>
                        <a:t> </a:t>
                      </a:r>
                    </a:p>
                    <a:p>
                      <a:endParaRPr lang="nl-BE" sz="1700" baseline="0" dirty="0" smtClean="0"/>
                    </a:p>
                    <a:p>
                      <a:endParaRPr lang="nl-BE" sz="1700" baseline="0" dirty="0" smtClean="0"/>
                    </a:p>
                    <a:p>
                      <a:endParaRPr lang="nl-BE" sz="1700" baseline="0" dirty="0" smtClean="0"/>
                    </a:p>
                    <a:p>
                      <a:endParaRPr lang="nl-BE" sz="1700" baseline="0" dirty="0" smtClean="0"/>
                    </a:p>
                    <a:p>
                      <a:r>
                        <a:rPr lang="nl-BE" sz="1700" baseline="0" dirty="0" smtClean="0"/>
                        <a:t>Bereikbaarheid? Ma-vrij </a:t>
                      </a:r>
                      <a:r>
                        <a:rPr lang="nl-BE" sz="1700" baseline="0" dirty="0" smtClean="0"/>
                        <a:t>van 9u-17u</a:t>
                      </a:r>
                      <a:endParaRPr lang="nl-BE" sz="1700" dirty="0"/>
                    </a:p>
                  </a:txBody>
                  <a:tcPr/>
                </a:tc>
                <a:tc>
                  <a:txBody>
                    <a:bodyPr/>
                    <a:lstStyle/>
                    <a:p>
                      <a:r>
                        <a:rPr lang="nl-BE" sz="1700" u="none" dirty="0" smtClean="0"/>
                        <a:t>Wie? </a:t>
                      </a:r>
                      <a:r>
                        <a:rPr lang="nl-BE" sz="1700" u="sng" dirty="0" smtClean="0"/>
                        <a:t>Exclusief</a:t>
                      </a:r>
                      <a:r>
                        <a:rPr lang="nl-BE" sz="1700" u="none" baseline="0" dirty="0" smtClean="0"/>
                        <a:t> </a:t>
                      </a:r>
                      <a:r>
                        <a:rPr lang="nl-BE" sz="1700" u="none" baseline="0" dirty="0" smtClean="0"/>
                        <a:t>door sociale verhuurkantoren </a:t>
                      </a:r>
                    </a:p>
                    <a:p>
                      <a:endParaRPr lang="nl-BE" sz="1700" u="none" baseline="0" dirty="0" smtClean="0"/>
                    </a:p>
                    <a:p>
                      <a:r>
                        <a:rPr lang="nl-BE" sz="1700" u="none" baseline="0" dirty="0" smtClean="0"/>
                        <a:t>Hoe? Via </a:t>
                      </a:r>
                      <a:r>
                        <a:rPr lang="nl-BE" sz="1700" u="none" baseline="0" dirty="0" smtClean="0"/>
                        <a:t>aanmeldingsformulier </a:t>
                      </a:r>
                      <a:r>
                        <a:rPr lang="nl-BE" sz="1700" u="none" baseline="0" dirty="0" smtClean="0"/>
                        <a:t>via CAW (woonbegeleiding) &gt; BAZ</a:t>
                      </a:r>
                    </a:p>
                  </a:txBody>
                  <a:tcPr/>
                </a:tc>
                <a:extLst>
                  <a:ext uri="{0D108BD9-81ED-4DB2-BD59-A6C34878D82A}">
                    <a16:rowId xmlns:a16="http://schemas.microsoft.com/office/drawing/2014/main" val="3700792362"/>
                  </a:ext>
                </a:extLst>
              </a:tr>
            </a:tbl>
          </a:graphicData>
        </a:graphic>
      </p:graphicFrame>
    </p:spTree>
    <p:extLst>
      <p:ext uri="{BB962C8B-B14F-4D97-AF65-F5344CB8AC3E}">
        <p14:creationId xmlns:p14="http://schemas.microsoft.com/office/powerpoint/2010/main" val="1505394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Contactgegevens teamcoördinatie </a:t>
            </a:r>
            <a:endParaRPr lang="nl-BE" dirty="0"/>
          </a:p>
        </p:txBody>
      </p:sp>
      <p:sp>
        <p:nvSpPr>
          <p:cNvPr id="3" name="Tijdelijke aanduiding voor inhoud 2"/>
          <p:cNvSpPr>
            <a:spLocks noGrp="1"/>
          </p:cNvSpPr>
          <p:nvPr>
            <p:ph idx="1"/>
          </p:nvPr>
        </p:nvSpPr>
        <p:spPr/>
        <p:txBody>
          <a:bodyPr/>
          <a:lstStyle/>
          <a:p>
            <a:r>
              <a:rPr lang="nl-BE" dirty="0" smtClean="0"/>
              <a:t>Liselot (Halle): </a:t>
            </a:r>
            <a:endParaRPr lang="nl-BE" dirty="0" smtClean="0"/>
          </a:p>
          <a:p>
            <a:r>
              <a:rPr lang="nl-BE" dirty="0" smtClean="0"/>
              <a:t>0490 64 99 35</a:t>
            </a:r>
          </a:p>
          <a:p>
            <a:r>
              <a:rPr lang="nl-BE" dirty="0" smtClean="0">
                <a:hlinkClick r:id="rId3"/>
              </a:rPr>
              <a:t>liselot.vandevelde@alexiusgrimbergen.broedersvanliefde.be</a:t>
            </a:r>
            <a:r>
              <a:rPr lang="nl-BE" dirty="0" smtClean="0"/>
              <a:t> </a:t>
            </a:r>
            <a:endParaRPr lang="nl-BE" dirty="0" smtClean="0"/>
          </a:p>
          <a:p>
            <a:r>
              <a:rPr lang="nl-BE" dirty="0" smtClean="0"/>
              <a:t>Els (Grimbergen): </a:t>
            </a:r>
            <a:endParaRPr lang="nl-BE" dirty="0" smtClean="0"/>
          </a:p>
          <a:p>
            <a:r>
              <a:rPr lang="nl-BE" dirty="0" smtClean="0"/>
              <a:t>0490 11 80 78</a:t>
            </a:r>
          </a:p>
          <a:p>
            <a:r>
              <a:rPr lang="nl-BE" dirty="0" smtClean="0">
                <a:hlinkClick r:id="rId4"/>
              </a:rPr>
              <a:t>els.vansteenbergen@alexiusgrimbergen.broedersvanliefde.be</a:t>
            </a:r>
            <a:r>
              <a:rPr lang="nl-BE" dirty="0" smtClean="0"/>
              <a:t> </a:t>
            </a:r>
            <a:endParaRPr lang="nl-BE" dirty="0" smtClean="0"/>
          </a:p>
          <a:p>
            <a:r>
              <a:rPr lang="nl-BE" dirty="0" smtClean="0"/>
              <a:t>Gina (Asse): </a:t>
            </a:r>
            <a:endParaRPr lang="nl-BE" dirty="0"/>
          </a:p>
          <a:p>
            <a:r>
              <a:rPr lang="nl-BE" dirty="0" smtClean="0"/>
              <a:t>0492 13 91 12</a:t>
            </a:r>
          </a:p>
          <a:p>
            <a:r>
              <a:rPr lang="nl-BE" dirty="0" smtClean="0">
                <a:hlinkClick r:id="rId5"/>
              </a:rPr>
              <a:t>gina.demaeyer@alexiusgrimbergen.broedersvanliefde.be</a:t>
            </a:r>
            <a:r>
              <a:rPr lang="nl-BE" dirty="0" smtClean="0"/>
              <a:t> </a:t>
            </a:r>
            <a:endParaRPr lang="nl-BE" dirty="0" smtClean="0"/>
          </a:p>
        </p:txBody>
      </p:sp>
    </p:spTree>
    <p:extLst>
      <p:ext uri="{BB962C8B-B14F-4D97-AF65-F5344CB8AC3E}">
        <p14:creationId xmlns:p14="http://schemas.microsoft.com/office/powerpoint/2010/main" val="2097533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4544" y="5013176"/>
            <a:ext cx="6408712" cy="1482009"/>
          </a:xfrm>
        </p:spPr>
        <p:txBody>
          <a:bodyPr/>
          <a:lstStyle/>
          <a:p>
            <a:r>
              <a:rPr lang="nl-BE" dirty="0" err="1" smtClean="0"/>
              <a:t>Subwerkingen</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41220955"/>
              </p:ext>
            </p:extLst>
          </p:nvPr>
        </p:nvGraphicFramePr>
        <p:xfrm>
          <a:off x="1259632" y="764704"/>
          <a:ext cx="6648399" cy="2880320"/>
        </p:xfrm>
        <a:graphic>
          <a:graphicData uri="http://schemas.openxmlformats.org/drawingml/2006/table">
            <a:tbl>
              <a:tblPr firstRow="1" bandRow="1">
                <a:tableStyleId>{5940675A-B579-460E-94D1-54222C63F5DA}</a:tableStyleId>
              </a:tblPr>
              <a:tblGrid>
                <a:gridCol w="2216133">
                  <a:extLst>
                    <a:ext uri="{9D8B030D-6E8A-4147-A177-3AD203B41FA5}">
                      <a16:colId xmlns:a16="http://schemas.microsoft.com/office/drawing/2014/main" val="4104578838"/>
                    </a:ext>
                  </a:extLst>
                </a:gridCol>
                <a:gridCol w="2216133">
                  <a:extLst>
                    <a:ext uri="{9D8B030D-6E8A-4147-A177-3AD203B41FA5}">
                      <a16:colId xmlns:a16="http://schemas.microsoft.com/office/drawing/2014/main" val="1909586700"/>
                    </a:ext>
                  </a:extLst>
                </a:gridCol>
                <a:gridCol w="2216133">
                  <a:extLst>
                    <a:ext uri="{9D8B030D-6E8A-4147-A177-3AD203B41FA5}">
                      <a16:colId xmlns:a16="http://schemas.microsoft.com/office/drawing/2014/main" val="348126536"/>
                    </a:ext>
                  </a:extLst>
                </a:gridCol>
              </a:tblGrid>
              <a:tr h="555666">
                <a:tc>
                  <a:txBody>
                    <a:bodyPr/>
                    <a:lstStyle/>
                    <a:p>
                      <a:r>
                        <a:rPr lang="nl-BE" b="1" dirty="0" err="1" smtClean="0"/>
                        <a:t>SPPiT</a:t>
                      </a:r>
                      <a:r>
                        <a:rPr lang="nl-BE" b="1" dirty="0" smtClean="0"/>
                        <a:t> NAH</a:t>
                      </a:r>
                      <a:endParaRPr lang="nl-BE" b="1" dirty="0"/>
                    </a:p>
                  </a:txBody>
                  <a:tcPr>
                    <a:solidFill>
                      <a:schemeClr val="bg1"/>
                    </a:solidFill>
                  </a:tcPr>
                </a:tc>
                <a:tc>
                  <a:txBody>
                    <a:bodyPr/>
                    <a:lstStyle/>
                    <a:p>
                      <a:r>
                        <a:rPr lang="nl-BE" b="1" dirty="0" err="1" smtClean="0"/>
                        <a:t>SPPiT</a:t>
                      </a:r>
                      <a:r>
                        <a:rPr lang="nl-BE" b="1" dirty="0" smtClean="0"/>
                        <a:t> VB</a:t>
                      </a:r>
                      <a:endParaRPr lang="nl-BE" b="1" dirty="0"/>
                    </a:p>
                  </a:txBody>
                  <a:tcPr>
                    <a:solidFill>
                      <a:schemeClr val="bg1"/>
                    </a:solidFill>
                  </a:tcPr>
                </a:tc>
                <a:tc>
                  <a:txBody>
                    <a:bodyPr/>
                    <a:lstStyle/>
                    <a:p>
                      <a:r>
                        <a:rPr lang="nl-BE" b="1" dirty="0" smtClean="0"/>
                        <a:t>FORMAT</a:t>
                      </a:r>
                      <a:endParaRPr lang="nl-BE" b="1" dirty="0"/>
                    </a:p>
                  </a:txBody>
                  <a:tcPr>
                    <a:solidFill>
                      <a:schemeClr val="bg1"/>
                    </a:solidFill>
                  </a:tcPr>
                </a:tc>
                <a:extLst>
                  <a:ext uri="{0D108BD9-81ED-4DB2-BD59-A6C34878D82A}">
                    <a16:rowId xmlns:a16="http://schemas.microsoft.com/office/drawing/2014/main" val="1368462057"/>
                  </a:ext>
                </a:extLst>
              </a:tr>
              <a:tr h="23246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BE" sz="1800" dirty="0" smtClean="0">
                          <a:solidFill>
                            <a:prstClr val="black">
                              <a:lumMod val="75000"/>
                              <a:lumOff val="25000"/>
                            </a:prstClr>
                          </a:solidFill>
                        </a:rPr>
                        <a:t>Voor personen met een Niet Aangeboren Hersenletsel </a:t>
                      </a:r>
                    </a:p>
                    <a:p>
                      <a:r>
                        <a:rPr lang="nl-BE" dirty="0" smtClean="0"/>
                        <a:t>+ psychiatrische problematiek</a:t>
                      </a:r>
                      <a:endParaRPr lang="nl-BE" dirty="0"/>
                    </a:p>
                  </a:txBody>
                  <a:tcP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BE" sz="1800" dirty="0" smtClean="0">
                          <a:solidFill>
                            <a:prstClr val="black">
                              <a:lumMod val="75000"/>
                              <a:lumOff val="25000"/>
                            </a:prstClr>
                          </a:solidFill>
                        </a:rPr>
                        <a:t>Voor personen met een verstandelijke beperking</a:t>
                      </a:r>
                    </a:p>
                    <a:p>
                      <a:r>
                        <a:rPr lang="nl-BE" dirty="0" smtClean="0"/>
                        <a:t>+ psychiatrische</a:t>
                      </a:r>
                      <a:r>
                        <a:rPr lang="nl-BE" baseline="0" dirty="0" smtClean="0"/>
                        <a:t> problematiek</a:t>
                      </a:r>
                      <a:endParaRPr lang="nl-BE" dirty="0"/>
                    </a:p>
                  </a:txBody>
                  <a:tcP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BE" sz="1800" dirty="0" smtClean="0">
                          <a:solidFill>
                            <a:prstClr val="black">
                              <a:lumMod val="75000"/>
                              <a:lumOff val="25000"/>
                            </a:prstClr>
                          </a:solidFill>
                        </a:rPr>
                        <a:t>Voor personen met een interneringsstatuut</a:t>
                      </a:r>
                    </a:p>
                    <a:p>
                      <a:r>
                        <a:rPr lang="nl-BE" dirty="0" smtClean="0"/>
                        <a:t>+ psychiatrische</a:t>
                      </a:r>
                      <a:r>
                        <a:rPr lang="nl-BE" baseline="0" dirty="0" smtClean="0"/>
                        <a:t> problematiek</a:t>
                      </a:r>
                      <a:endParaRPr lang="nl-BE" dirty="0"/>
                    </a:p>
                  </a:txBody>
                  <a:tcPr>
                    <a:solidFill>
                      <a:schemeClr val="bg1"/>
                    </a:solidFill>
                  </a:tcPr>
                </a:tc>
                <a:extLst>
                  <a:ext uri="{0D108BD9-81ED-4DB2-BD59-A6C34878D82A}">
                    <a16:rowId xmlns:a16="http://schemas.microsoft.com/office/drawing/2014/main" val="1073928639"/>
                  </a:ext>
                </a:extLst>
              </a:tr>
            </a:tbl>
          </a:graphicData>
        </a:graphic>
      </p:graphicFrame>
    </p:spTree>
    <p:extLst>
      <p:ext uri="{BB962C8B-B14F-4D97-AF65-F5344CB8AC3E}">
        <p14:creationId xmlns:p14="http://schemas.microsoft.com/office/powerpoint/2010/main" val="3954530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979712" y="2636912"/>
            <a:ext cx="6878538" cy="1463040"/>
          </a:xfrm>
        </p:spPr>
        <p:txBody>
          <a:bodyPr/>
          <a:lstStyle/>
          <a:p>
            <a:r>
              <a:rPr lang="nl-BE" dirty="0" smtClean="0"/>
              <a:t>Bedankt voor jullie aandacht</a:t>
            </a:r>
            <a:endParaRPr lang="nl-BE" dirty="0"/>
          </a:p>
        </p:txBody>
      </p:sp>
      <p:sp>
        <p:nvSpPr>
          <p:cNvPr id="4" name="Ondertitel 3"/>
          <p:cNvSpPr>
            <a:spLocks noGrp="1"/>
          </p:cNvSpPr>
          <p:nvPr>
            <p:ph type="subTitle" idx="1"/>
          </p:nvPr>
        </p:nvSpPr>
        <p:spPr>
          <a:xfrm>
            <a:off x="6516216" y="4960137"/>
            <a:ext cx="2342034" cy="1463040"/>
          </a:xfrm>
        </p:spPr>
        <p:txBody>
          <a:bodyPr>
            <a:normAutofit/>
          </a:bodyPr>
          <a:lstStyle/>
          <a:p>
            <a:r>
              <a:rPr lang="nl-BE" sz="3200" dirty="0" smtClean="0"/>
              <a:t>Zijn er nog vragen? </a:t>
            </a:r>
            <a:endParaRPr lang="nl-BE" sz="3200" dirty="0"/>
          </a:p>
        </p:txBody>
      </p:sp>
    </p:spTree>
    <p:extLst>
      <p:ext uri="{BB962C8B-B14F-4D97-AF65-F5344CB8AC3E}">
        <p14:creationId xmlns:p14="http://schemas.microsoft.com/office/powerpoint/2010/main" val="222347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6615" t="34440" r="32906" b="19360"/>
          <a:stretch/>
        </p:blipFill>
        <p:spPr>
          <a:xfrm>
            <a:off x="755576" y="1196752"/>
            <a:ext cx="7708784" cy="3312368"/>
          </a:xfrm>
          <a:prstGeom prst="rect">
            <a:avLst/>
          </a:prstGeom>
        </p:spPr>
      </p:pic>
      <p:sp>
        <p:nvSpPr>
          <p:cNvPr id="5" name="Rechthoek 4"/>
          <p:cNvSpPr/>
          <p:nvPr/>
        </p:nvSpPr>
        <p:spPr>
          <a:xfrm>
            <a:off x="1475656" y="4725144"/>
            <a:ext cx="4572000" cy="1200329"/>
          </a:xfrm>
          <a:prstGeom prst="rect">
            <a:avLst/>
          </a:prstGeom>
        </p:spPr>
        <p:txBody>
          <a:bodyPr wrap="square">
            <a:spAutoFit/>
          </a:bodyPr>
          <a:lstStyle/>
          <a:p>
            <a:endParaRPr lang="nl-BE" dirty="0" smtClean="0"/>
          </a:p>
          <a:p>
            <a:r>
              <a:rPr lang="nl-BE" dirty="0" smtClean="0">
                <a:hlinkClick r:id="rId4"/>
              </a:rPr>
              <a:t>https</a:t>
            </a:r>
            <a:r>
              <a:rPr lang="nl-BE" dirty="0">
                <a:hlinkClick r:id="rId4"/>
              </a:rPr>
              <a:t>://</a:t>
            </a:r>
            <a:r>
              <a:rPr lang="nl-BE" dirty="0" smtClean="0">
                <a:hlinkClick r:id="rId4"/>
              </a:rPr>
              <a:t>www.youtube.com/watch?v=cjzOw_0HuyM</a:t>
            </a:r>
            <a:endParaRPr lang="nl-BE" dirty="0" smtClean="0"/>
          </a:p>
          <a:p>
            <a:endParaRPr lang="nl-BE" dirty="0"/>
          </a:p>
        </p:txBody>
      </p:sp>
    </p:spTree>
    <p:extLst>
      <p:ext uri="{BB962C8B-B14F-4D97-AF65-F5344CB8AC3E}">
        <p14:creationId xmlns:p14="http://schemas.microsoft.com/office/powerpoint/2010/main" val="99809717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60"/>
          <p:cNvGrpSpPr/>
          <p:nvPr/>
        </p:nvGrpSpPr>
        <p:grpSpPr>
          <a:xfrm>
            <a:off x="8531225" y="5648325"/>
            <a:ext cx="549275" cy="396875"/>
            <a:chOff x="0" y="0"/>
            <a:chExt cx="549275" cy="396874"/>
          </a:xfrm>
        </p:grpSpPr>
        <p:sp>
          <p:nvSpPr>
            <p:cNvPr id="58" name="Shape 58"/>
            <p:cNvSpPr/>
            <p:nvPr/>
          </p:nvSpPr>
          <p:spPr>
            <a:xfrm>
              <a:off x="0" y="0"/>
              <a:ext cx="549275" cy="396875"/>
            </a:xfrm>
            <a:custGeom>
              <a:avLst/>
              <a:gdLst/>
              <a:ahLst/>
              <a:cxnLst>
                <a:cxn ang="0">
                  <a:pos x="wd2" y="hd2"/>
                </a:cxn>
                <a:cxn ang="5400000">
                  <a:pos x="wd2" y="hd2"/>
                </a:cxn>
                <a:cxn ang="10800000">
                  <a:pos x="wd2" y="hd2"/>
                </a:cxn>
                <a:cxn ang="16200000">
                  <a:pos x="wd2" y="hd2"/>
                </a:cxn>
              </a:cxnLst>
              <a:rect l="0" t="0" r="r" b="b"/>
              <a:pathLst>
                <a:path w="21600" h="21600" extrusionOk="0">
                  <a:moveTo>
                    <a:pt x="2801" y="0"/>
                  </a:moveTo>
                  <a:lnTo>
                    <a:pt x="2801" y="0"/>
                  </a:lnTo>
                  <a:cubicBezTo>
                    <a:pt x="1254" y="0"/>
                    <a:pt x="0" y="1736"/>
                    <a:pt x="0" y="3877"/>
                  </a:cubicBezTo>
                  <a:lnTo>
                    <a:pt x="0" y="17723"/>
                  </a:lnTo>
                  <a:cubicBezTo>
                    <a:pt x="0" y="19864"/>
                    <a:pt x="1254" y="21600"/>
                    <a:pt x="2801" y="21600"/>
                  </a:cubicBezTo>
                  <a:moveTo>
                    <a:pt x="18799" y="0"/>
                  </a:moveTo>
                  <a:cubicBezTo>
                    <a:pt x="20346" y="0"/>
                    <a:pt x="21600" y="1736"/>
                    <a:pt x="21600" y="3877"/>
                  </a:cubicBezTo>
                  <a:lnTo>
                    <a:pt x="21600" y="17723"/>
                  </a:lnTo>
                  <a:cubicBezTo>
                    <a:pt x="21600" y="19864"/>
                    <a:pt x="20346" y="21600"/>
                    <a:pt x="18799" y="21600"/>
                  </a:cubicBezTo>
                </a:path>
              </a:pathLst>
            </a:custGeom>
            <a:noFill/>
            <a:ln w="19050" cap="flat">
              <a:solidFill>
                <a:srgbClr val="FFFFFF"/>
              </a:solidFill>
              <a:prstDash val="solid"/>
              <a:round/>
            </a:ln>
            <a:effectLst/>
          </p:spPr>
          <p:txBody>
            <a:bodyPr wrap="square" lIns="0" tIns="0" rIns="0" bIns="0" numCol="1" anchor="ctr">
              <a:noAutofit/>
            </a:bodyPr>
            <a:lstStyle/>
            <a:p>
              <a:pPr lvl="0" algn="ctr"/>
              <a:endParaRPr/>
            </a:p>
          </p:txBody>
        </p:sp>
        <p:sp>
          <p:nvSpPr>
            <p:cNvPr id="59" name="Shape 59"/>
            <p:cNvSpPr/>
            <p:nvPr/>
          </p:nvSpPr>
          <p:spPr>
            <a:xfrm>
              <a:off x="20872" y="65087"/>
              <a:ext cx="507531"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stStyle>
            <a:p>
              <a:pPr lvl="0">
                <a:defRPr>
                  <a:solidFill>
                    <a:srgbClr val="000000"/>
                  </a:solidFill>
                </a:defRPr>
              </a:pPr>
              <a:r>
                <a:rPr>
                  <a:solidFill>
                    <a:srgbClr val="2F2B20"/>
                  </a:solidFill>
                </a:rPr>
                <a:t>8</a:t>
              </a:r>
            </a:p>
          </p:txBody>
        </p:sp>
      </p:grpSp>
      <p:sp>
        <p:nvSpPr>
          <p:cNvPr id="2" name="Tekstvak 1"/>
          <p:cNvSpPr txBox="1"/>
          <p:nvPr/>
        </p:nvSpPr>
        <p:spPr>
          <a:xfrm>
            <a:off x="854959" y="412383"/>
            <a:ext cx="6696744" cy="707886"/>
          </a:xfrm>
          <a:prstGeom prst="rect">
            <a:avLst/>
          </a:prstGeom>
          <a:noFill/>
        </p:spPr>
        <p:txBody>
          <a:bodyPr wrap="square" rtlCol="0">
            <a:spAutoFit/>
          </a:bodyPr>
          <a:lstStyle/>
          <a:p>
            <a:r>
              <a:rPr lang="nl-BE" sz="4000" dirty="0" smtClean="0">
                <a:ln w="0"/>
                <a:solidFill>
                  <a:schemeClr val="accent1"/>
                </a:solidFill>
                <a:effectLst>
                  <a:outerShdw blurRad="38100" dist="25400" dir="5400000" algn="ctr" rotWithShape="0">
                    <a:srgbClr val="6E747A">
                      <a:alpha val="43000"/>
                    </a:srgbClr>
                  </a:outerShdw>
                </a:effectLst>
              </a:rPr>
              <a:t>Regio’s</a:t>
            </a:r>
            <a:endParaRPr lang="nl-BE" sz="4000" dirty="0">
              <a:ln w="0"/>
              <a:solidFill>
                <a:schemeClr val="accent1"/>
              </a:solidFill>
              <a:effectLst>
                <a:outerShdw blurRad="38100" dist="25400" dir="5400000" algn="ctr" rotWithShape="0">
                  <a:srgbClr val="6E747A">
                    <a:alpha val="43000"/>
                  </a:srgbClr>
                </a:outerShdw>
              </a:effectLst>
            </a:endParaRPr>
          </a:p>
        </p:txBody>
      </p:sp>
      <p:pic>
        <p:nvPicPr>
          <p:cNvPr id="5" name="Afbeelding 4"/>
          <p:cNvPicPr>
            <a:picLocks noChangeAspect="1"/>
          </p:cNvPicPr>
          <p:nvPr/>
        </p:nvPicPr>
        <p:blipFill>
          <a:blip r:embed="rId3"/>
          <a:stretch>
            <a:fillRect/>
          </a:stretch>
        </p:blipFill>
        <p:spPr>
          <a:xfrm>
            <a:off x="-252536" y="1120269"/>
            <a:ext cx="9696928" cy="5483613"/>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096" y="585216"/>
            <a:ext cx="8124384" cy="1499616"/>
          </a:xfrm>
        </p:spPr>
        <p:txBody>
          <a:bodyPr/>
          <a:lstStyle/>
          <a:p>
            <a:r>
              <a:rPr lang="nl-BE" dirty="0" smtClean="0">
                <a:solidFill>
                  <a:srgbClr val="92D050"/>
                </a:solidFill>
              </a:rPr>
              <a:t>samenstelling Multidisciplinaire teams</a:t>
            </a:r>
            <a:endParaRPr lang="nl-BE" dirty="0">
              <a:solidFill>
                <a:srgbClr val="92D050"/>
              </a:solidFill>
            </a:endParaRPr>
          </a:p>
        </p:txBody>
      </p:sp>
      <p:sp>
        <p:nvSpPr>
          <p:cNvPr id="49" name="Shape 49"/>
          <p:cNvSpPr>
            <a:spLocks noGrp="1"/>
          </p:cNvSpPr>
          <p:nvPr>
            <p:ph idx="1"/>
          </p:nvPr>
        </p:nvSpPr>
        <p:spPr>
          <a:xfrm>
            <a:off x="609599" y="1556792"/>
            <a:ext cx="6347714" cy="38807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320039" indent="-205739">
              <a:lnSpc>
                <a:spcPct val="150000"/>
              </a:lnSpc>
              <a:spcBef>
                <a:spcPts val="400"/>
              </a:spcBef>
              <a:defRPr sz="1800">
                <a:solidFill>
                  <a:srgbClr val="000000"/>
                </a:solidFill>
              </a:defRPr>
            </a:pPr>
            <a:r>
              <a:rPr lang="nl-BE" dirty="0" smtClean="0"/>
              <a:t>Casemanagers</a:t>
            </a:r>
          </a:p>
          <a:p>
            <a:pPr marL="320039" indent="-205739">
              <a:lnSpc>
                <a:spcPct val="150000"/>
              </a:lnSpc>
              <a:spcBef>
                <a:spcPts val="400"/>
              </a:spcBef>
              <a:defRPr sz="1800">
                <a:solidFill>
                  <a:srgbClr val="000000"/>
                </a:solidFill>
              </a:defRPr>
            </a:pPr>
            <a:r>
              <a:rPr lang="nl-BE" dirty="0"/>
              <a:t>Psychiater</a:t>
            </a:r>
            <a:endParaRPr lang="nl-BE" dirty="0" smtClean="0"/>
          </a:p>
          <a:p>
            <a:pPr marL="320039" indent="-205739">
              <a:lnSpc>
                <a:spcPct val="150000"/>
              </a:lnSpc>
              <a:spcBef>
                <a:spcPts val="400"/>
              </a:spcBef>
              <a:defRPr sz="1800">
                <a:solidFill>
                  <a:srgbClr val="000000"/>
                </a:solidFill>
              </a:defRPr>
            </a:pPr>
            <a:r>
              <a:rPr lang="nl-BE" dirty="0" smtClean="0"/>
              <a:t>Psycholoog</a:t>
            </a:r>
          </a:p>
          <a:p>
            <a:pPr marL="320039" indent="-205739">
              <a:lnSpc>
                <a:spcPct val="150000"/>
              </a:lnSpc>
              <a:spcBef>
                <a:spcPts val="400"/>
              </a:spcBef>
              <a:defRPr sz="1800">
                <a:solidFill>
                  <a:srgbClr val="000000"/>
                </a:solidFill>
              </a:defRPr>
            </a:pPr>
            <a:r>
              <a:rPr lang="nl-BE" dirty="0" smtClean="0"/>
              <a:t>Teamcoördinator</a:t>
            </a:r>
          </a:p>
          <a:p>
            <a:pPr marL="320039" indent="-205739">
              <a:lnSpc>
                <a:spcPct val="150000"/>
              </a:lnSpc>
              <a:spcBef>
                <a:spcPts val="400"/>
              </a:spcBef>
              <a:defRPr sz="1800">
                <a:solidFill>
                  <a:srgbClr val="000000"/>
                </a:solidFill>
              </a:defRPr>
            </a:pPr>
            <a:r>
              <a:rPr dirty="0" smtClean="0">
                <a:solidFill>
                  <a:srgbClr val="2F2B20"/>
                </a:solidFill>
              </a:rPr>
              <a:t>MDO </a:t>
            </a:r>
            <a:endParaRPr lang="nl-BE" dirty="0" smtClean="0">
              <a:solidFill>
                <a:srgbClr val="2F2B20"/>
              </a:solidFill>
            </a:endParaRPr>
          </a:p>
          <a:p>
            <a:pPr marL="320039" lvl="0" indent="-205739">
              <a:lnSpc>
                <a:spcPct val="150000"/>
              </a:lnSpc>
              <a:spcBef>
                <a:spcPts val="400"/>
              </a:spcBef>
              <a:defRPr sz="1800">
                <a:solidFill>
                  <a:srgbClr val="000000"/>
                </a:solidFill>
              </a:defRPr>
            </a:pPr>
            <a:r>
              <a:rPr dirty="0" err="1" smtClean="0">
                <a:solidFill>
                  <a:srgbClr val="2F2B20"/>
                </a:solidFill>
              </a:rPr>
              <a:t>Aanmeldingsverantwoordelijke</a:t>
            </a:r>
            <a:r>
              <a:rPr lang="nl-BE" dirty="0" smtClean="0">
                <a:solidFill>
                  <a:srgbClr val="2F2B20"/>
                </a:solidFill>
              </a:rPr>
              <a:t>n</a:t>
            </a:r>
          </a:p>
          <a:p>
            <a:pPr marL="320039" lvl="0" indent="-205739">
              <a:lnSpc>
                <a:spcPct val="150000"/>
              </a:lnSpc>
              <a:spcBef>
                <a:spcPts val="400"/>
              </a:spcBef>
              <a:defRPr sz="1800">
                <a:solidFill>
                  <a:srgbClr val="000000"/>
                </a:solidFill>
              </a:defRPr>
            </a:pPr>
            <a:r>
              <a:rPr dirty="0" err="1" smtClean="0">
                <a:solidFill>
                  <a:srgbClr val="2F2B20"/>
                </a:solidFill>
              </a:rPr>
              <a:t>Familie</a:t>
            </a:r>
            <a:r>
              <a:rPr lang="nl-BE" dirty="0" smtClean="0"/>
              <a:t>-</a:t>
            </a:r>
            <a:r>
              <a:rPr lang="nl-BE" dirty="0"/>
              <a:t>e</a:t>
            </a:r>
            <a:r>
              <a:rPr dirty="0" err="1" smtClean="0">
                <a:solidFill>
                  <a:srgbClr val="2F2B20"/>
                </a:solidFill>
              </a:rPr>
              <a:t>rvaringsdeskundige</a:t>
            </a:r>
            <a:endParaRPr lang="nl-BE" dirty="0" smtClean="0">
              <a:solidFill>
                <a:srgbClr val="2F2B20"/>
              </a:solidFill>
            </a:endParaRPr>
          </a:p>
          <a:p>
            <a:pPr marL="320039" lvl="0" indent="-205739">
              <a:lnSpc>
                <a:spcPct val="150000"/>
              </a:lnSpc>
              <a:spcBef>
                <a:spcPts val="400"/>
              </a:spcBef>
              <a:defRPr sz="1800">
                <a:solidFill>
                  <a:srgbClr val="000000"/>
                </a:solidFill>
              </a:defRPr>
            </a:pPr>
            <a:r>
              <a:rPr lang="nl-BE" dirty="0" smtClean="0"/>
              <a:t>Ervaringsdeskundige</a:t>
            </a:r>
            <a:endParaRPr dirty="0">
              <a:solidFill>
                <a:srgbClr val="2F2B20"/>
              </a:solidFill>
            </a:endParaRPr>
          </a:p>
        </p:txBody>
      </p:sp>
      <p:grpSp>
        <p:nvGrpSpPr>
          <p:cNvPr id="52" name="Group 52"/>
          <p:cNvGrpSpPr/>
          <p:nvPr/>
        </p:nvGrpSpPr>
        <p:grpSpPr>
          <a:xfrm>
            <a:off x="8531225" y="5648325"/>
            <a:ext cx="549275" cy="396875"/>
            <a:chOff x="0" y="0"/>
            <a:chExt cx="549275" cy="396874"/>
          </a:xfrm>
        </p:grpSpPr>
        <p:sp>
          <p:nvSpPr>
            <p:cNvPr id="50" name="Shape 50"/>
            <p:cNvSpPr/>
            <p:nvPr/>
          </p:nvSpPr>
          <p:spPr>
            <a:xfrm>
              <a:off x="0" y="0"/>
              <a:ext cx="549275" cy="396875"/>
            </a:xfrm>
            <a:custGeom>
              <a:avLst/>
              <a:gdLst/>
              <a:ahLst/>
              <a:cxnLst>
                <a:cxn ang="0">
                  <a:pos x="wd2" y="hd2"/>
                </a:cxn>
                <a:cxn ang="5400000">
                  <a:pos x="wd2" y="hd2"/>
                </a:cxn>
                <a:cxn ang="10800000">
                  <a:pos x="wd2" y="hd2"/>
                </a:cxn>
                <a:cxn ang="16200000">
                  <a:pos x="wd2" y="hd2"/>
                </a:cxn>
              </a:cxnLst>
              <a:rect l="0" t="0" r="r" b="b"/>
              <a:pathLst>
                <a:path w="21600" h="21600" extrusionOk="0">
                  <a:moveTo>
                    <a:pt x="2801" y="0"/>
                  </a:moveTo>
                  <a:lnTo>
                    <a:pt x="2801" y="0"/>
                  </a:lnTo>
                  <a:cubicBezTo>
                    <a:pt x="1254" y="0"/>
                    <a:pt x="0" y="1736"/>
                    <a:pt x="0" y="3877"/>
                  </a:cubicBezTo>
                  <a:lnTo>
                    <a:pt x="0" y="17723"/>
                  </a:lnTo>
                  <a:cubicBezTo>
                    <a:pt x="0" y="19864"/>
                    <a:pt x="1254" y="21600"/>
                    <a:pt x="2801" y="21600"/>
                  </a:cubicBezTo>
                  <a:moveTo>
                    <a:pt x="18799" y="0"/>
                  </a:moveTo>
                  <a:cubicBezTo>
                    <a:pt x="20346" y="0"/>
                    <a:pt x="21600" y="1736"/>
                    <a:pt x="21600" y="3877"/>
                  </a:cubicBezTo>
                  <a:lnTo>
                    <a:pt x="21600" y="17723"/>
                  </a:lnTo>
                  <a:cubicBezTo>
                    <a:pt x="21600" y="19864"/>
                    <a:pt x="20346" y="21600"/>
                    <a:pt x="18799" y="21600"/>
                  </a:cubicBezTo>
                </a:path>
              </a:pathLst>
            </a:custGeom>
            <a:noFill/>
            <a:ln w="19050" cap="flat">
              <a:solidFill>
                <a:srgbClr val="FFFFFF"/>
              </a:solidFill>
              <a:prstDash val="solid"/>
              <a:round/>
            </a:ln>
            <a:effectLst/>
          </p:spPr>
          <p:txBody>
            <a:bodyPr wrap="square" lIns="0" tIns="0" rIns="0" bIns="0" numCol="1" anchor="ctr">
              <a:noAutofit/>
            </a:bodyPr>
            <a:lstStyle/>
            <a:p>
              <a:pPr lvl="0" algn="ctr"/>
              <a:endParaRPr/>
            </a:p>
          </p:txBody>
        </p:sp>
        <p:sp>
          <p:nvSpPr>
            <p:cNvPr id="51" name="Shape 51"/>
            <p:cNvSpPr/>
            <p:nvPr/>
          </p:nvSpPr>
          <p:spPr>
            <a:xfrm>
              <a:off x="20872" y="65087"/>
              <a:ext cx="507531"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lstStyle>
            <a:p>
              <a:pPr lvl="0">
                <a:defRPr>
                  <a:solidFill>
                    <a:srgbClr val="000000"/>
                  </a:solidFill>
                </a:defRPr>
              </a:pPr>
              <a:r>
                <a:rPr>
                  <a:solidFill>
                    <a:srgbClr val="2F2B20"/>
                  </a:solidFill>
                </a:rPr>
                <a:t>7</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Wat is </a:t>
            </a:r>
            <a:r>
              <a:rPr lang="nl-BE" dirty="0" err="1" smtClean="0">
                <a:solidFill>
                  <a:srgbClr val="92D050"/>
                </a:solidFill>
              </a:rPr>
              <a:t>sppit</a:t>
            </a:r>
            <a:r>
              <a:rPr lang="nl-BE" dirty="0">
                <a:solidFill>
                  <a:srgbClr val="92D050"/>
                </a:solidFill>
              </a:rPr>
              <a:t>?</a:t>
            </a:r>
          </a:p>
        </p:txBody>
      </p:sp>
      <p:sp>
        <p:nvSpPr>
          <p:cNvPr id="3" name="Tijdelijke aanduiding voor inhoud 2"/>
          <p:cNvSpPr>
            <a:spLocks noGrp="1"/>
          </p:cNvSpPr>
          <p:nvPr>
            <p:ph idx="1"/>
          </p:nvPr>
        </p:nvSpPr>
        <p:spPr>
          <a:xfrm>
            <a:off x="765498" y="1988840"/>
            <a:ext cx="7694934" cy="4680520"/>
          </a:xfrm>
        </p:spPr>
        <p:txBody>
          <a:bodyPr>
            <a:normAutofit lnSpcReduction="10000"/>
          </a:bodyPr>
          <a:lstStyle/>
          <a:p>
            <a:r>
              <a:rPr lang="nl-BE" dirty="0" smtClean="0"/>
              <a:t>Samenwerkingsinitiatief voor personen met een Psychiatrische Problematiek in de Thuissituatie </a:t>
            </a:r>
          </a:p>
          <a:p>
            <a:r>
              <a:rPr lang="nl-BE" dirty="0" smtClean="0"/>
              <a:t>EPA = ernstige psychiatrische aandoening (complex en langdurig)</a:t>
            </a:r>
          </a:p>
          <a:p>
            <a:r>
              <a:rPr lang="nl-BE" dirty="0" smtClean="0"/>
              <a:t>Begeleiding </a:t>
            </a:r>
            <a:r>
              <a:rPr lang="nl-BE" dirty="0" smtClean="0"/>
              <a:t>aan </a:t>
            </a:r>
            <a:r>
              <a:rPr lang="nl-BE" u="sng" dirty="0" smtClean="0"/>
              <a:t>huis</a:t>
            </a:r>
          </a:p>
          <a:p>
            <a:r>
              <a:rPr lang="nl-BE" dirty="0" smtClean="0"/>
              <a:t>Doel:</a:t>
            </a:r>
          </a:p>
          <a:p>
            <a:pPr lvl="1"/>
            <a:r>
              <a:rPr lang="nl-BE" dirty="0" smtClean="0"/>
              <a:t>Netwerk </a:t>
            </a:r>
            <a:r>
              <a:rPr lang="nl-BE" dirty="0" smtClean="0"/>
              <a:t>uitbouwen </a:t>
            </a:r>
            <a:r>
              <a:rPr lang="nl-BE" dirty="0" smtClean="0"/>
              <a:t>of coachen </a:t>
            </a:r>
            <a:endParaRPr lang="nl-BE" dirty="0" smtClean="0"/>
          </a:p>
          <a:p>
            <a:pPr lvl="1"/>
            <a:r>
              <a:rPr lang="nl-BE" dirty="0" smtClean="0"/>
              <a:t>Opname voorkomen</a:t>
            </a:r>
            <a:endParaRPr lang="nl-BE" dirty="0" smtClean="0"/>
          </a:p>
          <a:p>
            <a:pPr lvl="1"/>
            <a:endParaRPr lang="nl-BE" dirty="0"/>
          </a:p>
          <a:p>
            <a:pPr marL="128019" lvl="1" indent="0">
              <a:buNone/>
            </a:pPr>
            <a:r>
              <a:rPr lang="nl-BE" sz="2000" dirty="0" smtClean="0"/>
              <a:t>Belangrijke pijlers </a:t>
            </a:r>
          </a:p>
          <a:p>
            <a:pPr lvl="1">
              <a:buFont typeface="Arial" panose="020B0604020202020204" pitchFamily="34" charset="0"/>
              <a:buChar char="•"/>
            </a:pPr>
            <a:r>
              <a:rPr lang="nl-BE" dirty="0" smtClean="0"/>
              <a:t>Zorgvraag staat centraal </a:t>
            </a:r>
            <a:endParaRPr lang="nl-BE" dirty="0" smtClean="0"/>
          </a:p>
          <a:p>
            <a:pPr lvl="1">
              <a:buFont typeface="Arial" panose="020B0604020202020204" pitchFamily="34" charset="0"/>
              <a:buChar char="•"/>
            </a:pPr>
            <a:r>
              <a:rPr lang="nl-BE" dirty="0" smtClean="0"/>
              <a:t>Verschillende levensdomeinen </a:t>
            </a:r>
            <a:endParaRPr lang="nl-BE" dirty="0" smtClean="0"/>
          </a:p>
          <a:p>
            <a:pPr lvl="1">
              <a:buFont typeface="Arial" panose="020B0604020202020204" pitchFamily="34" charset="0"/>
              <a:buChar char="•"/>
            </a:pPr>
            <a:r>
              <a:rPr lang="nl-BE" dirty="0" smtClean="0"/>
              <a:t>Samen met en voor belangrijke derden (huisarts, psychiater, familie, …) </a:t>
            </a:r>
            <a:r>
              <a:rPr lang="nl-BE" dirty="0" smtClean="0"/>
              <a:t>&gt; zorgoverleg</a:t>
            </a:r>
            <a:endParaRPr lang="nl-BE" dirty="0" smtClean="0"/>
          </a:p>
          <a:p>
            <a:pPr lvl="1">
              <a:buFont typeface="Arial" panose="020B0604020202020204" pitchFamily="34" charset="0"/>
              <a:buChar char="•"/>
            </a:pPr>
            <a:r>
              <a:rPr lang="nl-BE" dirty="0" smtClean="0"/>
              <a:t>Focus </a:t>
            </a:r>
            <a:r>
              <a:rPr lang="nl-BE" dirty="0" smtClean="0"/>
              <a:t>op herstel </a:t>
            </a:r>
            <a:endParaRPr lang="nl-BE" dirty="0"/>
          </a:p>
          <a:p>
            <a:pPr>
              <a:buFont typeface="Arial" panose="020B0604020202020204" pitchFamily="34" charset="0"/>
              <a:buChar char="•"/>
            </a:pPr>
            <a:r>
              <a:rPr lang="nl-BE" dirty="0" smtClean="0"/>
              <a:t>Duur</a:t>
            </a:r>
            <a:r>
              <a:rPr lang="nl-BE" dirty="0"/>
              <a:t>: eindig in de tijd (zo kort mogelijk, zo lang als nodig)</a:t>
            </a:r>
          </a:p>
          <a:p>
            <a:pPr marL="128019" lvl="1" indent="0">
              <a:buNone/>
            </a:pPr>
            <a:endParaRPr lang="nl-BE" dirty="0" smtClean="0"/>
          </a:p>
          <a:p>
            <a:pPr lvl="1">
              <a:buFont typeface="Arial" panose="020B0604020202020204" pitchFamily="34" charset="0"/>
              <a:buChar char="•"/>
            </a:pPr>
            <a:endParaRPr lang="nl-BE" dirty="0" smtClean="0"/>
          </a:p>
          <a:p>
            <a:pPr marL="128019" lvl="1" indent="0">
              <a:buNone/>
            </a:pPr>
            <a:endParaRPr lang="nl-BE" dirty="0" smtClean="0"/>
          </a:p>
          <a:p>
            <a:pPr marL="128019" lvl="1" indent="0">
              <a:buNone/>
            </a:pPr>
            <a:endParaRPr lang="nl-BE" dirty="0" smtClean="0"/>
          </a:p>
          <a:p>
            <a:pPr marL="0" indent="0">
              <a:buNone/>
            </a:pPr>
            <a:endParaRPr lang="nl-BE" dirty="0" smtClean="0"/>
          </a:p>
          <a:p>
            <a:endParaRPr lang="nl-BE" dirty="0"/>
          </a:p>
        </p:txBody>
      </p:sp>
    </p:spTree>
    <p:extLst>
      <p:ext uri="{BB962C8B-B14F-4D97-AF65-F5344CB8AC3E}">
        <p14:creationId xmlns:p14="http://schemas.microsoft.com/office/powerpoint/2010/main" val="143247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Wat is </a:t>
            </a:r>
            <a:r>
              <a:rPr lang="nl-BE" dirty="0" err="1" smtClean="0">
                <a:solidFill>
                  <a:srgbClr val="92D050"/>
                </a:solidFill>
              </a:rPr>
              <a:t>Sppit</a:t>
            </a:r>
            <a:r>
              <a:rPr lang="nl-BE" dirty="0" smtClean="0">
                <a:solidFill>
                  <a:srgbClr val="92D050"/>
                </a:solidFill>
              </a:rPr>
              <a:t>-plus?</a:t>
            </a:r>
            <a:endParaRPr lang="nl-BE" dirty="0">
              <a:solidFill>
                <a:srgbClr val="92D050"/>
              </a:solidFill>
            </a:endParaRPr>
          </a:p>
        </p:txBody>
      </p:sp>
      <p:sp>
        <p:nvSpPr>
          <p:cNvPr id="3" name="Tijdelijke aanduiding voor inhoud 2"/>
          <p:cNvSpPr>
            <a:spLocks noGrp="1"/>
          </p:cNvSpPr>
          <p:nvPr>
            <p:ph idx="1"/>
          </p:nvPr>
        </p:nvSpPr>
        <p:spPr/>
        <p:txBody>
          <a:bodyPr/>
          <a:lstStyle/>
          <a:p>
            <a:r>
              <a:rPr lang="nl-BE" dirty="0"/>
              <a:t>Ontstaan vanuit versterkende maatregel </a:t>
            </a:r>
            <a:r>
              <a:rPr lang="nl-BE" dirty="0" smtClean="0"/>
              <a:t>COVID</a:t>
            </a:r>
            <a:endParaRPr lang="nl-BE" dirty="0" smtClean="0"/>
          </a:p>
          <a:p>
            <a:r>
              <a:rPr lang="nl-BE" dirty="0" smtClean="0"/>
              <a:t>Mobiel </a:t>
            </a:r>
            <a:r>
              <a:rPr lang="nl-BE" dirty="0" smtClean="0"/>
              <a:t>team voor ouderen (60+) </a:t>
            </a:r>
          </a:p>
          <a:p>
            <a:pPr lvl="1"/>
            <a:r>
              <a:rPr lang="nl-BE" dirty="0" smtClean="0"/>
              <a:t>(Vermoeden) van een psychische kwetsbaarheid </a:t>
            </a:r>
            <a:endParaRPr lang="nl-BE" dirty="0" smtClean="0"/>
          </a:p>
          <a:p>
            <a:pPr lvl="1"/>
            <a:r>
              <a:rPr lang="nl-BE" dirty="0" smtClean="0"/>
              <a:t>Die weg naar zorg moeilijk vinden </a:t>
            </a:r>
            <a:endParaRPr lang="nl-BE" dirty="0" smtClean="0"/>
          </a:p>
          <a:p>
            <a:pPr marL="128019" lvl="1" indent="0">
              <a:buNone/>
            </a:pPr>
            <a:endParaRPr lang="nl-BE" dirty="0" smtClean="0"/>
          </a:p>
          <a:p>
            <a:pPr marL="128019" lvl="1" indent="0">
              <a:buNone/>
            </a:pPr>
            <a:r>
              <a:rPr lang="nl-BE" sz="2000" dirty="0" smtClean="0"/>
              <a:t>Wachtlijst: geen</a:t>
            </a:r>
            <a:endParaRPr lang="nl-BE" sz="2000" dirty="0" smtClean="0"/>
          </a:p>
          <a:p>
            <a:r>
              <a:rPr lang="nl-BE" dirty="0" smtClean="0"/>
              <a:t>Buddy Plus </a:t>
            </a:r>
            <a:r>
              <a:rPr lang="nl-BE" dirty="0" smtClean="0"/>
              <a:t>in samenwerking met CGG Ahasverus </a:t>
            </a:r>
            <a:endParaRPr lang="nl-BE" dirty="0"/>
          </a:p>
        </p:txBody>
      </p:sp>
    </p:spTree>
    <p:extLst>
      <p:ext uri="{BB962C8B-B14F-4D97-AF65-F5344CB8AC3E}">
        <p14:creationId xmlns:p14="http://schemas.microsoft.com/office/powerpoint/2010/main" val="1017495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Wat is </a:t>
            </a:r>
            <a:r>
              <a:rPr lang="nl-BE" dirty="0" err="1" smtClean="0">
                <a:solidFill>
                  <a:srgbClr val="92D050"/>
                </a:solidFill>
              </a:rPr>
              <a:t>Baz</a:t>
            </a:r>
            <a:r>
              <a:rPr lang="nl-BE" dirty="0" smtClean="0">
                <a:solidFill>
                  <a:srgbClr val="92D050"/>
                </a:solidFill>
              </a:rPr>
              <a:t>? </a:t>
            </a:r>
            <a:endParaRPr lang="nl-BE" dirty="0">
              <a:solidFill>
                <a:srgbClr val="92D050"/>
              </a:solidFill>
            </a:endParaRPr>
          </a:p>
        </p:txBody>
      </p:sp>
      <p:sp>
        <p:nvSpPr>
          <p:cNvPr id="3" name="Tijdelijke aanduiding voor inhoud 2"/>
          <p:cNvSpPr>
            <a:spLocks noGrp="1"/>
          </p:cNvSpPr>
          <p:nvPr>
            <p:ph idx="1"/>
          </p:nvPr>
        </p:nvSpPr>
        <p:spPr/>
        <p:txBody>
          <a:bodyPr>
            <a:normAutofit/>
          </a:bodyPr>
          <a:lstStyle/>
          <a:p>
            <a:r>
              <a:rPr lang="nl-BE" dirty="0" smtClean="0"/>
              <a:t>Begeleiding Aanklampende Zorg </a:t>
            </a:r>
            <a:r>
              <a:rPr lang="nl-BE" dirty="0" smtClean="0"/>
              <a:t>voor </a:t>
            </a:r>
            <a:r>
              <a:rPr lang="nl-BE" dirty="0" smtClean="0"/>
              <a:t>mensen </a:t>
            </a:r>
            <a:r>
              <a:rPr lang="nl-BE" dirty="0"/>
              <a:t>met psychosociale kwetsbaarheid die sociaal huren en zorg mijden </a:t>
            </a:r>
            <a:endParaRPr lang="nl-BE" dirty="0" smtClean="0"/>
          </a:p>
          <a:p>
            <a:r>
              <a:rPr lang="nl-NL" dirty="0"/>
              <a:t>Bemoeizorg vanuit psychiatrische </a:t>
            </a:r>
            <a:r>
              <a:rPr lang="nl-NL" dirty="0" smtClean="0"/>
              <a:t>specialisatie</a:t>
            </a:r>
            <a:endParaRPr lang="nl-BE" dirty="0" smtClean="0"/>
          </a:p>
          <a:p>
            <a:pPr lvl="0"/>
            <a:r>
              <a:rPr lang="nl-NL" dirty="0" err="1" smtClean="0"/>
              <a:t>Outreachend</a:t>
            </a:r>
            <a:r>
              <a:rPr lang="nl-NL" dirty="0" smtClean="0"/>
              <a:t> </a:t>
            </a:r>
            <a:r>
              <a:rPr lang="nl-NL" dirty="0"/>
              <a:t>werken met als doel</a:t>
            </a:r>
          </a:p>
          <a:p>
            <a:pPr lvl="1"/>
            <a:r>
              <a:rPr lang="nl-NL" sz="2000" dirty="0"/>
              <a:t>Voorkomen uithuiszetting </a:t>
            </a:r>
          </a:p>
          <a:p>
            <a:pPr lvl="1"/>
            <a:r>
              <a:rPr lang="nl-NL" sz="2000" dirty="0"/>
              <a:t>Beperken van overlast en onderlast</a:t>
            </a:r>
          </a:p>
          <a:p>
            <a:pPr lvl="1"/>
            <a:r>
              <a:rPr lang="nl-NL" sz="2000" dirty="0" smtClean="0"/>
              <a:t>Inschakelen </a:t>
            </a:r>
            <a:r>
              <a:rPr lang="nl-NL" sz="2000" dirty="0"/>
              <a:t>in de reguliere zorg</a:t>
            </a:r>
          </a:p>
          <a:p>
            <a:pPr marL="128019" lvl="1" indent="0">
              <a:buNone/>
            </a:pPr>
            <a:endParaRPr lang="nl-BE" dirty="0" smtClean="0"/>
          </a:p>
        </p:txBody>
      </p:sp>
    </p:spTree>
    <p:extLst>
      <p:ext uri="{BB962C8B-B14F-4D97-AF65-F5344CB8AC3E}">
        <p14:creationId xmlns:p14="http://schemas.microsoft.com/office/powerpoint/2010/main" val="1069483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Samenvattend: Voor </a:t>
            </a:r>
            <a:r>
              <a:rPr lang="nl-BE" dirty="0" smtClean="0">
                <a:solidFill>
                  <a:srgbClr val="92D050"/>
                </a:solidFill>
              </a:rPr>
              <a:t>wie? </a:t>
            </a:r>
            <a:endParaRPr lang="nl-BE" dirty="0">
              <a:solidFill>
                <a:srgbClr val="92D05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986628792"/>
              </p:ext>
            </p:extLst>
          </p:nvPr>
        </p:nvGraphicFramePr>
        <p:xfrm>
          <a:off x="683568" y="1844824"/>
          <a:ext cx="7776864" cy="4654664"/>
        </p:xfrm>
        <a:graphic>
          <a:graphicData uri="http://schemas.openxmlformats.org/drawingml/2006/table">
            <a:tbl>
              <a:tblPr firstRow="1" bandRow="1">
                <a:tableStyleId>{5940675A-B579-460E-94D1-54222C63F5DA}</a:tableStyleId>
              </a:tblPr>
              <a:tblGrid>
                <a:gridCol w="2592288">
                  <a:extLst>
                    <a:ext uri="{9D8B030D-6E8A-4147-A177-3AD203B41FA5}">
                      <a16:colId xmlns:a16="http://schemas.microsoft.com/office/drawing/2014/main" val="1987817180"/>
                    </a:ext>
                  </a:extLst>
                </a:gridCol>
                <a:gridCol w="2592288">
                  <a:extLst>
                    <a:ext uri="{9D8B030D-6E8A-4147-A177-3AD203B41FA5}">
                      <a16:colId xmlns:a16="http://schemas.microsoft.com/office/drawing/2014/main" val="2728202291"/>
                    </a:ext>
                  </a:extLst>
                </a:gridCol>
                <a:gridCol w="2592288">
                  <a:extLst>
                    <a:ext uri="{9D8B030D-6E8A-4147-A177-3AD203B41FA5}">
                      <a16:colId xmlns:a16="http://schemas.microsoft.com/office/drawing/2014/main" val="2029952856"/>
                    </a:ext>
                  </a:extLst>
                </a:gridCol>
              </a:tblGrid>
              <a:tr h="624358">
                <a:tc>
                  <a:txBody>
                    <a:bodyPr/>
                    <a:lstStyle/>
                    <a:p>
                      <a:r>
                        <a:rPr lang="nl-BE" dirty="0" err="1" smtClean="0"/>
                        <a:t>SPPiT</a:t>
                      </a:r>
                      <a:endParaRPr lang="nl-BE" dirty="0"/>
                    </a:p>
                  </a:txBody>
                  <a:tcPr/>
                </a:tc>
                <a:tc>
                  <a:txBody>
                    <a:bodyPr/>
                    <a:lstStyle/>
                    <a:p>
                      <a:r>
                        <a:rPr lang="nl-BE" dirty="0" err="1" smtClean="0"/>
                        <a:t>SPPiT</a:t>
                      </a:r>
                      <a:r>
                        <a:rPr lang="nl-BE" dirty="0" smtClean="0"/>
                        <a:t>-plus</a:t>
                      </a:r>
                      <a:endParaRPr lang="nl-BE" dirty="0"/>
                    </a:p>
                  </a:txBody>
                  <a:tcPr/>
                </a:tc>
                <a:tc>
                  <a:txBody>
                    <a:bodyPr/>
                    <a:lstStyle/>
                    <a:p>
                      <a:r>
                        <a:rPr lang="nl-BE" dirty="0" smtClean="0"/>
                        <a:t>BAZ </a:t>
                      </a:r>
                      <a:endParaRPr lang="nl-BE" dirty="0"/>
                    </a:p>
                  </a:txBody>
                  <a:tcPr/>
                </a:tc>
                <a:extLst>
                  <a:ext uri="{0D108BD9-81ED-4DB2-BD59-A6C34878D82A}">
                    <a16:rowId xmlns:a16="http://schemas.microsoft.com/office/drawing/2014/main" val="252573829"/>
                  </a:ext>
                </a:extLst>
              </a:tr>
              <a:tr h="4030306">
                <a:tc>
                  <a:txBody>
                    <a:bodyPr/>
                    <a:lstStyle/>
                    <a:p>
                      <a:pPr marL="318897" lvl="0" indent="-205740" defTabSz="905255">
                        <a:lnSpc>
                          <a:spcPct val="150000"/>
                        </a:lnSpc>
                        <a:spcBef>
                          <a:spcPts val="400"/>
                        </a:spcBef>
                        <a:defRPr sz="1800">
                          <a:solidFill>
                            <a:srgbClr val="000000"/>
                          </a:solidFill>
                        </a:defRPr>
                      </a:pPr>
                      <a:r>
                        <a:rPr lang="nl-BE" sz="1400" b="1" dirty="0" smtClean="0">
                          <a:solidFill>
                            <a:srgbClr val="2F2B20"/>
                          </a:solidFill>
                        </a:rPr>
                        <a:t>Volwassenen vanaf 16 jaar</a:t>
                      </a:r>
                    </a:p>
                    <a:p>
                      <a:pPr marL="318897" lvl="0" indent="-205740" defTabSz="905255">
                        <a:lnSpc>
                          <a:spcPct val="150000"/>
                        </a:lnSpc>
                        <a:spcBef>
                          <a:spcPts val="400"/>
                        </a:spcBef>
                        <a:defRPr sz="1800">
                          <a:solidFill>
                            <a:srgbClr val="000000"/>
                          </a:solidFill>
                        </a:defRPr>
                      </a:pPr>
                      <a:r>
                        <a:rPr lang="nl-BE" sz="1400" dirty="0" smtClean="0">
                          <a:solidFill>
                            <a:srgbClr val="2F2B20"/>
                          </a:solidFill>
                        </a:rPr>
                        <a:t>EPA: complex en langdurig</a:t>
                      </a:r>
                    </a:p>
                    <a:p>
                      <a:pPr marL="318897" lvl="0" indent="-205740" defTabSz="905255">
                        <a:lnSpc>
                          <a:spcPct val="150000"/>
                        </a:lnSpc>
                        <a:spcBef>
                          <a:spcPts val="400"/>
                        </a:spcBef>
                        <a:defRPr sz="1800">
                          <a:solidFill>
                            <a:srgbClr val="000000"/>
                          </a:solidFill>
                        </a:defRPr>
                      </a:pPr>
                      <a:r>
                        <a:rPr lang="nl-BE" sz="1400" dirty="0" smtClean="0">
                          <a:solidFill>
                            <a:srgbClr val="2F2B20"/>
                          </a:solidFill>
                        </a:rPr>
                        <a:t>Wonende in het</a:t>
                      </a:r>
                      <a:r>
                        <a:rPr lang="nl-BE" sz="1400" baseline="0" dirty="0" smtClean="0">
                          <a:solidFill>
                            <a:srgbClr val="2F2B20"/>
                          </a:solidFill>
                        </a:rPr>
                        <a:t> </a:t>
                      </a:r>
                      <a:r>
                        <a:rPr lang="nl-BE" sz="1400" dirty="0" err="1" smtClean="0">
                          <a:solidFill>
                            <a:srgbClr val="2F2B20"/>
                          </a:solidFill>
                        </a:rPr>
                        <a:t>arrondisement</a:t>
                      </a:r>
                      <a:r>
                        <a:rPr lang="nl-BE" sz="1400" dirty="0" smtClean="0">
                          <a:solidFill>
                            <a:srgbClr val="2F2B20"/>
                          </a:solidFill>
                        </a:rPr>
                        <a:t> Halle-Vilvoorde</a:t>
                      </a:r>
                      <a:endParaRPr lang="nl-BE" sz="1400" dirty="0" smtClean="0">
                        <a:solidFill>
                          <a:srgbClr val="2F2B20"/>
                        </a:solidFill>
                      </a:endParaRPr>
                    </a:p>
                    <a:p>
                      <a:pPr marL="318897" lvl="0" indent="-205740" defTabSz="905255">
                        <a:lnSpc>
                          <a:spcPct val="150000"/>
                        </a:lnSpc>
                        <a:spcBef>
                          <a:spcPts val="400"/>
                        </a:spcBef>
                        <a:defRPr sz="1800">
                          <a:solidFill>
                            <a:srgbClr val="000000"/>
                          </a:solidFill>
                        </a:defRPr>
                      </a:pPr>
                      <a:r>
                        <a:rPr lang="nl-BE" sz="1400" dirty="0" smtClean="0">
                          <a:solidFill>
                            <a:srgbClr val="2F2B20"/>
                          </a:solidFill>
                        </a:rPr>
                        <a:t>Met een nood aan </a:t>
                      </a:r>
                      <a:r>
                        <a:rPr lang="nl-BE" sz="1400" dirty="0" smtClean="0">
                          <a:solidFill>
                            <a:srgbClr val="2F2B20"/>
                          </a:solidFill>
                        </a:rPr>
                        <a:t>begeleiding</a:t>
                      </a:r>
                      <a:r>
                        <a:rPr lang="nl-BE" sz="1400" baseline="0" dirty="0" smtClean="0">
                          <a:solidFill>
                            <a:srgbClr val="2F2B20"/>
                          </a:solidFill>
                        </a:rPr>
                        <a:t> </a:t>
                      </a:r>
                      <a:r>
                        <a:rPr lang="nl-BE" sz="1400" dirty="0" smtClean="0">
                          <a:solidFill>
                            <a:srgbClr val="2F2B20"/>
                          </a:solidFill>
                        </a:rPr>
                        <a:t>in </a:t>
                      </a:r>
                      <a:r>
                        <a:rPr lang="nl-BE" sz="1400" dirty="0" smtClean="0">
                          <a:solidFill>
                            <a:srgbClr val="2F2B20"/>
                          </a:solidFill>
                        </a:rPr>
                        <a:t>de </a:t>
                      </a:r>
                      <a:r>
                        <a:rPr lang="nl-BE" sz="1400" dirty="0" smtClean="0">
                          <a:solidFill>
                            <a:srgbClr val="2F2B20"/>
                          </a:solidFill>
                        </a:rPr>
                        <a:t>thuisomgeving:</a:t>
                      </a:r>
                      <a:r>
                        <a:rPr lang="nl-BE" sz="1400" baseline="0" dirty="0" smtClean="0">
                          <a:solidFill>
                            <a:srgbClr val="2F2B20"/>
                          </a:solidFill>
                        </a:rPr>
                        <a:t> vervoer, drempel, etc.</a:t>
                      </a:r>
                      <a:endParaRPr lang="nl-BE" sz="1400" dirty="0" smtClean="0">
                        <a:solidFill>
                          <a:srgbClr val="2F2B20"/>
                        </a:solidFill>
                      </a:endParaRPr>
                    </a:p>
                  </a:txBody>
                  <a:tcPr/>
                </a:tc>
                <a:tc>
                  <a:txBody>
                    <a:bodyPr/>
                    <a:lstStyle/>
                    <a:p>
                      <a:pPr marL="318897" lvl="0" indent="-205740" defTabSz="905255">
                        <a:lnSpc>
                          <a:spcPct val="150000"/>
                        </a:lnSpc>
                        <a:spcBef>
                          <a:spcPts val="400"/>
                        </a:spcBef>
                        <a:defRPr sz="1800">
                          <a:solidFill>
                            <a:srgbClr val="000000"/>
                          </a:solidFill>
                        </a:defRPr>
                      </a:pPr>
                      <a:r>
                        <a:rPr lang="nl-BE" sz="1400" b="1" dirty="0" smtClean="0">
                          <a:solidFill>
                            <a:srgbClr val="2F2B20"/>
                          </a:solidFill>
                        </a:rPr>
                        <a:t>60-plussers</a:t>
                      </a:r>
                    </a:p>
                    <a:p>
                      <a:pPr marL="113157" lvl="0" indent="-20520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(Vermoeden van) </a:t>
                      </a:r>
                      <a:r>
                        <a:rPr lang="nl-BE" sz="1400" dirty="0" smtClean="0">
                          <a:solidFill>
                            <a:srgbClr val="2F2B20"/>
                          </a:solidFill>
                        </a:rPr>
                        <a:t>psychische </a:t>
                      </a:r>
                      <a:r>
                        <a:rPr lang="nl-BE" sz="1400" dirty="0" smtClean="0">
                          <a:solidFill>
                            <a:srgbClr val="2F2B20"/>
                          </a:solidFill>
                        </a:rPr>
                        <a:t>kwetsbaarheid</a:t>
                      </a:r>
                    </a:p>
                    <a:p>
                      <a:pPr marL="113157" lvl="0" indent="-20520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Moeilijk de weg naar zorg vinden/zorg mijden &gt; aanklampend werken</a:t>
                      </a:r>
                    </a:p>
                    <a:p>
                      <a:pPr marL="113157" marR="0" lvl="0" indent="-457200" algn="l" defTabSz="905255" rtl="0" eaLnBrk="1" fontAlgn="auto" latinLnBrk="0" hangingPunct="1">
                        <a:lnSpc>
                          <a:spcPct val="150000"/>
                        </a:lnSpc>
                        <a:spcBef>
                          <a:spcPts val="400"/>
                        </a:spcBef>
                        <a:spcAft>
                          <a:spcPts val="0"/>
                        </a:spcAft>
                        <a:buClrTx/>
                        <a:buSzTx/>
                        <a:buFont typeface="Arial" panose="020B0604020202020204" pitchFamily="34" charset="0"/>
                        <a:buNone/>
                        <a:tabLst/>
                        <a:defRPr sz="1800">
                          <a:solidFill>
                            <a:srgbClr val="000000"/>
                          </a:solidFill>
                        </a:defRPr>
                      </a:pPr>
                      <a:r>
                        <a:rPr lang="nl-BE" sz="1400" dirty="0" smtClean="0">
                          <a:solidFill>
                            <a:srgbClr val="2F2B20"/>
                          </a:solidFill>
                        </a:rPr>
                        <a:t>Wonend </a:t>
                      </a:r>
                      <a:r>
                        <a:rPr lang="nl-BE" sz="1400" dirty="0" smtClean="0">
                          <a:solidFill>
                            <a:srgbClr val="2F2B20"/>
                          </a:solidFill>
                        </a:rPr>
                        <a:t>in </a:t>
                      </a:r>
                      <a:r>
                        <a:rPr lang="nl-BE" sz="1400" dirty="0" err="1" smtClean="0">
                          <a:solidFill>
                            <a:srgbClr val="2F2B20"/>
                          </a:solidFill>
                        </a:rPr>
                        <a:t>in</a:t>
                      </a:r>
                      <a:r>
                        <a:rPr lang="nl-BE" sz="1400" dirty="0" smtClean="0">
                          <a:solidFill>
                            <a:srgbClr val="2F2B20"/>
                          </a:solidFill>
                        </a:rPr>
                        <a:t> het</a:t>
                      </a:r>
                      <a:r>
                        <a:rPr lang="nl-BE" sz="1400" baseline="0" dirty="0" smtClean="0">
                          <a:solidFill>
                            <a:srgbClr val="2F2B20"/>
                          </a:solidFill>
                        </a:rPr>
                        <a:t> </a:t>
                      </a:r>
                      <a:r>
                        <a:rPr lang="nl-BE" sz="1400" dirty="0" err="1" smtClean="0">
                          <a:solidFill>
                            <a:srgbClr val="2F2B20"/>
                          </a:solidFill>
                        </a:rPr>
                        <a:t>arrondisement</a:t>
                      </a:r>
                      <a:r>
                        <a:rPr lang="nl-BE" sz="1400" dirty="0" smtClean="0">
                          <a:solidFill>
                            <a:srgbClr val="2F2B20"/>
                          </a:solidFill>
                        </a:rPr>
                        <a:t> Halle-Vilvoorde</a:t>
                      </a:r>
                    </a:p>
                    <a:p>
                      <a:pPr marL="113157" lvl="0" indent="-457200" defTabSz="905255">
                        <a:lnSpc>
                          <a:spcPct val="150000"/>
                        </a:lnSpc>
                        <a:spcBef>
                          <a:spcPts val="400"/>
                        </a:spcBef>
                        <a:buFont typeface="Arial" panose="020B0604020202020204" pitchFamily="34" charset="0"/>
                        <a:buNone/>
                        <a:defRPr sz="1800">
                          <a:solidFill>
                            <a:srgbClr val="000000"/>
                          </a:solidFill>
                        </a:defRPr>
                      </a:pPr>
                      <a:r>
                        <a:rPr lang="nl-BE" sz="1400" dirty="0" smtClean="0">
                          <a:solidFill>
                            <a:srgbClr val="2F2B20"/>
                          </a:solidFill>
                        </a:rPr>
                        <a:t>In de thuissituatie (niet WZC,</a:t>
                      </a:r>
                      <a:r>
                        <a:rPr lang="nl-BE" sz="1400" baseline="0" dirty="0" smtClean="0">
                          <a:solidFill>
                            <a:srgbClr val="2F2B20"/>
                          </a:solidFill>
                        </a:rPr>
                        <a:t> wel serviceflats)</a:t>
                      </a:r>
                      <a:endParaRPr lang="nl-BE" sz="1400" dirty="0" smtClean="0">
                        <a:solidFill>
                          <a:srgbClr val="2F2B20"/>
                        </a:solidFill>
                      </a:endParaRPr>
                    </a:p>
                    <a:p>
                      <a:endParaRPr lang="nl-BE" dirty="0"/>
                    </a:p>
                  </a:txBody>
                  <a:tcPr/>
                </a:tc>
                <a:tc>
                  <a:txBody>
                    <a:bodyPr/>
                    <a:lstStyle/>
                    <a:p>
                      <a:pPr>
                        <a:lnSpc>
                          <a:spcPct val="150000"/>
                        </a:lnSpc>
                      </a:pPr>
                      <a:r>
                        <a:rPr lang="nl-BE" sz="1400" b="1" dirty="0" smtClean="0"/>
                        <a:t>Volwassenen vanaf 18 jaar</a:t>
                      </a:r>
                    </a:p>
                    <a:p>
                      <a:pPr>
                        <a:lnSpc>
                          <a:spcPct val="150000"/>
                        </a:lnSpc>
                      </a:pPr>
                      <a:r>
                        <a:rPr lang="nl-BE" sz="1400" dirty="0" smtClean="0"/>
                        <a:t>Sociale huurder</a:t>
                      </a:r>
                    </a:p>
                    <a:p>
                      <a:pPr>
                        <a:lnSpc>
                          <a:spcPct val="150000"/>
                        </a:lnSpc>
                      </a:pPr>
                      <a:r>
                        <a:rPr lang="nl-BE" sz="1400" baseline="0" dirty="0" smtClean="0"/>
                        <a:t>Zorgwekkende </a:t>
                      </a:r>
                      <a:r>
                        <a:rPr lang="nl-BE" sz="1400" baseline="0" dirty="0" err="1" smtClean="0"/>
                        <a:t>zorgmijders</a:t>
                      </a:r>
                      <a:endParaRPr lang="nl-BE" sz="1400" baseline="0" dirty="0" smtClean="0"/>
                    </a:p>
                    <a:p>
                      <a:pPr>
                        <a:lnSpc>
                          <a:spcPct val="150000"/>
                        </a:lnSpc>
                      </a:pPr>
                      <a:r>
                        <a:rPr lang="nl-BE" sz="1400" baseline="0" dirty="0" smtClean="0"/>
                        <a:t>(Vermoeden van) psychosociale kwetsbaarheid </a:t>
                      </a:r>
                    </a:p>
                    <a:p>
                      <a:pPr lvl="1">
                        <a:lnSpc>
                          <a:spcPct val="150000"/>
                        </a:lnSpc>
                      </a:pPr>
                      <a:r>
                        <a:rPr lang="nl-BE" sz="1400" baseline="0" dirty="0" smtClean="0"/>
                        <a:t>EPA: complex en langdurig</a:t>
                      </a:r>
                    </a:p>
                    <a:p>
                      <a:pPr lvl="1">
                        <a:lnSpc>
                          <a:spcPct val="150000"/>
                        </a:lnSpc>
                      </a:pPr>
                      <a:r>
                        <a:rPr lang="nl-BE" sz="1400" baseline="0" dirty="0" smtClean="0"/>
                        <a:t>Problemen op andere levensdomeinen</a:t>
                      </a:r>
                      <a:endParaRPr lang="nl-BE" sz="1400" baseline="0" dirty="0" smtClean="0"/>
                    </a:p>
                  </a:txBody>
                  <a:tcPr/>
                </a:tc>
                <a:extLst>
                  <a:ext uri="{0D108BD9-81ED-4DB2-BD59-A6C34878D82A}">
                    <a16:rowId xmlns:a16="http://schemas.microsoft.com/office/drawing/2014/main" val="917016510"/>
                  </a:ext>
                </a:extLst>
              </a:tr>
            </a:tbl>
          </a:graphicData>
        </a:graphic>
      </p:graphicFrame>
    </p:spTree>
    <p:extLst>
      <p:ext uri="{BB962C8B-B14F-4D97-AF65-F5344CB8AC3E}">
        <p14:creationId xmlns:p14="http://schemas.microsoft.com/office/powerpoint/2010/main" val="3734802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92D050"/>
                </a:solidFill>
              </a:rPr>
              <a:t>Overkoepelende accenten </a:t>
            </a:r>
            <a:br>
              <a:rPr lang="nl-BE" dirty="0" smtClean="0">
                <a:solidFill>
                  <a:srgbClr val="92D050"/>
                </a:solidFill>
              </a:rPr>
            </a:br>
            <a:r>
              <a:rPr lang="nl-BE" dirty="0" smtClean="0">
                <a:solidFill>
                  <a:srgbClr val="92D050"/>
                </a:solidFill>
              </a:rPr>
              <a:t>(</a:t>
            </a:r>
            <a:r>
              <a:rPr lang="nl-BE" dirty="0" err="1" smtClean="0">
                <a:solidFill>
                  <a:srgbClr val="92D050"/>
                </a:solidFill>
              </a:rPr>
              <a:t>SPPiT</a:t>
            </a:r>
            <a:r>
              <a:rPr lang="nl-BE" dirty="0" smtClean="0">
                <a:solidFill>
                  <a:srgbClr val="92D050"/>
                </a:solidFill>
              </a:rPr>
              <a:t>, </a:t>
            </a:r>
            <a:r>
              <a:rPr lang="nl-BE" dirty="0" err="1" smtClean="0">
                <a:solidFill>
                  <a:srgbClr val="92D050"/>
                </a:solidFill>
              </a:rPr>
              <a:t>SPPit</a:t>
            </a:r>
            <a:r>
              <a:rPr lang="nl-BE" dirty="0" smtClean="0">
                <a:solidFill>
                  <a:srgbClr val="92D050"/>
                </a:solidFill>
              </a:rPr>
              <a:t>-plus, </a:t>
            </a:r>
            <a:r>
              <a:rPr lang="nl-BE" dirty="0" err="1" smtClean="0">
                <a:solidFill>
                  <a:srgbClr val="92D050"/>
                </a:solidFill>
              </a:rPr>
              <a:t>baz</a:t>
            </a:r>
            <a:r>
              <a:rPr lang="nl-BE" dirty="0">
                <a:solidFill>
                  <a:srgbClr val="92D050"/>
                </a:solidFill>
              </a:rPr>
              <a:t>)</a:t>
            </a:r>
            <a:r>
              <a:rPr lang="nl-BE" dirty="0" smtClean="0">
                <a:solidFill>
                  <a:srgbClr val="92D050"/>
                </a:solidFill>
              </a:rPr>
              <a:t> </a:t>
            </a:r>
            <a:endParaRPr lang="nl-BE" dirty="0">
              <a:solidFill>
                <a:srgbClr val="92D050"/>
              </a:solidFill>
            </a:endParaRPr>
          </a:p>
        </p:txBody>
      </p:sp>
      <p:sp>
        <p:nvSpPr>
          <p:cNvPr id="3" name="Tijdelijke aanduiding voor inhoud 2"/>
          <p:cNvSpPr>
            <a:spLocks noGrp="1"/>
          </p:cNvSpPr>
          <p:nvPr>
            <p:ph idx="1"/>
          </p:nvPr>
        </p:nvSpPr>
        <p:spPr/>
        <p:txBody>
          <a:bodyPr/>
          <a:lstStyle/>
          <a:p>
            <a:r>
              <a:rPr lang="nl-BE" dirty="0" smtClean="0"/>
              <a:t>Cliënt centraal </a:t>
            </a:r>
          </a:p>
          <a:p>
            <a:r>
              <a:rPr lang="nl-BE" dirty="0" smtClean="0"/>
              <a:t>Flexibel </a:t>
            </a:r>
          </a:p>
          <a:p>
            <a:r>
              <a:rPr lang="nl-BE" dirty="0" smtClean="0"/>
              <a:t>Geïntegreerd </a:t>
            </a:r>
            <a:r>
              <a:rPr lang="nl-BE" dirty="0" smtClean="0"/>
              <a:t>en gecoördineerd</a:t>
            </a:r>
            <a:endParaRPr lang="nl-BE" dirty="0" smtClean="0"/>
          </a:p>
          <a:p>
            <a:r>
              <a:rPr lang="nl-BE" dirty="0" smtClean="0"/>
              <a:t>Focus op herstel </a:t>
            </a:r>
          </a:p>
          <a:p>
            <a:r>
              <a:rPr lang="nl-BE" dirty="0" smtClean="0"/>
              <a:t>Coaching </a:t>
            </a:r>
            <a:r>
              <a:rPr lang="nl-BE" dirty="0" smtClean="0"/>
              <a:t>(hulpverleners/mantelzorgers/familie/…)</a:t>
            </a:r>
          </a:p>
          <a:p>
            <a:r>
              <a:rPr lang="nl-BE" dirty="0" smtClean="0"/>
              <a:t>Geen therapie</a:t>
            </a:r>
          </a:p>
          <a:p>
            <a:r>
              <a:rPr lang="nl-BE" dirty="0" smtClean="0"/>
              <a:t>Geen crisis </a:t>
            </a:r>
          </a:p>
        </p:txBody>
      </p:sp>
    </p:spTree>
    <p:extLst>
      <p:ext uri="{BB962C8B-B14F-4D97-AF65-F5344CB8AC3E}">
        <p14:creationId xmlns:p14="http://schemas.microsoft.com/office/powerpoint/2010/main" val="2385352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9A57C"/>
      </a:accent1>
      <a:accent2>
        <a:srgbClr val="9CBEBD"/>
      </a:accent2>
      <a:accent3>
        <a:srgbClr val="8F8F8F"/>
      </a:accent3>
      <a:accent4>
        <a:srgbClr val="28251B"/>
      </a:accent4>
      <a:accent5>
        <a:srgbClr val="CFCEBE"/>
      </a:accent5>
      <a:accent6>
        <a:srgbClr val="8DACA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9A57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9A57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23344</TotalTime>
  <Words>2253</Words>
  <Application>Microsoft Office PowerPoint</Application>
  <PresentationFormat>Diavoorstelling (4:3)</PresentationFormat>
  <Paragraphs>250</Paragraphs>
  <Slides>13</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Helvetica Neue</vt:lpstr>
      <vt:lpstr>Tw Cen MT</vt:lpstr>
      <vt:lpstr>Tw Cen MT Condensed</vt:lpstr>
      <vt:lpstr>Wingdings</vt:lpstr>
      <vt:lpstr>Wingdings 3</vt:lpstr>
      <vt:lpstr>Integraal</vt:lpstr>
      <vt:lpstr>Mobiel Team SPPiT</vt:lpstr>
      <vt:lpstr>PowerPoint-presentatie</vt:lpstr>
      <vt:lpstr>PowerPoint-presentatie</vt:lpstr>
      <vt:lpstr>samenstelling Multidisciplinaire teams</vt:lpstr>
      <vt:lpstr>Wat is sppit?</vt:lpstr>
      <vt:lpstr>Wat is Sppit-plus?</vt:lpstr>
      <vt:lpstr>Wat is Baz? </vt:lpstr>
      <vt:lpstr>Samenvattend: Voor wie? </vt:lpstr>
      <vt:lpstr>Overkoepelende accenten  (SPPiT, SPPit-plus, baz) </vt:lpstr>
      <vt:lpstr>AAnmelden</vt:lpstr>
      <vt:lpstr>Contactgegevens teamcoördinatie </vt:lpstr>
      <vt:lpstr>Subwerkingen</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Mobiel behandelteam voor langdurige zorg aan huis</dc:title>
  <dc:creator>Van Droogenbroeck, Eva</dc:creator>
  <cp:lastModifiedBy>Versaen, Jana</cp:lastModifiedBy>
  <cp:revision>263</cp:revision>
  <cp:lastPrinted>2024-09-19T14:21:12Z</cp:lastPrinted>
  <dcterms:modified xsi:type="dcterms:W3CDTF">2024-09-19T16:11:55Z</dcterms:modified>
</cp:coreProperties>
</file>