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0" r:id="rId16"/>
    <p:sldId id="271" r:id="rId17"/>
    <p:sldId id="261" r:id="rId18"/>
    <p:sldId id="260" r:id="rId19"/>
    <p:sldId id="259" r:id="rId20"/>
    <p:sldId id="258" r:id="rId21"/>
    <p:sldId id="25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B944D-C9E6-14E4-C179-4DFA7ADE43C6}" v="4" dt="2024-09-24T13:58:56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377C4-F39E-4E56-8B94-52EC119BCD88}" type="datetimeFigureOut">
              <a:t>26/09/2024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DAA98-21E6-4A83-99ED-E4C4B489156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02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Welkom</a:t>
            </a:r>
            <a:r>
              <a:rPr lang="nl-BE" baseline="0"/>
              <a:t> op onze eerste </a:t>
            </a:r>
            <a:r>
              <a:rPr lang="nl-BE" baseline="0" err="1"/>
              <a:t>eat</a:t>
            </a:r>
            <a:r>
              <a:rPr lang="nl-BE" baseline="0"/>
              <a:t> &amp; meet in 2022! We zijn alvast super blij jullie te mogen verwelkomen. </a:t>
            </a:r>
          </a:p>
          <a:p>
            <a:r>
              <a:rPr lang="nl-BE" baseline="0"/>
              <a:t>We zijn vandaag wel met wat personen en ik vermoed dat niet iedereen elkaar kent dus misschien is het een leuk idee om eventjes een kort namenrondje te doen. </a:t>
            </a:r>
          </a:p>
          <a:p>
            <a:r>
              <a:rPr lang="nl-BE" baseline="0"/>
              <a:t>*namenrondje*</a:t>
            </a:r>
          </a:p>
          <a:p>
            <a:r>
              <a:rPr lang="nl-BE" baseline="0"/>
              <a:t>Verder zien jullie ook JAC Halle-Vilvoorde staan, wat eigenlijk onze koepel is van bijvoorbeeld het JAC hier in </a:t>
            </a:r>
            <a:r>
              <a:rPr lang="nl-BE"/>
              <a:t>Vilvoorde</a:t>
            </a:r>
            <a:r>
              <a:rPr lang="nl-BE" baseline="0"/>
              <a:t>.</a:t>
            </a:r>
            <a:endParaRPr lang="nl-BE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39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Jullie kunnen zien dat wat we doen heel erg breed is en zelfs bijna allesomvattend. Dat kenmerkt ons ook als eerstelijnsorganisatie natuurlijk.</a:t>
            </a:r>
          </a:p>
          <a:p>
            <a:r>
              <a:rPr lang="nl-BE"/>
              <a:t>Wij zijn als JAC vaak het eerste aanspreekpunt voor vragen, zorgen, problemen, … </a:t>
            </a:r>
          </a:p>
          <a:p>
            <a:r>
              <a:rPr lang="nl-BE"/>
              <a:t>Dat wil echter niet zeggen dat wij alles kunnen oplossen. Wat wij wel doen is vraagverheldering en samen met de jongere</a:t>
            </a:r>
            <a:r>
              <a:rPr lang="nl-BE" baseline="0"/>
              <a:t> zoeken naar de gepaste hulp. </a:t>
            </a:r>
          </a:p>
          <a:p>
            <a:r>
              <a:rPr lang="nl-BE" baseline="0"/>
              <a:t>Vaak zijn wijzelf dat, maar evengoed hebben we andere hulpinstanties nodig naast het JAC of verwijzen we zelfs volledig door naar andere hulpverlening.</a:t>
            </a:r>
          </a:p>
          <a:p>
            <a:r>
              <a:rPr lang="nl-BE" baseline="0"/>
              <a:t>We doen dit alles natuurlijk op maat en tempo van de jongeren.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422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08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CAW en JAC over heel Vlaanderen</a:t>
            </a:r>
            <a:r>
              <a:rPr lang="nl-BE" baseline="0"/>
              <a:t> en Brussel.</a:t>
            </a:r>
            <a:endParaRPr lang="nl-BE"/>
          </a:p>
          <a:p>
            <a:r>
              <a:rPr lang="nl-BE"/>
              <a:t>CAW Halle-Vilvoorde</a:t>
            </a:r>
            <a:r>
              <a:rPr lang="nl-BE" baseline="0"/>
              <a:t> oorspronkelijk 4 vestigingen: Vilvoorde, Tervuren, Halle, Asse</a:t>
            </a:r>
          </a:p>
          <a:p>
            <a:r>
              <a:rPr lang="nl-BE" baseline="0"/>
              <a:t>Sinds de komst van de eerstelijnszones zijn we wel wat op zoek gegaan naar laagdrempeligere aanwezigheid waardoor er 2 vestigingen zijn bijgekomen: Londerzeel en Gooik.</a:t>
            </a:r>
          </a:p>
          <a:p>
            <a:r>
              <a:rPr lang="nl-BE">
                <a:cs typeface="Calibri"/>
              </a:rPr>
              <a:t>Voor ELZ </a:t>
            </a:r>
            <a:r>
              <a:rPr lang="nl-BE" err="1">
                <a:cs typeface="Calibri"/>
              </a:rPr>
              <a:t>Bravio</a:t>
            </a:r>
            <a:r>
              <a:rPr lang="nl-BE">
                <a:cs typeface="Calibri"/>
              </a:rPr>
              <a:t> blijven wij dus in Vilvoorde.</a:t>
            </a:r>
            <a:endParaRPr lang="nl-BE"/>
          </a:p>
          <a:p>
            <a:r>
              <a:rPr lang="nl-BE" baseline="0"/>
              <a:t>Het is de bedoeling dat jongeren een link hebben met een bepaalde gemeente in het werkingsgebied: school, makkelijker te bereiken, woonplaats,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846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Daar waar een AOB (volwassenteam) meer is onderverdeeld in thema’s en </a:t>
            </a:r>
            <a:r>
              <a:rPr lang="nl-BE" err="1"/>
              <a:t>subteams</a:t>
            </a:r>
            <a:r>
              <a:rPr lang="nl-BE"/>
              <a:t> zoals wonen,</a:t>
            </a:r>
            <a:r>
              <a:rPr lang="nl-BE" baseline="0"/>
              <a:t> slachtofferhulp, gezin, … doet elke hulpverlener van het JAC alles omdat we merken dat bij jongeren vaak een integrale kijk nodig is en ook vaak verschillende problematieken samenkomen.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745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Kwetsbare doelgroepen</a:t>
            </a:r>
          </a:p>
          <a:p>
            <a:pPr marL="171450" indent="-171450">
              <a:buFontTx/>
              <a:buChar char="-"/>
            </a:pPr>
            <a:r>
              <a:rPr lang="nl-BE" baseline="0"/>
              <a:t>Schakelleeftijd 6</a:t>
            </a:r>
            <a:r>
              <a:rPr lang="nl-BE" baseline="30000"/>
              <a:t>e</a:t>
            </a:r>
            <a:r>
              <a:rPr lang="nl-BE" baseline="0"/>
              <a:t> leerjaar-eerste middelbaar</a:t>
            </a:r>
          </a:p>
          <a:p>
            <a:pPr marL="171450" indent="-171450">
              <a:buFontTx/>
              <a:buChar char="-"/>
            </a:pPr>
            <a:r>
              <a:rPr lang="nl-BE" baseline="0"/>
              <a:t>Anderstalige nieuwkomers</a:t>
            </a:r>
          </a:p>
          <a:p>
            <a:pPr marL="171450" indent="-171450">
              <a:buFontTx/>
              <a:buChar char="-"/>
            </a:pPr>
            <a:r>
              <a:rPr lang="nl-BE" baseline="0"/>
              <a:t>BUSO/</a:t>
            </a:r>
            <a:r>
              <a:rPr lang="nl-BE" baseline="0" err="1"/>
              <a:t>berpeking</a:t>
            </a:r>
            <a:r>
              <a:rPr lang="nl-BE" baseline="0"/>
              <a:t>/VAPH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A40A-BD85-48A9-9FD7-FCDF8245D0B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37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 userDrawn="1"/>
        </p:nvSpPr>
        <p:spPr>
          <a:xfrm>
            <a:off x="5646420" y="3857101"/>
            <a:ext cx="5334000" cy="13970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379220" y="1779064"/>
            <a:ext cx="9144000" cy="23876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1211580" y="1603804"/>
            <a:ext cx="9144000" cy="23876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1211580" y="1603263"/>
            <a:ext cx="9144000" cy="23876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5646420" y="4166664"/>
            <a:ext cx="5334000" cy="108753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grpSp>
        <p:nvGrpSpPr>
          <p:cNvPr id="34" name="Groeperen 33"/>
          <p:cNvGrpSpPr/>
          <p:nvPr userDrawn="1"/>
        </p:nvGrpSpPr>
        <p:grpSpPr>
          <a:xfrm>
            <a:off x="309776" y="5619525"/>
            <a:ext cx="1236009" cy="942639"/>
            <a:chOff x="268941" y="5634065"/>
            <a:chExt cx="1236009" cy="942639"/>
          </a:xfrm>
        </p:grpSpPr>
        <p:sp>
          <p:nvSpPr>
            <p:cNvPr id="32" name="Rechthoek 31"/>
            <p:cNvSpPr/>
            <p:nvPr userDrawn="1"/>
          </p:nvSpPr>
          <p:spPr>
            <a:xfrm>
              <a:off x="268941" y="5634065"/>
              <a:ext cx="1236009" cy="9426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Afbeelding 3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55" y="5789475"/>
              <a:ext cx="908779" cy="631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7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7249" y="2155181"/>
            <a:ext cx="6721929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601435" y="2155181"/>
            <a:ext cx="3957411" cy="3968577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345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1435" y="2155181"/>
            <a:ext cx="5181600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13022" y="2155181"/>
            <a:ext cx="5181600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24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5990" y="2152995"/>
            <a:ext cx="5036282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5991" y="2976907"/>
            <a:ext cx="5040000" cy="3162637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50902" y="2152995"/>
            <a:ext cx="5043719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 noChangeAspect="1"/>
          </p:cNvSpPr>
          <p:nvPr>
            <p:ph sz="quarter" idx="4"/>
          </p:nvPr>
        </p:nvSpPr>
        <p:spPr>
          <a:xfrm>
            <a:off x="6354622" y="2976908"/>
            <a:ext cx="5040000" cy="316263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102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252761" y="256478"/>
            <a:ext cx="11479830" cy="616641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3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1440180" y="2157927"/>
            <a:ext cx="9311640" cy="2542147"/>
            <a:chOff x="1211580" y="1611211"/>
            <a:chExt cx="9311640" cy="2542147"/>
          </a:xfrm>
        </p:grpSpPr>
        <p:sp>
          <p:nvSpPr>
            <p:cNvPr id="11" name="Rechthoek 10"/>
            <p:cNvSpPr/>
            <p:nvPr userDrawn="1"/>
          </p:nvSpPr>
          <p:spPr>
            <a:xfrm>
              <a:off x="1379220" y="1765758"/>
              <a:ext cx="9144000" cy="2387600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 userDrawn="1"/>
          </p:nvSpPr>
          <p:spPr>
            <a:xfrm>
              <a:off x="1211580" y="1611211"/>
              <a:ext cx="9144000" cy="23876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1440180" y="2157927"/>
            <a:ext cx="9144000" cy="2387600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309776" y="5619525"/>
            <a:ext cx="1236009" cy="942639"/>
            <a:chOff x="268941" y="5634065"/>
            <a:chExt cx="1236009" cy="942639"/>
          </a:xfrm>
        </p:grpSpPr>
        <p:sp>
          <p:nvSpPr>
            <p:cNvPr id="16" name="Rechthoek 15"/>
            <p:cNvSpPr/>
            <p:nvPr userDrawn="1"/>
          </p:nvSpPr>
          <p:spPr>
            <a:xfrm>
              <a:off x="268941" y="5634065"/>
              <a:ext cx="1236009" cy="9426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Afbeelding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55" y="5789475"/>
              <a:ext cx="908779" cy="631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92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4701" y="1762125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4701" y="46155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3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50" y="5644304"/>
            <a:ext cx="908779" cy="6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2"/>
          <a:stretch/>
        </p:blipFill>
        <p:spPr>
          <a:xfrm>
            <a:off x="8229763" y="2736342"/>
            <a:ext cx="3578520" cy="3683000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949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7"/>
          <a:stretch/>
        </p:blipFill>
        <p:spPr>
          <a:xfrm>
            <a:off x="8523516" y="2662866"/>
            <a:ext cx="3574800" cy="3756476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52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2"/>
          <a:stretch/>
        </p:blipFill>
        <p:spPr>
          <a:xfrm>
            <a:off x="8376714" y="2816174"/>
            <a:ext cx="3574800" cy="3603168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0907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5"/>
          <a:stretch/>
        </p:blipFill>
        <p:spPr>
          <a:xfrm>
            <a:off x="8414611" y="2746514"/>
            <a:ext cx="3574800" cy="3677147"/>
          </a:xfrm>
          <a:prstGeom prst="rect">
            <a:avLst/>
          </a:prstGeom>
        </p:spPr>
      </p:pic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28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10787743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1869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2155181"/>
            <a:ext cx="6731181" cy="3968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7431767" y="2155181"/>
            <a:ext cx="3957411" cy="3968577"/>
          </a:xfrm>
        </p:spPr>
        <p:txBody>
          <a:bodyPr/>
          <a:lstStyle/>
          <a:p>
            <a:endParaRPr lang="nl-NL"/>
          </a:p>
        </p:txBody>
      </p:sp>
      <p:pic>
        <p:nvPicPr>
          <p:cNvPr id="26" name="Afbeelding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3" y="5551706"/>
            <a:ext cx="908779" cy="631818"/>
          </a:xfrm>
          <a:prstGeom prst="rect">
            <a:avLst/>
          </a:prstGeom>
        </p:spPr>
      </p:pic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b="1" i="0" kern="1200" dirty="0">
                <a:solidFill>
                  <a:schemeClr val="accent4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29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eren 9"/>
          <p:cNvGrpSpPr/>
          <p:nvPr userDrawn="1"/>
        </p:nvGrpSpPr>
        <p:grpSpPr>
          <a:xfrm>
            <a:off x="236764" y="240847"/>
            <a:ext cx="11718472" cy="6376307"/>
            <a:chOff x="269421" y="269420"/>
            <a:chExt cx="11718472" cy="6376307"/>
          </a:xfrm>
        </p:grpSpPr>
        <p:sp>
          <p:nvSpPr>
            <p:cNvPr id="8" name="Rechthoek 7"/>
            <p:cNvSpPr/>
            <p:nvPr userDrawn="1"/>
          </p:nvSpPr>
          <p:spPr>
            <a:xfrm>
              <a:off x="465364" y="440871"/>
              <a:ext cx="11522529" cy="6204856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269421" y="269420"/>
              <a:ext cx="11511643" cy="6196693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435" y="603136"/>
            <a:ext cx="10793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5992" y="2146472"/>
            <a:ext cx="10793186" cy="396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70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4"/>
          </a:solidFill>
          <a:latin typeface="Museo Sans 900" charset="0"/>
          <a:ea typeface="Museo Sans 900" charset="0"/>
          <a:cs typeface="Museo Sans 9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caw.be/jac/contacteer-ons/chat/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jac@cawhallevilvoorde.b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70785974/2c231011e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8F8DEE-5F5D-4F91-9CF2-5DEA3B420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Museo Sans 900"/>
              </a:rPr>
              <a:t>Netwerkbeurs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9F51AC0-D349-4E8E-A6C6-F8954E463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/>
              <a:t>JAC Halle-Vilvoorde</a:t>
            </a:r>
          </a:p>
        </p:txBody>
      </p:sp>
    </p:spTree>
    <p:extLst>
      <p:ext uri="{BB962C8B-B14F-4D97-AF65-F5344CB8AC3E}">
        <p14:creationId xmlns:p14="http://schemas.microsoft.com/office/powerpoint/2010/main" val="292016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2458988"/>
            <a:ext cx="10793186" cy="3968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latin typeface="Museo Sans 500"/>
              </a:rPr>
              <a:t>Ik heb het moeilijk thuis</a:t>
            </a:r>
          </a:p>
          <a:p>
            <a:r>
              <a:rPr lang="nl-BE">
                <a:latin typeface="Museo Sans 500"/>
              </a:rPr>
              <a:t>Ik wil graag alleen gaan wonen, maar ik weet niet hoe</a:t>
            </a:r>
          </a:p>
          <a:p>
            <a:r>
              <a:rPr lang="nl-BE">
                <a:latin typeface="Museo Sans 500"/>
              </a:rPr>
              <a:t>Ik woon alleen, maar dat lukt me soms niet zo goed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99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Preventie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1928699"/>
            <a:ext cx="10990266" cy="3968577"/>
          </a:xfrm>
        </p:spPr>
        <p:txBody>
          <a:bodyPr/>
          <a:lstStyle/>
          <a:p>
            <a:r>
              <a:rPr lang="nl-BE"/>
              <a:t>Netwerking: handig voor doorverwijzing/samenwerking</a:t>
            </a:r>
          </a:p>
          <a:p>
            <a:r>
              <a:rPr lang="nl-BE"/>
              <a:t>Vormingen</a:t>
            </a:r>
          </a:p>
          <a:p>
            <a:pPr lvl="1"/>
            <a:r>
              <a:rPr lang="nl-BE"/>
              <a:t>JAC-voorstellingen</a:t>
            </a:r>
          </a:p>
          <a:p>
            <a:pPr lvl="1"/>
            <a:r>
              <a:rPr lang="nl-BE"/>
              <a:t>EHBJ – Eerste Hulp Bij Jongeren (ouders, jeugdwerk, leerkrachten, …)</a:t>
            </a:r>
          </a:p>
          <a:p>
            <a:pPr lvl="1"/>
            <a:r>
              <a:rPr lang="nl-BE"/>
              <a:t>Thematische vormingen naar kwetsbare doelgroepen</a:t>
            </a:r>
          </a:p>
          <a:p>
            <a:pPr lvl="1"/>
            <a:r>
              <a:rPr lang="nl-BE"/>
              <a:t>Ondersteuning op maat (bijvoorbeeld na suïcide, extreem pestgedrag, …)</a:t>
            </a:r>
          </a:p>
          <a:p>
            <a:pPr lvl="1"/>
            <a:r>
              <a:rPr lang="nl-BE"/>
              <a:t>SOVA</a:t>
            </a:r>
          </a:p>
          <a:p>
            <a:r>
              <a:rPr lang="nl-BE" err="1"/>
              <a:t>Sensoa</a:t>
            </a:r>
            <a:endParaRPr lang="nl-BE"/>
          </a:p>
          <a:p>
            <a:pPr lvl="1"/>
            <a:r>
              <a:rPr lang="nl-BE"/>
              <a:t>Uitleenpunt voor materialen in Vilvoorde en Asse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222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Projecten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2084865"/>
            <a:ext cx="10787743" cy="39685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 dirty="0">
                <a:latin typeface="Museo Sans 500"/>
              </a:rPr>
              <a:t>Werf 3 – co-</a:t>
            </a:r>
            <a:r>
              <a:rPr lang="nl-BE" dirty="0" err="1">
                <a:latin typeface="Museo Sans 500"/>
              </a:rPr>
              <a:t>housing</a:t>
            </a:r>
            <a:endParaRPr lang="nl-BE" dirty="0">
              <a:latin typeface="Museo Sans 500"/>
            </a:endParaRPr>
          </a:p>
          <a:p>
            <a:r>
              <a:rPr lang="nl-BE" dirty="0">
                <a:latin typeface="Museo Sans 500"/>
              </a:rPr>
              <a:t>Projectwerking (Lift &amp; h5+)</a:t>
            </a:r>
          </a:p>
          <a:p>
            <a:r>
              <a:rPr lang="nl-BE" dirty="0" err="1">
                <a:latin typeface="Museo Sans 500"/>
              </a:rPr>
              <a:t>OverKop</a:t>
            </a:r>
            <a:r>
              <a:rPr lang="nl-BE" dirty="0">
                <a:latin typeface="Museo Sans 500"/>
              </a:rPr>
              <a:t> </a:t>
            </a:r>
            <a:endParaRPr lang="nl-BE" dirty="0"/>
          </a:p>
          <a:p>
            <a:r>
              <a:rPr lang="nl-BE" dirty="0">
                <a:latin typeface="Museo Sans 500"/>
              </a:rPr>
              <a:t>OKAN</a:t>
            </a:r>
          </a:p>
          <a:p>
            <a:r>
              <a:rPr lang="nl-BE" dirty="0">
                <a:latin typeface="Museo Sans 500"/>
              </a:rPr>
              <a:t>Jeugdwelzijnswerk in Druivenstreek</a:t>
            </a:r>
            <a:endParaRPr lang="nl-BE" dirty="0"/>
          </a:p>
          <a:p>
            <a:r>
              <a:rPr lang="nl-BE" dirty="0">
                <a:latin typeface="Museo Sans 500"/>
              </a:rPr>
              <a:t>Luchthaven project</a:t>
            </a:r>
          </a:p>
          <a:p>
            <a:r>
              <a:rPr lang="nl-BE" dirty="0">
                <a:latin typeface="Museo Sans 500"/>
              </a:rPr>
              <a:t>4you(</a:t>
            </a:r>
            <a:r>
              <a:rPr lang="nl-BE" dirty="0" err="1">
                <a:latin typeface="Museo Sans 500"/>
              </a:rPr>
              <a:t>th</a:t>
            </a:r>
            <a:r>
              <a:rPr lang="nl-BE" dirty="0">
                <a:latin typeface="Museo Sans 500"/>
              </a:rPr>
              <a:t>)</a:t>
            </a:r>
          </a:p>
          <a:p>
            <a:r>
              <a:rPr lang="nl-BE" dirty="0" err="1">
                <a:latin typeface="Museo Sans 500"/>
              </a:rPr>
              <a:t>Housing</a:t>
            </a:r>
            <a:r>
              <a:rPr lang="nl-BE" dirty="0">
                <a:latin typeface="Museo Sans 500"/>
              </a:rPr>
              <a:t> First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721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1533014"/>
            <a:ext cx="10793186" cy="3968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err="1"/>
              <a:t>Preventie-projecten</a:t>
            </a:r>
            <a:endParaRPr lang="nl-BE"/>
          </a:p>
          <a:p>
            <a:pPr lvl="1"/>
            <a:r>
              <a:rPr lang="nl-BE">
                <a:latin typeface="Museo Sans 500"/>
              </a:rPr>
              <a:t>Radio </a:t>
            </a:r>
            <a:r>
              <a:rPr lang="nl-BE" err="1">
                <a:latin typeface="Museo Sans 500"/>
              </a:rPr>
              <a:t>çava</a:t>
            </a:r>
            <a:endParaRPr lang="nl-BE">
              <a:latin typeface="Museo Sans 500"/>
            </a:endParaRPr>
          </a:p>
          <a:p>
            <a:pPr lvl="1"/>
            <a:r>
              <a:rPr lang="nl-BE">
                <a:latin typeface="Museo Sans 500"/>
              </a:rPr>
              <a:t>Wooncafés</a:t>
            </a:r>
          </a:p>
          <a:p>
            <a:pPr lvl="1"/>
            <a:endParaRPr lang="nl-BE">
              <a:latin typeface="Museo Sans 500"/>
            </a:endParaRPr>
          </a:p>
          <a:p>
            <a:r>
              <a:rPr lang="nl-BE">
                <a:latin typeface="Museo Sans 500"/>
              </a:rPr>
              <a:t>Indien er een vormingsnood of vraag is, contacteer ons en we zien wat we kunnen betekenen!</a:t>
            </a:r>
          </a:p>
          <a:p>
            <a:endParaRPr lang="nl-BE">
              <a:latin typeface="Museo Sans 500"/>
            </a:endParaRPr>
          </a:p>
          <a:p>
            <a:pPr lvl="1"/>
            <a:endParaRPr lang="nl-BE">
              <a:latin typeface="Museo Sans 500"/>
            </a:endParaRPr>
          </a:p>
          <a:p>
            <a:pPr marL="457200" lvl="1" indent="0">
              <a:buNone/>
            </a:pPr>
            <a:endParaRPr lang="nl-BE"/>
          </a:p>
          <a:p>
            <a:pPr marL="457200" lvl="1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742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JAContact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1928700"/>
            <a:ext cx="10793186" cy="4186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latin typeface="Museo Sans 500"/>
              </a:rPr>
              <a:t>      Bel: 02 613 17 02</a:t>
            </a:r>
            <a:endParaRPr lang="nl-NL"/>
          </a:p>
          <a:p>
            <a:pPr marL="0" indent="0">
              <a:buNone/>
            </a:pPr>
            <a:r>
              <a:rPr lang="nl-NL">
                <a:latin typeface="Museo Sans 500"/>
              </a:rPr>
              <a:t>      Mail: </a:t>
            </a:r>
            <a:r>
              <a:rPr lang="nl-NL">
                <a:latin typeface="Museo Sans 5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jac@cawhallevilvoorde.be</a:t>
            </a:r>
            <a:r>
              <a:rPr lang="nl-NL">
                <a:latin typeface="Museo Sans 500"/>
              </a:rPr>
              <a:t> </a:t>
            </a:r>
          </a:p>
          <a:p>
            <a:pPr marL="0" indent="0">
              <a:buNone/>
            </a:pPr>
            <a:r>
              <a:rPr lang="nl-NL">
                <a:latin typeface="Museo Sans 500"/>
              </a:rPr>
              <a:t>      Chat: </a:t>
            </a:r>
            <a:r>
              <a:rPr lang="nl-NL">
                <a:latin typeface="Museo Sans 5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https://www.caw.be/jac/contacteer-ons/chat/</a:t>
            </a:r>
            <a:r>
              <a:rPr lang="nl-NL">
                <a:latin typeface="Museo Sans 500"/>
              </a:rPr>
              <a:t> </a:t>
            </a:r>
          </a:p>
          <a:p>
            <a:pPr marL="0" indent="0">
              <a:buNone/>
            </a:pPr>
            <a:r>
              <a:rPr lang="nl-NL">
                <a:latin typeface="Museo Sans 500"/>
              </a:rPr>
              <a:t>      Kom langs: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Museo Sans 500"/>
              </a:rPr>
              <a:t>      J.B. </a:t>
            </a:r>
            <a:r>
              <a:rPr lang="nl-NL" b="1" err="1">
                <a:latin typeface="Museo Sans 500"/>
              </a:rPr>
              <a:t>Nowélei</a:t>
            </a:r>
            <a:r>
              <a:rPr lang="nl-NL" b="1">
                <a:latin typeface="Museo Sans 500"/>
              </a:rPr>
              <a:t> 33, Vilvoorde – </a:t>
            </a:r>
            <a:r>
              <a:rPr lang="nl-NL" b="1" err="1">
                <a:latin typeface="Museo Sans 500"/>
              </a:rPr>
              <a:t>Mechelsestraat</a:t>
            </a:r>
            <a:r>
              <a:rPr lang="nl-NL" b="1">
                <a:latin typeface="Museo Sans 500"/>
              </a:rPr>
              <a:t> 55, Londerzeel</a:t>
            </a:r>
            <a:endParaRPr lang="nl-NL"/>
          </a:p>
          <a:p>
            <a:pPr marL="0" indent="0">
              <a:buNone/>
            </a:pPr>
            <a:r>
              <a:rPr lang="nl-NL">
                <a:latin typeface="Museo Sans 500"/>
              </a:rPr>
              <a:t>      </a:t>
            </a:r>
            <a:r>
              <a:rPr lang="nl-NL" err="1">
                <a:latin typeface="Museo Sans 500"/>
              </a:rPr>
              <a:t>Socials</a:t>
            </a:r>
            <a:r>
              <a:rPr lang="nl-NL">
                <a:latin typeface="Museo Sans 500"/>
              </a:rPr>
              <a:t>: </a:t>
            </a:r>
            <a:r>
              <a:rPr lang="nl-NL" err="1">
                <a:latin typeface="Museo Sans 500"/>
              </a:rPr>
              <a:t>jac_hallevilvoorde</a:t>
            </a:r>
            <a:r>
              <a:rPr lang="nl-NL">
                <a:latin typeface="Museo Sans 500"/>
              </a:rPr>
              <a:t> &amp; </a:t>
            </a:r>
            <a:r>
              <a:rPr lang="nl-NL" err="1">
                <a:latin typeface="Museo Sans 500"/>
              </a:rPr>
              <a:t>jac.vilvoorde</a:t>
            </a:r>
            <a:endParaRPr lang="nl-NL" err="1"/>
          </a:p>
          <a:p>
            <a:pPr marL="0" indent="0" algn="ctr">
              <a:buNone/>
            </a:pPr>
            <a:endParaRPr lang="nl-NL">
              <a:solidFill>
                <a:srgbClr val="085E9F"/>
              </a:solidFill>
              <a:latin typeface="Museo Sans 500"/>
            </a:endParaRPr>
          </a:p>
          <a:p>
            <a:pPr marL="0" indent="0" algn="ctr">
              <a:buNone/>
            </a:pPr>
            <a:r>
              <a:rPr lang="nl-BE">
                <a:solidFill>
                  <a:schemeClr val="accent4"/>
                </a:solidFill>
                <a:latin typeface="Museo Sans 500"/>
              </a:rPr>
              <a:t>Bellen, mailen, chatten, langskomen, sociale media</a:t>
            </a:r>
          </a:p>
          <a:p>
            <a:pPr marL="0" lvl="0" indent="0">
              <a:buNone/>
            </a:pPr>
            <a:endParaRPr lang="nl-NL"/>
          </a:p>
          <a:p>
            <a:pPr marL="0" indent="0">
              <a:buNone/>
            </a:pPr>
            <a:endParaRPr lang="nl-BE"/>
          </a:p>
        </p:txBody>
      </p:sp>
      <p:pic>
        <p:nvPicPr>
          <p:cNvPr id="4" name="Afbeelding 3" descr="telefoon glyph-pictogram 27965710 Vectorkunst bij Vecteezy">
            <a:extLst>
              <a:ext uri="{FF2B5EF4-FFF2-40B4-BE49-F238E27FC236}">
                <a16:creationId xmlns:a16="http://schemas.microsoft.com/office/drawing/2014/main" id="{3446A1E6-BBAA-2472-B558-1FB7586B2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0" y="1852246"/>
            <a:ext cx="435736" cy="446468"/>
          </a:xfrm>
          <a:prstGeom prst="rect">
            <a:avLst/>
          </a:prstGeom>
        </p:spPr>
      </p:pic>
      <p:pic>
        <p:nvPicPr>
          <p:cNvPr id="5" name="Afbeelding 4" descr="Mail Icon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97D55F06-CFE9-B7C4-594A-317D149D13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41" t="23047" r="14118" b="18750"/>
          <a:stretch/>
        </p:blipFill>
        <p:spPr>
          <a:xfrm>
            <a:off x="442174" y="2389003"/>
            <a:ext cx="600762" cy="485278"/>
          </a:xfrm>
          <a:prstGeom prst="rect">
            <a:avLst/>
          </a:prstGeom>
        </p:spPr>
      </p:pic>
      <p:pic>
        <p:nvPicPr>
          <p:cNvPr id="6" name="Afbeelding 5" descr="pictogram symbool chat overzicht vectorillustratie 5337802 Vectorkunst bij  Vecteezy">
            <a:extLst>
              <a:ext uri="{FF2B5EF4-FFF2-40B4-BE49-F238E27FC236}">
                <a16:creationId xmlns:a16="http://schemas.microsoft.com/office/drawing/2014/main" id="{D3406E92-542B-7533-5B26-00FE17EC06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93" t="18149" r="16726" b="18861"/>
          <a:stretch/>
        </p:blipFill>
        <p:spPr>
          <a:xfrm>
            <a:off x="445477" y="2868246"/>
            <a:ext cx="672805" cy="633773"/>
          </a:xfrm>
          <a:prstGeom prst="rect">
            <a:avLst/>
          </a:prstGeom>
        </p:spPr>
      </p:pic>
      <p:pic>
        <p:nvPicPr>
          <p:cNvPr id="8" name="Afbeelding 7" descr="Instagram Generic Fill &amp; Lineal icon">
            <a:extLst>
              <a:ext uri="{FF2B5EF4-FFF2-40B4-BE49-F238E27FC236}">
                <a16:creationId xmlns:a16="http://schemas.microsoft.com/office/drawing/2014/main" id="{DFF5821B-EE46-561D-25B8-5B169C6BA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87" y="4463383"/>
            <a:ext cx="518570" cy="528338"/>
          </a:xfrm>
          <a:prstGeom prst="rect">
            <a:avLst/>
          </a:prstGeom>
        </p:spPr>
      </p:pic>
      <p:pic>
        <p:nvPicPr>
          <p:cNvPr id="9" name="Afbeelding 8" descr="pin locatie pictogram symbool 4263065 Vectorkunst bij Vecteezy">
            <a:extLst>
              <a:ext uri="{FF2B5EF4-FFF2-40B4-BE49-F238E27FC236}">
                <a16:creationId xmlns:a16="http://schemas.microsoft.com/office/drawing/2014/main" id="{17A9F8B6-A276-9EF7-B0A4-94B74B54C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26" y="3610744"/>
            <a:ext cx="543058" cy="7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0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Zorgen – vragen - noden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4" y="2146472"/>
            <a:ext cx="8149027" cy="3968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latin typeface="Museo Sans 500"/>
              </a:rPr>
              <a:t>Kennismaking</a:t>
            </a:r>
          </a:p>
          <a:p>
            <a:r>
              <a:rPr lang="nl-BE">
                <a:latin typeface="Museo Sans 500"/>
              </a:rPr>
              <a:t>Drempelverlagend doorverwijzen</a:t>
            </a:r>
            <a:endParaRPr lang="nl-BE"/>
          </a:p>
          <a:p>
            <a:r>
              <a:rPr lang="nl-BE">
                <a:latin typeface="Museo Sans 500"/>
              </a:rPr>
              <a:t>Samenwerking JAC – school </a:t>
            </a:r>
          </a:p>
          <a:p>
            <a:r>
              <a:rPr lang="nl-BE">
                <a:latin typeface="Museo Sans 500"/>
              </a:rPr>
              <a:t>Toeleiding van en naar JAC</a:t>
            </a:r>
          </a:p>
          <a:p>
            <a:r>
              <a:rPr lang="nl-BE">
                <a:latin typeface="Museo Sans 500"/>
              </a:rPr>
              <a:t>Andere</a:t>
            </a:r>
          </a:p>
        </p:txBody>
      </p:sp>
    </p:spTree>
    <p:extLst>
      <p:ext uri="{BB962C8B-B14F-4D97-AF65-F5344CB8AC3E}">
        <p14:creationId xmlns:p14="http://schemas.microsoft.com/office/powerpoint/2010/main" val="417311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Samenwerkingen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6" y="2160218"/>
            <a:ext cx="10793186" cy="3968577"/>
          </a:xfrm>
        </p:spPr>
        <p:txBody>
          <a:bodyPr/>
          <a:lstStyle/>
          <a:p>
            <a:r>
              <a:rPr lang="nl-BE"/>
              <a:t>Hoe aanmelden</a:t>
            </a:r>
          </a:p>
          <a:p>
            <a:r>
              <a:rPr lang="nl-BE"/>
              <a:t>Wat met beroepsgeheim?</a:t>
            </a:r>
          </a:p>
          <a:p>
            <a:r>
              <a:rPr lang="nl-BE"/>
              <a:t>Preventie</a:t>
            </a:r>
          </a:p>
          <a:p>
            <a:pPr lvl="1"/>
            <a:r>
              <a:rPr lang="nl-BE"/>
              <a:t>EHBJ</a:t>
            </a:r>
          </a:p>
          <a:p>
            <a:pPr lvl="1"/>
            <a:r>
              <a:rPr lang="nl-BE"/>
              <a:t>JAC-voorstellingen (JAC komt in sommige leerplannen)</a:t>
            </a:r>
          </a:p>
          <a:p>
            <a:pPr lvl="1"/>
            <a:r>
              <a:rPr lang="nl-BE"/>
              <a:t>…</a:t>
            </a:r>
          </a:p>
          <a:p>
            <a:r>
              <a:rPr lang="nl-BE"/>
              <a:t>Andere</a:t>
            </a:r>
          </a:p>
        </p:txBody>
      </p:sp>
    </p:spTree>
    <p:extLst>
      <p:ext uri="{BB962C8B-B14F-4D97-AF65-F5344CB8AC3E}">
        <p14:creationId xmlns:p14="http://schemas.microsoft.com/office/powerpoint/2010/main" val="153841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Nog een last op je schouders - varia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Zijn er nog vragen, zorgen, noden?</a:t>
            </a:r>
          </a:p>
          <a:p>
            <a:r>
              <a:rPr lang="nl-BE"/>
              <a:t>Wil je graag nog iets delen?</a:t>
            </a:r>
          </a:p>
        </p:txBody>
      </p:sp>
    </p:spTree>
    <p:extLst>
      <p:ext uri="{BB962C8B-B14F-4D97-AF65-F5344CB8AC3E}">
        <p14:creationId xmlns:p14="http://schemas.microsoft.com/office/powerpoint/2010/main" val="245081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>
                <a:latin typeface="Museo Sans 900"/>
              </a:rPr>
              <a:t>Merci! Bedankt! </a:t>
            </a:r>
            <a:r>
              <a:rPr lang="nl-BE" err="1">
                <a:latin typeface="Museo Sans 900"/>
              </a:rPr>
              <a:t>Thank</a:t>
            </a:r>
            <a:r>
              <a:rPr lang="nl-BE">
                <a:latin typeface="Museo Sans 900"/>
              </a:rPr>
              <a:t> </a:t>
            </a:r>
            <a:r>
              <a:rPr lang="nl-BE" err="1">
                <a:latin typeface="Museo Sans 900"/>
              </a:rPr>
              <a:t>you</a:t>
            </a:r>
            <a:r>
              <a:rPr lang="nl-BE">
                <a:latin typeface="Museo Sans 90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091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Kopzorgen voor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latin typeface="Museo Sans 500"/>
              </a:rPr>
              <a:t>Kennismaking JAC</a:t>
            </a:r>
          </a:p>
          <a:p>
            <a:r>
              <a:rPr lang="nl-BE">
                <a:latin typeface="Museo Sans 500"/>
              </a:rPr>
              <a:t>Ruimte voor vragen, noden en zorgen</a:t>
            </a:r>
          </a:p>
          <a:p>
            <a:r>
              <a:rPr lang="nl-BE">
                <a:latin typeface="Museo Sans 500"/>
              </a:rPr>
              <a:t>Samenwerking/doorverwijzing</a:t>
            </a:r>
          </a:p>
          <a:p>
            <a:r>
              <a:rPr lang="nl-BE">
                <a:latin typeface="Museo Sans 500"/>
              </a:rPr>
              <a:t>Varia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28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hlinkClick r:id="rId3"/>
            <a:extLst>
              <a:ext uri="{FF2B5EF4-FFF2-40B4-BE49-F238E27FC236}">
                <a16:creationId xmlns:a16="http://schemas.microsoft.com/office/drawing/2014/main" id="{7FAD204A-BFFC-4848-82CF-8D6BB3296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435" y="1155751"/>
            <a:ext cx="10780309" cy="3985678"/>
          </a:xfrm>
        </p:spPr>
      </p:pic>
    </p:spTree>
    <p:extLst>
      <p:ext uri="{BB962C8B-B14F-4D97-AF65-F5344CB8AC3E}">
        <p14:creationId xmlns:p14="http://schemas.microsoft.com/office/powerpoint/2010/main" val="291892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JAC, </a:t>
            </a:r>
            <a:r>
              <a:rPr lang="nl-BE" err="1"/>
              <a:t>wasda</a:t>
            </a:r>
            <a:r>
              <a:rPr lang="nl-BE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879" y="2019151"/>
            <a:ext cx="10787743" cy="39685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BE">
                <a:latin typeface="Museo Sans 500"/>
              </a:rPr>
              <a:t>Jongerenaanbod CAW</a:t>
            </a:r>
          </a:p>
          <a:p>
            <a:pPr lvl="1"/>
            <a:r>
              <a:rPr lang="nl-BE">
                <a:latin typeface="Museo Sans 500"/>
              </a:rPr>
              <a:t>Centrum Algemeen Welzijnswerk</a:t>
            </a:r>
          </a:p>
          <a:p>
            <a:r>
              <a:rPr lang="nl-BE">
                <a:latin typeface="Museo Sans 500"/>
              </a:rPr>
              <a:t>12-25 jaar</a:t>
            </a:r>
          </a:p>
          <a:p>
            <a:r>
              <a:rPr lang="nl-BE">
                <a:latin typeface="Museo Sans 500"/>
              </a:rPr>
              <a:t>Gratis en laagdrempelig</a:t>
            </a:r>
          </a:p>
          <a:p>
            <a:pPr lvl="1"/>
            <a:r>
              <a:rPr lang="nl-BE">
                <a:latin typeface="Museo Sans 500"/>
              </a:rPr>
              <a:t>Op maat (verplaatsen waar nodig)</a:t>
            </a:r>
            <a:endParaRPr lang="nl-BE"/>
          </a:p>
          <a:p>
            <a:pPr lvl="1"/>
            <a:r>
              <a:rPr lang="nl-BE">
                <a:latin typeface="Museo Sans 500"/>
              </a:rPr>
              <a:t>Op tempo</a:t>
            </a:r>
          </a:p>
          <a:p>
            <a:r>
              <a:rPr lang="nl-BE">
                <a:latin typeface="Museo Sans 500"/>
              </a:rPr>
              <a:t>Vrijwillig (wél opdracht in verontrusting)</a:t>
            </a:r>
          </a:p>
          <a:p>
            <a:r>
              <a:rPr lang="nl-BE">
                <a:latin typeface="Museo Sans 500"/>
              </a:rPr>
              <a:t>Beroepsgeheim</a:t>
            </a:r>
          </a:p>
          <a:p>
            <a:pPr marL="0" indent="0">
              <a:buNone/>
            </a:pPr>
            <a:endParaRPr lang="nl-BE"/>
          </a:p>
          <a:p>
            <a:r>
              <a:rPr lang="nl-BE">
                <a:latin typeface="Museo Sans 500"/>
              </a:rPr>
              <a:t>We luisteren, staan naast je en zoeken mee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0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8" y="307076"/>
            <a:ext cx="8656120" cy="6120490"/>
          </a:xfrm>
        </p:spPr>
      </p:pic>
    </p:spTree>
    <p:extLst>
      <p:ext uri="{BB962C8B-B14F-4D97-AF65-F5344CB8AC3E}">
        <p14:creationId xmlns:p14="http://schemas.microsoft.com/office/powerpoint/2010/main" val="187299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Aanbod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435" y="2783079"/>
            <a:ext cx="10793186" cy="3968577"/>
          </a:xfrm>
        </p:spPr>
        <p:txBody>
          <a:bodyPr/>
          <a:lstStyle/>
          <a:p>
            <a:r>
              <a:rPr lang="nl-BE"/>
              <a:t>Hulpverlening</a:t>
            </a:r>
          </a:p>
          <a:p>
            <a:r>
              <a:rPr lang="nl-BE"/>
              <a:t>Preventie</a:t>
            </a:r>
          </a:p>
          <a:p>
            <a:r>
              <a:rPr lang="nl-BE"/>
              <a:t>Projecten</a:t>
            </a:r>
          </a:p>
        </p:txBody>
      </p:sp>
    </p:spTree>
    <p:extLst>
      <p:ext uri="{BB962C8B-B14F-4D97-AF65-F5344CB8AC3E}">
        <p14:creationId xmlns:p14="http://schemas.microsoft.com/office/powerpoint/2010/main" val="374356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Hulpverlening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Individuele trajecten</a:t>
            </a:r>
          </a:p>
          <a:p>
            <a:pPr lvl="1"/>
            <a:r>
              <a:rPr lang="nl-BE"/>
              <a:t>Integraal = verschillende domeinen</a:t>
            </a:r>
          </a:p>
          <a:p>
            <a:pPr lvl="1"/>
            <a:r>
              <a:rPr lang="nl-BE"/>
              <a:t>Individuele R&amp;W</a:t>
            </a:r>
          </a:p>
          <a:p>
            <a:r>
              <a:rPr lang="nl-BE"/>
              <a:t>Groepstrajecten</a:t>
            </a:r>
          </a:p>
          <a:p>
            <a:pPr lvl="1"/>
            <a:r>
              <a:rPr lang="nl-BE"/>
              <a:t>SOVA</a:t>
            </a:r>
          </a:p>
          <a:p>
            <a:pPr lvl="1"/>
            <a:r>
              <a:rPr lang="nl-BE"/>
              <a:t>Gezinsgesprekken, systemische reflex</a:t>
            </a:r>
          </a:p>
        </p:txBody>
      </p:sp>
    </p:spTree>
    <p:extLst>
      <p:ext uri="{BB962C8B-B14F-4D97-AF65-F5344CB8AC3E}">
        <p14:creationId xmlns:p14="http://schemas.microsoft.com/office/powerpoint/2010/main" val="132991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2290" y="2060293"/>
            <a:ext cx="10793186" cy="5362695"/>
          </a:xfrm>
        </p:spPr>
        <p:txBody>
          <a:bodyPr>
            <a:normAutofit/>
          </a:bodyPr>
          <a:lstStyle/>
          <a:p>
            <a:r>
              <a:rPr lang="nl-BE"/>
              <a:t>Het gaat niet zo goed met mij</a:t>
            </a:r>
          </a:p>
          <a:p>
            <a:r>
              <a:rPr lang="nl-NL"/>
              <a:t>Hoe vind ik mijn plekje in deze wereld?</a:t>
            </a:r>
          </a:p>
          <a:p>
            <a:r>
              <a:rPr lang="nl-NL"/>
              <a:t>Wat zijn mijn talenten, hoe kan ik die zelf zien?</a:t>
            </a:r>
          </a:p>
          <a:p>
            <a:r>
              <a:rPr lang="nl-NL"/>
              <a:t>Werken aan weerbaarheid, inzichten,... </a:t>
            </a:r>
          </a:p>
          <a:p>
            <a:r>
              <a:rPr lang="nl-NL"/>
              <a:t>Sociale vaardigheden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01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992" y="1648760"/>
            <a:ext cx="10793186" cy="3968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Museo Sans 500"/>
              </a:rPr>
              <a:t>Krassen</a:t>
            </a:r>
          </a:p>
          <a:p>
            <a:r>
              <a:rPr lang="nl-NL">
                <a:latin typeface="Museo Sans 500"/>
              </a:rPr>
              <a:t>Eenzaamheid</a:t>
            </a:r>
          </a:p>
          <a:p>
            <a:r>
              <a:rPr lang="nl-NL">
                <a:latin typeface="Museo Sans 500"/>
              </a:rPr>
              <a:t>Pesten en cyberpesten</a:t>
            </a:r>
            <a:endParaRPr lang="nl-NL"/>
          </a:p>
          <a:p>
            <a:r>
              <a:rPr lang="nl-NL">
                <a:latin typeface="Museo Sans 500"/>
              </a:rPr>
              <a:t>Slachtoffer van geweld, seksueel grensoverschrijdend gedrag</a:t>
            </a:r>
          </a:p>
          <a:p>
            <a:r>
              <a:rPr lang="nl-NL">
                <a:latin typeface="Museo Sans 500"/>
              </a:rPr>
              <a:t>Suïcidegedachten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803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JAC">
      <a:dk1>
        <a:srgbClr val="085E9F"/>
      </a:dk1>
      <a:lt1>
        <a:srgbClr val="FFFFFF"/>
      </a:lt1>
      <a:dk2>
        <a:srgbClr val="000000"/>
      </a:dk2>
      <a:lt2>
        <a:srgbClr val="51C3F1"/>
      </a:lt2>
      <a:accent1>
        <a:srgbClr val="085E9F"/>
      </a:accent1>
      <a:accent2>
        <a:srgbClr val="51C3F1"/>
      </a:accent2>
      <a:accent3>
        <a:srgbClr val="00AC8B"/>
      </a:accent3>
      <a:accent4>
        <a:srgbClr val="F0832B"/>
      </a:accent4>
      <a:accent5>
        <a:srgbClr val="FFD519"/>
      </a:accent5>
      <a:accent6>
        <a:srgbClr val="FFFFFF"/>
      </a:accent6>
      <a:hlink>
        <a:srgbClr val="F0832B"/>
      </a:hlink>
      <a:folHlink>
        <a:srgbClr val="F0832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bc1570-d2d3-4a98-b41f-2195be55d979" xsi:nil="true"/>
    <lcf76f155ced4ddcb4097134ff3c332f xmlns="bc4ab15e-cb6c-47ba-a9bb-82ffd52f1a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0534C09C78548AFD04E309269C263" ma:contentTypeVersion="17" ma:contentTypeDescription="Een nieuw document maken." ma:contentTypeScope="" ma:versionID="393a9b2fc77dd1dd0439afe468d5496d">
  <xsd:schema xmlns:xsd="http://www.w3.org/2001/XMLSchema" xmlns:xs="http://www.w3.org/2001/XMLSchema" xmlns:p="http://schemas.microsoft.com/office/2006/metadata/properties" xmlns:ns2="bc4ab15e-cb6c-47ba-a9bb-82ffd52f1a41" xmlns:ns3="acbc1570-d2d3-4a98-b41f-2195be55d979" targetNamespace="http://schemas.microsoft.com/office/2006/metadata/properties" ma:root="true" ma:fieldsID="d2ddeafb66dcb0b09d56ac9659605bec" ns2:_="" ns3:_="">
    <xsd:import namespace="bc4ab15e-cb6c-47ba-a9bb-82ffd52f1a41"/>
    <xsd:import namespace="acbc1570-d2d3-4a98-b41f-2195be55d9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ab15e-cb6c-47ba-a9bb-82ffd52f1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1d8bd91-4ffe-4b12-8f55-50454874e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c1570-d2d3-4a98-b41f-2195be55d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8982ad8-6327-45c4-a838-58e403cebf11}" ma:internalName="TaxCatchAll" ma:showField="CatchAllData" ma:web="acbc1570-d2d3-4a98-b41f-2195be55d9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7A674-33B8-4523-9580-B6DE6689C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079EC4-5703-45BF-A8BD-E67E78E3398E}">
  <ds:schemaRefs>
    <ds:schemaRef ds:uri="acbc1570-d2d3-4a98-b41f-2195be55d979"/>
    <ds:schemaRef ds:uri="bc4ab15e-cb6c-47ba-a9bb-82ffd52f1a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431962-B77C-4CA1-8195-4F272AEF0524}">
  <ds:schemaRefs>
    <ds:schemaRef ds:uri="acbc1570-d2d3-4a98-b41f-2195be55d979"/>
    <ds:schemaRef ds:uri="bc4ab15e-cb6c-47ba-a9bb-82ffd52f1a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Breedbeeld</PresentationFormat>
  <Paragraphs>120</Paragraphs>
  <Slides>18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Museo Sans 500</vt:lpstr>
      <vt:lpstr>Museo Sans 900</vt:lpstr>
      <vt:lpstr>Office-thema</vt:lpstr>
      <vt:lpstr>Netwerkbeurs</vt:lpstr>
      <vt:lpstr>Kopzorgen voor vandaag</vt:lpstr>
      <vt:lpstr>PowerPoint-presentatie</vt:lpstr>
      <vt:lpstr>JAC, wasda?</vt:lpstr>
      <vt:lpstr>PowerPoint-presentatie</vt:lpstr>
      <vt:lpstr>Aanbod</vt:lpstr>
      <vt:lpstr>Hulpverlening</vt:lpstr>
      <vt:lpstr>PowerPoint-presentatie</vt:lpstr>
      <vt:lpstr>PowerPoint-presentatie</vt:lpstr>
      <vt:lpstr>PowerPoint-presentatie</vt:lpstr>
      <vt:lpstr>Preventie</vt:lpstr>
      <vt:lpstr>Projecten</vt:lpstr>
      <vt:lpstr>PowerPoint-presentatie</vt:lpstr>
      <vt:lpstr>JAContact</vt:lpstr>
      <vt:lpstr>Zorgen – vragen - noden</vt:lpstr>
      <vt:lpstr>Samenwerkingen</vt:lpstr>
      <vt:lpstr>Nog een last op je schouders - varia</vt:lpstr>
      <vt:lpstr>Merci! Bedankt! 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Shauni De Mul</dc:creator>
  <cp:lastModifiedBy>Genaldine Dialungana</cp:lastModifiedBy>
  <cp:revision>5</cp:revision>
  <dcterms:created xsi:type="dcterms:W3CDTF">2022-03-21T13:58:09Z</dcterms:created>
  <dcterms:modified xsi:type="dcterms:W3CDTF">2024-09-26T07:45:03Z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0x0101005480534C09C78548AFD04E309269C263</vt:lpwstr>
  </property>
  <property fmtid="{D5CDD505-2E9C-101B-9397-08002B2CF9AE}" pid="3" name="MediaServiceImageTags">
    <vt:lpwstr/>
  </property>
</Properties>
</file>