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65" r:id="rId6"/>
    <p:sldId id="308" r:id="rId7"/>
    <p:sldId id="309" r:id="rId8"/>
    <p:sldId id="314" r:id="rId9"/>
    <p:sldId id="310" r:id="rId10"/>
    <p:sldId id="311" r:id="rId11"/>
    <p:sldId id="316" r:id="rId12"/>
    <p:sldId id="312" r:id="rId13"/>
    <p:sldId id="315" r:id="rId14"/>
    <p:sldId id="313" r:id="rId15"/>
    <p:sldId id="317" r:id="rId16"/>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071"/>
    <a:srgbClr val="C30070"/>
    <a:srgbClr val="245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EDF63E6-1412-4B95-9200-E37DEB63BFFE}" type="datetimeFigureOut">
              <a:rPr lang="nl-BE" smtClean="0"/>
              <a:t>30/09/2024</a:t>
            </a:fld>
            <a:endParaRPr lang="nl-BE"/>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1566FCF-136F-4EE0-AB3C-AD1786C5D46C}" type="slidenum">
              <a:rPr lang="nl-BE" smtClean="0"/>
              <a:t>‹nr.›</a:t>
            </a:fld>
            <a:endParaRPr lang="nl-BE"/>
          </a:p>
        </p:txBody>
      </p:sp>
    </p:spTree>
    <p:extLst>
      <p:ext uri="{BB962C8B-B14F-4D97-AF65-F5344CB8AC3E}">
        <p14:creationId xmlns:p14="http://schemas.microsoft.com/office/powerpoint/2010/main" val="3947706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D7D30C3-626A-497E-BB8D-8992C7568792}" type="datetimeFigureOut">
              <a:rPr lang="nl-BE" smtClean="0"/>
              <a:t>30/09/2024</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B36610E-E75C-4C3C-B284-2CF0FC6C0C91}" type="slidenum">
              <a:rPr lang="nl-BE" smtClean="0"/>
              <a:t>‹nr.›</a:t>
            </a:fld>
            <a:endParaRPr lang="nl-BE"/>
          </a:p>
        </p:txBody>
      </p:sp>
    </p:spTree>
    <p:extLst>
      <p:ext uri="{BB962C8B-B14F-4D97-AF65-F5344CB8AC3E}">
        <p14:creationId xmlns:p14="http://schemas.microsoft.com/office/powerpoint/2010/main" val="419743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BE" dirty="0"/>
              <a:t>Onthaal en vraagverheldering</a:t>
            </a:r>
            <a:endParaRPr lang="nl-BE" baseline="0" dirty="0"/>
          </a:p>
          <a:p>
            <a:r>
              <a:rPr lang="nl-BE" baseline="0" dirty="0"/>
              <a:t>Informatie en advies</a:t>
            </a:r>
          </a:p>
          <a:p>
            <a:r>
              <a:rPr lang="nl-BE" baseline="0" dirty="0"/>
              <a:t>Bekijken wie jou best verder helpt </a:t>
            </a:r>
            <a:r>
              <a:rPr lang="nl-BE" baseline="0" dirty="0" err="1"/>
              <a:t>ifv</a:t>
            </a:r>
            <a:r>
              <a:rPr lang="nl-BE" baseline="0" dirty="0"/>
              <a:t> begeleiding (intern/extern)</a:t>
            </a:r>
          </a:p>
          <a:p>
            <a:r>
              <a:rPr lang="nl-BE" baseline="0" dirty="0"/>
              <a:t>Nazorg </a:t>
            </a:r>
            <a:endParaRPr lang="nl-BE" dirty="0"/>
          </a:p>
        </p:txBody>
      </p:sp>
      <p:sp>
        <p:nvSpPr>
          <p:cNvPr id="4" name="Slide Number Placeholder 3"/>
          <p:cNvSpPr>
            <a:spLocks noGrp="1"/>
          </p:cNvSpPr>
          <p:nvPr>
            <p:ph type="sldNum" sz="quarter" idx="10"/>
          </p:nvPr>
        </p:nvSpPr>
        <p:spPr/>
        <p:txBody>
          <a:bodyPr/>
          <a:lstStyle/>
          <a:p>
            <a:pPr>
              <a:defRPr/>
            </a:pPr>
            <a:fld id="{699CD4B9-C01C-40D4-B1FC-1C5F0AB3CFB6}" type="slidenum">
              <a:rPr lang="en-US" smtClean="0"/>
              <a:pPr>
                <a:defRPr/>
              </a:pPr>
              <a:t>2</a:t>
            </a:fld>
            <a:endParaRPr lang="en-US"/>
          </a:p>
        </p:txBody>
      </p:sp>
    </p:spTree>
    <p:extLst>
      <p:ext uri="{BB962C8B-B14F-4D97-AF65-F5344CB8AC3E}">
        <p14:creationId xmlns:p14="http://schemas.microsoft.com/office/powerpoint/2010/main" val="631399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863975"/>
          </a:xfrm>
          <a:prstGeom prst="rect">
            <a:avLst/>
          </a:prstGeom>
        </p:spPr>
        <p:txBody>
          <a:bodyPr/>
          <a:lstStyle>
            <a:lvl1pPr>
              <a:defRPr>
                <a:latin typeface="Gill Sans MT Pro Book" panose="020B0502020104020203" pitchFamily="34" charset="0"/>
              </a:defRPr>
            </a:lvl1pPr>
            <a:lvl2pPr>
              <a:defRPr>
                <a:latin typeface="Gill Sans MT Pro Book" panose="020B0502020104020203" pitchFamily="34" charset="0"/>
              </a:defRPr>
            </a:lvl2pPr>
            <a:lvl3pPr>
              <a:defRPr>
                <a:latin typeface="Gill Sans MT Pro Book" panose="020B0502020104020203" pitchFamily="34" charset="0"/>
              </a:defRPr>
            </a:lvl3pPr>
            <a:lvl4pPr>
              <a:defRPr>
                <a:latin typeface="Gill Sans MT Pro Book" panose="020B0502020104020203" pitchFamily="34" charset="0"/>
              </a:defRPr>
            </a:lvl4pPr>
            <a:lvl5pPr>
              <a:defRPr>
                <a:latin typeface="Gill Sans MT Pro Book" panose="020B0502020104020203"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Text Placeholder 10"/>
          <p:cNvSpPr>
            <a:spLocks noGrp="1"/>
          </p:cNvSpPr>
          <p:nvPr>
            <p:ph type="body" sz="quarter" idx="10"/>
          </p:nvPr>
        </p:nvSpPr>
        <p:spPr>
          <a:xfrm>
            <a:off x="838200" y="266700"/>
            <a:ext cx="10515600" cy="787400"/>
          </a:xfrm>
          <a:prstGeom prst="rect">
            <a:avLst/>
          </a:prstGeom>
        </p:spPr>
        <p:txBody>
          <a:bodyPr/>
          <a:lstStyle>
            <a:lvl1pPr marL="0" indent="0">
              <a:buNone/>
              <a:defRPr lang="en-US" sz="3600" baseline="0" dirty="0" smtClean="0">
                <a:solidFill>
                  <a:schemeClr val="bg1"/>
                </a:solidFill>
                <a:latin typeface="Gill Sans MT Pro Book" panose="020B0502020104020203" pitchFamily="34" charset="0"/>
              </a:defRPr>
            </a:lvl1pPr>
          </a:lstStyle>
          <a:p>
            <a:pPr lvl="0"/>
            <a:r>
              <a:rPr lang="nl-NL"/>
              <a:t>Klik om de modelstijlen te bewerken</a:t>
            </a:r>
          </a:p>
        </p:txBody>
      </p:sp>
    </p:spTree>
    <p:extLst>
      <p:ext uri="{BB962C8B-B14F-4D97-AF65-F5344CB8AC3E}">
        <p14:creationId xmlns:p14="http://schemas.microsoft.com/office/powerpoint/2010/main" val="57474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199"/>
            <a:ext cx="10515600" cy="1909763"/>
          </a:xfrm>
          <a:prstGeom prst="rect">
            <a:avLst/>
          </a:prstGeom>
        </p:spPr>
        <p:txBody>
          <a:bodyPr anchor="b"/>
          <a:lstStyle>
            <a:lvl1pPr algn="ctr">
              <a:defRPr sz="6000">
                <a:latin typeface="Gill Sans MT Pro Book" panose="020B0502020104020203" pitchFamily="34" charset="0"/>
              </a:defRPr>
            </a:lvl1pPr>
          </a:lstStyle>
          <a:p>
            <a:r>
              <a:rPr lang="nl-NL"/>
              <a:t>Klik om de stijl te bewerken</a:t>
            </a:r>
            <a:endParaRPr lang="nl-BE"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Gill Sans MT Pro Book"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12" name="Text Placeholder 10"/>
          <p:cNvSpPr>
            <a:spLocks noGrp="1"/>
          </p:cNvSpPr>
          <p:nvPr>
            <p:ph type="body" sz="quarter" idx="10"/>
          </p:nvPr>
        </p:nvSpPr>
        <p:spPr>
          <a:xfrm>
            <a:off x="838200" y="266700"/>
            <a:ext cx="10515600" cy="787400"/>
          </a:xfrm>
          <a:prstGeom prst="rect">
            <a:avLst/>
          </a:prstGeom>
        </p:spPr>
        <p:txBody>
          <a:bodyPr/>
          <a:lstStyle>
            <a:lvl1pPr marL="0" indent="0">
              <a:buNone/>
              <a:defRPr lang="en-US" sz="3600" baseline="0" dirty="0" smtClean="0">
                <a:solidFill>
                  <a:schemeClr val="bg1"/>
                </a:solidFill>
                <a:latin typeface="Gill Sans MT Pro Book" panose="020B0502020104020203" pitchFamily="34" charset="0"/>
              </a:defRPr>
            </a:lvl1pPr>
          </a:lstStyle>
          <a:p>
            <a:pPr lvl="0"/>
            <a:r>
              <a:rPr lang="nl-NL"/>
              <a:t>Klik om de modelstijlen te bewerken</a:t>
            </a:r>
          </a:p>
        </p:txBody>
      </p:sp>
    </p:spTree>
    <p:extLst>
      <p:ext uri="{BB962C8B-B14F-4D97-AF65-F5344CB8AC3E}">
        <p14:creationId xmlns:p14="http://schemas.microsoft.com/office/powerpoint/2010/main" val="136140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092575"/>
          </a:xfrm>
          <a:prstGeom prst="rect">
            <a:avLst/>
          </a:prstGeom>
        </p:spPr>
        <p:txBody>
          <a:bodyPr/>
          <a:lstStyle>
            <a:lvl1pPr>
              <a:defRPr>
                <a:latin typeface="Gill Sans MT Pro Book" panose="020B0502020104020203" pitchFamily="34" charset="0"/>
              </a:defRPr>
            </a:lvl1pPr>
            <a:lvl2pPr>
              <a:defRPr>
                <a:latin typeface="Gill Sans MT Pro Book" panose="020B0502020104020203" pitchFamily="34" charset="0"/>
              </a:defRPr>
            </a:lvl2pPr>
            <a:lvl3pPr>
              <a:defRPr>
                <a:latin typeface="Gill Sans MT Pro Book" panose="020B0502020104020203" pitchFamily="34" charset="0"/>
              </a:defRPr>
            </a:lvl3pPr>
            <a:lvl4pPr>
              <a:defRPr>
                <a:latin typeface="Gill Sans MT Pro Book" panose="020B0502020104020203" pitchFamily="34" charset="0"/>
              </a:defRPr>
            </a:lvl4pPr>
            <a:lvl5pPr>
              <a:defRPr>
                <a:latin typeface="Gill Sans MT Pro Book" panose="020B0502020104020203"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Content Placeholder 3"/>
          <p:cNvSpPr>
            <a:spLocks noGrp="1"/>
          </p:cNvSpPr>
          <p:nvPr>
            <p:ph sz="half" idx="2"/>
          </p:nvPr>
        </p:nvSpPr>
        <p:spPr>
          <a:xfrm>
            <a:off x="6172200" y="1825625"/>
            <a:ext cx="5181600" cy="4092575"/>
          </a:xfrm>
          <a:prstGeom prst="rect">
            <a:avLst/>
          </a:prstGeom>
        </p:spPr>
        <p:txBody>
          <a:bodyPr/>
          <a:lstStyle>
            <a:lvl1pPr>
              <a:defRPr>
                <a:latin typeface="Gill Sans MT Pro Book" panose="020B0502020104020203" pitchFamily="34" charset="0"/>
              </a:defRPr>
            </a:lvl1pPr>
            <a:lvl2pPr>
              <a:defRPr>
                <a:latin typeface="Gill Sans MT Pro Book" panose="020B0502020104020203" pitchFamily="34" charset="0"/>
              </a:defRPr>
            </a:lvl2pPr>
            <a:lvl3pPr>
              <a:defRPr>
                <a:latin typeface="Gill Sans MT Pro Book" panose="020B0502020104020203" pitchFamily="34" charset="0"/>
              </a:defRPr>
            </a:lvl3pPr>
            <a:lvl4pPr>
              <a:defRPr>
                <a:latin typeface="Gill Sans MT Pro Book" panose="020B0502020104020203" pitchFamily="34" charset="0"/>
              </a:defRPr>
            </a:lvl4pPr>
            <a:lvl5pPr>
              <a:defRPr>
                <a:latin typeface="Gill Sans MT Pro Book" panose="020B0502020104020203"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9" name="Text Placeholder 10"/>
          <p:cNvSpPr>
            <a:spLocks noGrp="1"/>
          </p:cNvSpPr>
          <p:nvPr>
            <p:ph type="body" sz="quarter" idx="10"/>
          </p:nvPr>
        </p:nvSpPr>
        <p:spPr>
          <a:xfrm>
            <a:off x="838200" y="266700"/>
            <a:ext cx="10515600" cy="787400"/>
          </a:xfrm>
          <a:prstGeom prst="rect">
            <a:avLst/>
          </a:prstGeom>
        </p:spPr>
        <p:txBody>
          <a:bodyPr/>
          <a:lstStyle>
            <a:lvl1pPr marL="0" indent="0">
              <a:buNone/>
              <a:defRPr lang="en-US" sz="3600" baseline="0" dirty="0" smtClean="0">
                <a:solidFill>
                  <a:schemeClr val="bg1"/>
                </a:solidFill>
                <a:latin typeface="Gill Sans MT Pro Book" panose="020B0502020104020203" pitchFamily="34" charset="0"/>
              </a:defRPr>
            </a:lvl1pPr>
          </a:lstStyle>
          <a:p>
            <a:pPr lvl="0"/>
            <a:r>
              <a:rPr lang="nl-NL"/>
              <a:t>Klik om de modelstijlen te bewerken</a:t>
            </a:r>
          </a:p>
        </p:txBody>
      </p:sp>
    </p:spTree>
    <p:extLst>
      <p:ext uri="{BB962C8B-B14F-4D97-AF65-F5344CB8AC3E}">
        <p14:creationId xmlns:p14="http://schemas.microsoft.com/office/powerpoint/2010/main" val="124162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atin typeface="Gill Sans MT Pro Book"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839788" y="2505075"/>
            <a:ext cx="5157787" cy="3362325"/>
          </a:xfrm>
          <a:prstGeom prst="rect">
            <a:avLst/>
          </a:prstGeom>
        </p:spPr>
        <p:txBody>
          <a:bodyPr/>
          <a:lstStyle>
            <a:lvl1pPr>
              <a:defRPr>
                <a:latin typeface="Gill Sans MT Pro Book" panose="020B0502020104020203" pitchFamily="34" charset="0"/>
              </a:defRPr>
            </a:lvl1pPr>
            <a:lvl2pPr>
              <a:defRPr>
                <a:latin typeface="Gill Sans MT Pro Book" panose="020B0502020104020203" pitchFamily="34" charset="0"/>
              </a:defRPr>
            </a:lvl2pPr>
            <a:lvl3pPr>
              <a:defRPr>
                <a:latin typeface="Gill Sans MT Pro Book" panose="020B0502020104020203" pitchFamily="34" charset="0"/>
              </a:defRPr>
            </a:lvl3pPr>
            <a:lvl4pPr>
              <a:defRPr>
                <a:latin typeface="Gill Sans MT Pro Book" panose="020B0502020104020203" pitchFamily="34" charset="0"/>
              </a:defRPr>
            </a:lvl4pPr>
            <a:lvl5pPr>
              <a:defRPr>
                <a:latin typeface="Gill Sans MT Pro Book" panose="020B0502020104020203"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Gill Sans MT Pro Book"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172200" y="2505075"/>
            <a:ext cx="5183188" cy="3362325"/>
          </a:xfrm>
          <a:prstGeom prst="rect">
            <a:avLst/>
          </a:prstGeom>
        </p:spPr>
        <p:txBody>
          <a:bodyPr/>
          <a:lstStyle>
            <a:lvl1pPr>
              <a:defRPr>
                <a:latin typeface="Gill Sans MT Pro Book" panose="020B0502020104020203" pitchFamily="34" charset="0"/>
              </a:defRPr>
            </a:lvl1pPr>
            <a:lvl2pPr>
              <a:defRPr>
                <a:latin typeface="Gill Sans MT Pro Book" panose="020B0502020104020203" pitchFamily="34" charset="0"/>
              </a:defRPr>
            </a:lvl2pPr>
            <a:lvl3pPr>
              <a:defRPr>
                <a:latin typeface="Gill Sans MT Pro Book" panose="020B0502020104020203" pitchFamily="34" charset="0"/>
              </a:defRPr>
            </a:lvl3pPr>
            <a:lvl4pPr>
              <a:defRPr>
                <a:latin typeface="Gill Sans MT Pro Book" panose="020B0502020104020203" pitchFamily="34" charset="0"/>
              </a:defRPr>
            </a:lvl4pPr>
            <a:lvl5pPr>
              <a:defRPr>
                <a:latin typeface="Gill Sans MT Pro Book" panose="020B0502020104020203"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Text Placeholder 10"/>
          <p:cNvSpPr>
            <a:spLocks noGrp="1"/>
          </p:cNvSpPr>
          <p:nvPr>
            <p:ph type="body" sz="quarter" idx="10"/>
          </p:nvPr>
        </p:nvSpPr>
        <p:spPr>
          <a:xfrm>
            <a:off x="838200" y="266700"/>
            <a:ext cx="10515600" cy="787400"/>
          </a:xfrm>
          <a:prstGeom prst="rect">
            <a:avLst/>
          </a:prstGeom>
        </p:spPr>
        <p:txBody>
          <a:bodyPr/>
          <a:lstStyle>
            <a:lvl1pPr marL="0" indent="0">
              <a:buNone/>
              <a:defRPr lang="en-US" sz="3600" baseline="0" dirty="0" smtClean="0">
                <a:solidFill>
                  <a:schemeClr val="bg1"/>
                </a:solidFill>
                <a:latin typeface="Gill Sans MT Pro Book" panose="020B0502020104020203" pitchFamily="34" charset="0"/>
              </a:defRPr>
            </a:lvl1pPr>
          </a:lstStyle>
          <a:p>
            <a:pPr lvl="0"/>
            <a:r>
              <a:rPr lang="nl-NL"/>
              <a:t>Klik om de modelstijlen te bewerken</a:t>
            </a:r>
          </a:p>
        </p:txBody>
      </p:sp>
    </p:spTree>
    <p:extLst>
      <p:ext uri="{BB962C8B-B14F-4D97-AF65-F5344CB8AC3E}">
        <p14:creationId xmlns:p14="http://schemas.microsoft.com/office/powerpoint/2010/main" val="92474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17700" y="533401"/>
            <a:ext cx="9245600" cy="631825"/>
          </a:xfrm>
          <a:prstGeom prst="rect">
            <a:avLst/>
          </a:prstGeom>
        </p:spPr>
        <p:txBody>
          <a:bodyPr/>
          <a:lstStyle/>
          <a:p>
            <a:r>
              <a:rPr lang="nl-NL"/>
              <a:t>Klik om de stijl te bewerken</a:t>
            </a:r>
            <a:endParaRPr lang="nl-BE"/>
          </a:p>
        </p:txBody>
      </p:sp>
      <p:sp>
        <p:nvSpPr>
          <p:cNvPr id="3" name="Tijdelijke aanduiding voor inhoud 2"/>
          <p:cNvSpPr>
            <a:spLocks noGrp="1"/>
          </p:cNvSpPr>
          <p:nvPr>
            <p:ph idx="1"/>
          </p:nvPr>
        </p:nvSpPr>
        <p:spPr>
          <a:xfrm>
            <a:off x="1917701" y="1978026"/>
            <a:ext cx="9258300" cy="3432175"/>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xfrm>
            <a:off x="1917701" y="6248400"/>
            <a:ext cx="1739900" cy="304800"/>
          </a:xfrm>
          <a:prstGeom prst="rect">
            <a:avLst/>
          </a:prstGeom>
          <a:ln/>
        </p:spPr>
        <p:txBody>
          <a:bodyPr/>
          <a:lstStyle>
            <a:lvl1pPr>
              <a:defRPr/>
            </a:lvl1pPr>
          </a:lstStyle>
          <a:p>
            <a:pPr>
              <a:defRPr/>
            </a:pPr>
            <a:r>
              <a:rPr lang="en-US"/>
              <a:t>21 september 2011</a:t>
            </a:r>
            <a:endParaRPr lang="en-US" sz="1400">
              <a:solidFill>
                <a:srgbClr val="58504C"/>
              </a:solidFill>
            </a:endParaRPr>
          </a:p>
        </p:txBody>
      </p:sp>
      <p:sp>
        <p:nvSpPr>
          <p:cNvPr id="5" name="Rectangle 5"/>
          <p:cNvSpPr>
            <a:spLocks noGrp="1" noChangeArrowheads="1"/>
          </p:cNvSpPr>
          <p:nvPr>
            <p:ph type="ftr" sz="quarter" idx="11"/>
          </p:nvPr>
        </p:nvSpPr>
        <p:spPr>
          <a:xfrm>
            <a:off x="4165600" y="6248400"/>
            <a:ext cx="3962400" cy="3048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10769600" y="6248400"/>
            <a:ext cx="508000" cy="381000"/>
          </a:xfrm>
          <a:prstGeom prst="rect">
            <a:avLst/>
          </a:prstGeom>
          <a:ln/>
        </p:spPr>
        <p:txBody>
          <a:bodyPr/>
          <a:lstStyle>
            <a:lvl1pPr>
              <a:defRPr/>
            </a:lvl1pPr>
          </a:lstStyle>
          <a:p>
            <a:pPr>
              <a:defRPr/>
            </a:pPr>
            <a:fld id="{9368CDB1-2492-4AB7-A99D-7C811A858483}" type="slidenum">
              <a:rPr lang="en-US"/>
              <a:pPr>
                <a:defRPr/>
              </a:pPr>
              <a:t>‹nr.›</a:t>
            </a:fld>
            <a:endParaRPr lang="en-US"/>
          </a:p>
        </p:txBody>
      </p:sp>
    </p:spTree>
    <p:extLst>
      <p:ext uri="{BB962C8B-B14F-4D97-AF65-F5344CB8AC3E}">
        <p14:creationId xmlns:p14="http://schemas.microsoft.com/office/powerpoint/2010/main" val="4198657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12192000" cy="1287887"/>
          </a:xfrm>
          <a:prstGeom prst="rect">
            <a:avLst/>
          </a:prstGeom>
          <a:solidFill>
            <a:srgbClr val="3C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Content Placeholder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887172"/>
            <a:ext cx="4447092" cy="889920"/>
          </a:xfrm>
          <a:prstGeom prst="rect">
            <a:avLst/>
          </a:prstGeom>
        </p:spPr>
      </p:pic>
      <p:sp>
        <p:nvSpPr>
          <p:cNvPr id="14" name="Rectangle 13"/>
          <p:cNvSpPr/>
          <p:nvPr userDrawn="1"/>
        </p:nvSpPr>
        <p:spPr>
          <a:xfrm>
            <a:off x="10837333" y="6040979"/>
            <a:ext cx="516467" cy="829733"/>
          </a:xfrm>
          <a:prstGeom prst="rect">
            <a:avLst/>
          </a:prstGeom>
          <a:solidFill>
            <a:srgbClr val="3C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83AE479-61DC-4E99-A869-F63A58666385}" type="slidenum">
              <a:rPr lang="nl-BE" smtClean="0"/>
              <a:t>‹nr.›</a:t>
            </a:fld>
            <a:endParaRPr lang="nl-BE" dirty="0"/>
          </a:p>
        </p:txBody>
      </p:sp>
    </p:spTree>
    <p:extLst>
      <p:ext uri="{BB962C8B-B14F-4D97-AF65-F5344CB8AC3E}">
        <p14:creationId xmlns:p14="http://schemas.microsoft.com/office/powerpoint/2010/main" val="200208475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 id="2147483653"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BE"/>
          </a:p>
        </p:txBody>
      </p:sp>
      <p:sp>
        <p:nvSpPr>
          <p:cNvPr id="3" name="Subtitle 2"/>
          <p:cNvSpPr>
            <a:spLocks noGrp="1"/>
          </p:cNvSpPr>
          <p:nvPr>
            <p:ph type="subTitle" idx="1"/>
          </p:nvPr>
        </p:nvSpPr>
        <p:spPr/>
        <p:txBody>
          <a:bodyPr/>
          <a:lstStyle/>
          <a:p>
            <a:endParaRPr lang="nl-BE"/>
          </a:p>
        </p:txBody>
      </p:sp>
      <p:sp>
        <p:nvSpPr>
          <p:cNvPr id="4" name="Rectangle 3"/>
          <p:cNvSpPr/>
          <p:nvPr/>
        </p:nvSpPr>
        <p:spPr>
          <a:xfrm>
            <a:off x="-88490" y="440410"/>
            <a:ext cx="12544023" cy="7134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2"/>
          <p:cNvSpPr txBox="1">
            <a:spLocks noChangeArrowheads="1"/>
          </p:cNvSpPr>
          <p:nvPr/>
        </p:nvSpPr>
        <p:spPr>
          <a:xfrm>
            <a:off x="664356" y="5924214"/>
            <a:ext cx="8465575" cy="8607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altLang="nl-BE" sz="4000" dirty="0">
              <a:solidFill>
                <a:schemeClr val="tx1">
                  <a:lumMod val="65000"/>
                  <a:lumOff val="35000"/>
                </a:schemeClr>
              </a:solidFill>
              <a:latin typeface="Gill Sans MT Pro Book" panose="020B0502020104020203" pitchFamily="34" charset="0"/>
            </a:endParaRPr>
          </a:p>
          <a:p>
            <a:pPr algn="l"/>
            <a:endParaRPr lang="en-US" altLang="nl-BE" sz="4000" dirty="0">
              <a:solidFill>
                <a:schemeClr val="tx1">
                  <a:lumMod val="65000"/>
                  <a:lumOff val="35000"/>
                </a:schemeClr>
              </a:solidFill>
              <a:latin typeface="Gill Sans MT Pro Book" panose="020B0502020104020203" pitchFamily="34" charset="0"/>
            </a:endParaRPr>
          </a:p>
          <a:p>
            <a:pPr algn="l"/>
            <a:endParaRPr lang="en-US" altLang="nl-BE" sz="4000" dirty="0">
              <a:solidFill>
                <a:schemeClr val="tx1">
                  <a:lumMod val="65000"/>
                  <a:lumOff val="35000"/>
                </a:schemeClr>
              </a:solidFill>
              <a:latin typeface="Gill Sans MT Pro Book" panose="020B0502020104020203" pitchFamily="34" charset="0"/>
            </a:endParaRPr>
          </a:p>
          <a:p>
            <a:pPr algn="l"/>
            <a:endParaRPr lang="en-US" altLang="nl-BE" sz="4000" dirty="0">
              <a:solidFill>
                <a:schemeClr val="tx1">
                  <a:lumMod val="65000"/>
                  <a:lumOff val="35000"/>
                </a:schemeClr>
              </a:solidFill>
              <a:latin typeface="Gill Sans MT Pro Book" panose="020B0502020104020203" pitchFamily="34" charset="0"/>
            </a:endParaRPr>
          </a:p>
          <a:p>
            <a:pPr algn="l"/>
            <a:endParaRPr lang="en-US" altLang="nl-BE" sz="4000" dirty="0">
              <a:solidFill>
                <a:schemeClr val="tx1">
                  <a:lumMod val="65000"/>
                  <a:lumOff val="35000"/>
                </a:schemeClr>
              </a:solidFill>
              <a:latin typeface="Gill Sans MT Pro Book" panose="020B0502020104020203" pitchFamily="34" charset="0"/>
            </a:endParaRPr>
          </a:p>
          <a:p>
            <a:pPr algn="l"/>
            <a:endParaRPr lang="en-US" altLang="nl-BE" sz="4000" dirty="0">
              <a:solidFill>
                <a:schemeClr val="tx1">
                  <a:lumMod val="65000"/>
                  <a:lumOff val="35000"/>
                </a:schemeClr>
              </a:solidFill>
              <a:latin typeface="Gill Sans MT Pro Book" panose="020B0502020104020203" pitchFamily="34" charset="0"/>
            </a:endParaRPr>
          </a:p>
          <a:p>
            <a:pPr algn="l"/>
            <a:endParaRPr lang="en-US" altLang="nl-BE" sz="3200" b="1" dirty="0">
              <a:solidFill>
                <a:schemeClr val="tx1">
                  <a:lumMod val="65000"/>
                  <a:lumOff val="35000"/>
                </a:schemeClr>
              </a:solidFill>
              <a:latin typeface="Gill Sans MT Pro Book" panose="020B0502020104020203" pitchFamily="34" charset="0"/>
            </a:endParaRPr>
          </a:p>
          <a:p>
            <a:pPr algn="l"/>
            <a:endParaRPr lang="en-US" altLang="nl-BE" sz="3200" b="1" dirty="0">
              <a:solidFill>
                <a:schemeClr val="tx1">
                  <a:lumMod val="65000"/>
                  <a:lumOff val="35000"/>
                </a:schemeClr>
              </a:solidFill>
              <a:latin typeface="Gill Sans MT Pro Book" panose="020B0502020104020203" pitchFamily="34" charset="0"/>
            </a:endParaRPr>
          </a:p>
          <a:p>
            <a:pPr algn="l"/>
            <a:r>
              <a:rPr lang="en-US" altLang="nl-BE" sz="4000" b="1" dirty="0" err="1">
                <a:solidFill>
                  <a:schemeClr val="tx1">
                    <a:lumMod val="65000"/>
                    <a:lumOff val="35000"/>
                  </a:schemeClr>
                </a:solidFill>
                <a:latin typeface="Gill Sans MT Pro Book" panose="020B0502020104020203" pitchFamily="34" charset="0"/>
              </a:rPr>
              <a:t>Inloopcentra</a:t>
            </a:r>
            <a:r>
              <a:rPr lang="en-US" altLang="nl-BE" sz="4000" b="1" dirty="0">
                <a:solidFill>
                  <a:schemeClr val="tx1">
                    <a:lumMod val="65000"/>
                    <a:lumOff val="35000"/>
                  </a:schemeClr>
                </a:solidFill>
                <a:latin typeface="Gill Sans MT Pro Book" panose="020B0502020104020203" pitchFamily="34" charset="0"/>
              </a:rPr>
              <a:t> CAW Halle - Vilvoorde </a:t>
            </a:r>
          </a:p>
          <a:p>
            <a:pPr algn="l"/>
            <a:endParaRPr lang="en-US" altLang="nl-BE" sz="3200" dirty="0">
              <a:solidFill>
                <a:schemeClr val="tx1">
                  <a:lumMod val="65000"/>
                  <a:lumOff val="35000"/>
                </a:schemeClr>
              </a:solidFill>
              <a:latin typeface="Gill Sans MT Pro Book" panose="020B05020201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9932" y="5384800"/>
            <a:ext cx="2546252" cy="1154159"/>
          </a:xfrm>
          <a:prstGeom prst="rect">
            <a:avLst/>
          </a:prstGeom>
        </p:spPr>
      </p:pic>
      <p:pic>
        <p:nvPicPr>
          <p:cNvPr id="11" name="Afbeelding 10" descr="Afbeelding met buitenshuis, gebouw, tekst, teken&#10;&#10;Automatisch gegenereerde beschrijving">
            <a:extLst>
              <a:ext uri="{FF2B5EF4-FFF2-40B4-BE49-F238E27FC236}">
                <a16:creationId xmlns:a16="http://schemas.microsoft.com/office/drawing/2014/main" id="{37E037D9-1154-111F-6C40-2588691EF1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7870" y="2623445"/>
            <a:ext cx="4177179" cy="2788489"/>
          </a:xfrm>
          <a:prstGeom prst="rect">
            <a:avLst/>
          </a:prstGeom>
        </p:spPr>
      </p:pic>
      <p:pic>
        <p:nvPicPr>
          <p:cNvPr id="13" name="Afbeelding 12" descr="Afbeelding met buitenshuis, hemel, tekst, gebouw&#10;&#10;Automatisch gegenereerde beschrijving">
            <a:extLst>
              <a:ext uri="{FF2B5EF4-FFF2-40B4-BE49-F238E27FC236}">
                <a16:creationId xmlns:a16="http://schemas.microsoft.com/office/drawing/2014/main" id="{F994F5AE-CD6E-0CF3-5963-CCC0D6641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5049" y="596394"/>
            <a:ext cx="4020484" cy="2683887"/>
          </a:xfrm>
          <a:prstGeom prst="rect">
            <a:avLst/>
          </a:prstGeom>
        </p:spPr>
      </p:pic>
      <p:pic>
        <p:nvPicPr>
          <p:cNvPr id="15" name="Afbeelding 14" descr="Afbeelding met tekst, gebouw, buitenshuis, hemel&#10;&#10;Automatisch gegenereerde beschrijving">
            <a:extLst>
              <a:ext uri="{FF2B5EF4-FFF2-40B4-BE49-F238E27FC236}">
                <a16:creationId xmlns:a16="http://schemas.microsoft.com/office/drawing/2014/main" id="{338D8911-1A52-A70D-4FF2-AC571D87D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9" y="446862"/>
            <a:ext cx="4346360" cy="2901426"/>
          </a:xfrm>
          <a:prstGeom prst="rect">
            <a:avLst/>
          </a:prstGeom>
        </p:spPr>
      </p:pic>
    </p:spTree>
    <p:extLst>
      <p:ext uri="{BB962C8B-B14F-4D97-AF65-F5344CB8AC3E}">
        <p14:creationId xmlns:p14="http://schemas.microsoft.com/office/powerpoint/2010/main" val="7539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3E5360-CF44-0667-6959-AA7AEE6EA81E}"/>
              </a:ext>
            </a:extLst>
          </p:cNvPr>
          <p:cNvSpPr>
            <a:spLocks noGrp="1"/>
          </p:cNvSpPr>
          <p:nvPr>
            <p:ph type="title"/>
          </p:nvPr>
        </p:nvSpPr>
        <p:spPr/>
        <p:txBody>
          <a:bodyPr/>
          <a:lstStyle/>
          <a:p>
            <a:r>
              <a:rPr lang="nl-BE" b="1" dirty="0">
                <a:solidFill>
                  <a:schemeClr val="bg1"/>
                </a:solidFill>
                <a:latin typeface="Bahnschrift SemiLight" panose="020B0502040204020203" pitchFamily="34" charset="0"/>
              </a:rPr>
              <a:t>3 Inloopcentra praktisch</a:t>
            </a:r>
            <a:endParaRPr lang="nl-BE" dirty="0"/>
          </a:p>
        </p:txBody>
      </p:sp>
      <p:sp>
        <p:nvSpPr>
          <p:cNvPr id="3" name="Tijdelijke aanduiding voor inhoud 2">
            <a:extLst>
              <a:ext uri="{FF2B5EF4-FFF2-40B4-BE49-F238E27FC236}">
                <a16:creationId xmlns:a16="http://schemas.microsoft.com/office/drawing/2014/main" id="{279EE2FA-8F24-E37C-5EB5-74C7101BA8DA}"/>
              </a:ext>
            </a:extLst>
          </p:cNvPr>
          <p:cNvSpPr>
            <a:spLocks noGrp="1"/>
          </p:cNvSpPr>
          <p:nvPr>
            <p:ph idx="1"/>
          </p:nvPr>
        </p:nvSpPr>
        <p:spPr/>
        <p:txBody>
          <a:bodyPr/>
          <a:lstStyle/>
          <a:p>
            <a:r>
              <a:rPr lang="nl-NL" b="1" dirty="0"/>
              <a:t>Inloopcentrum Vilvoorde</a:t>
            </a:r>
            <a:r>
              <a:rPr lang="nl-NL" dirty="0"/>
              <a:t>: open op maandag van 13u tot 16u, dinsdag van 9u30 tot 12u, woensdag van 9u30 tot 15u, donderdag van 13u tot 16u, vrijdag van13u tot 16u, zaterdag van 9u30 tot 12u</a:t>
            </a:r>
          </a:p>
          <a:p>
            <a:r>
              <a:rPr lang="nl-NL" b="1" dirty="0"/>
              <a:t>Inloopcentrum Halle</a:t>
            </a:r>
            <a:r>
              <a:rPr lang="nl-NL" dirty="0"/>
              <a:t>: open op dinsdag van 13u30 tot 16u30 en donderdag van 9u tot 13u30 </a:t>
            </a:r>
          </a:p>
          <a:p>
            <a:r>
              <a:rPr lang="nl-NL" b="1" dirty="0"/>
              <a:t>Inloopcentrum Zellik</a:t>
            </a:r>
            <a:r>
              <a:rPr lang="nl-NL" dirty="0"/>
              <a:t>: open op dinsdag van 12u tot 16u en vrijdag van 12u tot 16u – donderdagnamiddag moestuin</a:t>
            </a:r>
            <a:endParaRPr lang="nl-BE" dirty="0"/>
          </a:p>
        </p:txBody>
      </p:sp>
    </p:spTree>
    <p:extLst>
      <p:ext uri="{BB962C8B-B14F-4D97-AF65-F5344CB8AC3E}">
        <p14:creationId xmlns:p14="http://schemas.microsoft.com/office/powerpoint/2010/main" val="108974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6A782-CE62-7928-B6A1-B28E36155486}"/>
              </a:ext>
            </a:extLst>
          </p:cNvPr>
          <p:cNvSpPr>
            <a:spLocks noGrp="1"/>
          </p:cNvSpPr>
          <p:nvPr>
            <p:ph type="title"/>
          </p:nvPr>
        </p:nvSpPr>
        <p:spPr/>
        <p:txBody>
          <a:bodyPr/>
          <a:lstStyle/>
          <a:p>
            <a:r>
              <a:rPr lang="nl-NL" b="1" dirty="0">
                <a:solidFill>
                  <a:schemeClr val="bg1"/>
                </a:solidFill>
                <a:latin typeface="Bahnschrift SemiLight" panose="020B0502040204020203" pitchFamily="34" charset="0"/>
              </a:rPr>
              <a:t>I</a:t>
            </a:r>
            <a:r>
              <a:rPr lang="nl-BE" b="1" dirty="0">
                <a:solidFill>
                  <a:schemeClr val="bg1"/>
                </a:solidFill>
                <a:latin typeface="Bahnschrift SemiLight" panose="020B0502040204020203" pitchFamily="34" charset="0"/>
              </a:rPr>
              <a:t>LC samengevat:</a:t>
            </a:r>
            <a:endParaRPr lang="nl-BE" dirty="0"/>
          </a:p>
        </p:txBody>
      </p:sp>
      <p:sp>
        <p:nvSpPr>
          <p:cNvPr id="3" name="Tijdelijke aanduiding voor inhoud 2">
            <a:extLst>
              <a:ext uri="{FF2B5EF4-FFF2-40B4-BE49-F238E27FC236}">
                <a16:creationId xmlns:a16="http://schemas.microsoft.com/office/drawing/2014/main" id="{5CDD92BE-9223-C7BE-DAA8-9C76109D1602}"/>
              </a:ext>
            </a:extLst>
          </p:cNvPr>
          <p:cNvSpPr>
            <a:spLocks noGrp="1"/>
          </p:cNvSpPr>
          <p:nvPr>
            <p:ph idx="1"/>
          </p:nvPr>
        </p:nvSpPr>
        <p:spPr/>
        <p:txBody>
          <a:bodyPr/>
          <a:lstStyle/>
          <a:p>
            <a:pPr marL="0" indent="0">
              <a:buNone/>
            </a:pPr>
            <a:r>
              <a:rPr lang="nl-NL" sz="6000" b="1" dirty="0"/>
              <a:t>I</a:t>
            </a:r>
            <a:r>
              <a:rPr lang="nl-NL" sz="6000" dirty="0"/>
              <a:t> voor iedereen</a:t>
            </a:r>
          </a:p>
          <a:p>
            <a:pPr marL="0" indent="0">
              <a:buNone/>
            </a:pPr>
            <a:r>
              <a:rPr lang="nl-NL" sz="6000" b="1" dirty="0"/>
              <a:t>L</a:t>
            </a:r>
            <a:r>
              <a:rPr lang="nl-NL" sz="6000" dirty="0"/>
              <a:t> voor een luisterend </a:t>
            </a:r>
            <a:r>
              <a:rPr lang="nl-NL" sz="6000" dirty="0" err="1"/>
              <a:t>oo</a:t>
            </a:r>
            <a:r>
              <a:rPr lang="nl-BE" sz="6000" dirty="0"/>
              <a:t>r</a:t>
            </a:r>
          </a:p>
          <a:p>
            <a:pPr marL="0" indent="0">
              <a:buNone/>
            </a:pPr>
            <a:r>
              <a:rPr lang="nl-BE" sz="6000" b="1" dirty="0"/>
              <a:t>C</a:t>
            </a:r>
            <a:r>
              <a:rPr lang="nl-BE" sz="6000" dirty="0"/>
              <a:t> voor compagnon de route</a:t>
            </a:r>
            <a:endParaRPr lang="nl-NL" sz="6000" dirty="0"/>
          </a:p>
        </p:txBody>
      </p:sp>
    </p:spTree>
    <p:extLst>
      <p:ext uri="{BB962C8B-B14F-4D97-AF65-F5344CB8AC3E}">
        <p14:creationId xmlns:p14="http://schemas.microsoft.com/office/powerpoint/2010/main" val="321031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C545386-1C13-0D0B-0C04-C67FAB72002F}"/>
              </a:ext>
            </a:extLst>
          </p:cNvPr>
          <p:cNvSpPr>
            <a:spLocks noGrp="1"/>
          </p:cNvSpPr>
          <p:nvPr>
            <p:ph idx="1"/>
          </p:nvPr>
        </p:nvSpPr>
        <p:spPr/>
        <p:txBody>
          <a:bodyPr/>
          <a:lstStyle/>
          <a:p>
            <a:endParaRPr lang="nl-BE" dirty="0"/>
          </a:p>
          <a:p>
            <a:pPr marL="0" indent="0" algn="ctr">
              <a:buNone/>
            </a:pPr>
            <a:r>
              <a:rPr lang="nl-BE" sz="7200" b="1" dirty="0"/>
              <a:t>Vragen?</a:t>
            </a:r>
          </a:p>
        </p:txBody>
      </p:sp>
      <p:sp>
        <p:nvSpPr>
          <p:cNvPr id="3" name="Tijdelijke aanduiding voor tekst 2">
            <a:extLst>
              <a:ext uri="{FF2B5EF4-FFF2-40B4-BE49-F238E27FC236}">
                <a16:creationId xmlns:a16="http://schemas.microsoft.com/office/drawing/2014/main" id="{57185C50-89B9-5912-3DE8-F9B084EB00B4}"/>
              </a:ext>
            </a:extLst>
          </p:cNvPr>
          <p:cNvSpPr>
            <a:spLocks noGrp="1"/>
          </p:cNvSpPr>
          <p:nvPr>
            <p:ph type="body" sz="quarter" idx="10"/>
          </p:nvPr>
        </p:nvSpPr>
        <p:spPr/>
        <p:txBody>
          <a:bodyPr/>
          <a:lstStyle/>
          <a:p>
            <a:endParaRPr lang="nl-BE"/>
          </a:p>
        </p:txBody>
      </p:sp>
    </p:spTree>
    <p:extLst>
      <p:ext uri="{BB962C8B-B14F-4D97-AF65-F5344CB8AC3E}">
        <p14:creationId xmlns:p14="http://schemas.microsoft.com/office/powerpoint/2010/main" val="79379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chemeClr val="bg1"/>
                </a:solidFill>
                <a:latin typeface="Bahnschrift SemiLight" panose="020B0502040204020203" pitchFamily="34" charset="0"/>
              </a:rPr>
              <a:t>Inloopcentrum binnen CAW</a:t>
            </a:r>
          </a:p>
        </p:txBody>
      </p:sp>
      <p:sp>
        <p:nvSpPr>
          <p:cNvPr id="3" name="Tijdelijke aanduiding voor inhoud 2"/>
          <p:cNvSpPr>
            <a:spLocks noGrp="1"/>
          </p:cNvSpPr>
          <p:nvPr>
            <p:ph idx="1"/>
          </p:nvPr>
        </p:nvSpPr>
        <p:spPr>
          <a:xfrm>
            <a:off x="1595729" y="1656055"/>
            <a:ext cx="9258300" cy="4206265"/>
          </a:xfrm>
        </p:spPr>
        <p:txBody>
          <a:bodyPr/>
          <a:lstStyle/>
          <a:p>
            <a:r>
              <a:rPr lang="nl-NL" b="0" i="0" dirty="0">
                <a:solidFill>
                  <a:srgbClr val="000000"/>
                </a:solidFill>
                <a:effectLst/>
                <a:latin typeface="Arial" panose="020B0604020202020204" pitchFamily="34" charset="0"/>
              </a:rPr>
              <a:t>In de dagdagelijkse werking van de inloopcentra wordt de opdracht van het CAW om een breed en toegankelijk onthaal te organiseren voor iedereen, met bijzondere aandacht voor de meest kwetsbaren, op een zeer concrete manier vertaald.</a:t>
            </a:r>
          </a:p>
          <a:p>
            <a:r>
              <a:rPr lang="nl-NL" dirty="0">
                <a:solidFill>
                  <a:srgbClr val="000000"/>
                </a:solidFill>
                <a:latin typeface="Arial" panose="020B0604020202020204" pitchFamily="34" charset="0"/>
              </a:rPr>
              <a:t>Inloopcentra is andere methodiek dan gewoon volwassenenonthaal -&gt; ontmoeting/groepswerking gericht op moeilijk bereikbare meest kwetsbare doelgroep</a:t>
            </a:r>
            <a:endParaRPr lang="nl-BE" dirty="0"/>
          </a:p>
        </p:txBody>
      </p:sp>
    </p:spTree>
    <p:extLst>
      <p:ext uri="{BB962C8B-B14F-4D97-AF65-F5344CB8AC3E}">
        <p14:creationId xmlns:p14="http://schemas.microsoft.com/office/powerpoint/2010/main" val="372927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03F39-E323-E00E-A2F1-D2D5ED982078}"/>
              </a:ext>
            </a:extLst>
          </p:cNvPr>
          <p:cNvSpPr>
            <a:spLocks noGrp="1"/>
          </p:cNvSpPr>
          <p:nvPr>
            <p:ph type="title"/>
          </p:nvPr>
        </p:nvSpPr>
        <p:spPr/>
        <p:txBody>
          <a:bodyPr/>
          <a:lstStyle/>
          <a:p>
            <a:r>
              <a:rPr lang="nl-BE" b="1" dirty="0">
                <a:solidFill>
                  <a:schemeClr val="bg1"/>
                </a:solidFill>
                <a:latin typeface="Bahnschrift SemiLight" panose="020B0502040204020203" pitchFamily="34" charset="0"/>
              </a:rPr>
              <a:t>Wat is een Inloopcentrum</a:t>
            </a:r>
            <a:endParaRPr lang="nl-BE" dirty="0"/>
          </a:p>
        </p:txBody>
      </p:sp>
      <p:sp>
        <p:nvSpPr>
          <p:cNvPr id="3" name="Tijdelijke aanduiding voor inhoud 2">
            <a:extLst>
              <a:ext uri="{FF2B5EF4-FFF2-40B4-BE49-F238E27FC236}">
                <a16:creationId xmlns:a16="http://schemas.microsoft.com/office/drawing/2014/main" id="{811A16A4-1A46-E759-61CB-C6667B6B09AD}"/>
              </a:ext>
            </a:extLst>
          </p:cNvPr>
          <p:cNvSpPr>
            <a:spLocks noGrp="1"/>
          </p:cNvSpPr>
          <p:nvPr>
            <p:ph idx="1"/>
          </p:nvPr>
        </p:nvSpPr>
        <p:spPr>
          <a:xfrm>
            <a:off x="1905000" y="1525742"/>
            <a:ext cx="9258300" cy="4550593"/>
          </a:xfrm>
        </p:spPr>
        <p:txBody>
          <a:bodyPr/>
          <a:lstStyle/>
          <a:p>
            <a:r>
              <a:rPr lang="nl-NL" dirty="0"/>
              <a:t>Veilige ontmoetingsplaats voor sociale contacten</a:t>
            </a:r>
          </a:p>
          <a:p>
            <a:r>
              <a:rPr lang="nl-NL" dirty="0"/>
              <a:t>Een fysieke en emotionele ankerplaats</a:t>
            </a:r>
          </a:p>
          <a:p>
            <a:r>
              <a:rPr lang="nl-NL" dirty="0"/>
              <a:t>Uiting geven van draagkracht en versterken ervan</a:t>
            </a:r>
          </a:p>
          <a:p>
            <a:r>
              <a:rPr lang="nl-NL" dirty="0"/>
              <a:t>Vergroten van sociaal netwerk</a:t>
            </a:r>
          </a:p>
          <a:p>
            <a:r>
              <a:rPr lang="nl-NL" dirty="0"/>
              <a:t>Verbinding herstellen/maken met de maatschappij</a:t>
            </a:r>
          </a:p>
          <a:p>
            <a:r>
              <a:rPr lang="nl-NL" dirty="0"/>
              <a:t>Drempels wegwerken</a:t>
            </a:r>
          </a:p>
          <a:p>
            <a:r>
              <a:rPr lang="nl-NL" dirty="0"/>
              <a:t>Invullen van basisnoden</a:t>
            </a:r>
          </a:p>
          <a:p>
            <a:r>
              <a:rPr lang="nl-NL" dirty="0"/>
              <a:t>Hulpverlening en doorstroming naar andere hulpverlening</a:t>
            </a:r>
          </a:p>
          <a:p>
            <a:r>
              <a:rPr lang="nl-NL" dirty="0"/>
              <a:t>Samenwerking en netwerking</a:t>
            </a:r>
          </a:p>
          <a:p>
            <a:endParaRPr lang="nl-NL" dirty="0"/>
          </a:p>
          <a:p>
            <a:endParaRPr lang="nl-BE" dirty="0"/>
          </a:p>
        </p:txBody>
      </p:sp>
    </p:spTree>
    <p:extLst>
      <p:ext uri="{BB962C8B-B14F-4D97-AF65-F5344CB8AC3E}">
        <p14:creationId xmlns:p14="http://schemas.microsoft.com/office/powerpoint/2010/main" val="375068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D3223-F059-6EA7-8664-D09B9B0DC025}"/>
              </a:ext>
            </a:extLst>
          </p:cNvPr>
          <p:cNvSpPr>
            <a:spLocks noGrp="1"/>
          </p:cNvSpPr>
          <p:nvPr>
            <p:ph type="title"/>
          </p:nvPr>
        </p:nvSpPr>
        <p:spPr/>
        <p:txBody>
          <a:bodyPr/>
          <a:lstStyle/>
          <a:p>
            <a:r>
              <a:rPr lang="nl-BE" b="1" dirty="0">
                <a:solidFill>
                  <a:schemeClr val="bg1"/>
                </a:solidFill>
                <a:latin typeface="Bahnschrift SemiLight" panose="020B0502040204020203" pitchFamily="34" charset="0"/>
              </a:rPr>
              <a:t>Voor wie is een Inloopcentrum</a:t>
            </a:r>
            <a:endParaRPr lang="nl-BE" dirty="0"/>
          </a:p>
        </p:txBody>
      </p:sp>
      <p:sp>
        <p:nvSpPr>
          <p:cNvPr id="3" name="Tijdelijke aanduiding voor inhoud 2">
            <a:extLst>
              <a:ext uri="{FF2B5EF4-FFF2-40B4-BE49-F238E27FC236}">
                <a16:creationId xmlns:a16="http://schemas.microsoft.com/office/drawing/2014/main" id="{6F39458D-1CDB-2D65-82C7-7316D5B82FB1}"/>
              </a:ext>
            </a:extLst>
          </p:cNvPr>
          <p:cNvSpPr>
            <a:spLocks noGrp="1"/>
          </p:cNvSpPr>
          <p:nvPr>
            <p:ph idx="1"/>
          </p:nvPr>
        </p:nvSpPr>
        <p:spPr>
          <a:xfrm>
            <a:off x="1917700" y="1712912"/>
            <a:ext cx="9258300" cy="3432175"/>
          </a:xfrm>
        </p:spPr>
        <p:txBody>
          <a:bodyPr/>
          <a:lstStyle/>
          <a:p>
            <a:r>
              <a:rPr lang="nl-NL" dirty="0"/>
              <a:t>Iedereen! M/V/X/Y </a:t>
            </a:r>
          </a:p>
          <a:p>
            <a:r>
              <a:rPr lang="nl-NL" dirty="0"/>
              <a:t>Bezoekers en geen cliënten</a:t>
            </a:r>
          </a:p>
          <a:p>
            <a:r>
              <a:rPr lang="nl-NL" dirty="0"/>
              <a:t>Primaire doelgroep-&gt; meest kwetsbaren</a:t>
            </a:r>
          </a:p>
          <a:p>
            <a:r>
              <a:rPr lang="nl-NL" dirty="0"/>
              <a:t>Kwetsbaar op verschillende domeinen (maatschappelijk, relationeel en persoonlijk)</a:t>
            </a:r>
          </a:p>
          <a:p>
            <a:r>
              <a:rPr lang="nl-NL" dirty="0"/>
              <a:t>Sociale uitsluiting / eenzaamheid</a:t>
            </a:r>
          </a:p>
          <a:p>
            <a:r>
              <a:rPr lang="nl-NL" dirty="0"/>
              <a:t>Geen actuele hulpvraag of wel hulpvraag maar niet weten waar terecht kunnen of nergens terecht kunnen</a:t>
            </a:r>
            <a:endParaRPr lang="nl-BE" dirty="0"/>
          </a:p>
        </p:txBody>
      </p:sp>
      <p:pic>
        <p:nvPicPr>
          <p:cNvPr id="5" name="Graphic 4" descr="Pup met effen opvulling">
            <a:extLst>
              <a:ext uri="{FF2B5EF4-FFF2-40B4-BE49-F238E27FC236}">
                <a16:creationId xmlns:a16="http://schemas.microsoft.com/office/drawing/2014/main" id="{9DA7BB5E-0EA4-AE83-A277-AD64C27942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63379" y="1620066"/>
            <a:ext cx="575187" cy="575187"/>
          </a:xfrm>
          <a:prstGeom prst="rect">
            <a:avLst/>
          </a:prstGeom>
        </p:spPr>
      </p:pic>
      <p:pic>
        <p:nvPicPr>
          <p:cNvPr id="7" name="Graphic 6" descr="Kitten met effen opvulling">
            <a:extLst>
              <a:ext uri="{FF2B5EF4-FFF2-40B4-BE49-F238E27FC236}">
                <a16:creationId xmlns:a16="http://schemas.microsoft.com/office/drawing/2014/main" id="{51E0D020-45E7-D4C1-A3BA-C012B769DC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8696" y="1620066"/>
            <a:ext cx="575187" cy="575187"/>
          </a:xfrm>
          <a:prstGeom prst="rect">
            <a:avLst/>
          </a:prstGeom>
        </p:spPr>
      </p:pic>
      <p:pic>
        <p:nvPicPr>
          <p:cNvPr id="9" name="Graphic 8" descr="Vissenkom met effen opvulling">
            <a:extLst>
              <a:ext uri="{FF2B5EF4-FFF2-40B4-BE49-F238E27FC236}">
                <a16:creationId xmlns:a16="http://schemas.microsoft.com/office/drawing/2014/main" id="{676D7916-2182-7808-DD63-AB84AFDACE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0525" y="1620066"/>
            <a:ext cx="575188" cy="575188"/>
          </a:xfrm>
          <a:prstGeom prst="rect">
            <a:avLst/>
          </a:prstGeom>
        </p:spPr>
      </p:pic>
    </p:spTree>
    <p:extLst>
      <p:ext uri="{BB962C8B-B14F-4D97-AF65-F5344CB8AC3E}">
        <p14:creationId xmlns:p14="http://schemas.microsoft.com/office/powerpoint/2010/main" val="372316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83287-C876-C25E-8DB7-E3A884629380}"/>
              </a:ext>
            </a:extLst>
          </p:cNvPr>
          <p:cNvSpPr>
            <a:spLocks noGrp="1"/>
          </p:cNvSpPr>
          <p:nvPr>
            <p:ph type="title"/>
          </p:nvPr>
        </p:nvSpPr>
        <p:spPr>
          <a:xfrm>
            <a:off x="757084" y="533401"/>
            <a:ext cx="10406216" cy="631825"/>
          </a:xfrm>
        </p:spPr>
        <p:txBody>
          <a:bodyPr/>
          <a:lstStyle/>
          <a:p>
            <a:r>
              <a:rPr lang="nl-NL" b="1" dirty="0">
                <a:solidFill>
                  <a:schemeClr val="bg1"/>
                </a:solidFill>
                <a:latin typeface="Bahnschrift" panose="020B0502040204020203" pitchFamily="34" charset="0"/>
              </a:rPr>
              <a:t>Ieder zijn beweegreden om </a:t>
            </a:r>
            <a:r>
              <a:rPr lang="nl-NL" b="1" dirty="0" err="1">
                <a:solidFill>
                  <a:schemeClr val="bg1"/>
                </a:solidFill>
                <a:latin typeface="Bahnschrift" panose="020B0502040204020203" pitchFamily="34" charset="0"/>
              </a:rPr>
              <a:t>nr</a:t>
            </a:r>
            <a:r>
              <a:rPr lang="nl-NL" b="1" dirty="0">
                <a:solidFill>
                  <a:schemeClr val="bg1"/>
                </a:solidFill>
                <a:latin typeface="Bahnschrift" panose="020B0502040204020203" pitchFamily="34" charset="0"/>
              </a:rPr>
              <a:t> ILC te komen</a:t>
            </a:r>
            <a:endParaRPr lang="nl-BE" b="1" dirty="0">
              <a:solidFill>
                <a:schemeClr val="bg1"/>
              </a:solidFill>
              <a:latin typeface="Bahnschrift" panose="020B0502040204020203" pitchFamily="34" charset="0"/>
            </a:endParaRPr>
          </a:p>
        </p:txBody>
      </p:sp>
      <p:sp>
        <p:nvSpPr>
          <p:cNvPr id="3" name="Tijdelijke aanduiding voor inhoud 2">
            <a:extLst>
              <a:ext uri="{FF2B5EF4-FFF2-40B4-BE49-F238E27FC236}">
                <a16:creationId xmlns:a16="http://schemas.microsoft.com/office/drawing/2014/main" id="{D939FD76-A595-B459-7D73-B085E4346A88}"/>
              </a:ext>
            </a:extLst>
          </p:cNvPr>
          <p:cNvSpPr>
            <a:spLocks noGrp="1"/>
          </p:cNvSpPr>
          <p:nvPr>
            <p:ph idx="1"/>
          </p:nvPr>
        </p:nvSpPr>
        <p:spPr>
          <a:xfrm>
            <a:off x="1632155" y="1476582"/>
            <a:ext cx="9531145" cy="3144580"/>
          </a:xfrm>
        </p:spPr>
        <p:txBody>
          <a:bodyPr/>
          <a:lstStyle/>
          <a:p>
            <a:pPr marL="0" indent="0" algn="ctr">
              <a:lnSpc>
                <a:spcPct val="115000"/>
              </a:lnSpc>
              <a:spcBef>
                <a:spcPts val="0"/>
              </a:spcBef>
              <a:buNone/>
            </a:pPr>
            <a:r>
              <a:rPr lang="nl-BE" sz="900" kern="0" dirty="0">
                <a:effectLst/>
                <a:latin typeface="Calibri" panose="020F0502020204030204" pitchFamily="34" charset="0"/>
                <a:ea typeface="Times New Roman" panose="02020603050405020304" pitchFamily="18" charset="0"/>
                <a:cs typeface="Times New Roman" panose="02020603050405020304" pitchFamily="18" charset="0"/>
              </a:rPr>
              <a:t>“</a:t>
            </a: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Magda komt omdat thuis de muren op haar afkomen.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Ronny komt omdat je met vier moet zijn om te kaarten.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Lieve komt omdat ze geen familie heeft.</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Ahmed komt omdat hij niet kan lezen en schrijven en toch wil weten wat er in zijn brieven staat.</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Marnix komt omdat hij anders nooit kookt voor zichzelf.</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Igor komt om te chatten met zijn mama in Kiev.</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Julia komt om haar was te draaien.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Remy komt omdat zijn hondje mee binnen mag.</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Isabelle komt omdat ze dan thuis haar verwarming kan uitdraaien.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Johan komt om te douchen.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Samira komt om op adem te komen.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Willy komt om er een luisterend oor te vinden.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Martine komt om het over haar kinderen te hebben.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Youssef komt om er zijn Nederlands te oefenen.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Georgette komt om er haar ideeën te delen.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err="1">
                <a:effectLst/>
                <a:latin typeface="Calibri" panose="020F0502020204030204" pitchFamily="34" charset="0"/>
                <a:ea typeface="Times New Roman" panose="02020603050405020304" pitchFamily="18" charset="0"/>
                <a:cs typeface="Times New Roman" panose="02020603050405020304" pitchFamily="18" charset="0"/>
              </a:rPr>
              <a:t>Dalila</a:t>
            </a: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 komt omdat haar kinderen huiswerkhulp kunnen gebruiken.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Bram komt omdat hij niet weet waar naar toe.</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err="1">
                <a:effectLst/>
                <a:latin typeface="Calibri" panose="020F0502020204030204" pitchFamily="34" charset="0"/>
                <a:ea typeface="Times New Roman" panose="02020603050405020304" pitchFamily="18" charset="0"/>
                <a:cs typeface="Times New Roman" panose="02020603050405020304" pitchFamily="18" charset="0"/>
              </a:rPr>
              <a:t>Stephane</a:t>
            </a: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 komt omdat hij geen jota snapt van zijn energiefactuur.</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Winny komt omdat ze hier vuilzakken per stuk kan kopen.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Pjotr komt maar zegt (nog) niet waarom.</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Dirk komt om de krant te lezen.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Veronique komt enkel naar het Kerst- en Oudejaarsdiner.</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Albert komt om er te rusten.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Nicole komt om er weetjes te delen.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Johny komt omdat hij niet alleen durft bellen met zijn bewindvoerder.</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Lien van ’t </a:t>
            </a:r>
            <a:r>
              <a:rPr lang="nl-BE" sz="900" i="1" kern="0" dirty="0" err="1">
                <a:effectLst/>
                <a:latin typeface="Calibri" panose="020F0502020204030204" pitchFamily="34" charset="0"/>
                <a:ea typeface="Times New Roman" panose="02020603050405020304" pitchFamily="18" charset="0"/>
                <a:cs typeface="Times New Roman" panose="02020603050405020304" pitchFamily="18" charset="0"/>
              </a:rPr>
              <a:t>ocmw</a:t>
            </a: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 komt omdat ze hier ongedwongener kan praten met haar cliënten.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Kevin komt omdat hij graag knutselt.</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Miriam komt omdat ze sneller een afspraak krijgt bij de tandarts als wij bellen.</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Camille komt om er haar CV te maken op de computer.</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err="1">
                <a:effectLst/>
                <a:latin typeface="Calibri" panose="020F0502020204030204" pitchFamily="34" charset="0"/>
                <a:ea typeface="Times New Roman" panose="02020603050405020304" pitchFamily="18" charset="0"/>
                <a:cs typeface="Times New Roman" panose="02020603050405020304" pitchFamily="18" charset="0"/>
              </a:rPr>
              <a:t>Salif</a:t>
            </a: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 komt, Marian komt, </a:t>
            </a:r>
            <a:r>
              <a:rPr lang="nl-BE" sz="900" i="1" kern="0" dirty="0" err="1">
                <a:effectLst/>
                <a:latin typeface="Calibri" panose="020F0502020204030204" pitchFamily="34" charset="0"/>
                <a:ea typeface="Times New Roman" panose="02020603050405020304" pitchFamily="18" charset="0"/>
                <a:cs typeface="Times New Roman" panose="02020603050405020304" pitchFamily="18" charset="0"/>
              </a:rPr>
              <a:t>Dieudonné</a:t>
            </a: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 komt, </a:t>
            </a:r>
            <a:r>
              <a:rPr lang="nl-BE" sz="900" i="1" kern="0" dirty="0" err="1">
                <a:effectLst/>
                <a:latin typeface="Calibri" panose="020F0502020204030204" pitchFamily="34" charset="0"/>
                <a:ea typeface="Times New Roman" panose="02020603050405020304" pitchFamily="18" charset="0"/>
                <a:cs typeface="Times New Roman" panose="02020603050405020304" pitchFamily="18" charset="0"/>
              </a:rPr>
              <a:t>Vladi</a:t>
            </a: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 komt, Nico komt, …</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Bef>
                <a:spcPts val="0"/>
              </a:spcBef>
              <a:buNone/>
            </a:pPr>
            <a:r>
              <a:rPr lang="nl-BE" sz="900" i="1" kern="0" dirty="0">
                <a:effectLst/>
                <a:latin typeface="Calibri" panose="020F0502020204030204" pitchFamily="34" charset="0"/>
                <a:ea typeface="Times New Roman" panose="02020603050405020304" pitchFamily="18" charset="0"/>
                <a:cs typeface="Times New Roman" panose="02020603050405020304" pitchFamily="18" charset="0"/>
              </a:rPr>
              <a:t>Ze zijn allen welkom</a:t>
            </a:r>
            <a:r>
              <a:rPr lang="nl-BE" sz="900" kern="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BE"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Bef>
                <a:spcPts val="0"/>
              </a:spcBef>
              <a:buNone/>
            </a:pPr>
            <a:r>
              <a:rPr lang="nl-BE" sz="9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gn="ctr">
              <a:lnSpc>
                <a:spcPct val="115000"/>
              </a:lnSpc>
              <a:spcBef>
                <a:spcPts val="0"/>
              </a:spcBef>
              <a:buNone/>
            </a:pPr>
            <a:endParaRPr lang="nl-BE" sz="1100" dirty="0"/>
          </a:p>
        </p:txBody>
      </p:sp>
      <p:pic>
        <p:nvPicPr>
          <p:cNvPr id="5" name="Afbeelding 4" descr="Afbeelding met persoon, kleding, tekening, overdekt&#10;&#10;Automatisch gegenereerde beschrijving">
            <a:extLst>
              <a:ext uri="{FF2B5EF4-FFF2-40B4-BE49-F238E27FC236}">
                <a16:creationId xmlns:a16="http://schemas.microsoft.com/office/drawing/2014/main" id="{2C613C39-B167-E52C-EB4A-398B9DC56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15" y="1476582"/>
            <a:ext cx="2688006" cy="1794387"/>
          </a:xfrm>
          <a:prstGeom prst="rect">
            <a:avLst/>
          </a:prstGeom>
        </p:spPr>
      </p:pic>
      <p:pic>
        <p:nvPicPr>
          <p:cNvPr id="7" name="Afbeelding 6" descr="Afbeelding met kleding, meubels, persoon, Menselijk gezicht&#10;&#10;Automatisch gegenereerde beschrijving">
            <a:extLst>
              <a:ext uri="{FF2B5EF4-FFF2-40B4-BE49-F238E27FC236}">
                <a16:creationId xmlns:a16="http://schemas.microsoft.com/office/drawing/2014/main" id="{7B728A05-1602-7038-D253-98C025B76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6781" y="1460194"/>
            <a:ext cx="2864420" cy="1912373"/>
          </a:xfrm>
          <a:prstGeom prst="rect">
            <a:avLst/>
          </a:prstGeom>
        </p:spPr>
      </p:pic>
      <p:pic>
        <p:nvPicPr>
          <p:cNvPr id="9" name="Afbeelding 8" descr="Afbeelding met meubels, overdekt, kleding, vloer&#10;&#10;Automatisch gegenereerde beschrijving">
            <a:extLst>
              <a:ext uri="{FF2B5EF4-FFF2-40B4-BE49-F238E27FC236}">
                <a16:creationId xmlns:a16="http://schemas.microsoft.com/office/drawing/2014/main" id="{4A81E8FF-D41E-4312-46B1-590DAAF5D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215" y="3903405"/>
            <a:ext cx="2688006" cy="1794387"/>
          </a:xfrm>
          <a:prstGeom prst="rect">
            <a:avLst/>
          </a:prstGeom>
        </p:spPr>
      </p:pic>
      <p:pic>
        <p:nvPicPr>
          <p:cNvPr id="11" name="Afbeelding 10" descr="Afbeelding met persoon, kleding, meubels, overdekt&#10;&#10;Automatisch gegenereerde beschrijving">
            <a:extLst>
              <a:ext uri="{FF2B5EF4-FFF2-40B4-BE49-F238E27FC236}">
                <a16:creationId xmlns:a16="http://schemas.microsoft.com/office/drawing/2014/main" id="{879B3C03-CF74-5E5C-5D77-558B2D4BDF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6781" y="3976530"/>
            <a:ext cx="2864420" cy="1911975"/>
          </a:xfrm>
          <a:prstGeom prst="rect">
            <a:avLst/>
          </a:prstGeom>
        </p:spPr>
      </p:pic>
    </p:spTree>
    <p:extLst>
      <p:ext uri="{BB962C8B-B14F-4D97-AF65-F5344CB8AC3E}">
        <p14:creationId xmlns:p14="http://schemas.microsoft.com/office/powerpoint/2010/main" val="2425644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AB262-AA60-904F-2803-AC9A4760B638}"/>
              </a:ext>
            </a:extLst>
          </p:cNvPr>
          <p:cNvSpPr>
            <a:spLocks noGrp="1"/>
          </p:cNvSpPr>
          <p:nvPr>
            <p:ph type="title"/>
          </p:nvPr>
        </p:nvSpPr>
        <p:spPr/>
        <p:txBody>
          <a:bodyPr/>
          <a:lstStyle/>
          <a:p>
            <a:r>
              <a:rPr lang="nl-BE" b="1" dirty="0">
                <a:solidFill>
                  <a:schemeClr val="bg1"/>
                </a:solidFill>
                <a:latin typeface="Bahnschrift SemiLight" panose="020B0502040204020203" pitchFamily="34" charset="0"/>
              </a:rPr>
              <a:t>Wat biedt een Inloopcentrum</a:t>
            </a:r>
            <a:endParaRPr lang="nl-BE" dirty="0"/>
          </a:p>
        </p:txBody>
      </p:sp>
      <p:sp>
        <p:nvSpPr>
          <p:cNvPr id="3" name="Tijdelijke aanduiding voor inhoud 2">
            <a:extLst>
              <a:ext uri="{FF2B5EF4-FFF2-40B4-BE49-F238E27FC236}">
                <a16:creationId xmlns:a16="http://schemas.microsoft.com/office/drawing/2014/main" id="{012E0098-5167-2EEF-0AA7-E3FE3211E03F}"/>
              </a:ext>
            </a:extLst>
          </p:cNvPr>
          <p:cNvSpPr>
            <a:spLocks noGrp="1"/>
          </p:cNvSpPr>
          <p:nvPr>
            <p:ph idx="1"/>
          </p:nvPr>
        </p:nvSpPr>
        <p:spPr>
          <a:xfrm>
            <a:off x="1905000" y="1398280"/>
            <a:ext cx="9258300" cy="3432175"/>
          </a:xfrm>
        </p:spPr>
        <p:txBody>
          <a:bodyPr/>
          <a:lstStyle/>
          <a:p>
            <a:r>
              <a:rPr lang="nl-NL" sz="2400" dirty="0"/>
              <a:t>Ontmoeting </a:t>
            </a:r>
          </a:p>
          <a:p>
            <a:r>
              <a:rPr lang="nl-NL" sz="2400" dirty="0"/>
              <a:t>Activiteiten</a:t>
            </a:r>
          </a:p>
          <a:p>
            <a:r>
              <a:rPr lang="nl-NL" sz="2400" dirty="0"/>
              <a:t>Gezamenlijke eetmomenten (soep/warme maaltijden)</a:t>
            </a:r>
          </a:p>
          <a:p>
            <a:r>
              <a:rPr lang="nl-NL" sz="2400" dirty="0"/>
              <a:t>Dienstverlening: douche, wasmachine, droogkast</a:t>
            </a:r>
          </a:p>
          <a:p>
            <a:r>
              <a:rPr lang="nl-NL" sz="2400" dirty="0" err="1"/>
              <a:t>Digipunt</a:t>
            </a:r>
            <a:r>
              <a:rPr lang="nl-NL" sz="2400" dirty="0"/>
              <a:t> (computer, papieren, …)</a:t>
            </a:r>
          </a:p>
          <a:p>
            <a:r>
              <a:rPr lang="nl-NL" sz="2400" dirty="0"/>
              <a:t>Luisterend oor en uithuilschouder bieden</a:t>
            </a:r>
          </a:p>
          <a:p>
            <a:r>
              <a:rPr lang="nl-NL" sz="2400" dirty="0"/>
              <a:t>Toeleiding indien nodig</a:t>
            </a:r>
          </a:p>
          <a:p>
            <a:r>
              <a:rPr lang="nl-NL" sz="2400" dirty="0"/>
              <a:t>bezoekersvergadering</a:t>
            </a:r>
          </a:p>
          <a:p>
            <a:r>
              <a:rPr lang="nl-NL" sz="2400" dirty="0"/>
              <a:t>3-daagse vakantie</a:t>
            </a:r>
          </a:p>
          <a:p>
            <a:r>
              <a:rPr lang="nl-NL" sz="2400" dirty="0"/>
              <a:t>Eindejaarsfeest</a:t>
            </a:r>
          </a:p>
          <a:p>
            <a:endParaRPr lang="nl-NL" dirty="0"/>
          </a:p>
          <a:p>
            <a:endParaRPr lang="nl-BE" dirty="0"/>
          </a:p>
        </p:txBody>
      </p:sp>
      <p:pic>
        <p:nvPicPr>
          <p:cNvPr id="5" name="Afbeelding 4" descr="Afbeelding met persoon, voedsel, maaltijd, tafelgerei&#10;&#10;Automatisch gegenereerde beschrijving">
            <a:extLst>
              <a:ext uri="{FF2B5EF4-FFF2-40B4-BE49-F238E27FC236}">
                <a16:creationId xmlns:a16="http://schemas.microsoft.com/office/drawing/2014/main" id="{DC8F139B-B748-FDFB-CA8D-EBFD812BD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8319" y="5063509"/>
            <a:ext cx="2338965" cy="1561437"/>
          </a:xfrm>
          <a:prstGeom prst="rect">
            <a:avLst/>
          </a:prstGeom>
        </p:spPr>
      </p:pic>
      <p:pic>
        <p:nvPicPr>
          <p:cNvPr id="7" name="Afbeelding 6" descr="Afbeelding met apparaat, wasmachine, keukenapparaat, Huishoudelijk apparaat&#10;&#10;Automatisch gegenereerde beschrijving">
            <a:extLst>
              <a:ext uri="{FF2B5EF4-FFF2-40B4-BE49-F238E27FC236}">
                <a16:creationId xmlns:a16="http://schemas.microsoft.com/office/drawing/2014/main" id="{9A86AAB6-ED98-5FDB-2B22-F26A61FDB1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4899" y="5063509"/>
            <a:ext cx="2339183" cy="1561437"/>
          </a:xfrm>
          <a:prstGeom prst="rect">
            <a:avLst/>
          </a:prstGeom>
        </p:spPr>
      </p:pic>
      <p:pic>
        <p:nvPicPr>
          <p:cNvPr id="9" name="Afbeelding 8" descr="Afbeelding met persoon, kleding, overdekt, meubels&#10;&#10;Automatisch gegenereerde beschrijving">
            <a:extLst>
              <a:ext uri="{FF2B5EF4-FFF2-40B4-BE49-F238E27FC236}">
                <a16:creationId xmlns:a16="http://schemas.microsoft.com/office/drawing/2014/main" id="{FDC6D3B4-D2ED-C1A8-39FA-7E2BA5B666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3884" y="3035964"/>
            <a:ext cx="2688472" cy="1794491"/>
          </a:xfrm>
          <a:prstGeom prst="rect">
            <a:avLst/>
          </a:prstGeom>
        </p:spPr>
      </p:pic>
    </p:spTree>
    <p:extLst>
      <p:ext uri="{BB962C8B-B14F-4D97-AF65-F5344CB8AC3E}">
        <p14:creationId xmlns:p14="http://schemas.microsoft.com/office/powerpoint/2010/main" val="216580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EC4F6-4290-4C93-F537-FFE09E3B7F57}"/>
              </a:ext>
            </a:extLst>
          </p:cNvPr>
          <p:cNvSpPr>
            <a:spLocks noGrp="1"/>
          </p:cNvSpPr>
          <p:nvPr>
            <p:ph type="title"/>
          </p:nvPr>
        </p:nvSpPr>
        <p:spPr>
          <a:xfrm>
            <a:off x="1416254" y="592395"/>
            <a:ext cx="10077655" cy="631825"/>
          </a:xfrm>
        </p:spPr>
        <p:txBody>
          <a:bodyPr/>
          <a:lstStyle/>
          <a:p>
            <a:r>
              <a:rPr lang="nl-NL" b="1" dirty="0">
                <a:solidFill>
                  <a:schemeClr val="bg1"/>
                </a:solidFill>
                <a:latin typeface="Bahnschrift SemiLight" panose="020B0502040204020203" pitchFamily="34" charset="0"/>
              </a:rPr>
              <a:t>W</a:t>
            </a:r>
            <a:r>
              <a:rPr lang="nl-BE" b="1" dirty="0">
                <a:solidFill>
                  <a:schemeClr val="bg1"/>
                </a:solidFill>
                <a:latin typeface="Bahnschrift SemiLight" panose="020B0502040204020203" pitchFamily="34" charset="0"/>
              </a:rPr>
              <a:t>elke technieken zet men in het ILC in</a:t>
            </a:r>
            <a:endParaRPr lang="nl-BE" dirty="0">
              <a:solidFill>
                <a:schemeClr val="bg1"/>
              </a:solidFill>
            </a:endParaRPr>
          </a:p>
        </p:txBody>
      </p:sp>
      <p:sp>
        <p:nvSpPr>
          <p:cNvPr id="3" name="Tijdelijke aanduiding voor inhoud 2">
            <a:extLst>
              <a:ext uri="{FF2B5EF4-FFF2-40B4-BE49-F238E27FC236}">
                <a16:creationId xmlns:a16="http://schemas.microsoft.com/office/drawing/2014/main" id="{478A0550-8322-9B76-4ED5-31256D7FA06C}"/>
              </a:ext>
            </a:extLst>
          </p:cNvPr>
          <p:cNvSpPr>
            <a:spLocks noGrp="1"/>
          </p:cNvSpPr>
          <p:nvPr>
            <p:ph idx="1"/>
          </p:nvPr>
        </p:nvSpPr>
        <p:spPr>
          <a:xfrm>
            <a:off x="1898037" y="1712912"/>
            <a:ext cx="9258300" cy="3432175"/>
          </a:xfrm>
        </p:spPr>
        <p:txBody>
          <a:bodyPr/>
          <a:lstStyle/>
          <a:p>
            <a:pPr marL="540385" algn="just">
              <a:lnSpc>
                <a:spcPct val="115000"/>
              </a:lnSpc>
              <a:spcBef>
                <a:spcPts val="600"/>
              </a:spcBef>
              <a:spcAft>
                <a:spcPts val="600"/>
              </a:spcAft>
            </a:pPr>
            <a:r>
              <a:rPr lang="nl-BE" kern="0" dirty="0">
                <a:effectLst/>
                <a:latin typeface="Calibri" panose="020F0502020204030204" pitchFamily="34" charset="0"/>
                <a:ea typeface="Times New Roman" panose="02020603050405020304" pitchFamily="18" charset="0"/>
                <a:cs typeface="Times New Roman" panose="02020603050405020304" pitchFamily="18" charset="0"/>
              </a:rPr>
              <a:t>Ontmoeten </a:t>
            </a:r>
          </a:p>
          <a:p>
            <a:pPr marL="540385" algn="just">
              <a:lnSpc>
                <a:spcPct val="115000"/>
              </a:lnSpc>
              <a:spcBef>
                <a:spcPts val="600"/>
              </a:spcBef>
              <a:spcAft>
                <a:spcPts val="600"/>
              </a:spcAft>
            </a:pPr>
            <a:r>
              <a:rPr lang="nl-BE" kern="0" dirty="0">
                <a:effectLst/>
                <a:latin typeface="Calibri" panose="020F0502020204030204" pitchFamily="34" charset="0"/>
                <a:ea typeface="Times New Roman" panose="02020603050405020304" pitchFamily="18" charset="0"/>
                <a:cs typeface="Times New Roman" panose="02020603050405020304" pitchFamily="18" charset="0"/>
              </a:rPr>
              <a:t>Leren zorg dragen voor zichzelf en elkaar</a:t>
            </a:r>
          </a:p>
          <a:p>
            <a:pPr marL="540385" algn="just">
              <a:lnSpc>
                <a:spcPct val="115000"/>
              </a:lnSpc>
              <a:spcBef>
                <a:spcPts val="600"/>
              </a:spcBef>
              <a:spcAft>
                <a:spcPts val="600"/>
              </a:spcAft>
            </a:pPr>
            <a:r>
              <a:rPr lang="nl-BE" kern="0" dirty="0">
                <a:effectLst/>
                <a:latin typeface="Calibri" panose="020F0502020204030204" pitchFamily="34" charset="0"/>
                <a:ea typeface="Times New Roman" panose="02020603050405020304" pitchFamily="18" charset="0"/>
                <a:cs typeface="Times New Roman" panose="02020603050405020304" pitchFamily="18" charset="0"/>
              </a:rPr>
              <a:t>Zorg verlenen in de vorm van ‘er zijn voor’</a:t>
            </a:r>
          </a:p>
          <a:p>
            <a:pPr marL="540385" algn="just">
              <a:lnSpc>
                <a:spcPct val="115000"/>
              </a:lnSpc>
              <a:spcBef>
                <a:spcPts val="600"/>
              </a:spcBef>
              <a:spcAft>
                <a:spcPts val="600"/>
              </a:spcAft>
            </a:pPr>
            <a:r>
              <a:rPr lang="nl-BE" kern="0" dirty="0">
                <a:effectLst/>
                <a:latin typeface="Calibri" panose="020F0502020204030204" pitchFamily="34" charset="0"/>
                <a:ea typeface="Times New Roman" panose="02020603050405020304" pitchFamily="18" charset="0"/>
                <a:cs typeface="Times New Roman" panose="02020603050405020304" pitchFamily="18" charset="0"/>
              </a:rPr>
              <a:t>Politiseren</a:t>
            </a:r>
            <a:endParaRPr lang="nl-BE" dirty="0"/>
          </a:p>
        </p:txBody>
      </p:sp>
    </p:spTree>
    <p:extLst>
      <p:ext uri="{BB962C8B-B14F-4D97-AF65-F5344CB8AC3E}">
        <p14:creationId xmlns:p14="http://schemas.microsoft.com/office/powerpoint/2010/main" val="157560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573A7-848A-2778-813C-A6ADDB4197D9}"/>
              </a:ext>
            </a:extLst>
          </p:cNvPr>
          <p:cNvSpPr>
            <a:spLocks noGrp="1"/>
          </p:cNvSpPr>
          <p:nvPr>
            <p:ph type="title"/>
          </p:nvPr>
        </p:nvSpPr>
        <p:spPr/>
        <p:txBody>
          <a:bodyPr/>
          <a:lstStyle/>
          <a:p>
            <a:r>
              <a:rPr lang="nl-BE" b="1" dirty="0">
                <a:solidFill>
                  <a:schemeClr val="bg1"/>
                </a:solidFill>
                <a:latin typeface="Bahnschrift SemiLight" panose="020B0502040204020203" pitchFamily="34" charset="0"/>
              </a:rPr>
              <a:t>Hoe aanmelden?</a:t>
            </a:r>
            <a:endParaRPr lang="nl-BE" dirty="0"/>
          </a:p>
        </p:txBody>
      </p:sp>
      <p:sp>
        <p:nvSpPr>
          <p:cNvPr id="3" name="Tijdelijke aanduiding voor inhoud 2">
            <a:extLst>
              <a:ext uri="{FF2B5EF4-FFF2-40B4-BE49-F238E27FC236}">
                <a16:creationId xmlns:a16="http://schemas.microsoft.com/office/drawing/2014/main" id="{E5988E6C-7DE0-239C-5BBF-E33B0B751241}"/>
              </a:ext>
            </a:extLst>
          </p:cNvPr>
          <p:cNvSpPr>
            <a:spLocks noGrp="1"/>
          </p:cNvSpPr>
          <p:nvPr>
            <p:ph idx="1"/>
          </p:nvPr>
        </p:nvSpPr>
        <p:spPr/>
        <p:txBody>
          <a:bodyPr/>
          <a:lstStyle/>
          <a:p>
            <a:r>
              <a:rPr lang="nl-BE" dirty="0"/>
              <a:t>Aanmelden is niet verplicht</a:t>
            </a:r>
          </a:p>
          <a:p>
            <a:r>
              <a:rPr lang="nl-BE" dirty="0"/>
              <a:t>Vrije toegang</a:t>
            </a:r>
          </a:p>
          <a:p>
            <a:r>
              <a:rPr lang="nl-BE" dirty="0"/>
              <a:t>Warme toeleiding: telefonisch contact, meekomen</a:t>
            </a:r>
          </a:p>
        </p:txBody>
      </p:sp>
    </p:spTree>
    <p:extLst>
      <p:ext uri="{BB962C8B-B14F-4D97-AF65-F5344CB8AC3E}">
        <p14:creationId xmlns:p14="http://schemas.microsoft.com/office/powerpoint/2010/main" val="311540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9177D-683D-0886-61B6-F5863D6E2A6A}"/>
              </a:ext>
            </a:extLst>
          </p:cNvPr>
          <p:cNvSpPr>
            <a:spLocks noGrp="1"/>
          </p:cNvSpPr>
          <p:nvPr>
            <p:ph type="title"/>
          </p:nvPr>
        </p:nvSpPr>
        <p:spPr/>
        <p:txBody>
          <a:bodyPr/>
          <a:lstStyle/>
          <a:p>
            <a:r>
              <a:rPr lang="nl-BE" b="1" dirty="0">
                <a:solidFill>
                  <a:schemeClr val="bg1"/>
                </a:solidFill>
                <a:latin typeface="Bahnschrift SemiLight" panose="020B0502040204020203" pitchFamily="34" charset="0"/>
              </a:rPr>
              <a:t>3 Inloopcentra</a:t>
            </a:r>
            <a:endParaRPr lang="nl-BE" dirty="0"/>
          </a:p>
        </p:txBody>
      </p:sp>
      <p:sp>
        <p:nvSpPr>
          <p:cNvPr id="3" name="Tijdelijke aanduiding voor inhoud 2">
            <a:extLst>
              <a:ext uri="{FF2B5EF4-FFF2-40B4-BE49-F238E27FC236}">
                <a16:creationId xmlns:a16="http://schemas.microsoft.com/office/drawing/2014/main" id="{D7967358-507E-7928-99CF-142E79232776}"/>
              </a:ext>
            </a:extLst>
          </p:cNvPr>
          <p:cNvSpPr>
            <a:spLocks noGrp="1"/>
          </p:cNvSpPr>
          <p:nvPr>
            <p:ph idx="1"/>
          </p:nvPr>
        </p:nvSpPr>
        <p:spPr/>
        <p:txBody>
          <a:bodyPr/>
          <a:lstStyle/>
          <a:p>
            <a:r>
              <a:rPr lang="nl-NL" dirty="0"/>
              <a:t>Inloopcentrum Komma Binnen te Vilvoorde – </a:t>
            </a:r>
            <a:r>
              <a:rPr lang="nl-NL" dirty="0" err="1"/>
              <a:t>Mechelsesteenweg</a:t>
            </a:r>
            <a:r>
              <a:rPr lang="nl-NL" dirty="0"/>
              <a:t> 58</a:t>
            </a:r>
          </a:p>
          <a:p>
            <a:r>
              <a:rPr lang="nl-NL" dirty="0"/>
              <a:t>Inloopcentrum Babbelhuisje te Zellik – Brusselsteenweg 381</a:t>
            </a:r>
          </a:p>
          <a:p>
            <a:r>
              <a:rPr lang="nl-NL" dirty="0"/>
              <a:t>Inloopcentrum </a:t>
            </a:r>
            <a:r>
              <a:rPr lang="nl-NL" dirty="0" err="1"/>
              <a:t>MezenHalle</a:t>
            </a:r>
            <a:r>
              <a:rPr lang="nl-NL" dirty="0"/>
              <a:t> te Halle – kanaalbrugstraat 5C</a:t>
            </a:r>
            <a:endParaRPr lang="nl-BE" dirty="0"/>
          </a:p>
        </p:txBody>
      </p:sp>
    </p:spTree>
    <p:extLst>
      <p:ext uri="{BB962C8B-B14F-4D97-AF65-F5344CB8AC3E}">
        <p14:creationId xmlns:p14="http://schemas.microsoft.com/office/powerpoint/2010/main" val="86978588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326E87AF-920F-4BCE-9DA6-DFDBB9EC9030}" vid="{657AC0D1-A5F2-4BFF-995A-E753D4C0537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8358442534FF439F5B8CBB0C1CA6BF" ma:contentTypeVersion="10" ma:contentTypeDescription="Een nieuw document maken." ma:contentTypeScope="" ma:versionID="9fe86960af3a06db872598d9bf26359a">
  <xsd:schema xmlns:xsd="http://www.w3.org/2001/XMLSchema" xmlns:xs="http://www.w3.org/2001/XMLSchema" xmlns:p="http://schemas.microsoft.com/office/2006/metadata/properties" xmlns:ns3="8ebd6e24-c57d-4da9-a12d-ea793d000fdc" targetNamespace="http://schemas.microsoft.com/office/2006/metadata/properties" ma:root="true" ma:fieldsID="dbf2cddedf6882afd2c9eb39a1b309ca" ns3:_="">
    <xsd:import namespace="8ebd6e24-c57d-4da9-a12d-ea793d000f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bd6e24-c57d-4da9-a12d-ea793d000f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0F41EA-9FF3-4856-AB97-C0330E00854D}">
  <ds:schemaRefs>
    <ds:schemaRef ds:uri="http://schemas.microsoft.com/sharepoint/v3/contenttype/forms"/>
  </ds:schemaRefs>
</ds:datastoreItem>
</file>

<file path=customXml/itemProps2.xml><?xml version="1.0" encoding="utf-8"?>
<ds:datastoreItem xmlns:ds="http://schemas.openxmlformats.org/officeDocument/2006/customXml" ds:itemID="{6FFC9A6D-AA93-4120-91AC-C1699E5EA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bd6e24-c57d-4da9-a12d-ea793d000f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5C9AD9-F2D9-4CE9-A7DB-A7E14B214C60}">
  <ds:schemaRef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8ebd6e24-c57d-4da9-a12d-ea793d000fdc"/>
  </ds:schemaRefs>
</ds:datastoreItem>
</file>

<file path=docProps/app.xml><?xml version="1.0" encoding="utf-8"?>
<Properties xmlns="http://schemas.openxmlformats.org/officeDocument/2006/extended-properties" xmlns:vt="http://schemas.openxmlformats.org/officeDocument/2006/docPropsVTypes">
  <Template>2016 CAW_Powerpoint sjabloon - kopie</Template>
  <TotalTime>3250</TotalTime>
  <Words>719</Words>
  <Application>Microsoft Office PowerPoint</Application>
  <PresentationFormat>Breedbeeld</PresentationFormat>
  <Paragraphs>101</Paragraphs>
  <Slides>12</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Aptos</vt:lpstr>
      <vt:lpstr>Arial</vt:lpstr>
      <vt:lpstr>Bahnschrift</vt:lpstr>
      <vt:lpstr>Bahnschrift SemiLight</vt:lpstr>
      <vt:lpstr>Calibri</vt:lpstr>
      <vt:lpstr>Gill Sans MT Pro Book</vt:lpstr>
      <vt:lpstr>Kantoorthema</vt:lpstr>
      <vt:lpstr>PowerPoint-presentatie</vt:lpstr>
      <vt:lpstr>Inloopcentrum binnen CAW</vt:lpstr>
      <vt:lpstr>Wat is een Inloopcentrum</vt:lpstr>
      <vt:lpstr>Voor wie is een Inloopcentrum</vt:lpstr>
      <vt:lpstr>Ieder zijn beweegreden om nr ILC te komen</vt:lpstr>
      <vt:lpstr>Wat biedt een Inloopcentrum</vt:lpstr>
      <vt:lpstr>Welke technieken zet men in het ILC in</vt:lpstr>
      <vt:lpstr>Hoe aanmelden?</vt:lpstr>
      <vt:lpstr>3 Inloopcentra</vt:lpstr>
      <vt:lpstr>3 Inloopcentra praktisch</vt:lpstr>
      <vt:lpstr>ILC samengevat:</vt:lpstr>
      <vt:lpstr>PowerPoint-presentatie</vt:lpstr>
    </vt:vector>
  </TitlesOfParts>
  <Company>CAW Halle-Vilvoorde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Karen Elskens</dc:creator>
  <cp:lastModifiedBy>Jan Vanhove</cp:lastModifiedBy>
  <cp:revision>67</cp:revision>
  <cp:lastPrinted>2021-07-13T10:59:48Z</cp:lastPrinted>
  <dcterms:created xsi:type="dcterms:W3CDTF">2016-12-09T08:32:06Z</dcterms:created>
  <dcterms:modified xsi:type="dcterms:W3CDTF">2024-09-30T10:05:49Z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0x010100AE8358442534FF439F5B8CBB0C1CA6BF</vt:lpwstr>
  </property>
</Properties>
</file>