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85" r:id="rId3"/>
    <p:sldId id="334" r:id="rId4"/>
    <p:sldId id="338" r:id="rId5"/>
    <p:sldId id="335" r:id="rId6"/>
    <p:sldId id="276" r:id="rId7"/>
    <p:sldId id="336" r:id="rId8"/>
    <p:sldId id="330" r:id="rId9"/>
    <p:sldId id="281" r:id="rId10"/>
    <p:sldId id="340" r:id="rId11"/>
    <p:sldId id="337" r:id="rId1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8C28E-3FA6-4496-AF25-AE04FE18AE48}" v="1" dt="2024-09-02T07:33:33.40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227" autoAdjust="0"/>
  </p:normalViewPr>
  <p:slideViewPr>
    <p:cSldViewPr snapToGrid="0">
      <p:cViewPr varScale="1">
        <p:scale>
          <a:sx n="112" d="100"/>
          <a:sy n="112"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BC30A-74C1-4B1E-86EC-BA8B231BB87C}" type="datetimeFigureOut">
              <a:rPr lang="en-US" smtClean="0"/>
              <a:t>9/2/2024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49671-092E-4241-A5E5-841E1B1A5E07}" type="slidenum">
              <a:rPr lang="en-US" smtClean="0"/>
              <a:t>‹nr.›</a:t>
            </a:fld>
            <a:endParaRPr lang="en-US"/>
          </a:p>
        </p:txBody>
      </p:sp>
    </p:spTree>
    <p:extLst>
      <p:ext uri="{BB962C8B-B14F-4D97-AF65-F5344CB8AC3E}">
        <p14:creationId xmlns:p14="http://schemas.microsoft.com/office/powerpoint/2010/main" val="184596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uwkost.b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Na hulp aan kinderen is er nog hulp nodig voor jonge mensen (13 – 23 jaar) als nabestaande.</a:t>
            </a:r>
          </a:p>
          <a:p>
            <a:r>
              <a:rPr lang="nl-BE" dirty="0"/>
              <a:t>Bevraging bij nabestaande pubers en adolescenten in de politiezone AMOW.</a:t>
            </a:r>
          </a:p>
          <a:p>
            <a:r>
              <a:rPr lang="nl-BE" dirty="0"/>
              <a:t>Evelien was onmiddellijk gewonnen om hieraan mee te helpen en suggereerde om een website te maken voor de doelgroep.</a:t>
            </a:r>
          </a:p>
          <a:p>
            <a:r>
              <a:rPr lang="nl-BE" dirty="0"/>
              <a:t>Even nadien was ook Sofie bereid aan het initiatief te werken.</a:t>
            </a:r>
          </a:p>
          <a:p>
            <a:r>
              <a:rPr lang="nl-BE" dirty="0"/>
              <a:t>Arne werd gecontacteerd als webmaster met zijn bedrijfje </a:t>
            </a:r>
            <a:r>
              <a:rPr lang="nl-BE" dirty="0" err="1"/>
              <a:t>Webgineer</a:t>
            </a:r>
            <a:r>
              <a:rPr lang="nl-BE" dirty="0"/>
              <a:t>.</a:t>
            </a:r>
          </a:p>
          <a:p>
            <a:r>
              <a:rPr lang="nl-BE" dirty="0"/>
              <a:t>Michelle werkte ten tijde van de bevraging bij PZ AMOW en wilde na haar studies hieraan verder blijven helpen.</a:t>
            </a:r>
          </a:p>
          <a:p>
            <a:r>
              <a:rPr lang="nl-BE" dirty="0"/>
              <a:t>Kim De </a:t>
            </a:r>
            <a:r>
              <a:rPr lang="nl-BE" dirty="0" err="1"/>
              <a:t>Nil</a:t>
            </a:r>
            <a:r>
              <a:rPr lang="nl-BE" dirty="0"/>
              <a:t> sluit later aan.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26CAE-803E-42B8-9831-9248BCB69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7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26CAE-803E-42B8-9831-9248BCB69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63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26CAE-803E-42B8-9831-9248BCB69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63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De pakketjes met praktische hulpmiddelen voor kinderen, worden uitgebreid met een opvouwbaar doosje met de afbeelding van “de eerste troost”. Kinderen kunnen deze in mekaar vouwen waarna ze een schatkistje hebben waarin ze tekeningen, knuffels of andere kleine voorwerpen kunnen bewaren of meegeven met de overledene.</a:t>
            </a:r>
          </a:p>
          <a:p>
            <a:r>
              <a:rPr lang="nl-BE" dirty="0"/>
              <a:t>Er werden de voorbije jaren </a:t>
            </a:r>
            <a:r>
              <a:rPr lang="nl-BE" dirty="0" err="1"/>
              <a:t>tientalle</a:t>
            </a:r>
            <a:r>
              <a:rPr lang="nl-BE" dirty="0"/>
              <a:t> vormingen gegeven inzake opvang bij kinderen als nabestaande. Deze werden gegeven in scholen, CLB, </a:t>
            </a:r>
            <a:r>
              <a:rPr lang="nl-BE" dirty="0" err="1"/>
              <a:t>thuisbe</a:t>
            </a:r>
            <a:r>
              <a:rPr lang="nl-BE" dirty="0"/>
              <a:t>-geleidingsdienst, </a:t>
            </a:r>
            <a:r>
              <a:rPr lang="nl-BE" dirty="0" err="1"/>
              <a:t>kindercoachen</a:t>
            </a:r>
            <a:r>
              <a:rPr lang="nl-BE" dirty="0"/>
              <a:t> en recent bij Child Focus. In september ‘19 werd een eerste vorming over rouw bij jonge mensen gegeven aan leerlingen van de derde graad. Deze vorming bevestigt de nood aan informatie rond rouwverwerking bij jongeren en vzw </a:t>
            </a:r>
            <a:r>
              <a:rPr lang="nl-BE" dirty="0" err="1"/>
              <a:t>Rouwkost</a:t>
            </a:r>
            <a:r>
              <a:rPr lang="nl-BE" dirty="0"/>
              <a:t> wens deze vormingen in de toekomst verder uit te breiden. Hiervoor zullen ook de praktisch hulpmiddelen (beamer, scherm,…) aangekocht worden.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26CAE-803E-42B8-9831-9248BCB69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25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Na hulp aan kinderen is er nog hulp nodig voor jonge mensen (13 – 23 jaar) als nabestaande.</a:t>
            </a:r>
          </a:p>
          <a:p>
            <a:r>
              <a:rPr lang="nl-BE" dirty="0"/>
              <a:t>Bevraging bij nabestaande pubers en adolescenten in de politiezone AMOW.</a:t>
            </a:r>
          </a:p>
          <a:p>
            <a:r>
              <a:rPr lang="nl-BE" dirty="0"/>
              <a:t>Evelien was onmiddellijk gewonnen om hieraan mee te helpen en suggereerde om een website te maken voor de doelgroep.</a:t>
            </a:r>
          </a:p>
          <a:p>
            <a:r>
              <a:rPr lang="nl-BE" dirty="0"/>
              <a:t>Even nadien was ook Sofie bereid aan het initiatief te werken.</a:t>
            </a:r>
          </a:p>
          <a:p>
            <a:r>
              <a:rPr lang="nl-BE" dirty="0"/>
              <a:t>Arne werd gecontacteerd als webmaster met zijn bedrijfje </a:t>
            </a:r>
            <a:r>
              <a:rPr lang="nl-BE" dirty="0" err="1"/>
              <a:t>Webgineer</a:t>
            </a:r>
            <a:r>
              <a:rPr lang="nl-BE" dirty="0"/>
              <a:t>.</a:t>
            </a:r>
          </a:p>
          <a:p>
            <a:r>
              <a:rPr lang="nl-BE" dirty="0"/>
              <a:t>Michelle werkte ten tijde van de bevraging bij PZ AMOW en wilde na haar studies hieraan verder blijven helpen.</a:t>
            </a:r>
          </a:p>
          <a:p>
            <a:r>
              <a:rPr lang="nl-BE" dirty="0"/>
              <a:t>Kim De </a:t>
            </a:r>
            <a:r>
              <a:rPr lang="nl-BE" dirty="0" err="1"/>
              <a:t>Nil</a:t>
            </a:r>
            <a:r>
              <a:rPr lang="nl-BE" dirty="0"/>
              <a:t> sluit later aan.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26CAE-803E-42B8-9831-9248BCB69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7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Met financiële steun van de provincie Vlaams Brabant werd de website </a:t>
            </a:r>
            <a:r>
              <a:rPr lang="nl-BE" dirty="0">
                <a:hlinkClick r:id="rId3"/>
              </a:rPr>
              <a:t>www.Rouwkost.be</a:t>
            </a:r>
            <a:r>
              <a:rPr lang="nl-BE" dirty="0"/>
              <a:t> eind december 2017 voorgesteld en gelanceerd in de provinciale school PIVO te Asse.</a:t>
            </a:r>
          </a:p>
          <a:p>
            <a:r>
              <a:rPr lang="nl-BE" dirty="0"/>
              <a:t>Op 23/05/2018 werd beslist om de </a:t>
            </a:r>
            <a:r>
              <a:rPr lang="nl-BE" b="1" u="sng" dirty="0"/>
              <a:t>vzw </a:t>
            </a:r>
            <a:r>
              <a:rPr lang="nl-BE" b="1" u="sng" dirty="0" err="1"/>
              <a:t>Rouwkost</a:t>
            </a:r>
            <a:r>
              <a:rPr lang="nl-BE" b="1" u="sng" dirty="0"/>
              <a:t> </a:t>
            </a:r>
            <a:r>
              <a:rPr lang="nl-BE" dirty="0"/>
              <a:t>op te richten.</a:t>
            </a:r>
          </a:p>
          <a:p>
            <a:pPr lvl="1"/>
            <a:r>
              <a:rPr lang="nl-BE" u="sng" dirty="0"/>
              <a:t>Voorzitter</a:t>
            </a:r>
            <a:r>
              <a:rPr lang="nl-BE" dirty="0"/>
              <a:t>: De </a:t>
            </a:r>
            <a:r>
              <a:rPr lang="nl-BE" dirty="0" err="1"/>
              <a:t>Geyndt</a:t>
            </a:r>
            <a:r>
              <a:rPr lang="nl-BE" dirty="0"/>
              <a:t> Luc</a:t>
            </a:r>
          </a:p>
          <a:p>
            <a:pPr lvl="1"/>
            <a:r>
              <a:rPr lang="nl-BE" u="sng" dirty="0"/>
              <a:t>Ondervoorzitter</a:t>
            </a:r>
            <a:r>
              <a:rPr lang="nl-BE" dirty="0"/>
              <a:t>: </a:t>
            </a:r>
            <a:r>
              <a:rPr lang="nl-BE" dirty="0" err="1"/>
              <a:t>Scheerlinck</a:t>
            </a:r>
            <a:r>
              <a:rPr lang="nl-BE" dirty="0"/>
              <a:t> Michelle</a:t>
            </a:r>
          </a:p>
          <a:p>
            <a:pPr lvl="1"/>
            <a:r>
              <a:rPr lang="nl-BE" u="sng" dirty="0"/>
              <a:t>Secretaris</a:t>
            </a:r>
            <a:r>
              <a:rPr lang="nl-BE" dirty="0"/>
              <a:t>: </a:t>
            </a:r>
            <a:r>
              <a:rPr lang="nl-BE" dirty="0" err="1"/>
              <a:t>Debruyckere</a:t>
            </a:r>
            <a:r>
              <a:rPr lang="nl-BE" dirty="0"/>
              <a:t> Sofie</a:t>
            </a:r>
          </a:p>
          <a:p>
            <a:pPr lvl="1"/>
            <a:r>
              <a:rPr lang="nl-BE" u="sng" dirty="0"/>
              <a:t>Penningmeester</a:t>
            </a:r>
            <a:r>
              <a:rPr lang="nl-BE" dirty="0"/>
              <a:t>: </a:t>
            </a:r>
            <a:r>
              <a:rPr lang="nl-BE" dirty="0" err="1"/>
              <a:t>Meskens</a:t>
            </a:r>
            <a:r>
              <a:rPr lang="nl-BE" dirty="0"/>
              <a:t> Evelien</a:t>
            </a:r>
          </a:p>
          <a:p>
            <a:pPr lvl="1"/>
            <a:r>
              <a:rPr lang="nl-BE" u="sng" dirty="0"/>
              <a:t>Webmaster</a:t>
            </a:r>
            <a:r>
              <a:rPr lang="nl-BE" dirty="0"/>
              <a:t>: </a:t>
            </a:r>
            <a:r>
              <a:rPr lang="nl-BE" dirty="0" err="1"/>
              <a:t>Rotty</a:t>
            </a:r>
            <a:r>
              <a:rPr lang="nl-BE" dirty="0"/>
              <a:t> Arne</a:t>
            </a:r>
          </a:p>
          <a:p>
            <a:pPr lvl="1"/>
            <a:r>
              <a:rPr lang="nl-BE" u="sng" dirty="0"/>
              <a:t>Lid</a:t>
            </a:r>
            <a:r>
              <a:rPr lang="nl-BE" dirty="0"/>
              <a:t>: de </a:t>
            </a:r>
            <a:r>
              <a:rPr lang="nl-BE" dirty="0" err="1"/>
              <a:t>Nil</a:t>
            </a:r>
            <a:r>
              <a:rPr lang="nl-BE" dirty="0"/>
              <a:t> Kim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26CAE-803E-42B8-9831-9248BCB69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26CAE-803E-42B8-9831-9248BCB69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74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8AC5A-F5F6-451A-BBBA-5D415B08024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85C5CEC9-74DF-46B2-9495-3D6E879DD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FB006BD8-A316-4243-BF0D-6DDAF9C55AFC}"/>
              </a:ext>
            </a:extLst>
          </p:cNvPr>
          <p:cNvSpPr>
            <a:spLocks noGrp="1"/>
          </p:cNvSpPr>
          <p:nvPr>
            <p:ph type="dt" sz="half" idx="10"/>
          </p:nvPr>
        </p:nvSpPr>
        <p:spPr/>
        <p:txBody>
          <a:bodyPr/>
          <a:lstStyle/>
          <a:p>
            <a:fld id="{E9EB0C56-600D-4643-A7FF-42607F1EE105}" type="datetimeFigureOut">
              <a:rPr lang="nl-BE" smtClean="0"/>
              <a:t>2/09/2024</a:t>
            </a:fld>
            <a:endParaRPr lang="nl-BE"/>
          </a:p>
        </p:txBody>
      </p:sp>
      <p:sp>
        <p:nvSpPr>
          <p:cNvPr id="5" name="Tijdelijke aanduiding voor voettekst 4">
            <a:extLst>
              <a:ext uri="{FF2B5EF4-FFF2-40B4-BE49-F238E27FC236}">
                <a16:creationId xmlns:a16="http://schemas.microsoft.com/office/drawing/2014/main" id="{9A71AC50-F4DD-4300-8677-0365C38757A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BFF8945-EB32-4B22-B5AF-EB77B9F61BD3}"/>
              </a:ext>
            </a:extLst>
          </p:cNvPr>
          <p:cNvSpPr>
            <a:spLocks noGrp="1"/>
          </p:cNvSpPr>
          <p:nvPr>
            <p:ph type="sldNum" sz="quarter" idx="12"/>
          </p:nvPr>
        </p:nvSpPr>
        <p:spPr/>
        <p:txBody>
          <a:bodyPr/>
          <a:lstStyle/>
          <a:p>
            <a:fld id="{68919A2F-3810-4B55-9D44-5363F4FB723F}" type="slidenum">
              <a:rPr lang="nl-BE" smtClean="0"/>
              <a:t>‹nr.›</a:t>
            </a:fld>
            <a:endParaRPr lang="nl-BE"/>
          </a:p>
        </p:txBody>
      </p:sp>
    </p:spTree>
    <p:extLst>
      <p:ext uri="{BB962C8B-B14F-4D97-AF65-F5344CB8AC3E}">
        <p14:creationId xmlns:p14="http://schemas.microsoft.com/office/powerpoint/2010/main" val="129939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D16D6-3DB4-49F2-A83B-C27F7A1761F1}"/>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C90F2C9-4F8C-47D7-B034-EF5F42B6172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91F2C2B-7649-47A2-ABFA-5C77BC9CD049}"/>
              </a:ext>
            </a:extLst>
          </p:cNvPr>
          <p:cNvSpPr>
            <a:spLocks noGrp="1"/>
          </p:cNvSpPr>
          <p:nvPr>
            <p:ph type="dt" sz="half" idx="10"/>
          </p:nvPr>
        </p:nvSpPr>
        <p:spPr/>
        <p:txBody>
          <a:bodyPr/>
          <a:lstStyle/>
          <a:p>
            <a:fld id="{E9EB0C56-600D-4643-A7FF-42607F1EE105}" type="datetimeFigureOut">
              <a:rPr lang="nl-BE" smtClean="0"/>
              <a:t>2/09/2024</a:t>
            </a:fld>
            <a:endParaRPr lang="nl-BE"/>
          </a:p>
        </p:txBody>
      </p:sp>
      <p:sp>
        <p:nvSpPr>
          <p:cNvPr id="5" name="Tijdelijke aanduiding voor voettekst 4">
            <a:extLst>
              <a:ext uri="{FF2B5EF4-FFF2-40B4-BE49-F238E27FC236}">
                <a16:creationId xmlns:a16="http://schemas.microsoft.com/office/drawing/2014/main" id="{2DF3BCF8-FFED-41E1-81A7-E4830E8803A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CA24F71-8066-48F3-B86A-32E0E610FF7E}"/>
              </a:ext>
            </a:extLst>
          </p:cNvPr>
          <p:cNvSpPr>
            <a:spLocks noGrp="1"/>
          </p:cNvSpPr>
          <p:nvPr>
            <p:ph type="sldNum" sz="quarter" idx="12"/>
          </p:nvPr>
        </p:nvSpPr>
        <p:spPr/>
        <p:txBody>
          <a:bodyPr/>
          <a:lstStyle/>
          <a:p>
            <a:fld id="{68919A2F-3810-4B55-9D44-5363F4FB723F}" type="slidenum">
              <a:rPr lang="nl-BE" smtClean="0"/>
              <a:t>‹nr.›</a:t>
            </a:fld>
            <a:endParaRPr lang="nl-BE"/>
          </a:p>
        </p:txBody>
      </p:sp>
    </p:spTree>
    <p:extLst>
      <p:ext uri="{BB962C8B-B14F-4D97-AF65-F5344CB8AC3E}">
        <p14:creationId xmlns:p14="http://schemas.microsoft.com/office/powerpoint/2010/main" val="403406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43912D1-5E75-44A4-9132-CF20FA796C11}"/>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5E47A4E-217B-4D6C-922B-20626777CF9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D8A9472-E08A-4391-9E21-3DE7956DEA6E}"/>
              </a:ext>
            </a:extLst>
          </p:cNvPr>
          <p:cNvSpPr>
            <a:spLocks noGrp="1"/>
          </p:cNvSpPr>
          <p:nvPr>
            <p:ph type="dt" sz="half" idx="10"/>
          </p:nvPr>
        </p:nvSpPr>
        <p:spPr/>
        <p:txBody>
          <a:bodyPr/>
          <a:lstStyle/>
          <a:p>
            <a:fld id="{E9EB0C56-600D-4643-A7FF-42607F1EE105}" type="datetimeFigureOut">
              <a:rPr lang="nl-BE" smtClean="0"/>
              <a:t>2/09/2024</a:t>
            </a:fld>
            <a:endParaRPr lang="nl-BE"/>
          </a:p>
        </p:txBody>
      </p:sp>
      <p:sp>
        <p:nvSpPr>
          <p:cNvPr id="5" name="Tijdelijke aanduiding voor voettekst 4">
            <a:extLst>
              <a:ext uri="{FF2B5EF4-FFF2-40B4-BE49-F238E27FC236}">
                <a16:creationId xmlns:a16="http://schemas.microsoft.com/office/drawing/2014/main" id="{EE56A9C2-B01E-471F-BE73-0AE606F8EDD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E711652-3587-4A5E-8413-B666E87C89B1}"/>
              </a:ext>
            </a:extLst>
          </p:cNvPr>
          <p:cNvSpPr>
            <a:spLocks noGrp="1"/>
          </p:cNvSpPr>
          <p:nvPr>
            <p:ph type="sldNum" sz="quarter" idx="12"/>
          </p:nvPr>
        </p:nvSpPr>
        <p:spPr/>
        <p:txBody>
          <a:bodyPr/>
          <a:lstStyle/>
          <a:p>
            <a:fld id="{68919A2F-3810-4B55-9D44-5363F4FB723F}" type="slidenum">
              <a:rPr lang="nl-BE" smtClean="0"/>
              <a:t>‹nr.›</a:t>
            </a:fld>
            <a:endParaRPr lang="nl-BE"/>
          </a:p>
        </p:txBody>
      </p:sp>
    </p:spTree>
    <p:extLst>
      <p:ext uri="{BB962C8B-B14F-4D97-AF65-F5344CB8AC3E}">
        <p14:creationId xmlns:p14="http://schemas.microsoft.com/office/powerpoint/2010/main" val="154129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25695-8AB4-4580-8E15-4233F0C61E1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E726C4C-6439-4CB6-B331-0A3A1D6EE94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C0A1CF1-CABF-4A12-BB3E-7C3D260C7F49}"/>
              </a:ext>
            </a:extLst>
          </p:cNvPr>
          <p:cNvSpPr>
            <a:spLocks noGrp="1"/>
          </p:cNvSpPr>
          <p:nvPr>
            <p:ph type="dt" sz="half" idx="10"/>
          </p:nvPr>
        </p:nvSpPr>
        <p:spPr/>
        <p:txBody>
          <a:bodyPr/>
          <a:lstStyle/>
          <a:p>
            <a:fld id="{E9EB0C56-600D-4643-A7FF-42607F1EE105}" type="datetimeFigureOut">
              <a:rPr lang="nl-BE" smtClean="0"/>
              <a:t>2/09/2024</a:t>
            </a:fld>
            <a:endParaRPr lang="nl-BE"/>
          </a:p>
        </p:txBody>
      </p:sp>
      <p:sp>
        <p:nvSpPr>
          <p:cNvPr id="5" name="Tijdelijke aanduiding voor voettekst 4">
            <a:extLst>
              <a:ext uri="{FF2B5EF4-FFF2-40B4-BE49-F238E27FC236}">
                <a16:creationId xmlns:a16="http://schemas.microsoft.com/office/drawing/2014/main" id="{53449819-0029-4B2F-A1BB-79368CA5AE4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B9BD673-C087-46DC-A31A-CC3E4C6AD33F}"/>
              </a:ext>
            </a:extLst>
          </p:cNvPr>
          <p:cNvSpPr>
            <a:spLocks noGrp="1"/>
          </p:cNvSpPr>
          <p:nvPr>
            <p:ph type="sldNum" sz="quarter" idx="12"/>
          </p:nvPr>
        </p:nvSpPr>
        <p:spPr/>
        <p:txBody>
          <a:bodyPr/>
          <a:lstStyle/>
          <a:p>
            <a:fld id="{68919A2F-3810-4B55-9D44-5363F4FB723F}" type="slidenum">
              <a:rPr lang="nl-BE" smtClean="0"/>
              <a:t>‹nr.›</a:t>
            </a:fld>
            <a:endParaRPr lang="nl-BE"/>
          </a:p>
        </p:txBody>
      </p:sp>
    </p:spTree>
    <p:extLst>
      <p:ext uri="{BB962C8B-B14F-4D97-AF65-F5344CB8AC3E}">
        <p14:creationId xmlns:p14="http://schemas.microsoft.com/office/powerpoint/2010/main" val="225295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16954-559C-4B8F-80A5-7C548757BC2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D28FB27-9B3F-4D11-A020-89E3901244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4BF0690-59F3-45B5-9F84-AD2DCF5AD8AB}"/>
              </a:ext>
            </a:extLst>
          </p:cNvPr>
          <p:cNvSpPr>
            <a:spLocks noGrp="1"/>
          </p:cNvSpPr>
          <p:nvPr>
            <p:ph type="dt" sz="half" idx="10"/>
          </p:nvPr>
        </p:nvSpPr>
        <p:spPr/>
        <p:txBody>
          <a:bodyPr/>
          <a:lstStyle/>
          <a:p>
            <a:fld id="{E9EB0C56-600D-4643-A7FF-42607F1EE105}" type="datetimeFigureOut">
              <a:rPr lang="nl-BE" smtClean="0"/>
              <a:t>2/09/2024</a:t>
            </a:fld>
            <a:endParaRPr lang="nl-BE"/>
          </a:p>
        </p:txBody>
      </p:sp>
      <p:sp>
        <p:nvSpPr>
          <p:cNvPr id="5" name="Tijdelijke aanduiding voor voettekst 4">
            <a:extLst>
              <a:ext uri="{FF2B5EF4-FFF2-40B4-BE49-F238E27FC236}">
                <a16:creationId xmlns:a16="http://schemas.microsoft.com/office/drawing/2014/main" id="{B766B510-BA77-4B99-AFEA-C8A4FBEBED2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200FB1B-B804-4CD3-81D2-0B627D0F91AA}"/>
              </a:ext>
            </a:extLst>
          </p:cNvPr>
          <p:cNvSpPr>
            <a:spLocks noGrp="1"/>
          </p:cNvSpPr>
          <p:nvPr>
            <p:ph type="sldNum" sz="quarter" idx="12"/>
          </p:nvPr>
        </p:nvSpPr>
        <p:spPr/>
        <p:txBody>
          <a:bodyPr/>
          <a:lstStyle/>
          <a:p>
            <a:fld id="{68919A2F-3810-4B55-9D44-5363F4FB723F}" type="slidenum">
              <a:rPr lang="nl-BE" smtClean="0"/>
              <a:t>‹nr.›</a:t>
            </a:fld>
            <a:endParaRPr lang="nl-BE"/>
          </a:p>
        </p:txBody>
      </p:sp>
    </p:spTree>
    <p:extLst>
      <p:ext uri="{BB962C8B-B14F-4D97-AF65-F5344CB8AC3E}">
        <p14:creationId xmlns:p14="http://schemas.microsoft.com/office/powerpoint/2010/main" val="53635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9D55F-168A-4821-94B6-C56C6F88173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7507F1F-144A-4709-83C0-DE5DFF03BC8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2111F97-FA99-418A-8784-6DFD6FFA03C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3316DD45-7BD2-46D6-8ECD-73D9581DD2C2}"/>
              </a:ext>
            </a:extLst>
          </p:cNvPr>
          <p:cNvSpPr>
            <a:spLocks noGrp="1"/>
          </p:cNvSpPr>
          <p:nvPr>
            <p:ph type="dt" sz="half" idx="10"/>
          </p:nvPr>
        </p:nvSpPr>
        <p:spPr/>
        <p:txBody>
          <a:bodyPr/>
          <a:lstStyle/>
          <a:p>
            <a:fld id="{E9EB0C56-600D-4643-A7FF-42607F1EE105}" type="datetimeFigureOut">
              <a:rPr lang="nl-BE" smtClean="0"/>
              <a:t>2/09/2024</a:t>
            </a:fld>
            <a:endParaRPr lang="nl-BE"/>
          </a:p>
        </p:txBody>
      </p:sp>
      <p:sp>
        <p:nvSpPr>
          <p:cNvPr id="6" name="Tijdelijke aanduiding voor voettekst 5">
            <a:extLst>
              <a:ext uri="{FF2B5EF4-FFF2-40B4-BE49-F238E27FC236}">
                <a16:creationId xmlns:a16="http://schemas.microsoft.com/office/drawing/2014/main" id="{F8832D69-55E4-407F-9889-04ED9770094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57B199C-858E-4CD7-82EE-B1158367F098}"/>
              </a:ext>
            </a:extLst>
          </p:cNvPr>
          <p:cNvSpPr>
            <a:spLocks noGrp="1"/>
          </p:cNvSpPr>
          <p:nvPr>
            <p:ph type="sldNum" sz="quarter" idx="12"/>
          </p:nvPr>
        </p:nvSpPr>
        <p:spPr/>
        <p:txBody>
          <a:bodyPr/>
          <a:lstStyle/>
          <a:p>
            <a:fld id="{68919A2F-3810-4B55-9D44-5363F4FB723F}" type="slidenum">
              <a:rPr lang="nl-BE" smtClean="0"/>
              <a:t>‹nr.›</a:t>
            </a:fld>
            <a:endParaRPr lang="nl-BE"/>
          </a:p>
        </p:txBody>
      </p:sp>
    </p:spTree>
    <p:extLst>
      <p:ext uri="{BB962C8B-B14F-4D97-AF65-F5344CB8AC3E}">
        <p14:creationId xmlns:p14="http://schemas.microsoft.com/office/powerpoint/2010/main" val="30767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846416-2B87-456A-BDC3-D86B3DE41101}"/>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C0C5304-526C-46B5-B07B-34C9C99085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5AABC20-446E-4381-BA67-03D770B63A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BC1A6B8A-B102-4AEA-BF1C-B0C7AD290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1834016-C8DF-4DEA-9870-2ABDAE42718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E4AB1E26-3830-4899-8EFB-408521066B2F}"/>
              </a:ext>
            </a:extLst>
          </p:cNvPr>
          <p:cNvSpPr>
            <a:spLocks noGrp="1"/>
          </p:cNvSpPr>
          <p:nvPr>
            <p:ph type="dt" sz="half" idx="10"/>
          </p:nvPr>
        </p:nvSpPr>
        <p:spPr/>
        <p:txBody>
          <a:bodyPr/>
          <a:lstStyle/>
          <a:p>
            <a:fld id="{E9EB0C56-600D-4643-A7FF-42607F1EE105}" type="datetimeFigureOut">
              <a:rPr lang="nl-BE" smtClean="0"/>
              <a:t>2/09/2024</a:t>
            </a:fld>
            <a:endParaRPr lang="nl-BE"/>
          </a:p>
        </p:txBody>
      </p:sp>
      <p:sp>
        <p:nvSpPr>
          <p:cNvPr id="8" name="Tijdelijke aanduiding voor voettekst 7">
            <a:extLst>
              <a:ext uri="{FF2B5EF4-FFF2-40B4-BE49-F238E27FC236}">
                <a16:creationId xmlns:a16="http://schemas.microsoft.com/office/drawing/2014/main" id="{8D687EF8-312D-4E57-BD55-97E15FE7475B}"/>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F7E6D009-5828-4F74-A3EF-B44FA4B014DB}"/>
              </a:ext>
            </a:extLst>
          </p:cNvPr>
          <p:cNvSpPr>
            <a:spLocks noGrp="1"/>
          </p:cNvSpPr>
          <p:nvPr>
            <p:ph type="sldNum" sz="quarter" idx="12"/>
          </p:nvPr>
        </p:nvSpPr>
        <p:spPr/>
        <p:txBody>
          <a:bodyPr/>
          <a:lstStyle/>
          <a:p>
            <a:fld id="{68919A2F-3810-4B55-9D44-5363F4FB723F}" type="slidenum">
              <a:rPr lang="nl-BE" smtClean="0"/>
              <a:t>‹nr.›</a:t>
            </a:fld>
            <a:endParaRPr lang="nl-BE"/>
          </a:p>
        </p:txBody>
      </p:sp>
    </p:spTree>
    <p:extLst>
      <p:ext uri="{BB962C8B-B14F-4D97-AF65-F5344CB8AC3E}">
        <p14:creationId xmlns:p14="http://schemas.microsoft.com/office/powerpoint/2010/main" val="27815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1E100-0EA8-4E23-9130-1129E5069F6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E071489-99A0-48A7-AD40-104B0FE4E17A}"/>
              </a:ext>
            </a:extLst>
          </p:cNvPr>
          <p:cNvSpPr>
            <a:spLocks noGrp="1"/>
          </p:cNvSpPr>
          <p:nvPr>
            <p:ph type="dt" sz="half" idx="10"/>
          </p:nvPr>
        </p:nvSpPr>
        <p:spPr/>
        <p:txBody>
          <a:bodyPr/>
          <a:lstStyle/>
          <a:p>
            <a:fld id="{E9EB0C56-600D-4643-A7FF-42607F1EE105}" type="datetimeFigureOut">
              <a:rPr lang="nl-BE" smtClean="0"/>
              <a:t>2/09/2024</a:t>
            </a:fld>
            <a:endParaRPr lang="nl-BE"/>
          </a:p>
        </p:txBody>
      </p:sp>
      <p:sp>
        <p:nvSpPr>
          <p:cNvPr id="4" name="Tijdelijke aanduiding voor voettekst 3">
            <a:extLst>
              <a:ext uri="{FF2B5EF4-FFF2-40B4-BE49-F238E27FC236}">
                <a16:creationId xmlns:a16="http://schemas.microsoft.com/office/drawing/2014/main" id="{97B02925-5727-4F27-9E02-E868D3BD6D6D}"/>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1A6CCCC6-38C7-4A15-AADA-03C192DFB181}"/>
              </a:ext>
            </a:extLst>
          </p:cNvPr>
          <p:cNvSpPr>
            <a:spLocks noGrp="1"/>
          </p:cNvSpPr>
          <p:nvPr>
            <p:ph type="sldNum" sz="quarter" idx="12"/>
          </p:nvPr>
        </p:nvSpPr>
        <p:spPr/>
        <p:txBody>
          <a:bodyPr/>
          <a:lstStyle/>
          <a:p>
            <a:fld id="{68919A2F-3810-4B55-9D44-5363F4FB723F}" type="slidenum">
              <a:rPr lang="nl-BE" smtClean="0"/>
              <a:t>‹nr.›</a:t>
            </a:fld>
            <a:endParaRPr lang="nl-BE"/>
          </a:p>
        </p:txBody>
      </p:sp>
    </p:spTree>
    <p:extLst>
      <p:ext uri="{BB962C8B-B14F-4D97-AF65-F5344CB8AC3E}">
        <p14:creationId xmlns:p14="http://schemas.microsoft.com/office/powerpoint/2010/main" val="299400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DBBF2AB-3701-4948-9116-35DEE9E945C1}"/>
              </a:ext>
            </a:extLst>
          </p:cNvPr>
          <p:cNvSpPr>
            <a:spLocks noGrp="1"/>
          </p:cNvSpPr>
          <p:nvPr>
            <p:ph type="dt" sz="half" idx="10"/>
          </p:nvPr>
        </p:nvSpPr>
        <p:spPr/>
        <p:txBody>
          <a:bodyPr/>
          <a:lstStyle/>
          <a:p>
            <a:fld id="{E9EB0C56-600D-4643-A7FF-42607F1EE105}" type="datetimeFigureOut">
              <a:rPr lang="nl-BE" smtClean="0"/>
              <a:t>2/09/2024</a:t>
            </a:fld>
            <a:endParaRPr lang="nl-BE"/>
          </a:p>
        </p:txBody>
      </p:sp>
      <p:sp>
        <p:nvSpPr>
          <p:cNvPr id="3" name="Tijdelijke aanduiding voor voettekst 2">
            <a:extLst>
              <a:ext uri="{FF2B5EF4-FFF2-40B4-BE49-F238E27FC236}">
                <a16:creationId xmlns:a16="http://schemas.microsoft.com/office/drawing/2014/main" id="{35B42DF2-FDD0-4C2F-A801-E68BC902F3D9}"/>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D2BD2BF1-70A0-4091-9FA2-31C59379C505}"/>
              </a:ext>
            </a:extLst>
          </p:cNvPr>
          <p:cNvSpPr>
            <a:spLocks noGrp="1"/>
          </p:cNvSpPr>
          <p:nvPr>
            <p:ph type="sldNum" sz="quarter" idx="12"/>
          </p:nvPr>
        </p:nvSpPr>
        <p:spPr/>
        <p:txBody>
          <a:bodyPr/>
          <a:lstStyle/>
          <a:p>
            <a:fld id="{68919A2F-3810-4B55-9D44-5363F4FB723F}" type="slidenum">
              <a:rPr lang="nl-BE" smtClean="0"/>
              <a:t>‹nr.›</a:t>
            </a:fld>
            <a:endParaRPr lang="nl-BE"/>
          </a:p>
        </p:txBody>
      </p:sp>
    </p:spTree>
    <p:extLst>
      <p:ext uri="{BB962C8B-B14F-4D97-AF65-F5344CB8AC3E}">
        <p14:creationId xmlns:p14="http://schemas.microsoft.com/office/powerpoint/2010/main" val="307980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997A6-F4A0-4B3B-B6A7-3633ACAA9D3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316652A-1CEC-4C9F-9C8B-FFC07A41E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7421185-33CB-4B3D-8CA2-1E66CB9D7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140232-2F47-4C63-B236-4E648FFAF465}"/>
              </a:ext>
            </a:extLst>
          </p:cNvPr>
          <p:cNvSpPr>
            <a:spLocks noGrp="1"/>
          </p:cNvSpPr>
          <p:nvPr>
            <p:ph type="dt" sz="half" idx="10"/>
          </p:nvPr>
        </p:nvSpPr>
        <p:spPr/>
        <p:txBody>
          <a:bodyPr/>
          <a:lstStyle/>
          <a:p>
            <a:fld id="{E9EB0C56-600D-4643-A7FF-42607F1EE105}" type="datetimeFigureOut">
              <a:rPr lang="nl-BE" smtClean="0"/>
              <a:t>2/09/2024</a:t>
            </a:fld>
            <a:endParaRPr lang="nl-BE"/>
          </a:p>
        </p:txBody>
      </p:sp>
      <p:sp>
        <p:nvSpPr>
          <p:cNvPr id="6" name="Tijdelijke aanduiding voor voettekst 5">
            <a:extLst>
              <a:ext uri="{FF2B5EF4-FFF2-40B4-BE49-F238E27FC236}">
                <a16:creationId xmlns:a16="http://schemas.microsoft.com/office/drawing/2014/main" id="{840641D8-A9AB-451D-BF13-A40F4CCD1F5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5D610CF-4ED7-4056-8893-A77D4A82A11E}"/>
              </a:ext>
            </a:extLst>
          </p:cNvPr>
          <p:cNvSpPr>
            <a:spLocks noGrp="1"/>
          </p:cNvSpPr>
          <p:nvPr>
            <p:ph type="sldNum" sz="quarter" idx="12"/>
          </p:nvPr>
        </p:nvSpPr>
        <p:spPr/>
        <p:txBody>
          <a:bodyPr/>
          <a:lstStyle/>
          <a:p>
            <a:fld id="{68919A2F-3810-4B55-9D44-5363F4FB723F}" type="slidenum">
              <a:rPr lang="nl-BE" smtClean="0"/>
              <a:t>‹nr.›</a:t>
            </a:fld>
            <a:endParaRPr lang="nl-BE"/>
          </a:p>
        </p:txBody>
      </p:sp>
    </p:spTree>
    <p:extLst>
      <p:ext uri="{BB962C8B-B14F-4D97-AF65-F5344CB8AC3E}">
        <p14:creationId xmlns:p14="http://schemas.microsoft.com/office/powerpoint/2010/main" val="23679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88AB7-82E7-40D2-9DC0-E5738C80E8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936863C-8376-4682-A15D-808B83E84E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24416C39-BF9F-48AA-B256-173F1F3FB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AC46927-F781-4103-B000-390C23C213AC}"/>
              </a:ext>
            </a:extLst>
          </p:cNvPr>
          <p:cNvSpPr>
            <a:spLocks noGrp="1"/>
          </p:cNvSpPr>
          <p:nvPr>
            <p:ph type="dt" sz="half" idx="10"/>
          </p:nvPr>
        </p:nvSpPr>
        <p:spPr/>
        <p:txBody>
          <a:bodyPr/>
          <a:lstStyle/>
          <a:p>
            <a:fld id="{E9EB0C56-600D-4643-A7FF-42607F1EE105}" type="datetimeFigureOut">
              <a:rPr lang="nl-BE" smtClean="0"/>
              <a:t>2/09/2024</a:t>
            </a:fld>
            <a:endParaRPr lang="nl-BE"/>
          </a:p>
        </p:txBody>
      </p:sp>
      <p:sp>
        <p:nvSpPr>
          <p:cNvPr id="6" name="Tijdelijke aanduiding voor voettekst 5">
            <a:extLst>
              <a:ext uri="{FF2B5EF4-FFF2-40B4-BE49-F238E27FC236}">
                <a16:creationId xmlns:a16="http://schemas.microsoft.com/office/drawing/2014/main" id="{730153EE-FB11-4D44-995E-65D797CD6F6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ED29C5B-F3FB-4109-91AD-BF29362C2D90}"/>
              </a:ext>
            </a:extLst>
          </p:cNvPr>
          <p:cNvSpPr>
            <a:spLocks noGrp="1"/>
          </p:cNvSpPr>
          <p:nvPr>
            <p:ph type="sldNum" sz="quarter" idx="12"/>
          </p:nvPr>
        </p:nvSpPr>
        <p:spPr/>
        <p:txBody>
          <a:bodyPr/>
          <a:lstStyle/>
          <a:p>
            <a:fld id="{68919A2F-3810-4B55-9D44-5363F4FB723F}" type="slidenum">
              <a:rPr lang="nl-BE" smtClean="0"/>
              <a:t>‹nr.›</a:t>
            </a:fld>
            <a:endParaRPr lang="nl-BE"/>
          </a:p>
        </p:txBody>
      </p:sp>
    </p:spTree>
    <p:extLst>
      <p:ext uri="{BB962C8B-B14F-4D97-AF65-F5344CB8AC3E}">
        <p14:creationId xmlns:p14="http://schemas.microsoft.com/office/powerpoint/2010/main" val="30143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72892AF-8F56-4093-8C16-90D362FE9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CADC928-CFED-4B35-B9BA-3DF7FD55E1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426BB29-9BB0-45AF-A8DB-258E77669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B0C56-600D-4643-A7FF-42607F1EE105}" type="datetimeFigureOut">
              <a:rPr lang="nl-BE" smtClean="0"/>
              <a:t>2/09/2024</a:t>
            </a:fld>
            <a:endParaRPr lang="nl-BE"/>
          </a:p>
        </p:txBody>
      </p:sp>
      <p:sp>
        <p:nvSpPr>
          <p:cNvPr id="5" name="Tijdelijke aanduiding voor voettekst 4">
            <a:extLst>
              <a:ext uri="{FF2B5EF4-FFF2-40B4-BE49-F238E27FC236}">
                <a16:creationId xmlns:a16="http://schemas.microsoft.com/office/drawing/2014/main" id="{84EA7CAD-5ECC-4CD5-8451-9B1B7FFE6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87E7AA7-2162-4A0F-A346-0671C3BF0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19A2F-3810-4B55-9D44-5363F4FB723F}" type="slidenum">
              <a:rPr lang="nl-BE" smtClean="0"/>
              <a:t>‹nr.›</a:t>
            </a:fld>
            <a:endParaRPr lang="nl-BE"/>
          </a:p>
        </p:txBody>
      </p:sp>
    </p:spTree>
    <p:extLst>
      <p:ext uri="{BB962C8B-B14F-4D97-AF65-F5344CB8AC3E}">
        <p14:creationId xmlns:p14="http://schemas.microsoft.com/office/powerpoint/2010/main" val="3347559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erstetroost.be/"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rouwkost.b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rouwkost.be/" TargetMode="External"/><Relationship Id="rId5" Type="http://schemas.openxmlformats.org/officeDocument/2006/relationships/hyperlink" Target="http://www.eerstetroost.be/"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eerstetroost.be/"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62913-4DA5-404A-8CDA-9FB08A2D0777}"/>
              </a:ext>
            </a:extLst>
          </p:cNvPr>
          <p:cNvSpPr>
            <a:spLocks noGrp="1"/>
          </p:cNvSpPr>
          <p:nvPr>
            <p:ph type="ctrTitle"/>
          </p:nvPr>
        </p:nvSpPr>
        <p:spPr>
          <a:xfrm>
            <a:off x="3396341" y="961050"/>
            <a:ext cx="5592146" cy="1139987"/>
          </a:xfrm>
          <a:solidFill>
            <a:schemeClr val="bg2">
              <a:lumMod val="75000"/>
              <a:alpha val="40000"/>
            </a:schemeClr>
          </a:solidFill>
        </p:spPr>
        <p:txBody>
          <a:bodyPr>
            <a:normAutofit fontScale="90000"/>
          </a:bodyPr>
          <a:lstStyle/>
          <a:p>
            <a:r>
              <a:rPr lang="nl-BE" sz="8000" b="1" cap="small" dirty="0">
                <a:solidFill>
                  <a:schemeClr val="bg1"/>
                </a:solidFill>
              </a:rPr>
              <a:t>Vzw </a:t>
            </a:r>
            <a:r>
              <a:rPr lang="nl-BE" sz="8000" b="1" cap="small" dirty="0" err="1">
                <a:solidFill>
                  <a:schemeClr val="bg1"/>
                </a:solidFill>
              </a:rPr>
              <a:t>Rouwkost</a:t>
            </a:r>
            <a:endParaRPr lang="nl-BE" sz="8000" b="1" cap="small" dirty="0">
              <a:solidFill>
                <a:schemeClr val="bg1"/>
              </a:solidFill>
            </a:endParaRPr>
          </a:p>
        </p:txBody>
      </p:sp>
      <p:sp>
        <p:nvSpPr>
          <p:cNvPr id="3" name="Ondertitel 2">
            <a:extLst>
              <a:ext uri="{FF2B5EF4-FFF2-40B4-BE49-F238E27FC236}">
                <a16:creationId xmlns:a16="http://schemas.microsoft.com/office/drawing/2014/main" id="{37FDAD07-6683-4165-A1C3-45B58E954259}"/>
              </a:ext>
            </a:extLst>
          </p:cNvPr>
          <p:cNvSpPr>
            <a:spLocks noGrp="1"/>
          </p:cNvSpPr>
          <p:nvPr>
            <p:ph type="subTitle" idx="1"/>
          </p:nvPr>
        </p:nvSpPr>
        <p:spPr>
          <a:xfrm>
            <a:off x="3435218" y="2276665"/>
            <a:ext cx="5514392" cy="1040363"/>
          </a:xfrm>
          <a:solidFill>
            <a:schemeClr val="bg2">
              <a:lumMod val="75000"/>
              <a:alpha val="40000"/>
            </a:schemeClr>
          </a:solidFill>
        </p:spPr>
        <p:txBody>
          <a:bodyPr/>
          <a:lstStyle/>
          <a:p>
            <a:r>
              <a:rPr lang="nl-BE" dirty="0">
                <a:solidFill>
                  <a:schemeClr val="bg1"/>
                </a:solidFill>
                <a:hlinkClick r:id="rId3">
                  <a:extLst>
                    <a:ext uri="{A12FA001-AC4F-418D-AE19-62706E023703}">
                      <ahyp:hlinkClr xmlns:ahyp="http://schemas.microsoft.com/office/drawing/2018/hyperlinkcolor" val="tx"/>
                    </a:ext>
                  </a:extLst>
                </a:hlinkClick>
              </a:rPr>
              <a:t>www.Eerstetroost.be</a:t>
            </a:r>
            <a:endParaRPr lang="nl-BE" dirty="0">
              <a:solidFill>
                <a:schemeClr val="bg1"/>
              </a:solidFill>
            </a:endParaRPr>
          </a:p>
          <a:p>
            <a:r>
              <a:rPr lang="nl-BE" dirty="0">
                <a:solidFill>
                  <a:schemeClr val="bg1"/>
                </a:solidFill>
                <a:hlinkClick r:id="rId4">
                  <a:extLst>
                    <a:ext uri="{A12FA001-AC4F-418D-AE19-62706E023703}">
                      <ahyp:hlinkClr xmlns:ahyp="http://schemas.microsoft.com/office/drawing/2018/hyperlinkcolor" val="tx"/>
                    </a:ext>
                  </a:extLst>
                </a:hlinkClick>
              </a:rPr>
              <a:t>www.Rouwkost.be</a:t>
            </a:r>
            <a:endParaRPr lang="nl-BE" dirty="0">
              <a:solidFill>
                <a:schemeClr val="bg1"/>
              </a:solidFill>
            </a:endParaRPr>
          </a:p>
          <a:p>
            <a:endParaRPr lang="nl-BE" dirty="0">
              <a:solidFill>
                <a:schemeClr val="bg1"/>
              </a:solidFill>
            </a:endParaRPr>
          </a:p>
        </p:txBody>
      </p:sp>
      <p:pic>
        <p:nvPicPr>
          <p:cNvPr id="10" name="Picture 9" descr="A picture containing food, drawing, shirt&#10;&#10;Description automatically generated">
            <a:extLst>
              <a:ext uri="{FF2B5EF4-FFF2-40B4-BE49-F238E27FC236}">
                <a16:creationId xmlns:a16="http://schemas.microsoft.com/office/drawing/2014/main" id="{230BC667-9D00-4862-8A5B-479474ADE9EC}"/>
              </a:ext>
            </a:extLst>
          </p:cNvPr>
          <p:cNvPicPr>
            <a:picLocks noChangeAspect="1"/>
          </p:cNvPicPr>
          <p:nvPr/>
        </p:nvPicPr>
        <p:blipFill rotWithShape="1">
          <a:blip r:embed="rId5">
            <a:extLst>
              <a:ext uri="{28A0092B-C50C-407E-A947-70E740481C1C}">
                <a14:useLocalDpi xmlns:a14="http://schemas.microsoft.com/office/drawing/2010/main" val="0"/>
              </a:ext>
            </a:extLst>
          </a:blip>
          <a:srcRect l="28552" t="26067" r="28029" b="25806"/>
          <a:stretch/>
        </p:blipFill>
        <p:spPr>
          <a:xfrm>
            <a:off x="8805332" y="90311"/>
            <a:ext cx="936979" cy="1038578"/>
          </a:xfrm>
          <a:prstGeom prst="rect">
            <a:avLst/>
          </a:prstGeom>
        </p:spPr>
      </p:pic>
    </p:spTree>
    <p:extLst>
      <p:ext uri="{BB962C8B-B14F-4D97-AF65-F5344CB8AC3E}">
        <p14:creationId xmlns:p14="http://schemas.microsoft.com/office/powerpoint/2010/main" val="726790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51B68F4-1A4C-4B49-9B28-DB39BE1B1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181" y="1593134"/>
            <a:ext cx="5462546" cy="3715463"/>
          </a:xfrm>
          <a:prstGeom prst="rect">
            <a:avLst/>
          </a:prstGeom>
        </p:spPr>
      </p:pic>
      <p:pic>
        <p:nvPicPr>
          <p:cNvPr id="6" name="Picture 5">
            <a:extLst>
              <a:ext uri="{FF2B5EF4-FFF2-40B4-BE49-F238E27FC236}">
                <a16:creationId xmlns:a16="http://schemas.microsoft.com/office/drawing/2014/main" id="{7BD8E28F-D7E8-4BC0-9A77-E5154D560BC8}"/>
              </a:ext>
            </a:extLst>
          </p:cNvPr>
          <p:cNvPicPr>
            <a:picLocks noChangeAspect="1"/>
          </p:cNvPicPr>
          <p:nvPr/>
        </p:nvPicPr>
        <p:blipFill rotWithShape="1">
          <a:blip r:embed="rId4"/>
          <a:srcRect l="29086" r="28244" b="1"/>
          <a:stretch/>
        </p:blipFill>
        <p:spPr>
          <a:xfrm>
            <a:off x="0" y="341257"/>
            <a:ext cx="12191999" cy="6417170"/>
          </a:xfrm>
          <a:prstGeom prst="rect">
            <a:avLst/>
          </a:prstGeom>
        </p:spPr>
      </p:pic>
      <p:pic>
        <p:nvPicPr>
          <p:cNvPr id="7" name="Picture 2" descr="https://www.eerstetroost.be/wp-content/uploads/2019/02/EersteTroost-LOGO-600px.png">
            <a:extLst>
              <a:ext uri="{FF2B5EF4-FFF2-40B4-BE49-F238E27FC236}">
                <a16:creationId xmlns:a16="http://schemas.microsoft.com/office/drawing/2014/main" id="{DABE708B-C82E-4465-9320-DEFCAD9D2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737" y="-118860"/>
            <a:ext cx="3336526" cy="3336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9EB1ED-A002-428E-8405-D104BA7118DD}"/>
              </a:ext>
            </a:extLst>
          </p:cNvPr>
          <p:cNvSpPr txBox="1"/>
          <p:nvPr/>
        </p:nvSpPr>
        <p:spPr>
          <a:xfrm>
            <a:off x="1822486" y="3232345"/>
            <a:ext cx="3705859" cy="1938992"/>
          </a:xfrm>
          <a:prstGeom prst="rect">
            <a:avLst/>
          </a:prstGeom>
          <a:noFill/>
        </p:spPr>
        <p:txBody>
          <a:bodyPr wrap="square" rtlCol="0">
            <a:spAutoFit/>
          </a:bodyPr>
          <a:lstStyle/>
          <a:p>
            <a:pPr marL="342900" indent="-342900">
              <a:buFont typeface="Arial" panose="020B0604020202020204" pitchFamily="34" charset="0"/>
              <a:buChar char="•"/>
            </a:pPr>
            <a:r>
              <a:rPr lang="nl-BE" sz="2400" dirty="0">
                <a:solidFill>
                  <a:srgbClr val="FFFF00"/>
                </a:solidFill>
              </a:rPr>
              <a:t>OPVOUWBAAR DOOSJE</a:t>
            </a:r>
          </a:p>
          <a:p>
            <a:pPr marL="342900" indent="-342900">
              <a:buFont typeface="Arial" panose="020B0604020202020204" pitchFamily="34" charset="0"/>
              <a:buChar char="•"/>
            </a:pPr>
            <a:r>
              <a:rPr lang="nl-BE" sz="2400" dirty="0">
                <a:solidFill>
                  <a:srgbClr val="FFFF00"/>
                </a:solidFill>
              </a:rPr>
              <a:t>ZORGENPOPJE</a:t>
            </a:r>
          </a:p>
          <a:p>
            <a:pPr marL="342900" indent="-342900">
              <a:buFont typeface="Arial" panose="020B0604020202020204" pitchFamily="34" charset="0"/>
              <a:buChar char="•"/>
            </a:pPr>
            <a:r>
              <a:rPr lang="nl-BE" sz="2400" dirty="0">
                <a:solidFill>
                  <a:srgbClr val="FFFF00"/>
                </a:solidFill>
              </a:rPr>
              <a:t>SPEELGOED GSM’ETJE</a:t>
            </a:r>
          </a:p>
          <a:p>
            <a:pPr marL="342900" indent="-342900">
              <a:buFont typeface="Arial" panose="020B0604020202020204" pitchFamily="34" charset="0"/>
              <a:buChar char="•"/>
            </a:pPr>
            <a:r>
              <a:rPr lang="nl-BE" sz="2400" dirty="0">
                <a:solidFill>
                  <a:srgbClr val="FFFF00"/>
                </a:solidFill>
              </a:rPr>
              <a:t>ARMBANDJE</a:t>
            </a:r>
          </a:p>
          <a:p>
            <a:pPr marL="342900" indent="-342900">
              <a:buFont typeface="Arial" panose="020B0604020202020204" pitchFamily="34" charset="0"/>
              <a:buChar char="•"/>
            </a:pPr>
            <a:r>
              <a:rPr lang="nl-BE" sz="2400" dirty="0">
                <a:solidFill>
                  <a:srgbClr val="FFFF00"/>
                </a:solidFill>
              </a:rPr>
              <a:t>DAGBOEJE</a:t>
            </a:r>
          </a:p>
        </p:txBody>
      </p:sp>
      <p:sp>
        <p:nvSpPr>
          <p:cNvPr id="3" name="TextBox 2">
            <a:extLst>
              <a:ext uri="{FF2B5EF4-FFF2-40B4-BE49-F238E27FC236}">
                <a16:creationId xmlns:a16="http://schemas.microsoft.com/office/drawing/2014/main" id="{101B6E98-791D-450F-803C-CB1C09EF69A3}"/>
              </a:ext>
            </a:extLst>
          </p:cNvPr>
          <p:cNvSpPr txBox="1"/>
          <p:nvPr/>
        </p:nvSpPr>
        <p:spPr>
          <a:xfrm>
            <a:off x="1015068" y="2120352"/>
            <a:ext cx="32082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0" i="0" u="none" strike="noStrike" kern="1200" cap="none" spc="0" normalizeH="0" baseline="0" noProof="0" dirty="0">
                <a:ln>
                  <a:noFill/>
                </a:ln>
                <a:solidFill>
                  <a:prstClr val="white"/>
                </a:solidFill>
                <a:effectLst/>
                <a:uLnTx/>
                <a:uFillTx/>
                <a:latin typeface="Calibri" panose="020F0502020204030204"/>
                <a:ea typeface="+mn-ea"/>
                <a:cs typeface="+mn-cs"/>
              </a:rPr>
              <a:t>Eerste Troost</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24122604-6CC2-49FA-8721-8C94FB42B91E}"/>
              </a:ext>
            </a:extLst>
          </p:cNvPr>
          <p:cNvSpPr txBox="1"/>
          <p:nvPr/>
        </p:nvSpPr>
        <p:spPr>
          <a:xfrm>
            <a:off x="5967454" y="3204774"/>
            <a:ext cx="4786999" cy="1846659"/>
          </a:xfrm>
          <a:prstGeom prst="rect">
            <a:avLst/>
          </a:prstGeom>
          <a:noFill/>
        </p:spPr>
        <p:txBody>
          <a:bodyPr wrap="square" rtlCol="0">
            <a:spAutoFit/>
          </a:bodyPr>
          <a:lstStyle/>
          <a:p>
            <a:pPr marL="285750" indent="-285750">
              <a:buFont typeface="Arial" panose="020B0604020202020204" pitchFamily="34" charset="0"/>
              <a:buChar char="•"/>
            </a:pPr>
            <a:r>
              <a:rPr lang="nl-BE" sz="2400" dirty="0">
                <a:solidFill>
                  <a:srgbClr val="FFFF00"/>
                </a:solidFill>
              </a:rPr>
              <a:t>EMOTIEMETER</a:t>
            </a:r>
          </a:p>
          <a:p>
            <a:pPr marL="285750" indent="-285750">
              <a:buFont typeface="Arial" panose="020B0604020202020204" pitchFamily="34" charset="0"/>
              <a:buChar char="•"/>
            </a:pPr>
            <a:r>
              <a:rPr lang="nl-BE" sz="2400" dirty="0">
                <a:solidFill>
                  <a:srgbClr val="FFFF00"/>
                </a:solidFill>
              </a:rPr>
              <a:t>KLEURPOTLOODJES, STIKCKERTJES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srgbClr val="FFFF00"/>
                </a:solidFill>
                <a:effectLst/>
                <a:uLnTx/>
                <a:uFillTx/>
                <a:latin typeface="Calibri" panose="020F0502020204030204"/>
                <a:ea typeface="+mn-ea"/>
                <a:cs typeface="+mn-cs"/>
              </a:rPr>
              <a:t>BROCHURE VOOR OUDERS</a:t>
            </a:r>
          </a:p>
          <a:p>
            <a:pPr marL="285750" indent="-285750">
              <a:buFont typeface="Arial" panose="020B0604020202020204" pitchFamily="34" charset="0"/>
              <a:buChar char="•"/>
            </a:pPr>
            <a:r>
              <a:rPr lang="nl-BE" sz="2400" dirty="0">
                <a:solidFill>
                  <a:srgbClr val="FFFF00"/>
                </a:solidFill>
              </a:rPr>
              <a:t>UITLEG WERKVORMEN</a:t>
            </a:r>
          </a:p>
          <a:p>
            <a:endParaRPr lang="nl-BE" dirty="0"/>
          </a:p>
        </p:txBody>
      </p:sp>
    </p:spTree>
    <p:extLst>
      <p:ext uri="{BB962C8B-B14F-4D97-AF65-F5344CB8AC3E}">
        <p14:creationId xmlns:p14="http://schemas.microsoft.com/office/powerpoint/2010/main" val="806508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ownload Free png 5 Blue Watercolor Texture (JPG) | OnlyGFX.com - DLPNG.com">
            <a:extLst>
              <a:ext uri="{FF2B5EF4-FFF2-40B4-BE49-F238E27FC236}">
                <a16:creationId xmlns:a16="http://schemas.microsoft.com/office/drawing/2014/main" id="{AE4C44BB-1BD3-F641-86DB-A698F206FEEF}"/>
              </a:ext>
            </a:extLst>
          </p:cNvPr>
          <p:cNvPicPr>
            <a:picLocks noChangeAspect="1" noChangeArrowheads="1"/>
          </p:cNvPicPr>
          <p:nvPr/>
        </p:nvPicPr>
        <p:blipFill rotWithShape="1">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5535" t="16960" r="12190" b="16960"/>
          <a:stretch/>
        </p:blipFill>
        <p:spPr bwMode="auto">
          <a:xfrm>
            <a:off x="1"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0B85A8D-8841-47D8-9029-C18F1C8AF1CF}"/>
              </a:ext>
            </a:extLst>
          </p:cNvPr>
          <p:cNvSpPr>
            <a:spLocks noGrp="1"/>
          </p:cNvSpPr>
          <p:nvPr>
            <p:ph type="ctrTitle"/>
          </p:nvPr>
        </p:nvSpPr>
        <p:spPr>
          <a:xfrm>
            <a:off x="1524000" y="1451547"/>
            <a:ext cx="9144000" cy="2387600"/>
          </a:xfrm>
        </p:spPr>
        <p:txBody>
          <a:bodyPr/>
          <a:lstStyle/>
          <a:p>
            <a:r>
              <a:rPr lang="nl-BE" dirty="0">
                <a:solidFill>
                  <a:schemeClr val="bg1"/>
                </a:solidFill>
              </a:rPr>
              <a:t>HARTELIJK DANK VOOR UW INTERESSE</a:t>
            </a:r>
          </a:p>
        </p:txBody>
      </p:sp>
      <p:sp>
        <p:nvSpPr>
          <p:cNvPr id="3" name="Ondertitel 2">
            <a:extLst>
              <a:ext uri="{FF2B5EF4-FFF2-40B4-BE49-F238E27FC236}">
                <a16:creationId xmlns:a16="http://schemas.microsoft.com/office/drawing/2014/main" id="{5A64E60A-58D8-4206-AB6D-EAF3E29DFB40}"/>
              </a:ext>
            </a:extLst>
          </p:cNvPr>
          <p:cNvSpPr>
            <a:spLocks noGrp="1"/>
          </p:cNvSpPr>
          <p:nvPr>
            <p:ph type="subTitle" idx="1"/>
          </p:nvPr>
        </p:nvSpPr>
        <p:spPr/>
        <p:txBody>
          <a:bodyPr/>
          <a:lstStyle/>
          <a:p>
            <a:endParaRPr lang="nl-BE" dirty="0">
              <a:solidFill>
                <a:schemeClr val="bg1"/>
              </a:solidFill>
            </a:endParaRPr>
          </a:p>
          <a:p>
            <a:r>
              <a:rPr lang="nl-BE" dirty="0">
                <a:solidFill>
                  <a:schemeClr val="bg1"/>
                </a:solidFill>
              </a:rPr>
              <a:t>Zijn er nog vragen??</a:t>
            </a:r>
          </a:p>
        </p:txBody>
      </p:sp>
    </p:spTree>
    <p:extLst>
      <p:ext uri="{BB962C8B-B14F-4D97-AF65-F5344CB8AC3E}">
        <p14:creationId xmlns:p14="http://schemas.microsoft.com/office/powerpoint/2010/main" val="54959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close up of a logo&#10;&#10;Description automatically generated">
            <a:extLst>
              <a:ext uri="{FF2B5EF4-FFF2-40B4-BE49-F238E27FC236}">
                <a16:creationId xmlns:a16="http://schemas.microsoft.com/office/drawing/2014/main" id="{C51B68F4-1A4C-4B49-9B28-DB39BE1B1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021" y="891261"/>
            <a:ext cx="1913957" cy="1301818"/>
          </a:xfrm>
          <a:prstGeom prst="rect">
            <a:avLst/>
          </a:prstGeom>
        </p:spPr>
      </p:pic>
      <p:sp>
        <p:nvSpPr>
          <p:cNvPr id="11" name="TextBox 10">
            <a:extLst>
              <a:ext uri="{FF2B5EF4-FFF2-40B4-BE49-F238E27FC236}">
                <a16:creationId xmlns:a16="http://schemas.microsoft.com/office/drawing/2014/main" id="{82CC30C5-2270-4E4E-AF50-C68E2F303F68}"/>
              </a:ext>
            </a:extLst>
          </p:cNvPr>
          <p:cNvSpPr txBox="1"/>
          <p:nvPr/>
        </p:nvSpPr>
        <p:spPr>
          <a:xfrm>
            <a:off x="3028949" y="3111948"/>
            <a:ext cx="6134100" cy="3231654"/>
          </a:xfrm>
          <a:prstGeom prst="rect">
            <a:avLst/>
          </a:prstGeom>
          <a:noFill/>
        </p:spPr>
        <p:txBody>
          <a:bodyPr wrap="square" rtlCol="0">
            <a:spAutoFit/>
          </a:bodyPr>
          <a:lstStyle/>
          <a:p>
            <a:pPr algn="ctr"/>
            <a:r>
              <a:rPr lang="nl-BE" sz="2800" dirty="0">
                <a:solidFill>
                  <a:schemeClr val="bg1"/>
                </a:solidFill>
              </a:rPr>
              <a:t>Wij zijn een vzw die twee websites beheert over rouwverwerking bij kinderen en jonge mensen.</a:t>
            </a:r>
          </a:p>
          <a:p>
            <a:pPr algn="ctr"/>
            <a:endParaRPr lang="nl-BE" sz="2800" dirty="0">
              <a:solidFill>
                <a:schemeClr val="bg1"/>
              </a:solidFill>
            </a:endParaRPr>
          </a:p>
          <a:p>
            <a:pPr algn="ctr"/>
            <a:r>
              <a:rPr lang="nl-BE" sz="2800" dirty="0">
                <a:solidFill>
                  <a:schemeClr val="bg1"/>
                </a:solidFill>
                <a:hlinkClick r:id="rId5">
                  <a:extLst>
                    <a:ext uri="{A12FA001-AC4F-418D-AE19-62706E023703}">
                      <ahyp:hlinkClr xmlns:ahyp="http://schemas.microsoft.com/office/drawing/2018/hyperlinkcolor" val="tx"/>
                    </a:ext>
                  </a:extLst>
                </a:hlinkClick>
              </a:rPr>
              <a:t>www.eerstetroost.be</a:t>
            </a:r>
            <a:endParaRPr lang="nl-BE" sz="2800" dirty="0">
              <a:solidFill>
                <a:schemeClr val="bg1"/>
              </a:solidFill>
            </a:endParaRPr>
          </a:p>
          <a:p>
            <a:pPr algn="ctr"/>
            <a:r>
              <a:rPr lang="nl-BE" sz="2800" dirty="0">
                <a:solidFill>
                  <a:schemeClr val="bg1"/>
                </a:solidFill>
                <a:hlinkClick r:id="rId6">
                  <a:extLst>
                    <a:ext uri="{A12FA001-AC4F-418D-AE19-62706E023703}">
                      <ahyp:hlinkClr xmlns:ahyp="http://schemas.microsoft.com/office/drawing/2018/hyperlinkcolor" val="tx"/>
                    </a:ext>
                  </a:extLst>
                </a:hlinkClick>
              </a:rPr>
              <a:t>www.rouwkost.be</a:t>
            </a:r>
            <a:endParaRPr lang="nl-BE" sz="28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001989-03AA-4CDA-B5D1-BF680DFD04F8}"/>
              </a:ext>
            </a:extLst>
          </p:cNvPr>
          <p:cNvPicPr>
            <a:picLocks noChangeAspect="1"/>
          </p:cNvPicPr>
          <p:nvPr/>
        </p:nvPicPr>
        <p:blipFill>
          <a:blip r:embed="rId7">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5033961" y="2245173"/>
            <a:ext cx="2124075" cy="866775"/>
          </a:xfrm>
          <a:prstGeom prst="rect">
            <a:avLst/>
          </a:prstGeom>
        </p:spPr>
      </p:pic>
    </p:spTree>
    <p:extLst>
      <p:ext uri="{BB962C8B-B14F-4D97-AF65-F5344CB8AC3E}">
        <p14:creationId xmlns:p14="http://schemas.microsoft.com/office/powerpoint/2010/main" val="322522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51B68F4-1A4C-4B49-9B28-DB39BE1B1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181" y="1593134"/>
            <a:ext cx="5462546" cy="3715463"/>
          </a:xfrm>
          <a:prstGeom prst="rect">
            <a:avLst/>
          </a:prstGeom>
        </p:spPr>
      </p:pic>
      <p:pic>
        <p:nvPicPr>
          <p:cNvPr id="6" name="Picture 5">
            <a:extLst>
              <a:ext uri="{FF2B5EF4-FFF2-40B4-BE49-F238E27FC236}">
                <a16:creationId xmlns:a16="http://schemas.microsoft.com/office/drawing/2014/main" id="{7BD8E28F-D7E8-4BC0-9A77-E5154D560BC8}"/>
              </a:ext>
            </a:extLst>
          </p:cNvPr>
          <p:cNvPicPr>
            <a:picLocks noChangeAspect="1"/>
          </p:cNvPicPr>
          <p:nvPr/>
        </p:nvPicPr>
        <p:blipFill rotWithShape="1">
          <a:blip r:embed="rId4"/>
          <a:srcRect l="29086" r="28244" b="1"/>
          <a:stretch/>
        </p:blipFill>
        <p:spPr>
          <a:xfrm>
            <a:off x="0" y="546897"/>
            <a:ext cx="12191999" cy="6417170"/>
          </a:xfrm>
          <a:prstGeom prst="rect">
            <a:avLst/>
          </a:prstGeom>
        </p:spPr>
      </p:pic>
      <p:pic>
        <p:nvPicPr>
          <p:cNvPr id="7" name="Picture 2" descr="https://www.eerstetroost.be/wp-content/uploads/2019/02/EersteTroost-LOGO-600px.png">
            <a:extLst>
              <a:ext uri="{FF2B5EF4-FFF2-40B4-BE49-F238E27FC236}">
                <a16:creationId xmlns:a16="http://schemas.microsoft.com/office/drawing/2014/main" id="{DABE708B-C82E-4465-9320-DEFCAD9D2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737" y="-118860"/>
            <a:ext cx="3336526" cy="3336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9EB1ED-A002-428E-8405-D104BA7118DD}"/>
              </a:ext>
            </a:extLst>
          </p:cNvPr>
          <p:cNvSpPr txBox="1"/>
          <p:nvPr/>
        </p:nvSpPr>
        <p:spPr>
          <a:xfrm>
            <a:off x="1613102" y="3755482"/>
            <a:ext cx="9414934" cy="2246769"/>
          </a:xfrm>
          <a:prstGeom prst="rect">
            <a:avLst/>
          </a:prstGeom>
          <a:noFill/>
        </p:spPr>
        <p:txBody>
          <a:bodyPr wrap="square" rtlCol="0">
            <a:spAutoFit/>
          </a:bodyPr>
          <a:lstStyle/>
          <a:p>
            <a:pPr marL="342900" indent="-342900">
              <a:buFont typeface="Arial" panose="020B0604020202020204" pitchFamily="34" charset="0"/>
              <a:buChar char="•"/>
            </a:pPr>
            <a:r>
              <a:rPr lang="nl-BE" sz="2000" dirty="0">
                <a:solidFill>
                  <a:schemeClr val="bg1"/>
                </a:solidFill>
              </a:rPr>
              <a:t>Ontstaan in 2012 en ontworpen door De </a:t>
            </a:r>
            <a:r>
              <a:rPr lang="nl-BE" sz="2000" dirty="0" err="1">
                <a:solidFill>
                  <a:schemeClr val="bg1"/>
                </a:solidFill>
              </a:rPr>
              <a:t>Nil</a:t>
            </a:r>
            <a:r>
              <a:rPr lang="nl-BE" sz="2000" dirty="0">
                <a:solidFill>
                  <a:schemeClr val="bg1"/>
                </a:solidFill>
              </a:rPr>
              <a:t> Kim en De </a:t>
            </a:r>
            <a:r>
              <a:rPr lang="nl-BE" sz="2000" dirty="0" err="1">
                <a:solidFill>
                  <a:schemeClr val="bg1"/>
                </a:solidFill>
              </a:rPr>
              <a:t>Geyndt</a:t>
            </a:r>
            <a:r>
              <a:rPr lang="nl-BE" sz="2000" dirty="0">
                <a:solidFill>
                  <a:schemeClr val="bg1"/>
                </a:solidFill>
              </a:rPr>
              <a:t> Luc.</a:t>
            </a:r>
          </a:p>
          <a:p>
            <a:pPr marL="342900" indent="-342900">
              <a:buFont typeface="Arial" panose="020B0604020202020204" pitchFamily="34" charset="0"/>
              <a:buChar char="•"/>
            </a:pPr>
            <a:r>
              <a:rPr lang="nl-BE" sz="2000" dirty="0">
                <a:solidFill>
                  <a:schemeClr val="bg1"/>
                </a:solidFill>
              </a:rPr>
              <a:t>Op 16/04/2013 eerste doosje afgegeven aan toenmalige Prinses Mathilde.</a:t>
            </a:r>
          </a:p>
          <a:p>
            <a:pPr marL="342900" indent="-342900">
              <a:buFont typeface="Arial" panose="020B0604020202020204" pitchFamily="34" charset="0"/>
              <a:buChar char="•"/>
            </a:pPr>
            <a:r>
              <a:rPr lang="nl-BE" sz="2000" dirty="0">
                <a:solidFill>
                  <a:schemeClr val="bg1"/>
                </a:solidFill>
              </a:rPr>
              <a:t>Is bedoeld voor kinderen tot 12 jaar.</a:t>
            </a:r>
          </a:p>
          <a:p>
            <a:pPr marL="342900" indent="-342900">
              <a:buFont typeface="Arial" panose="020B0604020202020204" pitchFamily="34" charset="0"/>
              <a:buChar char="•"/>
            </a:pPr>
            <a:r>
              <a:rPr lang="nl-BE" sz="2000" dirty="0">
                <a:solidFill>
                  <a:schemeClr val="bg1"/>
                </a:solidFill>
              </a:rPr>
              <a:t>Einde 2017 werd productie eenzijdig stopgezet door uitgeverij wegens reorganisatie.</a:t>
            </a:r>
          </a:p>
          <a:p>
            <a:pPr marL="342900" indent="-342900">
              <a:buFont typeface="Arial" panose="020B0604020202020204" pitchFamily="34" charset="0"/>
              <a:buChar char="•"/>
            </a:pPr>
            <a:r>
              <a:rPr lang="nl-BE" sz="2000" dirty="0">
                <a:solidFill>
                  <a:schemeClr val="bg1"/>
                </a:solidFill>
              </a:rPr>
              <a:t>Sinds maart 2019 online gezet in </a:t>
            </a:r>
            <a:r>
              <a:rPr lang="nl-BE" sz="2000" dirty="0">
                <a:solidFill>
                  <a:schemeClr val="bg1"/>
                </a:solidFill>
                <a:hlinkClick r:id="rId6">
                  <a:extLst>
                    <a:ext uri="{A12FA001-AC4F-418D-AE19-62706E023703}">
                      <ahyp:hlinkClr xmlns:ahyp="http://schemas.microsoft.com/office/drawing/2018/hyperlinkcolor" val="tx"/>
                    </a:ext>
                  </a:extLst>
                </a:hlinkClick>
              </a:rPr>
              <a:t>www.eerstetroost.be</a:t>
            </a:r>
            <a:endParaRPr lang="nl-BE" sz="2000" dirty="0">
              <a:solidFill>
                <a:schemeClr val="bg1"/>
              </a:solidFill>
            </a:endParaRPr>
          </a:p>
          <a:p>
            <a:pPr marL="342900" indent="-342900">
              <a:buFont typeface="Arial" panose="020B0604020202020204" pitchFamily="34" charset="0"/>
              <a:buChar char="•"/>
            </a:pPr>
            <a:r>
              <a:rPr lang="nl-BE" sz="2000" dirty="0">
                <a:solidFill>
                  <a:schemeClr val="bg1"/>
                </a:solidFill>
              </a:rPr>
              <a:t>Vzw Rouwkost geeft vormingen rond rouwverwerking bij kinderen aan leerkrachten, politie, ziekenhuizen,…</a:t>
            </a:r>
          </a:p>
        </p:txBody>
      </p:sp>
      <p:sp>
        <p:nvSpPr>
          <p:cNvPr id="3" name="TextBox 2">
            <a:extLst>
              <a:ext uri="{FF2B5EF4-FFF2-40B4-BE49-F238E27FC236}">
                <a16:creationId xmlns:a16="http://schemas.microsoft.com/office/drawing/2014/main" id="{101B6E98-791D-450F-803C-CB1C09EF69A3}"/>
              </a:ext>
            </a:extLst>
          </p:cNvPr>
          <p:cNvSpPr txBox="1"/>
          <p:nvPr/>
        </p:nvSpPr>
        <p:spPr>
          <a:xfrm>
            <a:off x="1534886" y="2862943"/>
            <a:ext cx="94814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200" b="0" i="0" u="none" strike="noStrike" kern="1200" cap="none" spc="0" normalizeH="0" baseline="0" noProof="0" dirty="0">
                <a:ln>
                  <a:noFill/>
                </a:ln>
                <a:solidFill>
                  <a:prstClr val="white"/>
                </a:solidFill>
                <a:effectLst/>
                <a:uLnTx/>
                <a:uFillTx/>
                <a:latin typeface="Calibri" panose="020F0502020204030204"/>
                <a:ea typeface="+mn-ea"/>
                <a:cs typeface="+mn-cs"/>
              </a:rPr>
              <a:t>Eerste Troost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96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persoon, binnen&#10;&#10;Automatisch gegenereerde beschrijving">
            <a:extLst>
              <a:ext uri="{FF2B5EF4-FFF2-40B4-BE49-F238E27FC236}">
                <a16:creationId xmlns:a16="http://schemas.microsoft.com/office/drawing/2014/main" id="{4DDB7971-5144-41C6-9AB4-17B331ECE1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76" b="1503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D3A6F0B-722B-493A-9BD8-BCFC84E2CB8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Persvoorstelling “Eerste troost” 16/04/2013</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76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51B68F4-1A4C-4B49-9B28-DB39BE1B1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181" y="1593134"/>
            <a:ext cx="5462546" cy="3715463"/>
          </a:xfrm>
          <a:prstGeom prst="rect">
            <a:avLst/>
          </a:prstGeom>
        </p:spPr>
      </p:pic>
      <p:pic>
        <p:nvPicPr>
          <p:cNvPr id="6" name="Picture 5">
            <a:extLst>
              <a:ext uri="{FF2B5EF4-FFF2-40B4-BE49-F238E27FC236}">
                <a16:creationId xmlns:a16="http://schemas.microsoft.com/office/drawing/2014/main" id="{7BD8E28F-D7E8-4BC0-9A77-E5154D560BC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29086" r="28244" b="1"/>
          <a:stretch/>
        </p:blipFill>
        <p:spPr>
          <a:xfrm>
            <a:off x="0" y="316090"/>
            <a:ext cx="12191999" cy="6417170"/>
          </a:xfrm>
          <a:prstGeom prst="rect">
            <a:avLst/>
          </a:prstGeom>
        </p:spPr>
      </p:pic>
      <p:sp>
        <p:nvSpPr>
          <p:cNvPr id="2" name="TextBox 1">
            <a:extLst>
              <a:ext uri="{FF2B5EF4-FFF2-40B4-BE49-F238E27FC236}">
                <a16:creationId xmlns:a16="http://schemas.microsoft.com/office/drawing/2014/main" id="{AD9EB1ED-A002-428E-8405-D104BA7118DD}"/>
              </a:ext>
            </a:extLst>
          </p:cNvPr>
          <p:cNvSpPr txBox="1"/>
          <p:nvPr/>
        </p:nvSpPr>
        <p:spPr>
          <a:xfrm>
            <a:off x="1613102" y="3755482"/>
            <a:ext cx="9414934" cy="1938992"/>
          </a:xfrm>
          <a:prstGeom prst="rect">
            <a:avLst/>
          </a:prstGeom>
          <a:noFill/>
        </p:spPr>
        <p:txBody>
          <a:bodyPr wrap="square" rtlCol="0">
            <a:spAutoFit/>
          </a:bodyPr>
          <a:lstStyle/>
          <a:p>
            <a:pPr marL="342900" indent="-342900">
              <a:buFont typeface="Arial" panose="020B0604020202020204" pitchFamily="34" charset="0"/>
              <a:buChar char="•"/>
            </a:pPr>
            <a:r>
              <a:rPr lang="nl-BE" sz="2000" dirty="0">
                <a:solidFill>
                  <a:schemeClr val="bg1"/>
                </a:solidFill>
              </a:rPr>
              <a:t>Idee ontstaan in het voorjaar van 2016 met bevragingen van Evelien en Sofie</a:t>
            </a:r>
          </a:p>
          <a:p>
            <a:pPr marL="342900" indent="-342900">
              <a:buFont typeface="Arial" panose="020B0604020202020204" pitchFamily="34" charset="0"/>
              <a:buChar char="•"/>
            </a:pPr>
            <a:r>
              <a:rPr lang="nl-BE" sz="2000" dirty="0">
                <a:solidFill>
                  <a:schemeClr val="bg1"/>
                </a:solidFill>
              </a:rPr>
              <a:t>Voorstel website “Rouwkost.be”</a:t>
            </a:r>
          </a:p>
          <a:p>
            <a:pPr marL="342900" indent="-342900">
              <a:buFont typeface="Arial" panose="020B0604020202020204" pitchFamily="34" charset="0"/>
              <a:buChar char="•"/>
            </a:pPr>
            <a:r>
              <a:rPr lang="nl-BE" sz="2000" dirty="0" err="1">
                <a:solidFill>
                  <a:schemeClr val="bg1"/>
                </a:solidFill>
              </a:rPr>
              <a:t>Webgineer</a:t>
            </a:r>
            <a:r>
              <a:rPr lang="nl-BE" sz="2000" dirty="0">
                <a:solidFill>
                  <a:schemeClr val="bg1"/>
                </a:solidFill>
              </a:rPr>
              <a:t> gevonden</a:t>
            </a:r>
          </a:p>
          <a:p>
            <a:pPr marL="342900" indent="-342900">
              <a:buFont typeface="Arial" panose="020B0604020202020204" pitchFamily="34" charset="0"/>
              <a:buChar char="•"/>
            </a:pPr>
            <a:r>
              <a:rPr lang="nl-BE" sz="2000" dirty="0">
                <a:solidFill>
                  <a:schemeClr val="bg1"/>
                </a:solidFill>
              </a:rPr>
              <a:t>Financiële steun van Provincie Vlaams Brabant</a:t>
            </a:r>
          </a:p>
          <a:p>
            <a:pPr marL="342900" indent="-342900">
              <a:buFont typeface="Arial" panose="020B0604020202020204" pitchFamily="34" charset="0"/>
              <a:buChar char="•"/>
            </a:pPr>
            <a:r>
              <a:rPr lang="nl-BE" sz="2000" dirty="0">
                <a:solidFill>
                  <a:schemeClr val="bg1"/>
                </a:solidFill>
              </a:rPr>
              <a:t>Lancering december 2017</a:t>
            </a:r>
          </a:p>
          <a:p>
            <a:pPr marL="342900" indent="-342900">
              <a:buFont typeface="Arial" panose="020B0604020202020204" pitchFamily="34" charset="0"/>
              <a:buChar char="•"/>
            </a:pPr>
            <a:r>
              <a:rPr lang="nl-BE" sz="2000" dirty="0">
                <a:solidFill>
                  <a:schemeClr val="bg1"/>
                </a:solidFill>
              </a:rPr>
              <a:t>Vzw </a:t>
            </a:r>
            <a:r>
              <a:rPr lang="nl-BE" sz="2000" dirty="0" err="1">
                <a:solidFill>
                  <a:schemeClr val="bg1"/>
                </a:solidFill>
              </a:rPr>
              <a:t>Rouwkost</a:t>
            </a:r>
            <a:r>
              <a:rPr lang="nl-BE" sz="2000" dirty="0">
                <a:solidFill>
                  <a:schemeClr val="bg1"/>
                </a:solidFill>
              </a:rPr>
              <a:t> opgericht mei 2018</a:t>
            </a:r>
          </a:p>
        </p:txBody>
      </p:sp>
      <p:pic>
        <p:nvPicPr>
          <p:cNvPr id="5" name="Picture 4">
            <a:extLst>
              <a:ext uri="{FF2B5EF4-FFF2-40B4-BE49-F238E27FC236}">
                <a16:creationId xmlns:a16="http://schemas.microsoft.com/office/drawing/2014/main" id="{1C058EF1-2866-C544-B088-FCD469E3A3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6181" y="316090"/>
            <a:ext cx="4691310" cy="3053515"/>
          </a:xfrm>
          <a:prstGeom prst="rect">
            <a:avLst/>
          </a:prstGeom>
        </p:spPr>
      </p:pic>
    </p:spTree>
    <p:extLst>
      <p:ext uri="{BB962C8B-B14F-4D97-AF65-F5344CB8AC3E}">
        <p14:creationId xmlns:p14="http://schemas.microsoft.com/office/powerpoint/2010/main" val="220741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1A9258F-EFB7-402D-9BE7-02B6F86B4B13}"/>
              </a:ext>
            </a:extLst>
          </p:cNvPr>
          <p:cNvPicPr>
            <a:picLocks noChangeAspect="1"/>
          </p:cNvPicPr>
          <p:nvPr/>
        </p:nvPicPr>
        <p:blipFill>
          <a:blip r:embed="rId3"/>
          <a:stretch>
            <a:fillRect/>
          </a:stretch>
        </p:blipFill>
        <p:spPr>
          <a:xfrm>
            <a:off x="-228601" y="-19050"/>
            <a:ext cx="12183445" cy="1724372"/>
          </a:xfrm>
          <a:prstGeom prst="rect">
            <a:avLst/>
          </a:prstGeom>
        </p:spPr>
      </p:pic>
      <p:sp>
        <p:nvSpPr>
          <p:cNvPr id="3" name="TextBox 2">
            <a:extLst>
              <a:ext uri="{FF2B5EF4-FFF2-40B4-BE49-F238E27FC236}">
                <a16:creationId xmlns:a16="http://schemas.microsoft.com/office/drawing/2014/main" id="{DDF76526-61F5-4075-BBE5-121C0CF9603D}"/>
              </a:ext>
            </a:extLst>
          </p:cNvPr>
          <p:cNvSpPr txBox="1"/>
          <p:nvPr/>
        </p:nvSpPr>
        <p:spPr>
          <a:xfrm>
            <a:off x="472922" y="3311014"/>
            <a:ext cx="11481922" cy="2339102"/>
          </a:xfrm>
          <a:prstGeom prst="rect">
            <a:avLst/>
          </a:prstGeom>
          <a:noFill/>
        </p:spPr>
        <p:txBody>
          <a:bodyPr wrap="square" rtlCol="0">
            <a:spAutoFit/>
          </a:bodyPr>
          <a:lstStyle/>
          <a:p>
            <a:pPr marL="285750" indent="-285750">
              <a:buFont typeface="Arial" panose="020B0604020202020204" pitchFamily="34" charset="0"/>
              <a:buChar char="•"/>
            </a:pPr>
            <a:r>
              <a:rPr lang="nl-BE" sz="3200" dirty="0"/>
              <a:t>Beheer en aanvullen van beide websites.</a:t>
            </a:r>
          </a:p>
          <a:p>
            <a:pPr marL="285750" indent="-285750">
              <a:buFont typeface="Arial" panose="020B0604020202020204" pitchFamily="34" charset="0"/>
              <a:buChar char="•"/>
            </a:pPr>
            <a:r>
              <a:rPr lang="nl-BE" sz="3200" dirty="0"/>
              <a:t>Beheer en aanvullen van Facebookpagina’s</a:t>
            </a:r>
          </a:p>
          <a:p>
            <a:pPr marL="285750" indent="-285750">
              <a:buFont typeface="Arial" panose="020B0604020202020204" pitchFamily="34" charset="0"/>
              <a:buChar char="•"/>
            </a:pPr>
            <a:r>
              <a:rPr lang="nl-BE" sz="3200" dirty="0"/>
              <a:t>Instagram momenteel in opbouw</a:t>
            </a:r>
          </a:p>
          <a:p>
            <a:pPr marL="285750" indent="-285750">
              <a:buFont typeface="Arial" panose="020B0604020202020204" pitchFamily="34" charset="0"/>
              <a:buChar char="•"/>
            </a:pPr>
            <a:r>
              <a:rPr lang="nl-BE" sz="3200" dirty="0"/>
              <a:t>Gratis verzenden van werkvormen voor kinderen als nabestaande.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Betalend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voor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hulpverlening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scholen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72A9EF66-B3A9-4805-9C77-C6DB640B78EB}"/>
              </a:ext>
            </a:extLst>
          </p:cNvPr>
          <p:cNvSpPr txBox="1"/>
          <p:nvPr/>
        </p:nvSpPr>
        <p:spPr>
          <a:xfrm>
            <a:off x="9727580" y="1724372"/>
            <a:ext cx="24644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200" b="0" i="0" u="none" strike="noStrike" kern="1200" cap="none" spc="0" normalizeH="0" baseline="0" noProof="0" dirty="0">
                <a:ln>
                  <a:noFill/>
                </a:ln>
                <a:solidFill>
                  <a:prstClr val="white"/>
                </a:solidFill>
                <a:effectLst/>
                <a:uLnTx/>
                <a:uFillTx/>
                <a:latin typeface="Calibri" panose="020F0502020204030204"/>
                <a:ea typeface="+mn-ea"/>
                <a:cs typeface="+mn-cs"/>
              </a:rPr>
              <a:t>Activiteiten</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descr="https://www.eerstetroost.be/wp-content/uploads/2019/02/EersteTroost-LOGO-600px.png">
            <a:extLst>
              <a:ext uri="{FF2B5EF4-FFF2-40B4-BE49-F238E27FC236}">
                <a16:creationId xmlns:a16="http://schemas.microsoft.com/office/drawing/2014/main" id="{BBEF7940-4535-4DC8-AF12-5E63C04DD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0684" y="136828"/>
            <a:ext cx="1359182" cy="13591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B93CFBC8-7E96-4565-84B2-DE87BBF77008}"/>
              </a:ext>
            </a:extLst>
          </p:cNvPr>
          <p:cNvPicPr>
            <a:picLocks noChangeAspect="1"/>
          </p:cNvPicPr>
          <p:nvPr/>
        </p:nvPicPr>
        <p:blipFill>
          <a:blip r:embed="rId5">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014135" y="343924"/>
            <a:ext cx="6207063" cy="998423"/>
          </a:xfrm>
          <a:prstGeom prst="rect">
            <a:avLst/>
          </a:prstGeom>
        </p:spPr>
      </p:pic>
      <p:pic>
        <p:nvPicPr>
          <p:cNvPr id="4" name="Afbeelding 3">
            <a:extLst>
              <a:ext uri="{FF2B5EF4-FFF2-40B4-BE49-F238E27FC236}">
                <a16:creationId xmlns:a16="http://schemas.microsoft.com/office/drawing/2014/main" id="{DBB38977-4295-4AA3-B0F2-E6088F6D0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4431" y="1591517"/>
            <a:ext cx="2144005" cy="1719497"/>
          </a:xfrm>
          <a:prstGeom prst="rect">
            <a:avLst/>
          </a:prstGeom>
        </p:spPr>
      </p:pic>
    </p:spTree>
    <p:extLst>
      <p:ext uri="{BB962C8B-B14F-4D97-AF65-F5344CB8AC3E}">
        <p14:creationId xmlns:p14="http://schemas.microsoft.com/office/powerpoint/2010/main" val="263610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2CC30C5-2270-4E4E-AF50-C68E2F303F68}"/>
              </a:ext>
            </a:extLst>
          </p:cNvPr>
          <p:cNvSpPr txBox="1"/>
          <p:nvPr/>
        </p:nvSpPr>
        <p:spPr>
          <a:xfrm>
            <a:off x="3028949" y="2193079"/>
            <a:ext cx="6134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jdelijke aanduiding voor inhoud 2">
            <a:extLst>
              <a:ext uri="{FF2B5EF4-FFF2-40B4-BE49-F238E27FC236}">
                <a16:creationId xmlns:a16="http://schemas.microsoft.com/office/drawing/2014/main" id="{03EF8051-097E-43BD-BE7D-C93EA5E7AB7D}"/>
              </a:ext>
            </a:extLst>
          </p:cNvPr>
          <p:cNvSpPr>
            <a:spLocks noGrp="1"/>
          </p:cNvSpPr>
          <p:nvPr>
            <p:ph idx="1"/>
          </p:nvPr>
        </p:nvSpPr>
        <p:spPr>
          <a:xfrm>
            <a:off x="3096179" y="1895993"/>
            <a:ext cx="6332621" cy="4962007"/>
          </a:xfrm>
        </p:spPr>
        <p:txBody>
          <a:bodyPr>
            <a:normAutofit/>
          </a:bodyPr>
          <a:lstStyle/>
          <a:p>
            <a:r>
              <a:rPr lang="nl-BE" sz="2400" dirty="0">
                <a:solidFill>
                  <a:schemeClr val="bg1"/>
                </a:solidFill>
              </a:rPr>
              <a:t>Over eerste opvang van kinderen als nabestaande aan mensen die met kinderen werken</a:t>
            </a:r>
          </a:p>
          <a:p>
            <a:pPr lvl="2"/>
            <a:r>
              <a:rPr lang="nl-BE" sz="1800" dirty="0">
                <a:solidFill>
                  <a:schemeClr val="bg1"/>
                </a:solidFill>
              </a:rPr>
              <a:t>Leerkrachten lager- en kleuteronderwijs</a:t>
            </a:r>
          </a:p>
          <a:p>
            <a:pPr lvl="2"/>
            <a:r>
              <a:rPr lang="nl-BE" sz="1800" dirty="0">
                <a:solidFill>
                  <a:schemeClr val="bg1"/>
                </a:solidFill>
              </a:rPr>
              <a:t>CLB</a:t>
            </a:r>
          </a:p>
          <a:p>
            <a:pPr lvl="2"/>
            <a:r>
              <a:rPr lang="nl-BE" sz="1800" dirty="0">
                <a:solidFill>
                  <a:schemeClr val="bg1"/>
                </a:solidFill>
              </a:rPr>
              <a:t>Begeleiders  van kinderdagverblijf</a:t>
            </a:r>
          </a:p>
          <a:p>
            <a:pPr lvl="2"/>
            <a:r>
              <a:rPr lang="nl-BE" sz="1800" dirty="0">
                <a:solidFill>
                  <a:schemeClr val="bg1"/>
                </a:solidFill>
              </a:rPr>
              <a:t>Child Focus, Awel,…</a:t>
            </a:r>
          </a:p>
          <a:p>
            <a:pPr lvl="2"/>
            <a:r>
              <a:rPr lang="nl-BE" sz="1800" dirty="0" err="1">
                <a:solidFill>
                  <a:schemeClr val="bg1"/>
                </a:solidFill>
              </a:rPr>
              <a:t>Kindercoachen</a:t>
            </a:r>
            <a:r>
              <a:rPr lang="nl-BE" sz="1800" dirty="0">
                <a:solidFill>
                  <a:schemeClr val="bg1"/>
                </a:solidFill>
              </a:rPr>
              <a:t> in opleiding</a:t>
            </a:r>
          </a:p>
          <a:p>
            <a:pPr lvl="2"/>
            <a:r>
              <a:rPr lang="nl-BE" sz="1800" dirty="0">
                <a:solidFill>
                  <a:schemeClr val="bg1"/>
                </a:solidFill>
              </a:rPr>
              <a:t>…</a:t>
            </a:r>
          </a:p>
          <a:p>
            <a:r>
              <a:rPr lang="nl-BE" sz="2400" dirty="0">
                <a:solidFill>
                  <a:schemeClr val="bg1"/>
                </a:solidFill>
              </a:rPr>
              <a:t>Vorming aan studenten middelbaar onderwijs</a:t>
            </a:r>
          </a:p>
          <a:p>
            <a:pPr lvl="2"/>
            <a:r>
              <a:rPr lang="nl-BE" sz="1800" dirty="0">
                <a:solidFill>
                  <a:schemeClr val="bg1"/>
                </a:solidFill>
              </a:rPr>
              <a:t>Technische school in Lanaken</a:t>
            </a:r>
          </a:p>
          <a:p>
            <a:pPr lvl="2"/>
            <a:r>
              <a:rPr lang="nl-BE" sz="1800" dirty="0">
                <a:solidFill>
                  <a:schemeClr val="bg1"/>
                </a:solidFill>
              </a:rPr>
              <a:t>…</a:t>
            </a:r>
          </a:p>
        </p:txBody>
      </p:sp>
      <p:pic>
        <p:nvPicPr>
          <p:cNvPr id="2" name="Picture 1">
            <a:extLst>
              <a:ext uri="{FF2B5EF4-FFF2-40B4-BE49-F238E27FC236}">
                <a16:creationId xmlns:a16="http://schemas.microsoft.com/office/drawing/2014/main" id="{823F80B6-A422-428C-9E0B-41CC0CC1DD96}"/>
              </a:ext>
            </a:extLst>
          </p:cNvPr>
          <p:cNvPicPr>
            <a:picLocks noChangeAspect="1"/>
          </p:cNvPicPr>
          <p:nvPr/>
        </p:nvPicPr>
        <p:blipFill>
          <a:blip r:embed="rId4">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005261" y="1130906"/>
            <a:ext cx="4181475" cy="619125"/>
          </a:xfrm>
          <a:prstGeom prst="rect">
            <a:avLst/>
          </a:prstGeom>
        </p:spPr>
      </p:pic>
    </p:spTree>
    <p:extLst>
      <p:ext uri="{BB962C8B-B14F-4D97-AF65-F5344CB8AC3E}">
        <p14:creationId xmlns:p14="http://schemas.microsoft.com/office/powerpoint/2010/main" val="359284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13C2F9-062D-42F4-ADD7-C8EF9CEE5828}"/>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rcRect l="13430" t="44770" r="17540" b="-1"/>
          <a:stretch/>
        </p:blipFill>
        <p:spPr>
          <a:xfrm>
            <a:off x="1524000" y="0"/>
            <a:ext cx="9144000" cy="1938992"/>
          </a:xfrm>
          <a:prstGeom prst="rect">
            <a:avLst/>
          </a:prstGeom>
        </p:spPr>
      </p:pic>
      <p:sp>
        <p:nvSpPr>
          <p:cNvPr id="4" name="TextBox 3">
            <a:extLst>
              <a:ext uri="{FF2B5EF4-FFF2-40B4-BE49-F238E27FC236}">
                <a16:creationId xmlns:a16="http://schemas.microsoft.com/office/drawing/2014/main" id="{E17EC826-5DAF-421F-8846-CDBB5AAB7DD0}"/>
              </a:ext>
            </a:extLst>
          </p:cNvPr>
          <p:cNvSpPr txBox="1"/>
          <p:nvPr/>
        </p:nvSpPr>
        <p:spPr>
          <a:xfrm>
            <a:off x="277091" y="2685218"/>
            <a:ext cx="11637818" cy="3170099"/>
          </a:xfrm>
          <a:prstGeom prst="rect">
            <a:avLst/>
          </a:prstGeom>
          <a:noFill/>
        </p:spPr>
        <p:txBody>
          <a:bodyPr wrap="square" rtlCol="0">
            <a:spAutoFit/>
          </a:bodyPr>
          <a:lstStyle/>
          <a:p>
            <a:pPr marL="571500" indent="-571500">
              <a:buFont typeface="Arial" panose="020B0604020202020204" pitchFamily="34" charset="0"/>
              <a:buChar char="•"/>
            </a:pPr>
            <a:r>
              <a:rPr lang="nl-BE" sz="4000" dirty="0"/>
              <a:t>Website Rouwkost.be vernieuwen. </a:t>
            </a:r>
          </a:p>
          <a:p>
            <a:pPr marL="571500" indent="-571500">
              <a:buFont typeface="Arial" panose="020B0604020202020204" pitchFamily="34" charset="0"/>
              <a:buChar char="•"/>
            </a:pPr>
            <a:r>
              <a:rPr lang="nl-BE" sz="4000" dirty="0"/>
              <a:t>Idem voor Eerstetroost.be </a:t>
            </a:r>
          </a:p>
          <a:p>
            <a:pPr marL="571500" indent="-571500">
              <a:buFont typeface="Arial" panose="020B0604020202020204" pitchFamily="34" charset="0"/>
              <a:buChar char="•"/>
            </a:pPr>
            <a:r>
              <a:rPr lang="nl-BE" sz="4000" dirty="0"/>
              <a:t>Promoten van de vzw via sociale media</a:t>
            </a:r>
          </a:p>
          <a:p>
            <a:pPr marL="571500" indent="-571500">
              <a:buFont typeface="Arial" panose="020B0604020202020204" pitchFamily="34" charset="0"/>
              <a:buChar char="•"/>
            </a:pPr>
            <a:r>
              <a:rPr lang="nl-BE" sz="4000" dirty="0"/>
              <a:t>Aanvraag mogelijkheid om giften fiscaal aftrekbaar te maken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close up of text on a white surface&#10;&#10;Description automatically generated">
            <a:extLst>
              <a:ext uri="{FF2B5EF4-FFF2-40B4-BE49-F238E27FC236}">
                <a16:creationId xmlns:a16="http://schemas.microsoft.com/office/drawing/2014/main" id="{485D5AF1-1268-4CA0-9A53-A85C167D2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5146" y="969496"/>
            <a:ext cx="1093989" cy="1088754"/>
          </a:xfrm>
          <a:prstGeom prst="rect">
            <a:avLst/>
          </a:prstGeom>
        </p:spPr>
      </p:pic>
      <p:pic>
        <p:nvPicPr>
          <p:cNvPr id="3" name="Picture 2">
            <a:extLst>
              <a:ext uri="{FF2B5EF4-FFF2-40B4-BE49-F238E27FC236}">
                <a16:creationId xmlns:a16="http://schemas.microsoft.com/office/drawing/2014/main" id="{873CD32A-DF3A-4D6B-805A-5A3CE82D52E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125" b="96094" l="4688" r="96094">
                        <a14:foregroundMark x1="35159" y1="5469" x2="51968" y2="2107"/>
                        <a14:foregroundMark x1="31254" y1="6250" x2="35159" y2="5469"/>
                        <a14:foregroundMark x1="30839" y1="6333" x2="31254" y2="6250"/>
                        <a14:foregroundMark x1="23438" y1="7813" x2="24125" y2="7676"/>
                        <a14:foregroundMark x1="75268" y1="15322" x2="89844" y2="32813"/>
                        <a14:foregroundMark x1="89844" y1="32813" x2="95313" y2="73438"/>
                        <a14:foregroundMark x1="95313" y1="73438" x2="60938" y2="97656"/>
                        <a14:foregroundMark x1="60938" y1="97656" x2="21875" y2="88281"/>
                        <a14:foregroundMark x1="21875" y1="88281" x2="4688" y2="53125"/>
                        <a14:foregroundMark x1="4688" y1="53125" x2="19557" y2="19137"/>
                        <a14:foregroundMark x1="28906" y1="94531" x2="68750" y2="96094"/>
                        <a14:foregroundMark x1="68750" y1="96094" x2="71094" y2="95313"/>
                        <a14:foregroundMark x1="91406" y1="75781" x2="96094" y2="35938"/>
                        <a14:foregroundMark x1="96094" y1="35938" x2="92969" y2="28125"/>
                        <a14:foregroundMark x1="26264" y1="9629" x2="60938" y2="5469"/>
                        <a14:foregroundMark x1="22124" y1="10126" x2="25151" y2="9763"/>
                        <a14:foregroundMark x1="60938" y1="5469" x2="71094" y2="8594"/>
                        <a14:foregroundMark x1="76563" y1="15625" x2="50781" y2="3125"/>
                        <a14:foregroundMark x1="25186" y1="9834" x2="21875" y2="10938"/>
                        <a14:foregroundMark x1="28907" y1="8594" x2="26199" y2="9497"/>
                        <a14:foregroundMark x1="31249" y1="7813" x2="28907" y2="8594"/>
                        <a14:foregroundMark x1="33594" y1="7031" x2="31249" y2="7813"/>
                        <a14:foregroundMark x1="22656" y1="8594" x2="20313" y2="8594"/>
                        <a14:foregroundMark x1="28125" y1="8594" x2="21875" y2="8594"/>
                        <a14:foregroundMark x1="21094" y1="10938" x2="21094" y2="10938"/>
                        <a14:foregroundMark x1="23438" y1="9375" x2="23438" y2="9375"/>
                        <a14:foregroundMark x1="22656" y1="9375" x2="22656" y2="9375"/>
                        <a14:foregroundMark x1="22656" y1="9375" x2="22656" y2="9375"/>
                        <a14:foregroundMark x1="21875" y1="10156" x2="21875" y2="10156"/>
                        <a14:foregroundMark x1="21875" y1="10156" x2="21875" y2="10156"/>
                        <a14:foregroundMark x1="21875" y1="9375" x2="21875" y2="9375"/>
                        <a14:foregroundMark x1="22656" y1="8594" x2="22656" y2="8594"/>
                        <a14:foregroundMark x1="22656" y1="8594" x2="22656" y2="8594"/>
                        <a14:foregroundMark x1="25000" y1="7813" x2="25000" y2="7813"/>
                        <a14:foregroundMark x1="25000" y1="7813" x2="22656" y2="10156"/>
                        <a14:foregroundMark x1="26563" y1="7813" x2="25000" y2="7813"/>
                        <a14:backgroundMark x1="19531" y1="8594" x2="19531" y2="8594"/>
                        <a14:backgroundMark x1="20313" y1="8594" x2="20313" y2="8594"/>
                        <a14:backgroundMark x1="24219" y1="5469" x2="24219" y2="5469"/>
                        <a14:backgroundMark x1="22656" y1="7031" x2="22656" y2="7031"/>
                      </a14:backgroundRemoval>
                    </a14:imgEffect>
                  </a14:imgLayer>
                </a14:imgProps>
              </a:ext>
            </a:extLst>
          </a:blip>
          <a:stretch>
            <a:fillRect/>
          </a:stretch>
        </p:blipFill>
        <p:spPr>
          <a:xfrm>
            <a:off x="7809919" y="969496"/>
            <a:ext cx="1088754" cy="1088754"/>
          </a:xfrm>
          <a:prstGeom prst="rect">
            <a:avLst/>
          </a:prstGeom>
        </p:spPr>
      </p:pic>
      <p:pic>
        <p:nvPicPr>
          <p:cNvPr id="6" name="Picture 5">
            <a:extLst>
              <a:ext uri="{FF2B5EF4-FFF2-40B4-BE49-F238E27FC236}">
                <a16:creationId xmlns:a16="http://schemas.microsoft.com/office/drawing/2014/main" id="{EB70E92C-6916-46F4-B774-181254C3A41B}"/>
              </a:ext>
            </a:extLst>
          </p:cNvPr>
          <p:cNvPicPr>
            <a:picLocks noChangeAspect="1"/>
          </p:cNvPicPr>
          <p:nvPr/>
        </p:nvPicPr>
        <p:blipFill>
          <a:blip r:embed="rId7">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590469" y="342528"/>
            <a:ext cx="3219450" cy="733425"/>
          </a:xfrm>
          <a:prstGeom prst="rect">
            <a:avLst/>
          </a:prstGeom>
          <a:ln>
            <a:noFill/>
          </a:ln>
        </p:spPr>
      </p:pic>
    </p:spTree>
    <p:extLst>
      <p:ext uri="{BB962C8B-B14F-4D97-AF65-F5344CB8AC3E}">
        <p14:creationId xmlns:p14="http://schemas.microsoft.com/office/powerpoint/2010/main" val="3177289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e 4">
            <a:extLst>
              <a:ext uri="{FF2B5EF4-FFF2-40B4-BE49-F238E27FC236}">
                <a16:creationId xmlns:a16="http://schemas.microsoft.com/office/drawing/2014/main" id="{22F399AA-5ECD-4D71-83CF-15EB8868C123}"/>
              </a:ext>
            </a:extLst>
          </p:cNvPr>
          <p:cNvGraphicFramePr>
            <a:graphicFrameLocks noGrp="1"/>
          </p:cNvGraphicFramePr>
          <p:nvPr>
            <p:extLst>
              <p:ext uri="{D42A27DB-BD31-4B8C-83A1-F6EECF244321}">
                <p14:modId xmlns:p14="http://schemas.microsoft.com/office/powerpoint/2010/main" val="639176059"/>
              </p:ext>
            </p:extLst>
          </p:nvPr>
        </p:nvGraphicFramePr>
        <p:xfrm>
          <a:off x="5373184" y="1850283"/>
          <a:ext cx="6582507" cy="3475539"/>
        </p:xfrm>
        <a:graphic>
          <a:graphicData uri="http://schemas.openxmlformats.org/drawingml/2006/table">
            <a:tbl>
              <a:tblPr firstRow="1" bandRow="1">
                <a:tableStyleId>{22838BEF-8BB2-4498-84A7-C5851F593DF1}</a:tableStyleId>
              </a:tblPr>
              <a:tblGrid>
                <a:gridCol w="2409093">
                  <a:extLst>
                    <a:ext uri="{9D8B030D-6E8A-4147-A177-3AD203B41FA5}">
                      <a16:colId xmlns:a16="http://schemas.microsoft.com/office/drawing/2014/main" val="2431826908"/>
                    </a:ext>
                  </a:extLst>
                </a:gridCol>
                <a:gridCol w="4173414">
                  <a:extLst>
                    <a:ext uri="{9D8B030D-6E8A-4147-A177-3AD203B41FA5}">
                      <a16:colId xmlns:a16="http://schemas.microsoft.com/office/drawing/2014/main" val="754704934"/>
                    </a:ext>
                  </a:extLst>
                </a:gridCol>
              </a:tblGrid>
              <a:tr h="455495">
                <a:tc>
                  <a:txBody>
                    <a:bodyPr/>
                    <a:lstStyle/>
                    <a:p>
                      <a:r>
                        <a:rPr lang="nl-BE" sz="2400" b="0" dirty="0"/>
                        <a:t>Voorzitter</a:t>
                      </a:r>
                      <a:endParaRPr lang="en-US" sz="2400" b="0" dirty="0"/>
                    </a:p>
                  </a:txBody>
                  <a:tcPr/>
                </a:tc>
                <a:tc>
                  <a:txBody>
                    <a:bodyPr/>
                    <a:lstStyle/>
                    <a:p>
                      <a:r>
                        <a:rPr lang="nl-BE" sz="2400" b="0" dirty="0"/>
                        <a:t>De </a:t>
                      </a:r>
                      <a:r>
                        <a:rPr lang="nl-BE" sz="2400" b="0" dirty="0" err="1"/>
                        <a:t>Geyndt</a:t>
                      </a:r>
                      <a:r>
                        <a:rPr lang="nl-BE" sz="2400" b="0" dirty="0"/>
                        <a:t> Luc</a:t>
                      </a:r>
                      <a:endParaRPr lang="en-US" sz="2400" b="0" dirty="0"/>
                    </a:p>
                  </a:txBody>
                  <a:tcPr/>
                </a:tc>
                <a:extLst>
                  <a:ext uri="{0D108BD9-81ED-4DB2-BD59-A6C34878D82A}">
                    <a16:rowId xmlns:a16="http://schemas.microsoft.com/office/drawing/2014/main" val="2375644980"/>
                  </a:ext>
                </a:extLst>
              </a:tr>
              <a:tr h="458019">
                <a:tc>
                  <a:txBody>
                    <a:bodyPr/>
                    <a:lstStyle/>
                    <a:p>
                      <a:r>
                        <a:rPr lang="nl-BE" sz="2400" b="0" dirty="0"/>
                        <a:t>Ondervoorzitter</a:t>
                      </a:r>
                      <a:endParaRPr lang="en-US" sz="2400" b="0" dirty="0"/>
                    </a:p>
                  </a:txBody>
                  <a:tcPr/>
                </a:tc>
                <a:tc>
                  <a:txBody>
                    <a:bodyPr/>
                    <a:lstStyle/>
                    <a:p>
                      <a:r>
                        <a:rPr lang="nl-BE" sz="2400" b="0" dirty="0"/>
                        <a:t>Scheerlink Michelle</a:t>
                      </a:r>
                      <a:endParaRPr lang="en-US" sz="2400" b="0" dirty="0"/>
                    </a:p>
                  </a:txBody>
                  <a:tcPr/>
                </a:tc>
                <a:extLst>
                  <a:ext uri="{0D108BD9-81ED-4DB2-BD59-A6C34878D82A}">
                    <a16:rowId xmlns:a16="http://schemas.microsoft.com/office/drawing/2014/main" val="147503585"/>
                  </a:ext>
                </a:extLst>
              </a:tr>
              <a:tr h="455495">
                <a:tc>
                  <a:txBody>
                    <a:bodyPr/>
                    <a:lstStyle/>
                    <a:p>
                      <a:r>
                        <a:rPr lang="nl-BE" sz="2400" b="0" dirty="0"/>
                        <a:t>Secretaris</a:t>
                      </a:r>
                      <a:endParaRPr lang="en-US" sz="2400" b="0" dirty="0"/>
                    </a:p>
                  </a:txBody>
                  <a:tcPr/>
                </a:tc>
                <a:tc>
                  <a:txBody>
                    <a:bodyPr/>
                    <a:lstStyle/>
                    <a:p>
                      <a:r>
                        <a:rPr lang="nl-BE" sz="2400" b="0" dirty="0" err="1"/>
                        <a:t>Debruyckere</a:t>
                      </a:r>
                      <a:r>
                        <a:rPr lang="nl-BE" sz="2400" b="0" dirty="0"/>
                        <a:t> Sofie</a:t>
                      </a:r>
                      <a:endParaRPr lang="en-US" sz="2400" b="0" dirty="0"/>
                    </a:p>
                  </a:txBody>
                  <a:tcPr/>
                </a:tc>
                <a:extLst>
                  <a:ext uri="{0D108BD9-81ED-4DB2-BD59-A6C34878D82A}">
                    <a16:rowId xmlns:a16="http://schemas.microsoft.com/office/drawing/2014/main" val="2360034527"/>
                  </a:ext>
                </a:extLst>
              </a:tr>
              <a:tr h="455495">
                <a:tc>
                  <a:txBody>
                    <a:bodyPr/>
                    <a:lstStyle/>
                    <a:p>
                      <a:r>
                        <a:rPr lang="nl-BE" sz="2400" b="0" dirty="0"/>
                        <a:t>Webmaster</a:t>
                      </a:r>
                      <a:endParaRPr lang="en-US" sz="2400" b="0" dirty="0"/>
                    </a:p>
                  </a:txBody>
                  <a:tcPr/>
                </a:tc>
                <a:tc>
                  <a:txBody>
                    <a:bodyPr/>
                    <a:lstStyle/>
                    <a:p>
                      <a:r>
                        <a:rPr lang="nl-BE" sz="2400" b="0" dirty="0" err="1"/>
                        <a:t>Rotty</a:t>
                      </a:r>
                      <a:r>
                        <a:rPr lang="nl-BE" sz="2400" b="0" dirty="0"/>
                        <a:t> Arne</a:t>
                      </a:r>
                      <a:endParaRPr lang="en-US" sz="2400" b="0" dirty="0"/>
                    </a:p>
                  </a:txBody>
                  <a:tcPr/>
                </a:tc>
                <a:extLst>
                  <a:ext uri="{0D108BD9-81ED-4DB2-BD59-A6C34878D82A}">
                    <a16:rowId xmlns:a16="http://schemas.microsoft.com/office/drawing/2014/main" val="1271816780"/>
                  </a:ext>
                </a:extLst>
              </a:tr>
              <a:tr h="455495">
                <a:tc>
                  <a:txBody>
                    <a:bodyPr/>
                    <a:lstStyle/>
                    <a:p>
                      <a:r>
                        <a:rPr lang="nl-BE" sz="2400" b="0" dirty="0"/>
                        <a:t>Lid</a:t>
                      </a:r>
                      <a:endParaRPr lang="en-US" sz="2400" b="0" dirty="0"/>
                    </a:p>
                  </a:txBody>
                  <a:tcPr/>
                </a:tc>
                <a:tc>
                  <a:txBody>
                    <a:bodyPr/>
                    <a:lstStyle/>
                    <a:p>
                      <a:r>
                        <a:rPr lang="nl-BE" sz="2400" b="0" dirty="0"/>
                        <a:t>De </a:t>
                      </a:r>
                      <a:r>
                        <a:rPr lang="nl-BE" sz="2400" b="0" dirty="0" err="1"/>
                        <a:t>Nil</a:t>
                      </a:r>
                      <a:r>
                        <a:rPr lang="nl-BE" sz="2400" b="0" dirty="0"/>
                        <a:t> Kim</a:t>
                      </a:r>
                    </a:p>
                    <a:p>
                      <a:r>
                        <a:rPr lang="nl-BE" sz="2400" b="0" dirty="0"/>
                        <a:t>Waterplas </a:t>
                      </a:r>
                      <a:r>
                        <a:rPr lang="nl-BE" sz="2400" b="0" dirty="0" err="1"/>
                        <a:t>Kristin</a:t>
                      </a:r>
                      <a:endParaRPr lang="en-US" sz="2400" b="0" dirty="0"/>
                    </a:p>
                  </a:txBody>
                  <a:tcPr/>
                </a:tc>
                <a:extLst>
                  <a:ext uri="{0D108BD9-81ED-4DB2-BD59-A6C34878D82A}">
                    <a16:rowId xmlns:a16="http://schemas.microsoft.com/office/drawing/2014/main" val="859477591"/>
                  </a:ext>
                </a:extLst>
              </a:tr>
              <a:tr h="374513">
                <a:tc>
                  <a:txBody>
                    <a:bodyPr/>
                    <a:lstStyle/>
                    <a:p>
                      <a:r>
                        <a:rPr lang="nl-NL" sz="2400" dirty="0"/>
                        <a:t>Vrijwilligers</a:t>
                      </a:r>
                    </a:p>
                  </a:txBody>
                  <a:tcPr/>
                </a:tc>
                <a:tc>
                  <a:txBody>
                    <a:bodyPr/>
                    <a:lstStyle/>
                    <a:p>
                      <a:r>
                        <a:rPr lang="nl-NL" sz="2400" dirty="0"/>
                        <a:t>Anne, Lena, Erika, Cynthia</a:t>
                      </a:r>
                      <a:r>
                        <a:rPr lang="nl-NL" sz="2400"/>
                        <a:t>, Astrid</a:t>
                      </a:r>
                      <a:endParaRPr lang="nl-NL" sz="2400" dirty="0"/>
                    </a:p>
                  </a:txBody>
                  <a:tcPr/>
                </a:tc>
                <a:extLst>
                  <a:ext uri="{0D108BD9-81ED-4DB2-BD59-A6C34878D82A}">
                    <a16:rowId xmlns:a16="http://schemas.microsoft.com/office/drawing/2014/main" val="532962902"/>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84A31CD5-9601-4A1A-AB3C-9A769016A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68" y="1950634"/>
            <a:ext cx="3739229" cy="2543315"/>
          </a:xfrm>
          <a:prstGeom prst="rect">
            <a:avLst/>
          </a:prstGeom>
        </p:spPr>
      </p:pic>
      <p:pic>
        <p:nvPicPr>
          <p:cNvPr id="2" name="Picture 1">
            <a:extLst>
              <a:ext uri="{FF2B5EF4-FFF2-40B4-BE49-F238E27FC236}">
                <a16:creationId xmlns:a16="http://schemas.microsoft.com/office/drawing/2014/main" id="{1160BDD7-B2D9-4EF6-9F9C-AACBED0B3FE3}"/>
              </a:ext>
            </a:extLst>
          </p:cNvPr>
          <p:cNvPicPr>
            <a:picLocks noChangeAspect="1"/>
          </p:cNvPicPr>
          <p:nvPr/>
        </p:nvPicPr>
        <p:blipFill>
          <a:blip r:embed="rId5">
            <a:duotone>
              <a:schemeClr val="accent1">
                <a:shade val="45000"/>
                <a:satMod val="135000"/>
              </a:schemeClr>
              <a:prstClr val="white"/>
            </a:duotone>
          </a:blip>
          <a:stretch>
            <a:fillRect/>
          </a:stretch>
        </p:blipFill>
        <p:spPr>
          <a:xfrm>
            <a:off x="7028175" y="406029"/>
            <a:ext cx="1990725" cy="1038225"/>
          </a:xfrm>
          <a:prstGeom prst="rect">
            <a:avLst/>
          </a:prstGeom>
        </p:spPr>
      </p:pic>
    </p:spTree>
    <p:extLst>
      <p:ext uri="{BB962C8B-B14F-4D97-AF65-F5344CB8AC3E}">
        <p14:creationId xmlns:p14="http://schemas.microsoft.com/office/powerpoint/2010/main" val="419081979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TotalTime>
  <Words>727</Words>
  <Application>Microsoft Office PowerPoint</Application>
  <PresentationFormat>Breedbeeld</PresentationFormat>
  <Paragraphs>98</Paragraphs>
  <Slides>11</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Vzw Rouwkost</vt:lpstr>
      <vt:lpstr>PowerPoint-presentatie</vt:lpstr>
      <vt:lpstr>PowerPoint-presentatie</vt:lpstr>
      <vt:lpstr>Persvoorstelling “Eerste troost” 16/04/2013</vt:lpstr>
      <vt:lpstr>PowerPoint-presentatie</vt:lpstr>
      <vt:lpstr>PowerPoint-presentatie</vt:lpstr>
      <vt:lpstr>PowerPoint-presentatie</vt:lpstr>
      <vt:lpstr>PowerPoint-presentatie</vt:lpstr>
      <vt:lpstr>PowerPoint-presentatie</vt:lpstr>
      <vt:lpstr>PowerPoint-presentatie</vt:lpstr>
      <vt:lpstr>HARTELIJK DANK VOOR UW INTERESSE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VZW ROUWKOST</dc:title>
  <dc:creator>Luc De Geyndt</dc:creator>
  <cp:lastModifiedBy>Luc De Geyndt</cp:lastModifiedBy>
  <cp:revision>25</cp:revision>
  <dcterms:created xsi:type="dcterms:W3CDTF">2019-10-17T06:48:43Z</dcterms:created>
  <dcterms:modified xsi:type="dcterms:W3CDTF">2024-09-02T07:38:12Z</dcterms:modified>
</cp:coreProperties>
</file>