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62" r:id="rId4"/>
    <p:sldId id="330" r:id="rId5"/>
    <p:sldId id="267" r:id="rId6"/>
    <p:sldId id="264" r:id="rId7"/>
    <p:sldId id="309" r:id="rId8"/>
    <p:sldId id="291" r:id="rId9"/>
    <p:sldId id="282" r:id="rId10"/>
    <p:sldId id="312" r:id="rId11"/>
    <p:sldId id="293" r:id="rId12"/>
    <p:sldId id="294" r:id="rId13"/>
    <p:sldId id="295" r:id="rId14"/>
    <p:sldId id="298" r:id="rId15"/>
    <p:sldId id="300" r:id="rId16"/>
    <p:sldId id="313" r:id="rId17"/>
    <p:sldId id="314" r:id="rId18"/>
    <p:sldId id="321" r:id="rId19"/>
    <p:sldId id="324" r:id="rId20"/>
    <p:sldId id="331" r:id="rId21"/>
    <p:sldId id="323" r:id="rId22"/>
    <p:sldId id="325" r:id="rId23"/>
    <p:sldId id="319" r:id="rId24"/>
    <p:sldId id="333" r:id="rId25"/>
    <p:sldId id="334" r:id="rId26"/>
    <p:sldId id="332" r:id="rId27"/>
    <p:sldId id="327" r:id="rId28"/>
    <p:sldId id="328" r:id="rId2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neke Wilson" initials="SW" lastIdx="1" clrIdx="0">
    <p:extLst>
      <p:ext uri="{19B8F6BF-5375-455C-9EA6-DF929625EA0E}">
        <p15:presenceInfo xmlns:p15="http://schemas.microsoft.com/office/powerpoint/2012/main" userId="798b8dc5a6c61a35" providerId="Windows Live"/>
      </p:ext>
    </p:extLst>
  </p:cmAuthor>
  <p:cmAuthor id="2" name="yuneco" initials="y" lastIdx="1" clrIdx="1">
    <p:extLst>
      <p:ext uri="{19B8F6BF-5375-455C-9EA6-DF929625EA0E}">
        <p15:presenceInfo xmlns:p15="http://schemas.microsoft.com/office/powerpoint/2012/main" userId="1a47994457e6c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9D"/>
    <a:srgbClr val="3E9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E96AE-ED76-6F4A-8B8D-719B63FFC5DC}" v="9" dt="2024-09-16T09:51:46.8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55" autoAdjust="0"/>
    <p:restoredTop sz="73469" autoAdjust="0"/>
  </p:normalViewPr>
  <p:slideViewPr>
    <p:cSldViewPr snapToGrid="0">
      <p:cViewPr varScale="1">
        <p:scale>
          <a:sx n="74" d="100"/>
          <a:sy n="74" d="100"/>
        </p:scale>
        <p:origin x="208"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ckhove Delphine" userId="7c185d8c-cd10-4454-af14-1d950a58a8f5" providerId="ADAL" clId="{D29E96AE-ED76-6F4A-8B8D-719B63FFC5DC}"/>
    <pc:docChg chg="custSel addSld delSld modSld">
      <pc:chgData name="Kerckhove Delphine" userId="7c185d8c-cd10-4454-af14-1d950a58a8f5" providerId="ADAL" clId="{D29E96AE-ED76-6F4A-8B8D-719B63FFC5DC}" dt="2024-09-16T10:07:22.186" v="487" actId="20577"/>
      <pc:docMkLst>
        <pc:docMk/>
      </pc:docMkLst>
      <pc:sldChg chg="modSp mod">
        <pc:chgData name="Kerckhove Delphine" userId="7c185d8c-cd10-4454-af14-1d950a58a8f5" providerId="ADAL" clId="{D29E96AE-ED76-6F4A-8B8D-719B63FFC5DC}" dt="2024-09-16T09:45:55.210" v="49" actId="27636"/>
        <pc:sldMkLst>
          <pc:docMk/>
          <pc:sldMk cId="1783534190" sldId="262"/>
        </pc:sldMkLst>
        <pc:spChg chg="mod">
          <ac:chgData name="Kerckhove Delphine" userId="7c185d8c-cd10-4454-af14-1d950a58a8f5" providerId="ADAL" clId="{D29E96AE-ED76-6F4A-8B8D-719B63FFC5DC}" dt="2024-09-16T09:45:55.210" v="49" actId="27636"/>
          <ac:spMkLst>
            <pc:docMk/>
            <pc:sldMk cId="1783534190" sldId="262"/>
            <ac:spMk id="6" creationId="{94183031-5995-4F28-B19A-EDDA12F2B9F6}"/>
          </ac:spMkLst>
        </pc:spChg>
      </pc:sldChg>
      <pc:sldChg chg="modSp mod">
        <pc:chgData name="Kerckhove Delphine" userId="7c185d8c-cd10-4454-af14-1d950a58a8f5" providerId="ADAL" clId="{D29E96AE-ED76-6F4A-8B8D-719B63FFC5DC}" dt="2024-09-16T09:51:47.318" v="481" actId="20577"/>
        <pc:sldMkLst>
          <pc:docMk/>
          <pc:sldMk cId="1609348093" sldId="328"/>
        </pc:sldMkLst>
        <pc:spChg chg="mod">
          <ac:chgData name="Kerckhove Delphine" userId="7c185d8c-cd10-4454-af14-1d950a58a8f5" providerId="ADAL" clId="{D29E96AE-ED76-6F4A-8B8D-719B63FFC5DC}" dt="2024-09-16T09:51:47.318" v="481" actId="20577"/>
          <ac:spMkLst>
            <pc:docMk/>
            <pc:sldMk cId="1609348093" sldId="328"/>
            <ac:spMk id="4" creationId="{FCF29B6D-A4F6-8EDB-D26F-F531AD725637}"/>
          </ac:spMkLst>
        </pc:spChg>
      </pc:sldChg>
      <pc:sldChg chg="del">
        <pc:chgData name="Kerckhove Delphine" userId="7c185d8c-cd10-4454-af14-1d950a58a8f5" providerId="ADAL" clId="{D29E96AE-ED76-6F4A-8B8D-719B63FFC5DC}" dt="2024-09-16T09:45:32.154" v="39" actId="2696"/>
        <pc:sldMkLst>
          <pc:docMk/>
          <pc:sldMk cId="71676599" sldId="332"/>
        </pc:sldMkLst>
      </pc:sldChg>
      <pc:sldChg chg="addSp delSp modSp add mod">
        <pc:chgData name="Kerckhove Delphine" userId="7c185d8c-cd10-4454-af14-1d950a58a8f5" providerId="ADAL" clId="{D29E96AE-ED76-6F4A-8B8D-719B63FFC5DC}" dt="2024-09-16T10:07:22.186" v="487" actId="20577"/>
        <pc:sldMkLst>
          <pc:docMk/>
          <pc:sldMk cId="1183403259" sldId="332"/>
        </pc:sldMkLst>
        <pc:spChg chg="del mod">
          <ac:chgData name="Kerckhove Delphine" userId="7c185d8c-cd10-4454-af14-1d950a58a8f5" providerId="ADAL" clId="{D29E96AE-ED76-6F4A-8B8D-719B63FFC5DC}" dt="2024-09-16T09:50:34.657" v="394" actId="478"/>
          <ac:spMkLst>
            <pc:docMk/>
            <pc:sldMk cId="1183403259" sldId="332"/>
            <ac:spMk id="3" creationId="{7CB9D8AA-EF8D-7EB5-56FC-CA957B196E4F}"/>
          </ac:spMkLst>
        </pc:spChg>
        <pc:spChg chg="add mod">
          <ac:chgData name="Kerckhove Delphine" userId="7c185d8c-cd10-4454-af14-1d950a58a8f5" providerId="ADAL" clId="{D29E96AE-ED76-6F4A-8B8D-719B63FFC5DC}" dt="2024-09-16T10:07:22.186" v="487" actId="20577"/>
          <ac:spMkLst>
            <pc:docMk/>
            <pc:sldMk cId="1183403259" sldId="332"/>
            <ac:spMk id="4" creationId="{5B95361A-C677-0278-51BF-72E01C6A126B}"/>
          </ac:spMkLst>
        </pc:spChg>
      </pc:sldChg>
      <pc:sldChg chg="addSp delSp modSp add mod">
        <pc:chgData name="Kerckhove Delphine" userId="7c185d8c-cd10-4454-af14-1d950a58a8f5" providerId="ADAL" clId="{D29E96AE-ED76-6F4A-8B8D-719B63FFC5DC}" dt="2024-09-16T09:46:32.038" v="66" actId="1076"/>
        <pc:sldMkLst>
          <pc:docMk/>
          <pc:sldMk cId="2946377123" sldId="334"/>
        </pc:sldMkLst>
        <pc:spChg chg="mod">
          <ac:chgData name="Kerckhove Delphine" userId="7c185d8c-cd10-4454-af14-1d950a58a8f5" providerId="ADAL" clId="{D29E96AE-ED76-6F4A-8B8D-719B63FFC5DC}" dt="2024-09-16T09:46:09.409" v="62" actId="20577"/>
          <ac:spMkLst>
            <pc:docMk/>
            <pc:sldMk cId="2946377123" sldId="334"/>
            <ac:spMk id="2" creationId="{8307DA83-9484-5363-2D33-D518A4297E94}"/>
          </ac:spMkLst>
        </pc:spChg>
        <pc:picChg chg="del">
          <ac:chgData name="Kerckhove Delphine" userId="7c185d8c-cd10-4454-af14-1d950a58a8f5" providerId="ADAL" clId="{D29E96AE-ED76-6F4A-8B8D-719B63FFC5DC}" dt="2024-09-16T09:46:27.569" v="63" actId="478"/>
          <ac:picMkLst>
            <pc:docMk/>
            <pc:sldMk cId="2946377123" sldId="334"/>
            <ac:picMk id="4" creationId="{55353AB4-7F23-56EE-14F5-17982B4845C1}"/>
          </ac:picMkLst>
        </pc:picChg>
        <pc:picChg chg="add mod">
          <ac:chgData name="Kerckhove Delphine" userId="7c185d8c-cd10-4454-af14-1d950a58a8f5" providerId="ADAL" clId="{D29E96AE-ED76-6F4A-8B8D-719B63FFC5DC}" dt="2024-09-16T09:46:32.038" v="66" actId="1076"/>
          <ac:picMkLst>
            <pc:docMk/>
            <pc:sldMk cId="2946377123" sldId="334"/>
            <ac:picMk id="1026" creationId="{C6BA35E7-6D86-EDB3-BC59-A1F14DF045C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CFDA5-E062-4A73-8D31-40CF495FB51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BE"/>
        </a:p>
      </dgm:t>
    </dgm:pt>
    <dgm:pt modelId="{F2BCDA11-D0DD-48F6-9D70-A9D285FA28C3}">
      <dgm:prSet phldrT="[Tekst]"/>
      <dgm:spPr/>
      <dgm:t>
        <a:bodyPr/>
        <a:lstStyle/>
        <a:p>
          <a:r>
            <a:rPr lang="nl-BE" dirty="0"/>
            <a:t>Yuneco Care </a:t>
          </a:r>
        </a:p>
      </dgm:t>
    </dgm:pt>
    <dgm:pt modelId="{3C2FD883-C916-44A6-8D4C-9B9A72398EB5}" type="parTrans" cxnId="{32805553-F930-42DE-ACFB-B311FBBFD949}">
      <dgm:prSet/>
      <dgm:spPr/>
      <dgm:t>
        <a:bodyPr/>
        <a:lstStyle/>
        <a:p>
          <a:endParaRPr lang="nl-BE"/>
        </a:p>
      </dgm:t>
    </dgm:pt>
    <dgm:pt modelId="{8C901A0F-4CDC-435B-8B57-69BC795BAD95}" type="sibTrans" cxnId="{32805553-F930-42DE-ACFB-B311FBBFD949}">
      <dgm:prSet/>
      <dgm:spPr/>
      <dgm:t>
        <a:bodyPr/>
        <a:lstStyle/>
        <a:p>
          <a:endParaRPr lang="nl-BE"/>
        </a:p>
      </dgm:t>
    </dgm:pt>
    <dgm:pt modelId="{A5F315FD-BA66-4944-84DB-F669BE9068C1}" type="asst">
      <dgm:prSet phldrT="[Tekst]"/>
      <dgm:spPr/>
      <dgm:t>
        <a:bodyPr/>
        <a:lstStyle/>
        <a:p>
          <a:r>
            <a:rPr lang="nl-BE" dirty="0">
              <a:solidFill>
                <a:schemeClr val="tx1"/>
              </a:solidFill>
            </a:rPr>
            <a:t>Care</a:t>
          </a:r>
        </a:p>
      </dgm:t>
    </dgm:pt>
    <dgm:pt modelId="{46B8DF42-02A4-432C-810D-93AE703D6DD1}" type="parTrans" cxnId="{DA879756-EACB-41F0-94A4-C2DEB3552EFB}">
      <dgm:prSet/>
      <dgm:spPr/>
      <dgm:t>
        <a:bodyPr/>
        <a:lstStyle/>
        <a:p>
          <a:endParaRPr lang="nl-BE"/>
        </a:p>
      </dgm:t>
    </dgm:pt>
    <dgm:pt modelId="{535081A6-5C4C-416E-8770-0EB41EB18CA3}" type="sibTrans" cxnId="{DA879756-EACB-41F0-94A4-C2DEB3552EFB}">
      <dgm:prSet/>
      <dgm:spPr/>
      <dgm:t>
        <a:bodyPr/>
        <a:lstStyle/>
        <a:p>
          <a:endParaRPr lang="nl-BE"/>
        </a:p>
      </dgm:t>
    </dgm:pt>
    <dgm:pt modelId="{C6CF3B9B-935A-47AA-9A3A-BC309E05FBD5}">
      <dgm:prSet phldrT="[Tekst]"/>
      <dgm:spPr/>
      <dgm:t>
        <a:bodyPr/>
        <a:lstStyle/>
        <a:p>
          <a:r>
            <a:rPr lang="nl-BE" dirty="0"/>
            <a:t>Combi</a:t>
          </a:r>
        </a:p>
      </dgm:t>
    </dgm:pt>
    <dgm:pt modelId="{D5CC1E2D-C138-48A7-9409-72CF2D5FA628}" type="parTrans" cxnId="{28EF7F2C-869E-4447-90B4-F693D152C7BB}">
      <dgm:prSet/>
      <dgm:spPr/>
      <dgm:t>
        <a:bodyPr/>
        <a:lstStyle/>
        <a:p>
          <a:endParaRPr lang="nl-BE"/>
        </a:p>
      </dgm:t>
    </dgm:pt>
    <dgm:pt modelId="{050985AC-4A4C-4699-8416-98A71FB8F6F5}" type="sibTrans" cxnId="{28EF7F2C-869E-4447-90B4-F693D152C7BB}">
      <dgm:prSet/>
      <dgm:spPr/>
      <dgm:t>
        <a:bodyPr/>
        <a:lstStyle/>
        <a:p>
          <a:endParaRPr lang="nl-BE"/>
        </a:p>
      </dgm:t>
    </dgm:pt>
    <dgm:pt modelId="{22DDEDE9-7D45-442E-AF44-F0501D58CB17}">
      <dgm:prSet phldrT="[Tekst]"/>
      <dgm:spPr/>
      <dgm:t>
        <a:bodyPr/>
        <a:lstStyle/>
        <a:p>
          <a:r>
            <a:rPr lang="nl-BE" dirty="0"/>
            <a:t>Vluchtelingen</a:t>
          </a:r>
        </a:p>
      </dgm:t>
    </dgm:pt>
    <dgm:pt modelId="{16ECB130-0265-4A55-BF43-EF0F2C8B0977}" type="parTrans" cxnId="{92C912E6-6320-458B-81D0-992D1441DC1A}">
      <dgm:prSet/>
      <dgm:spPr/>
      <dgm:t>
        <a:bodyPr/>
        <a:lstStyle/>
        <a:p>
          <a:endParaRPr lang="nl-BE"/>
        </a:p>
      </dgm:t>
    </dgm:pt>
    <dgm:pt modelId="{D24751B9-6833-4F34-8CDA-3E19FBCC8D04}" type="sibTrans" cxnId="{92C912E6-6320-458B-81D0-992D1441DC1A}">
      <dgm:prSet/>
      <dgm:spPr/>
      <dgm:t>
        <a:bodyPr/>
        <a:lstStyle/>
        <a:p>
          <a:endParaRPr lang="nl-BE"/>
        </a:p>
      </dgm:t>
    </dgm:pt>
    <dgm:pt modelId="{840FF03F-0274-4E7A-AD16-51A71CCA8FA0}">
      <dgm:prSet phldrT="[Tekst]"/>
      <dgm:spPr/>
      <dgm:t>
        <a:bodyPr/>
        <a:lstStyle/>
        <a:p>
          <a:r>
            <a:rPr lang="nl-BE" dirty="0" err="1"/>
            <a:t>Casemanegement</a:t>
          </a:r>
          <a:endParaRPr lang="nl-BE" dirty="0"/>
        </a:p>
      </dgm:t>
    </dgm:pt>
    <dgm:pt modelId="{F5884D18-580D-4686-94E3-86986248EF1B}" type="parTrans" cxnId="{29EF5659-68D0-49C5-9F8D-1DAF503725DA}">
      <dgm:prSet/>
      <dgm:spPr/>
      <dgm:t>
        <a:bodyPr/>
        <a:lstStyle/>
        <a:p>
          <a:endParaRPr lang="nl-BE"/>
        </a:p>
      </dgm:t>
    </dgm:pt>
    <dgm:pt modelId="{1B85AC63-ADE5-467F-ADD1-C28E7C8F11DF}" type="sibTrans" cxnId="{29EF5659-68D0-49C5-9F8D-1DAF503725DA}">
      <dgm:prSet/>
      <dgm:spPr/>
      <dgm:t>
        <a:bodyPr/>
        <a:lstStyle/>
        <a:p>
          <a:endParaRPr lang="nl-BE"/>
        </a:p>
      </dgm:t>
    </dgm:pt>
    <dgm:pt modelId="{DF30C806-30A1-4AE5-B504-650D3957FBC1}">
      <dgm:prSet phldrT="[Tekst]"/>
      <dgm:spPr/>
      <dgm:t>
        <a:bodyPr/>
        <a:lstStyle/>
        <a:p>
          <a:r>
            <a:rPr lang="nl-BE" dirty="0"/>
            <a:t>For Care </a:t>
          </a:r>
        </a:p>
      </dgm:t>
    </dgm:pt>
    <dgm:pt modelId="{F0BDC87F-5FFB-48B5-949F-A9D4F55ED7DE}" type="parTrans" cxnId="{71C9817F-A458-4548-A2CD-BA095874866A}">
      <dgm:prSet/>
      <dgm:spPr/>
      <dgm:t>
        <a:bodyPr/>
        <a:lstStyle/>
        <a:p>
          <a:endParaRPr lang="nl-BE"/>
        </a:p>
      </dgm:t>
    </dgm:pt>
    <dgm:pt modelId="{7A13EACF-4BF4-4930-8387-75419B49087E}" type="sibTrans" cxnId="{71C9817F-A458-4548-A2CD-BA095874866A}">
      <dgm:prSet/>
      <dgm:spPr/>
      <dgm:t>
        <a:bodyPr/>
        <a:lstStyle/>
        <a:p>
          <a:endParaRPr lang="nl-BE"/>
        </a:p>
      </dgm:t>
    </dgm:pt>
    <dgm:pt modelId="{73D48327-33A5-AB46-A615-91374FDFD1DA}">
      <dgm:prSet/>
      <dgm:spPr/>
      <dgm:t>
        <a:bodyPr/>
        <a:lstStyle/>
        <a:p>
          <a:r>
            <a:rPr lang="nl-NL" dirty="0"/>
            <a:t>Combi-Condor</a:t>
          </a:r>
        </a:p>
      </dgm:t>
    </dgm:pt>
    <dgm:pt modelId="{E20A2213-5C71-B14C-8B4C-04F8D69F3B9A}" type="parTrans" cxnId="{63F77A2E-F787-AF49-B4AF-E29B191C2719}">
      <dgm:prSet/>
      <dgm:spPr/>
      <dgm:t>
        <a:bodyPr/>
        <a:lstStyle/>
        <a:p>
          <a:endParaRPr lang="nl-NL"/>
        </a:p>
      </dgm:t>
    </dgm:pt>
    <dgm:pt modelId="{229378A3-73B1-4347-B062-E30803B5F58A}" type="sibTrans" cxnId="{63F77A2E-F787-AF49-B4AF-E29B191C2719}">
      <dgm:prSet/>
      <dgm:spPr/>
      <dgm:t>
        <a:bodyPr/>
        <a:lstStyle/>
        <a:p>
          <a:endParaRPr lang="nl-NL"/>
        </a:p>
      </dgm:t>
    </dgm:pt>
    <dgm:pt modelId="{AFF263CA-D8DB-4B87-9453-40454FEB715B}" type="pres">
      <dgm:prSet presAssocID="{060CFDA5-E062-4A73-8D31-40CF495FB51A}" presName="Name0" presStyleCnt="0">
        <dgm:presLayoutVars>
          <dgm:chPref val="1"/>
          <dgm:dir/>
          <dgm:animOne val="branch"/>
          <dgm:animLvl val="lvl"/>
          <dgm:resizeHandles val="exact"/>
        </dgm:presLayoutVars>
      </dgm:prSet>
      <dgm:spPr/>
    </dgm:pt>
    <dgm:pt modelId="{8EFDC25B-3674-4A38-AD69-CCA030FDCD0E}" type="pres">
      <dgm:prSet presAssocID="{F2BCDA11-D0DD-48F6-9D70-A9D285FA28C3}" presName="root1" presStyleCnt="0"/>
      <dgm:spPr/>
    </dgm:pt>
    <dgm:pt modelId="{EEBBE921-A0C7-40BD-B9A8-3A7D9D3F7E5C}" type="pres">
      <dgm:prSet presAssocID="{F2BCDA11-D0DD-48F6-9D70-A9D285FA28C3}" presName="LevelOneTextNode" presStyleLbl="node0" presStyleIdx="0" presStyleCnt="1">
        <dgm:presLayoutVars>
          <dgm:chPref val="3"/>
        </dgm:presLayoutVars>
      </dgm:prSet>
      <dgm:spPr/>
    </dgm:pt>
    <dgm:pt modelId="{4F8C1911-12DF-499D-92F5-7B9C63F6E81D}" type="pres">
      <dgm:prSet presAssocID="{F2BCDA11-D0DD-48F6-9D70-A9D285FA28C3}" presName="level2hierChild" presStyleCnt="0"/>
      <dgm:spPr/>
    </dgm:pt>
    <dgm:pt modelId="{55BE9F29-B0FF-4A90-9C8F-2FFB01143E55}" type="pres">
      <dgm:prSet presAssocID="{46B8DF42-02A4-432C-810D-93AE703D6DD1}" presName="conn2-1" presStyleLbl="parChTrans1D2" presStyleIdx="0" presStyleCnt="6"/>
      <dgm:spPr/>
    </dgm:pt>
    <dgm:pt modelId="{44502799-45E7-4A53-AB3C-18AEBAF974F2}" type="pres">
      <dgm:prSet presAssocID="{46B8DF42-02A4-432C-810D-93AE703D6DD1}" presName="connTx" presStyleLbl="parChTrans1D2" presStyleIdx="0" presStyleCnt="6"/>
      <dgm:spPr/>
    </dgm:pt>
    <dgm:pt modelId="{D74B8FA8-B8DC-4EDE-AC16-9C75BCBB25E5}" type="pres">
      <dgm:prSet presAssocID="{A5F315FD-BA66-4944-84DB-F669BE9068C1}" presName="root2" presStyleCnt="0"/>
      <dgm:spPr/>
    </dgm:pt>
    <dgm:pt modelId="{A324D207-2E18-47B4-9852-32804751097E}" type="pres">
      <dgm:prSet presAssocID="{A5F315FD-BA66-4944-84DB-F669BE9068C1}" presName="LevelTwoTextNode" presStyleLbl="asst1" presStyleIdx="0" presStyleCnt="1" custLinFactNeighborX="-648" custLinFactNeighborY="10627">
        <dgm:presLayoutVars>
          <dgm:chPref val="3"/>
        </dgm:presLayoutVars>
      </dgm:prSet>
      <dgm:spPr/>
    </dgm:pt>
    <dgm:pt modelId="{7393CAEE-A3C3-490B-B480-2C2A037ABAF6}" type="pres">
      <dgm:prSet presAssocID="{A5F315FD-BA66-4944-84DB-F669BE9068C1}" presName="level3hierChild" presStyleCnt="0"/>
      <dgm:spPr/>
    </dgm:pt>
    <dgm:pt modelId="{B0D74DDE-F30B-4331-85D0-E568BED64A45}" type="pres">
      <dgm:prSet presAssocID="{D5CC1E2D-C138-48A7-9409-72CF2D5FA628}" presName="conn2-1" presStyleLbl="parChTrans1D2" presStyleIdx="1" presStyleCnt="6"/>
      <dgm:spPr/>
    </dgm:pt>
    <dgm:pt modelId="{DED5C698-6FCC-4516-96B5-CE02E0E37939}" type="pres">
      <dgm:prSet presAssocID="{D5CC1E2D-C138-48A7-9409-72CF2D5FA628}" presName="connTx" presStyleLbl="parChTrans1D2" presStyleIdx="1" presStyleCnt="6"/>
      <dgm:spPr/>
    </dgm:pt>
    <dgm:pt modelId="{B554407E-0312-4EB5-8728-AFCE9866F660}" type="pres">
      <dgm:prSet presAssocID="{C6CF3B9B-935A-47AA-9A3A-BC309E05FBD5}" presName="root2" presStyleCnt="0"/>
      <dgm:spPr/>
    </dgm:pt>
    <dgm:pt modelId="{C294A0D4-9826-4ADF-B6B3-C40764D49B7F}" type="pres">
      <dgm:prSet presAssocID="{C6CF3B9B-935A-47AA-9A3A-BC309E05FBD5}" presName="LevelTwoTextNode" presStyleLbl="node2" presStyleIdx="0" presStyleCnt="5">
        <dgm:presLayoutVars>
          <dgm:chPref val="3"/>
        </dgm:presLayoutVars>
      </dgm:prSet>
      <dgm:spPr/>
    </dgm:pt>
    <dgm:pt modelId="{278AE74B-38DC-44FD-A572-74B87A30030B}" type="pres">
      <dgm:prSet presAssocID="{C6CF3B9B-935A-47AA-9A3A-BC309E05FBD5}" presName="level3hierChild" presStyleCnt="0"/>
      <dgm:spPr/>
    </dgm:pt>
    <dgm:pt modelId="{9EA14796-6DC5-CE4D-A6CF-B5673D317907}" type="pres">
      <dgm:prSet presAssocID="{E20A2213-5C71-B14C-8B4C-04F8D69F3B9A}" presName="conn2-1" presStyleLbl="parChTrans1D2" presStyleIdx="2" presStyleCnt="6"/>
      <dgm:spPr/>
    </dgm:pt>
    <dgm:pt modelId="{33C79E6E-2571-4D43-BFAC-1676D90BEF5E}" type="pres">
      <dgm:prSet presAssocID="{E20A2213-5C71-B14C-8B4C-04F8D69F3B9A}" presName="connTx" presStyleLbl="parChTrans1D2" presStyleIdx="2" presStyleCnt="6"/>
      <dgm:spPr/>
    </dgm:pt>
    <dgm:pt modelId="{B9B99CDA-1B69-0A47-9098-0064FAB188D7}" type="pres">
      <dgm:prSet presAssocID="{73D48327-33A5-AB46-A615-91374FDFD1DA}" presName="root2" presStyleCnt="0"/>
      <dgm:spPr/>
    </dgm:pt>
    <dgm:pt modelId="{6975C383-ED9E-9940-916B-0361CA57861C}" type="pres">
      <dgm:prSet presAssocID="{73D48327-33A5-AB46-A615-91374FDFD1DA}" presName="LevelTwoTextNode" presStyleLbl="node2" presStyleIdx="1" presStyleCnt="5">
        <dgm:presLayoutVars>
          <dgm:chPref val="3"/>
        </dgm:presLayoutVars>
      </dgm:prSet>
      <dgm:spPr/>
    </dgm:pt>
    <dgm:pt modelId="{F211D5D1-AF91-2D4A-B36E-6F3792EFC6BB}" type="pres">
      <dgm:prSet presAssocID="{73D48327-33A5-AB46-A615-91374FDFD1DA}" presName="level3hierChild" presStyleCnt="0"/>
      <dgm:spPr/>
    </dgm:pt>
    <dgm:pt modelId="{F2A14CB2-9F9D-B940-8903-DD89BC992899}" type="pres">
      <dgm:prSet presAssocID="{F0BDC87F-5FFB-48B5-949F-A9D4F55ED7DE}" presName="conn2-1" presStyleLbl="parChTrans1D2" presStyleIdx="3" presStyleCnt="6"/>
      <dgm:spPr/>
    </dgm:pt>
    <dgm:pt modelId="{DE73667F-942F-354D-B907-A28C932B7BAF}" type="pres">
      <dgm:prSet presAssocID="{F0BDC87F-5FFB-48B5-949F-A9D4F55ED7DE}" presName="connTx" presStyleLbl="parChTrans1D2" presStyleIdx="3" presStyleCnt="6"/>
      <dgm:spPr/>
    </dgm:pt>
    <dgm:pt modelId="{C3D31B96-C909-F44A-9F53-204DE5AEA370}" type="pres">
      <dgm:prSet presAssocID="{DF30C806-30A1-4AE5-B504-650D3957FBC1}" presName="root2" presStyleCnt="0"/>
      <dgm:spPr/>
    </dgm:pt>
    <dgm:pt modelId="{97CA39C0-1FA0-2642-AF43-5B713C014073}" type="pres">
      <dgm:prSet presAssocID="{DF30C806-30A1-4AE5-B504-650D3957FBC1}" presName="LevelTwoTextNode" presStyleLbl="node2" presStyleIdx="2" presStyleCnt="5">
        <dgm:presLayoutVars>
          <dgm:chPref val="3"/>
        </dgm:presLayoutVars>
      </dgm:prSet>
      <dgm:spPr/>
    </dgm:pt>
    <dgm:pt modelId="{8D349D24-8C68-074A-A3DD-6C495792715E}" type="pres">
      <dgm:prSet presAssocID="{DF30C806-30A1-4AE5-B504-650D3957FBC1}" presName="level3hierChild" presStyleCnt="0"/>
      <dgm:spPr/>
    </dgm:pt>
    <dgm:pt modelId="{2817E245-BC6E-4DF1-B563-457E3B67D2D0}" type="pres">
      <dgm:prSet presAssocID="{16ECB130-0265-4A55-BF43-EF0F2C8B0977}" presName="conn2-1" presStyleLbl="parChTrans1D2" presStyleIdx="4" presStyleCnt="6"/>
      <dgm:spPr/>
    </dgm:pt>
    <dgm:pt modelId="{493D69FB-24D7-456A-A7C8-AC22621ABDA9}" type="pres">
      <dgm:prSet presAssocID="{16ECB130-0265-4A55-BF43-EF0F2C8B0977}" presName="connTx" presStyleLbl="parChTrans1D2" presStyleIdx="4" presStyleCnt="6"/>
      <dgm:spPr/>
    </dgm:pt>
    <dgm:pt modelId="{6347D419-FA19-40C9-A4C9-E546F36E7360}" type="pres">
      <dgm:prSet presAssocID="{22DDEDE9-7D45-442E-AF44-F0501D58CB17}" presName="root2" presStyleCnt="0"/>
      <dgm:spPr/>
    </dgm:pt>
    <dgm:pt modelId="{C910D6DD-EF1D-4BF4-893E-9D8748F71D8C}" type="pres">
      <dgm:prSet presAssocID="{22DDEDE9-7D45-442E-AF44-F0501D58CB17}" presName="LevelTwoTextNode" presStyleLbl="node2" presStyleIdx="3" presStyleCnt="5">
        <dgm:presLayoutVars>
          <dgm:chPref val="3"/>
        </dgm:presLayoutVars>
      </dgm:prSet>
      <dgm:spPr/>
    </dgm:pt>
    <dgm:pt modelId="{4D32AA7A-4703-41C7-B2FE-CDC9AC4537B5}" type="pres">
      <dgm:prSet presAssocID="{22DDEDE9-7D45-442E-AF44-F0501D58CB17}" presName="level3hierChild" presStyleCnt="0"/>
      <dgm:spPr/>
    </dgm:pt>
    <dgm:pt modelId="{6E94BAE1-79C8-4B99-BE9B-632DC5BB2AD2}" type="pres">
      <dgm:prSet presAssocID="{F5884D18-580D-4686-94E3-86986248EF1B}" presName="conn2-1" presStyleLbl="parChTrans1D2" presStyleIdx="5" presStyleCnt="6"/>
      <dgm:spPr/>
    </dgm:pt>
    <dgm:pt modelId="{76E05DE3-3890-45A0-B60A-818C2551EFFB}" type="pres">
      <dgm:prSet presAssocID="{F5884D18-580D-4686-94E3-86986248EF1B}" presName="connTx" presStyleLbl="parChTrans1D2" presStyleIdx="5" presStyleCnt="6"/>
      <dgm:spPr/>
    </dgm:pt>
    <dgm:pt modelId="{BAB9B004-8F06-45CC-A205-41EB0085B6E4}" type="pres">
      <dgm:prSet presAssocID="{840FF03F-0274-4E7A-AD16-51A71CCA8FA0}" presName="root2" presStyleCnt="0"/>
      <dgm:spPr/>
    </dgm:pt>
    <dgm:pt modelId="{2604307D-3773-4911-9976-B051D078FF61}" type="pres">
      <dgm:prSet presAssocID="{840FF03F-0274-4E7A-AD16-51A71CCA8FA0}" presName="LevelTwoTextNode" presStyleLbl="node2" presStyleIdx="4" presStyleCnt="5">
        <dgm:presLayoutVars>
          <dgm:chPref val="3"/>
        </dgm:presLayoutVars>
      </dgm:prSet>
      <dgm:spPr/>
    </dgm:pt>
    <dgm:pt modelId="{1B29375C-C367-4544-87CE-313FA5B50B1F}" type="pres">
      <dgm:prSet presAssocID="{840FF03F-0274-4E7A-AD16-51A71CCA8FA0}" presName="level3hierChild" presStyleCnt="0"/>
      <dgm:spPr/>
    </dgm:pt>
  </dgm:ptLst>
  <dgm:cxnLst>
    <dgm:cxn modelId="{D8A57F0A-7E91-48E9-A1FB-C342DB67CABB}" type="presOf" srcId="{C6CF3B9B-935A-47AA-9A3A-BC309E05FBD5}" destId="{C294A0D4-9826-4ADF-B6B3-C40764D49B7F}" srcOrd="0" destOrd="0" presId="urn:microsoft.com/office/officeart/2008/layout/HorizontalMultiLevelHierarchy"/>
    <dgm:cxn modelId="{9A483019-F544-FC45-AC0B-D0C7586DD451}" type="presOf" srcId="{22DDEDE9-7D45-442E-AF44-F0501D58CB17}" destId="{C910D6DD-EF1D-4BF4-893E-9D8748F71D8C}" srcOrd="0" destOrd="0" presId="urn:microsoft.com/office/officeart/2008/layout/HorizontalMultiLevelHierarchy"/>
    <dgm:cxn modelId="{E42F8B1B-E858-4D4E-8B7A-CCE2FE78AF1C}" type="presOf" srcId="{D5CC1E2D-C138-48A7-9409-72CF2D5FA628}" destId="{B0D74DDE-F30B-4331-85D0-E568BED64A45}" srcOrd="0" destOrd="0" presId="urn:microsoft.com/office/officeart/2008/layout/HorizontalMultiLevelHierarchy"/>
    <dgm:cxn modelId="{10A43426-60CD-4D6C-8B6D-4BA217ED2495}" type="presOf" srcId="{A5F315FD-BA66-4944-84DB-F669BE9068C1}" destId="{A324D207-2E18-47B4-9852-32804751097E}" srcOrd="0" destOrd="0" presId="urn:microsoft.com/office/officeart/2008/layout/HorizontalMultiLevelHierarchy"/>
    <dgm:cxn modelId="{28EF7F2C-869E-4447-90B4-F693D152C7BB}" srcId="{F2BCDA11-D0DD-48F6-9D70-A9D285FA28C3}" destId="{C6CF3B9B-935A-47AA-9A3A-BC309E05FBD5}" srcOrd="1" destOrd="0" parTransId="{D5CC1E2D-C138-48A7-9409-72CF2D5FA628}" sibTransId="{050985AC-4A4C-4699-8416-98A71FB8F6F5}"/>
    <dgm:cxn modelId="{63F77A2E-F787-AF49-B4AF-E29B191C2719}" srcId="{F2BCDA11-D0DD-48F6-9D70-A9D285FA28C3}" destId="{73D48327-33A5-AB46-A615-91374FDFD1DA}" srcOrd="2" destOrd="0" parTransId="{E20A2213-5C71-B14C-8B4C-04F8D69F3B9A}" sibTransId="{229378A3-73B1-4347-B062-E30803B5F58A}"/>
    <dgm:cxn modelId="{A47FC23B-B000-7C48-9CAC-61B5C4A861F5}" type="presOf" srcId="{F0BDC87F-5FFB-48B5-949F-A9D4F55ED7DE}" destId="{DE73667F-942F-354D-B907-A28C932B7BAF}" srcOrd="1" destOrd="0" presId="urn:microsoft.com/office/officeart/2008/layout/HorizontalMultiLevelHierarchy"/>
    <dgm:cxn modelId="{32805553-F930-42DE-ACFB-B311FBBFD949}" srcId="{060CFDA5-E062-4A73-8D31-40CF495FB51A}" destId="{F2BCDA11-D0DD-48F6-9D70-A9D285FA28C3}" srcOrd="0" destOrd="0" parTransId="{3C2FD883-C916-44A6-8D4C-9B9A72398EB5}" sibTransId="{8C901A0F-4CDC-435B-8B57-69BC795BAD95}"/>
    <dgm:cxn modelId="{DA879756-EACB-41F0-94A4-C2DEB3552EFB}" srcId="{F2BCDA11-D0DD-48F6-9D70-A9D285FA28C3}" destId="{A5F315FD-BA66-4944-84DB-F669BE9068C1}" srcOrd="0" destOrd="0" parTransId="{46B8DF42-02A4-432C-810D-93AE703D6DD1}" sibTransId="{535081A6-5C4C-416E-8770-0EB41EB18CA3}"/>
    <dgm:cxn modelId="{29EF5659-68D0-49C5-9F8D-1DAF503725DA}" srcId="{F2BCDA11-D0DD-48F6-9D70-A9D285FA28C3}" destId="{840FF03F-0274-4E7A-AD16-51A71CCA8FA0}" srcOrd="5" destOrd="0" parTransId="{F5884D18-580D-4686-94E3-86986248EF1B}" sibTransId="{1B85AC63-ADE5-467F-ADD1-C28E7C8F11DF}"/>
    <dgm:cxn modelId="{F7BD1F63-F31A-8642-AB33-2793DD516293}" type="presOf" srcId="{E20A2213-5C71-B14C-8B4C-04F8D69F3B9A}" destId="{33C79E6E-2571-4D43-BFAC-1676D90BEF5E}" srcOrd="1" destOrd="0" presId="urn:microsoft.com/office/officeart/2008/layout/HorizontalMultiLevelHierarchy"/>
    <dgm:cxn modelId="{0737BE6C-0CA1-44F8-A205-596B5D6081FB}" type="presOf" srcId="{F2BCDA11-D0DD-48F6-9D70-A9D285FA28C3}" destId="{EEBBE921-A0C7-40BD-B9A8-3A7D9D3F7E5C}" srcOrd="0" destOrd="0" presId="urn:microsoft.com/office/officeart/2008/layout/HorizontalMultiLevelHierarchy"/>
    <dgm:cxn modelId="{545CD973-2380-6D43-BB43-1D9448B6668F}" type="presOf" srcId="{F0BDC87F-5FFB-48B5-949F-A9D4F55ED7DE}" destId="{F2A14CB2-9F9D-B940-8903-DD89BC992899}" srcOrd="0" destOrd="0" presId="urn:microsoft.com/office/officeart/2008/layout/HorizontalMultiLevelHierarchy"/>
    <dgm:cxn modelId="{71C9817F-A458-4548-A2CD-BA095874866A}" srcId="{F2BCDA11-D0DD-48F6-9D70-A9D285FA28C3}" destId="{DF30C806-30A1-4AE5-B504-650D3957FBC1}" srcOrd="3" destOrd="0" parTransId="{F0BDC87F-5FFB-48B5-949F-A9D4F55ED7DE}" sibTransId="{7A13EACF-4BF4-4930-8387-75419B49087E}"/>
    <dgm:cxn modelId="{DAF4D987-21C0-B24F-B908-28458359352C}" type="presOf" srcId="{F5884D18-580D-4686-94E3-86986248EF1B}" destId="{76E05DE3-3890-45A0-B60A-818C2551EFFB}" srcOrd="1" destOrd="0" presId="urn:microsoft.com/office/officeart/2008/layout/HorizontalMultiLevelHierarchy"/>
    <dgm:cxn modelId="{CD648C91-9C4F-4FEB-91CA-9E04DA51BFD6}" type="presOf" srcId="{060CFDA5-E062-4A73-8D31-40CF495FB51A}" destId="{AFF263CA-D8DB-4B87-9453-40454FEB715B}" srcOrd="0" destOrd="0" presId="urn:microsoft.com/office/officeart/2008/layout/HorizontalMultiLevelHierarchy"/>
    <dgm:cxn modelId="{256A9494-65B7-3443-B79D-DC5D479D414A}" type="presOf" srcId="{DF30C806-30A1-4AE5-B504-650D3957FBC1}" destId="{97CA39C0-1FA0-2642-AF43-5B713C014073}" srcOrd="0" destOrd="0" presId="urn:microsoft.com/office/officeart/2008/layout/HorizontalMultiLevelHierarchy"/>
    <dgm:cxn modelId="{77FACB9F-5449-459F-ACAF-9308B98B712C}" type="presOf" srcId="{46B8DF42-02A4-432C-810D-93AE703D6DD1}" destId="{55BE9F29-B0FF-4A90-9C8F-2FFB01143E55}" srcOrd="0" destOrd="0" presId="urn:microsoft.com/office/officeart/2008/layout/HorizontalMultiLevelHierarchy"/>
    <dgm:cxn modelId="{9753B3A2-EA64-42D1-80E0-0CDC6AA96269}" type="presOf" srcId="{D5CC1E2D-C138-48A7-9409-72CF2D5FA628}" destId="{DED5C698-6FCC-4516-96B5-CE02E0E37939}" srcOrd="1" destOrd="0" presId="urn:microsoft.com/office/officeart/2008/layout/HorizontalMultiLevelHierarchy"/>
    <dgm:cxn modelId="{B2711CA3-EE2C-DC44-9B59-D05788B4C7D8}" type="presOf" srcId="{16ECB130-0265-4A55-BF43-EF0F2C8B0977}" destId="{2817E245-BC6E-4DF1-B563-457E3B67D2D0}" srcOrd="0" destOrd="0" presId="urn:microsoft.com/office/officeart/2008/layout/HorizontalMultiLevelHierarchy"/>
    <dgm:cxn modelId="{69F49AB9-FBC1-41DF-B1B3-142DAC9433C6}" type="presOf" srcId="{46B8DF42-02A4-432C-810D-93AE703D6DD1}" destId="{44502799-45E7-4A53-AB3C-18AEBAF974F2}" srcOrd="1" destOrd="0" presId="urn:microsoft.com/office/officeart/2008/layout/HorizontalMultiLevelHierarchy"/>
    <dgm:cxn modelId="{1E50DABD-FEF7-7545-8010-95CAA6AFE595}" type="presOf" srcId="{73D48327-33A5-AB46-A615-91374FDFD1DA}" destId="{6975C383-ED9E-9940-916B-0361CA57861C}" srcOrd="0" destOrd="0" presId="urn:microsoft.com/office/officeart/2008/layout/HorizontalMultiLevelHierarchy"/>
    <dgm:cxn modelId="{C9ECA5C0-D903-E14C-9DD9-B8C1B398B31D}" type="presOf" srcId="{840FF03F-0274-4E7A-AD16-51A71CCA8FA0}" destId="{2604307D-3773-4911-9976-B051D078FF61}" srcOrd="0" destOrd="0" presId="urn:microsoft.com/office/officeart/2008/layout/HorizontalMultiLevelHierarchy"/>
    <dgm:cxn modelId="{B9E2BCCF-C331-0D46-B779-FE70956AF78E}" type="presOf" srcId="{E20A2213-5C71-B14C-8B4C-04F8D69F3B9A}" destId="{9EA14796-6DC5-CE4D-A6CF-B5673D317907}" srcOrd="0" destOrd="0" presId="urn:microsoft.com/office/officeart/2008/layout/HorizontalMultiLevelHierarchy"/>
    <dgm:cxn modelId="{92C912E6-6320-458B-81D0-992D1441DC1A}" srcId="{F2BCDA11-D0DD-48F6-9D70-A9D285FA28C3}" destId="{22DDEDE9-7D45-442E-AF44-F0501D58CB17}" srcOrd="4" destOrd="0" parTransId="{16ECB130-0265-4A55-BF43-EF0F2C8B0977}" sibTransId="{D24751B9-6833-4F34-8CDA-3E19FBCC8D04}"/>
    <dgm:cxn modelId="{6C110CED-C1F8-604B-8283-FE316888DB36}" type="presOf" srcId="{F5884D18-580D-4686-94E3-86986248EF1B}" destId="{6E94BAE1-79C8-4B99-BE9B-632DC5BB2AD2}" srcOrd="0" destOrd="0" presId="urn:microsoft.com/office/officeart/2008/layout/HorizontalMultiLevelHierarchy"/>
    <dgm:cxn modelId="{600ABFF8-6325-294E-8414-E64B6F2BAEE0}" type="presOf" srcId="{16ECB130-0265-4A55-BF43-EF0F2C8B0977}" destId="{493D69FB-24D7-456A-A7C8-AC22621ABDA9}" srcOrd="1" destOrd="0" presId="urn:microsoft.com/office/officeart/2008/layout/HorizontalMultiLevelHierarchy"/>
    <dgm:cxn modelId="{363F15EC-6A20-4E7B-8490-6BD3CFF4E869}" type="presParOf" srcId="{AFF263CA-D8DB-4B87-9453-40454FEB715B}" destId="{8EFDC25B-3674-4A38-AD69-CCA030FDCD0E}" srcOrd="0" destOrd="0" presId="urn:microsoft.com/office/officeart/2008/layout/HorizontalMultiLevelHierarchy"/>
    <dgm:cxn modelId="{612DA07B-6A7D-4FF4-A85B-8F41644D3DEA}" type="presParOf" srcId="{8EFDC25B-3674-4A38-AD69-CCA030FDCD0E}" destId="{EEBBE921-A0C7-40BD-B9A8-3A7D9D3F7E5C}" srcOrd="0" destOrd="0" presId="urn:microsoft.com/office/officeart/2008/layout/HorizontalMultiLevelHierarchy"/>
    <dgm:cxn modelId="{464BEA12-D102-41E3-BC2E-B063706F41DC}" type="presParOf" srcId="{8EFDC25B-3674-4A38-AD69-CCA030FDCD0E}" destId="{4F8C1911-12DF-499D-92F5-7B9C63F6E81D}" srcOrd="1" destOrd="0" presId="urn:microsoft.com/office/officeart/2008/layout/HorizontalMultiLevelHierarchy"/>
    <dgm:cxn modelId="{35FC5902-7E04-49EB-B700-DCC542FDACAE}" type="presParOf" srcId="{4F8C1911-12DF-499D-92F5-7B9C63F6E81D}" destId="{55BE9F29-B0FF-4A90-9C8F-2FFB01143E55}" srcOrd="0" destOrd="0" presId="urn:microsoft.com/office/officeart/2008/layout/HorizontalMultiLevelHierarchy"/>
    <dgm:cxn modelId="{54E6DEFF-C2B6-4C8E-ABF2-AE7EC5281266}" type="presParOf" srcId="{55BE9F29-B0FF-4A90-9C8F-2FFB01143E55}" destId="{44502799-45E7-4A53-AB3C-18AEBAF974F2}" srcOrd="0" destOrd="0" presId="urn:microsoft.com/office/officeart/2008/layout/HorizontalMultiLevelHierarchy"/>
    <dgm:cxn modelId="{2058DA34-503A-4BA0-8F87-8E5A637A7AE5}" type="presParOf" srcId="{4F8C1911-12DF-499D-92F5-7B9C63F6E81D}" destId="{D74B8FA8-B8DC-4EDE-AC16-9C75BCBB25E5}" srcOrd="1" destOrd="0" presId="urn:microsoft.com/office/officeart/2008/layout/HorizontalMultiLevelHierarchy"/>
    <dgm:cxn modelId="{CD8D29FE-494E-4013-8FE9-E59661CFF6AF}" type="presParOf" srcId="{D74B8FA8-B8DC-4EDE-AC16-9C75BCBB25E5}" destId="{A324D207-2E18-47B4-9852-32804751097E}" srcOrd="0" destOrd="0" presId="urn:microsoft.com/office/officeart/2008/layout/HorizontalMultiLevelHierarchy"/>
    <dgm:cxn modelId="{55E12C00-A7A0-4371-8CCE-878B54247AA9}" type="presParOf" srcId="{D74B8FA8-B8DC-4EDE-AC16-9C75BCBB25E5}" destId="{7393CAEE-A3C3-490B-B480-2C2A037ABAF6}" srcOrd="1" destOrd="0" presId="urn:microsoft.com/office/officeart/2008/layout/HorizontalMultiLevelHierarchy"/>
    <dgm:cxn modelId="{4D24FA46-7362-41CD-9BB7-47029EE64101}" type="presParOf" srcId="{4F8C1911-12DF-499D-92F5-7B9C63F6E81D}" destId="{B0D74DDE-F30B-4331-85D0-E568BED64A45}" srcOrd="2" destOrd="0" presId="urn:microsoft.com/office/officeart/2008/layout/HorizontalMultiLevelHierarchy"/>
    <dgm:cxn modelId="{088AF845-42C3-4353-A48C-225A03994256}" type="presParOf" srcId="{B0D74DDE-F30B-4331-85D0-E568BED64A45}" destId="{DED5C698-6FCC-4516-96B5-CE02E0E37939}" srcOrd="0" destOrd="0" presId="urn:microsoft.com/office/officeart/2008/layout/HorizontalMultiLevelHierarchy"/>
    <dgm:cxn modelId="{C290C997-D16A-40FC-A334-7C79633E775C}" type="presParOf" srcId="{4F8C1911-12DF-499D-92F5-7B9C63F6E81D}" destId="{B554407E-0312-4EB5-8728-AFCE9866F660}" srcOrd="3" destOrd="0" presId="urn:microsoft.com/office/officeart/2008/layout/HorizontalMultiLevelHierarchy"/>
    <dgm:cxn modelId="{0611FE67-CE0C-4960-B55A-07A5746FC26F}" type="presParOf" srcId="{B554407E-0312-4EB5-8728-AFCE9866F660}" destId="{C294A0D4-9826-4ADF-B6B3-C40764D49B7F}" srcOrd="0" destOrd="0" presId="urn:microsoft.com/office/officeart/2008/layout/HorizontalMultiLevelHierarchy"/>
    <dgm:cxn modelId="{7ECE08A3-56CF-410E-8080-3D6160BD2492}" type="presParOf" srcId="{B554407E-0312-4EB5-8728-AFCE9866F660}" destId="{278AE74B-38DC-44FD-A572-74B87A30030B}" srcOrd="1" destOrd="0" presId="urn:microsoft.com/office/officeart/2008/layout/HorizontalMultiLevelHierarchy"/>
    <dgm:cxn modelId="{68D57C46-4DAD-884B-ABC7-10E68EC7D941}" type="presParOf" srcId="{4F8C1911-12DF-499D-92F5-7B9C63F6E81D}" destId="{9EA14796-6DC5-CE4D-A6CF-B5673D317907}" srcOrd="4" destOrd="0" presId="urn:microsoft.com/office/officeart/2008/layout/HorizontalMultiLevelHierarchy"/>
    <dgm:cxn modelId="{4CD25253-8CAD-5241-95EB-8666455B75D9}" type="presParOf" srcId="{9EA14796-6DC5-CE4D-A6CF-B5673D317907}" destId="{33C79E6E-2571-4D43-BFAC-1676D90BEF5E}" srcOrd="0" destOrd="0" presId="urn:microsoft.com/office/officeart/2008/layout/HorizontalMultiLevelHierarchy"/>
    <dgm:cxn modelId="{6CC05A71-CB80-9942-A6DF-37FA7A4EE0DE}" type="presParOf" srcId="{4F8C1911-12DF-499D-92F5-7B9C63F6E81D}" destId="{B9B99CDA-1B69-0A47-9098-0064FAB188D7}" srcOrd="5" destOrd="0" presId="urn:microsoft.com/office/officeart/2008/layout/HorizontalMultiLevelHierarchy"/>
    <dgm:cxn modelId="{E8A8337A-C66B-F64A-84A7-D2E884258DB9}" type="presParOf" srcId="{B9B99CDA-1B69-0A47-9098-0064FAB188D7}" destId="{6975C383-ED9E-9940-916B-0361CA57861C}" srcOrd="0" destOrd="0" presId="urn:microsoft.com/office/officeart/2008/layout/HorizontalMultiLevelHierarchy"/>
    <dgm:cxn modelId="{D5A78B5A-F735-D44B-A68D-F6D28B245660}" type="presParOf" srcId="{B9B99CDA-1B69-0A47-9098-0064FAB188D7}" destId="{F211D5D1-AF91-2D4A-B36E-6F3792EFC6BB}" srcOrd="1" destOrd="0" presId="urn:microsoft.com/office/officeart/2008/layout/HorizontalMultiLevelHierarchy"/>
    <dgm:cxn modelId="{A829AF53-18B3-6B4F-A596-693F448202EF}" type="presParOf" srcId="{4F8C1911-12DF-499D-92F5-7B9C63F6E81D}" destId="{F2A14CB2-9F9D-B940-8903-DD89BC992899}" srcOrd="6" destOrd="0" presId="urn:microsoft.com/office/officeart/2008/layout/HorizontalMultiLevelHierarchy"/>
    <dgm:cxn modelId="{30A61D01-08A8-F64C-9BD4-BE7108DB17E6}" type="presParOf" srcId="{F2A14CB2-9F9D-B940-8903-DD89BC992899}" destId="{DE73667F-942F-354D-B907-A28C932B7BAF}" srcOrd="0" destOrd="0" presId="urn:microsoft.com/office/officeart/2008/layout/HorizontalMultiLevelHierarchy"/>
    <dgm:cxn modelId="{9C326D1F-CD94-944C-81E5-530188BE0E81}" type="presParOf" srcId="{4F8C1911-12DF-499D-92F5-7B9C63F6E81D}" destId="{C3D31B96-C909-F44A-9F53-204DE5AEA370}" srcOrd="7" destOrd="0" presId="urn:microsoft.com/office/officeart/2008/layout/HorizontalMultiLevelHierarchy"/>
    <dgm:cxn modelId="{4D4E0E5A-30C6-9445-90D1-B210CCED2F70}" type="presParOf" srcId="{C3D31B96-C909-F44A-9F53-204DE5AEA370}" destId="{97CA39C0-1FA0-2642-AF43-5B713C014073}" srcOrd="0" destOrd="0" presId="urn:microsoft.com/office/officeart/2008/layout/HorizontalMultiLevelHierarchy"/>
    <dgm:cxn modelId="{AA3C859D-C5C7-EB43-8F3C-22F4C8021DE3}" type="presParOf" srcId="{C3D31B96-C909-F44A-9F53-204DE5AEA370}" destId="{8D349D24-8C68-074A-A3DD-6C495792715E}" srcOrd="1" destOrd="0" presId="urn:microsoft.com/office/officeart/2008/layout/HorizontalMultiLevelHierarchy"/>
    <dgm:cxn modelId="{9ACE2E20-E706-BB4E-9E04-CF9513033B7A}" type="presParOf" srcId="{4F8C1911-12DF-499D-92F5-7B9C63F6E81D}" destId="{2817E245-BC6E-4DF1-B563-457E3B67D2D0}" srcOrd="8" destOrd="0" presId="urn:microsoft.com/office/officeart/2008/layout/HorizontalMultiLevelHierarchy"/>
    <dgm:cxn modelId="{4ADD1C85-D249-B74E-9E3E-8CBD612EE725}" type="presParOf" srcId="{2817E245-BC6E-4DF1-B563-457E3B67D2D0}" destId="{493D69FB-24D7-456A-A7C8-AC22621ABDA9}" srcOrd="0" destOrd="0" presId="urn:microsoft.com/office/officeart/2008/layout/HorizontalMultiLevelHierarchy"/>
    <dgm:cxn modelId="{8971778F-70A6-D04D-8377-B649A2AAC6F6}" type="presParOf" srcId="{4F8C1911-12DF-499D-92F5-7B9C63F6E81D}" destId="{6347D419-FA19-40C9-A4C9-E546F36E7360}" srcOrd="9" destOrd="0" presId="urn:microsoft.com/office/officeart/2008/layout/HorizontalMultiLevelHierarchy"/>
    <dgm:cxn modelId="{4EFC0E23-9F1F-BB44-A9EB-29DC0C18B821}" type="presParOf" srcId="{6347D419-FA19-40C9-A4C9-E546F36E7360}" destId="{C910D6DD-EF1D-4BF4-893E-9D8748F71D8C}" srcOrd="0" destOrd="0" presId="urn:microsoft.com/office/officeart/2008/layout/HorizontalMultiLevelHierarchy"/>
    <dgm:cxn modelId="{9D010528-878C-5048-82F8-CD602D7D037C}" type="presParOf" srcId="{6347D419-FA19-40C9-A4C9-E546F36E7360}" destId="{4D32AA7A-4703-41C7-B2FE-CDC9AC4537B5}" srcOrd="1" destOrd="0" presId="urn:microsoft.com/office/officeart/2008/layout/HorizontalMultiLevelHierarchy"/>
    <dgm:cxn modelId="{109A298E-8769-8642-B636-109E33448391}" type="presParOf" srcId="{4F8C1911-12DF-499D-92F5-7B9C63F6E81D}" destId="{6E94BAE1-79C8-4B99-BE9B-632DC5BB2AD2}" srcOrd="10" destOrd="0" presId="urn:microsoft.com/office/officeart/2008/layout/HorizontalMultiLevelHierarchy"/>
    <dgm:cxn modelId="{C0405167-50D1-1E47-BC32-BFEA870429E8}" type="presParOf" srcId="{6E94BAE1-79C8-4B99-BE9B-632DC5BB2AD2}" destId="{76E05DE3-3890-45A0-B60A-818C2551EFFB}" srcOrd="0" destOrd="0" presId="urn:microsoft.com/office/officeart/2008/layout/HorizontalMultiLevelHierarchy"/>
    <dgm:cxn modelId="{41D36E4C-1F3E-CE48-B713-05386A1E0104}" type="presParOf" srcId="{4F8C1911-12DF-499D-92F5-7B9C63F6E81D}" destId="{BAB9B004-8F06-45CC-A205-41EB0085B6E4}" srcOrd="11" destOrd="0" presId="urn:microsoft.com/office/officeart/2008/layout/HorizontalMultiLevelHierarchy"/>
    <dgm:cxn modelId="{E6BC8A88-CE1A-504C-A881-B6D052BCD0CD}" type="presParOf" srcId="{BAB9B004-8F06-45CC-A205-41EB0085B6E4}" destId="{2604307D-3773-4911-9976-B051D078FF61}" srcOrd="0" destOrd="0" presId="urn:microsoft.com/office/officeart/2008/layout/HorizontalMultiLevelHierarchy"/>
    <dgm:cxn modelId="{01F5B1CE-6C27-4043-AD2A-D8FDC761BB62}" type="presParOf" srcId="{BAB9B004-8F06-45CC-A205-41EB0085B6E4}" destId="{1B29375C-C367-4544-87CE-313FA5B50B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BAE1-79C8-4B99-BE9B-632DC5BB2AD2}">
      <dsp:nvSpPr>
        <dsp:cNvPr id="0" name=""/>
        <dsp:cNvSpPr/>
      </dsp:nvSpPr>
      <dsp:spPr>
        <a:xfrm>
          <a:off x="3099815" y="2094155"/>
          <a:ext cx="378778" cy="1804394"/>
        </a:xfrm>
        <a:custGeom>
          <a:avLst/>
          <a:gdLst/>
          <a:ahLst/>
          <a:cxnLst/>
          <a:rect l="0" t="0" r="0" b="0"/>
          <a:pathLst>
            <a:path>
              <a:moveTo>
                <a:pt x="0" y="0"/>
              </a:moveTo>
              <a:lnTo>
                <a:pt x="189389" y="0"/>
              </a:lnTo>
              <a:lnTo>
                <a:pt x="189389" y="1804394"/>
              </a:lnTo>
              <a:lnTo>
                <a:pt x="378778" y="180439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BE" sz="600" kern="1200"/>
        </a:p>
      </dsp:txBody>
      <dsp:txXfrm>
        <a:off x="3243111" y="2950259"/>
        <a:ext cx="92186" cy="92186"/>
      </dsp:txXfrm>
    </dsp:sp>
    <dsp:sp modelId="{2817E245-BC6E-4DF1-B563-457E3B67D2D0}">
      <dsp:nvSpPr>
        <dsp:cNvPr id="0" name=""/>
        <dsp:cNvSpPr/>
      </dsp:nvSpPr>
      <dsp:spPr>
        <a:xfrm>
          <a:off x="3099815" y="2094155"/>
          <a:ext cx="378778" cy="1082636"/>
        </a:xfrm>
        <a:custGeom>
          <a:avLst/>
          <a:gdLst/>
          <a:ahLst/>
          <a:cxnLst/>
          <a:rect l="0" t="0" r="0" b="0"/>
          <a:pathLst>
            <a:path>
              <a:moveTo>
                <a:pt x="0" y="0"/>
              </a:moveTo>
              <a:lnTo>
                <a:pt x="189389" y="0"/>
              </a:lnTo>
              <a:lnTo>
                <a:pt x="189389" y="1082636"/>
              </a:lnTo>
              <a:lnTo>
                <a:pt x="378778" y="108263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3260530" y="2606799"/>
        <a:ext cx="57349" cy="57349"/>
      </dsp:txXfrm>
    </dsp:sp>
    <dsp:sp modelId="{F2A14CB2-9F9D-B940-8903-DD89BC992899}">
      <dsp:nvSpPr>
        <dsp:cNvPr id="0" name=""/>
        <dsp:cNvSpPr/>
      </dsp:nvSpPr>
      <dsp:spPr>
        <a:xfrm>
          <a:off x="3099815" y="2094155"/>
          <a:ext cx="378778" cy="360878"/>
        </a:xfrm>
        <a:custGeom>
          <a:avLst/>
          <a:gdLst/>
          <a:ahLst/>
          <a:cxnLst/>
          <a:rect l="0" t="0" r="0" b="0"/>
          <a:pathLst>
            <a:path>
              <a:moveTo>
                <a:pt x="0" y="0"/>
              </a:moveTo>
              <a:lnTo>
                <a:pt x="189389" y="0"/>
              </a:lnTo>
              <a:lnTo>
                <a:pt x="189389" y="360878"/>
              </a:lnTo>
              <a:lnTo>
                <a:pt x="378778" y="3608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3276125" y="2261515"/>
        <a:ext cx="26158" cy="26158"/>
      </dsp:txXfrm>
    </dsp:sp>
    <dsp:sp modelId="{9EA14796-6DC5-CE4D-A6CF-B5673D317907}">
      <dsp:nvSpPr>
        <dsp:cNvPr id="0" name=""/>
        <dsp:cNvSpPr/>
      </dsp:nvSpPr>
      <dsp:spPr>
        <a:xfrm>
          <a:off x="3099815" y="1733276"/>
          <a:ext cx="378778" cy="360878"/>
        </a:xfrm>
        <a:custGeom>
          <a:avLst/>
          <a:gdLst/>
          <a:ahLst/>
          <a:cxnLst/>
          <a:rect l="0" t="0" r="0" b="0"/>
          <a:pathLst>
            <a:path>
              <a:moveTo>
                <a:pt x="0" y="360878"/>
              </a:moveTo>
              <a:lnTo>
                <a:pt x="189389" y="360878"/>
              </a:lnTo>
              <a:lnTo>
                <a:pt x="189389" y="0"/>
              </a:lnTo>
              <a:lnTo>
                <a:pt x="37877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276125" y="1900636"/>
        <a:ext cx="26158" cy="26158"/>
      </dsp:txXfrm>
    </dsp:sp>
    <dsp:sp modelId="{B0D74DDE-F30B-4331-85D0-E568BED64A45}">
      <dsp:nvSpPr>
        <dsp:cNvPr id="0" name=""/>
        <dsp:cNvSpPr/>
      </dsp:nvSpPr>
      <dsp:spPr>
        <a:xfrm>
          <a:off x="3099815" y="1011519"/>
          <a:ext cx="378778" cy="1082636"/>
        </a:xfrm>
        <a:custGeom>
          <a:avLst/>
          <a:gdLst/>
          <a:ahLst/>
          <a:cxnLst/>
          <a:rect l="0" t="0" r="0" b="0"/>
          <a:pathLst>
            <a:path>
              <a:moveTo>
                <a:pt x="0" y="1082636"/>
              </a:moveTo>
              <a:lnTo>
                <a:pt x="189389" y="1082636"/>
              </a:lnTo>
              <a:lnTo>
                <a:pt x="189389" y="0"/>
              </a:lnTo>
              <a:lnTo>
                <a:pt x="37877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3260530" y="1524162"/>
        <a:ext cx="57349" cy="57349"/>
      </dsp:txXfrm>
    </dsp:sp>
    <dsp:sp modelId="{55BE9F29-B0FF-4A90-9C8F-2FFB01143E55}">
      <dsp:nvSpPr>
        <dsp:cNvPr id="0" name=""/>
        <dsp:cNvSpPr/>
      </dsp:nvSpPr>
      <dsp:spPr>
        <a:xfrm>
          <a:off x="3099815" y="351122"/>
          <a:ext cx="366505" cy="1743033"/>
        </a:xfrm>
        <a:custGeom>
          <a:avLst/>
          <a:gdLst/>
          <a:ahLst/>
          <a:cxnLst/>
          <a:rect l="0" t="0" r="0" b="0"/>
          <a:pathLst>
            <a:path>
              <a:moveTo>
                <a:pt x="0" y="1743033"/>
              </a:moveTo>
              <a:lnTo>
                <a:pt x="183252" y="1743033"/>
              </a:lnTo>
              <a:lnTo>
                <a:pt x="183252" y="0"/>
              </a:lnTo>
              <a:lnTo>
                <a:pt x="366505"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BE" sz="600" kern="1200"/>
        </a:p>
      </dsp:txBody>
      <dsp:txXfrm>
        <a:off x="3238540" y="1178110"/>
        <a:ext cx="89057" cy="89057"/>
      </dsp:txXfrm>
    </dsp:sp>
    <dsp:sp modelId="{EEBBE921-A0C7-40BD-B9A8-3A7D9D3F7E5C}">
      <dsp:nvSpPr>
        <dsp:cNvPr id="0" name=""/>
        <dsp:cNvSpPr/>
      </dsp:nvSpPr>
      <dsp:spPr>
        <a:xfrm rot="16200000">
          <a:off x="1291622" y="1805452"/>
          <a:ext cx="3038979" cy="57740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nl-BE" sz="3600" kern="1200" dirty="0"/>
            <a:t>Yuneco Care </a:t>
          </a:r>
        </a:p>
      </dsp:txBody>
      <dsp:txXfrm>
        <a:off x="1291622" y="1805452"/>
        <a:ext cx="3038979" cy="577406"/>
      </dsp:txXfrm>
    </dsp:sp>
    <dsp:sp modelId="{A324D207-2E18-47B4-9852-32804751097E}">
      <dsp:nvSpPr>
        <dsp:cNvPr id="0" name=""/>
        <dsp:cNvSpPr/>
      </dsp:nvSpPr>
      <dsp:spPr>
        <a:xfrm>
          <a:off x="3466321" y="62419"/>
          <a:ext cx="1893892" cy="57740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solidFill>
            </a:rPr>
            <a:t>Care</a:t>
          </a:r>
        </a:p>
      </dsp:txBody>
      <dsp:txXfrm>
        <a:off x="3466321" y="62419"/>
        <a:ext cx="1893892" cy="577406"/>
      </dsp:txXfrm>
    </dsp:sp>
    <dsp:sp modelId="{C294A0D4-9826-4ADF-B6B3-C40764D49B7F}">
      <dsp:nvSpPr>
        <dsp:cNvPr id="0" name=""/>
        <dsp:cNvSpPr/>
      </dsp:nvSpPr>
      <dsp:spPr>
        <a:xfrm>
          <a:off x="3478594" y="722815"/>
          <a:ext cx="1893892" cy="57740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BE" sz="1500" kern="1200" dirty="0"/>
            <a:t>Combi</a:t>
          </a:r>
        </a:p>
      </dsp:txBody>
      <dsp:txXfrm>
        <a:off x="3478594" y="722815"/>
        <a:ext cx="1893892" cy="577406"/>
      </dsp:txXfrm>
    </dsp:sp>
    <dsp:sp modelId="{6975C383-ED9E-9940-916B-0361CA57861C}">
      <dsp:nvSpPr>
        <dsp:cNvPr id="0" name=""/>
        <dsp:cNvSpPr/>
      </dsp:nvSpPr>
      <dsp:spPr>
        <a:xfrm>
          <a:off x="3478594" y="1444573"/>
          <a:ext cx="1893892" cy="57740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kern="1200" dirty="0"/>
            <a:t>Combi-Condor</a:t>
          </a:r>
        </a:p>
      </dsp:txBody>
      <dsp:txXfrm>
        <a:off x="3478594" y="1444573"/>
        <a:ext cx="1893892" cy="577406"/>
      </dsp:txXfrm>
    </dsp:sp>
    <dsp:sp modelId="{97CA39C0-1FA0-2642-AF43-5B713C014073}">
      <dsp:nvSpPr>
        <dsp:cNvPr id="0" name=""/>
        <dsp:cNvSpPr/>
      </dsp:nvSpPr>
      <dsp:spPr>
        <a:xfrm>
          <a:off x="3478594" y="2166331"/>
          <a:ext cx="1893892" cy="57740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BE" sz="1500" kern="1200" dirty="0"/>
            <a:t>For Care </a:t>
          </a:r>
        </a:p>
      </dsp:txBody>
      <dsp:txXfrm>
        <a:off x="3478594" y="2166331"/>
        <a:ext cx="1893892" cy="577406"/>
      </dsp:txXfrm>
    </dsp:sp>
    <dsp:sp modelId="{C910D6DD-EF1D-4BF4-893E-9D8748F71D8C}">
      <dsp:nvSpPr>
        <dsp:cNvPr id="0" name=""/>
        <dsp:cNvSpPr/>
      </dsp:nvSpPr>
      <dsp:spPr>
        <a:xfrm>
          <a:off x="3478594" y="2888088"/>
          <a:ext cx="1893892" cy="57740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BE" sz="1500" kern="1200" dirty="0"/>
            <a:t>Vluchtelingen</a:t>
          </a:r>
        </a:p>
      </dsp:txBody>
      <dsp:txXfrm>
        <a:off x="3478594" y="2888088"/>
        <a:ext cx="1893892" cy="577406"/>
      </dsp:txXfrm>
    </dsp:sp>
    <dsp:sp modelId="{2604307D-3773-4911-9976-B051D078FF61}">
      <dsp:nvSpPr>
        <dsp:cNvPr id="0" name=""/>
        <dsp:cNvSpPr/>
      </dsp:nvSpPr>
      <dsp:spPr>
        <a:xfrm>
          <a:off x="3478594" y="3609846"/>
          <a:ext cx="1893892" cy="57740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BE" sz="1500" kern="1200" dirty="0" err="1"/>
            <a:t>Casemanegement</a:t>
          </a:r>
          <a:endParaRPr lang="nl-BE" sz="1500" kern="1200" dirty="0"/>
        </a:p>
      </dsp:txBody>
      <dsp:txXfrm>
        <a:off x="3478594" y="3609846"/>
        <a:ext cx="1893892" cy="57740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8988E-C442-4709-933F-8CDCA4BA94D9}" type="datetimeFigureOut">
              <a:rPr lang="nl-BE" smtClean="0"/>
              <a:t>16/09/2024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6BA45-AE55-42EE-8002-6700859E9426}" type="slidenum">
              <a:rPr lang="nl-BE" smtClean="0"/>
              <a:t>‹nr.›</a:t>
            </a:fld>
            <a:endParaRPr lang="nl-BE"/>
          </a:p>
        </p:txBody>
      </p:sp>
    </p:spTree>
    <p:extLst>
      <p:ext uri="{BB962C8B-B14F-4D97-AF65-F5344CB8AC3E}">
        <p14:creationId xmlns:p14="http://schemas.microsoft.com/office/powerpoint/2010/main" val="389558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Delphine</a:t>
            </a:r>
          </a:p>
        </p:txBody>
      </p:sp>
      <p:sp>
        <p:nvSpPr>
          <p:cNvPr id="4" name="Tijdelijke aanduiding voor dianummer 3"/>
          <p:cNvSpPr>
            <a:spLocks noGrp="1"/>
          </p:cNvSpPr>
          <p:nvPr>
            <p:ph type="sldNum" sz="quarter" idx="5"/>
          </p:nvPr>
        </p:nvSpPr>
        <p:spPr/>
        <p:txBody>
          <a:bodyPr/>
          <a:lstStyle/>
          <a:p>
            <a:fld id="{3146BA45-AE55-42EE-8002-6700859E9426}" type="slidenum">
              <a:rPr lang="nl-BE" smtClean="0"/>
              <a:t>1</a:t>
            </a:fld>
            <a:endParaRPr lang="nl-BE"/>
          </a:p>
        </p:txBody>
      </p:sp>
    </p:spTree>
    <p:extLst>
      <p:ext uri="{BB962C8B-B14F-4D97-AF65-F5344CB8AC3E}">
        <p14:creationId xmlns:p14="http://schemas.microsoft.com/office/powerpoint/2010/main" val="398923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B8EEA-31E4-FC7C-372F-5EF5ADF36A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0B12B91-2D0D-7ADE-F940-D8FC0894E6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272DA6-7C2F-2658-D35A-112900EEFB8B}"/>
              </a:ext>
            </a:extLst>
          </p:cNvPr>
          <p:cNvSpPr>
            <a:spLocks noGrp="1"/>
          </p:cNvSpPr>
          <p:nvPr>
            <p:ph type="body" idx="1"/>
          </p:nvPr>
        </p:nvSpPr>
        <p:spPr/>
        <p:txBody>
          <a:bodyPr/>
          <a:lstStyle/>
          <a:p>
            <a:r>
              <a:rPr lang="nl-BE" dirty="0"/>
              <a:t>Delphine</a:t>
            </a:r>
          </a:p>
        </p:txBody>
      </p:sp>
      <p:sp>
        <p:nvSpPr>
          <p:cNvPr id="4" name="Tijdelijke aanduiding voor dianummer 3">
            <a:extLst>
              <a:ext uri="{FF2B5EF4-FFF2-40B4-BE49-F238E27FC236}">
                <a16:creationId xmlns:a16="http://schemas.microsoft.com/office/drawing/2014/main" id="{A7795316-A6E4-6633-14EA-5A4D893F35B0}"/>
              </a:ext>
            </a:extLst>
          </p:cNvPr>
          <p:cNvSpPr>
            <a:spLocks noGrp="1"/>
          </p:cNvSpPr>
          <p:nvPr>
            <p:ph type="sldNum" sz="quarter" idx="5"/>
          </p:nvPr>
        </p:nvSpPr>
        <p:spPr/>
        <p:txBody>
          <a:bodyPr/>
          <a:lstStyle/>
          <a:p>
            <a:fld id="{3146BA45-AE55-42EE-8002-6700859E9426}" type="slidenum">
              <a:rPr lang="nl-BE" smtClean="0"/>
              <a:t>25</a:t>
            </a:fld>
            <a:endParaRPr lang="nl-BE"/>
          </a:p>
        </p:txBody>
      </p:sp>
    </p:spTree>
    <p:extLst>
      <p:ext uri="{BB962C8B-B14F-4D97-AF65-F5344CB8AC3E}">
        <p14:creationId xmlns:p14="http://schemas.microsoft.com/office/powerpoint/2010/main" val="49946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91F2F-E892-BD2A-F420-CBE1712614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914360-C34F-C6AF-53AA-B5B6279729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FE57BEB-3D1F-E4F6-621E-3A391A910261}"/>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AF07DDD4-11EE-E1AE-A90F-C9DB99BEEA53}"/>
              </a:ext>
            </a:extLst>
          </p:cNvPr>
          <p:cNvSpPr>
            <a:spLocks noGrp="1"/>
          </p:cNvSpPr>
          <p:nvPr>
            <p:ph type="sldNum" sz="quarter" idx="10"/>
          </p:nvPr>
        </p:nvSpPr>
        <p:spPr/>
        <p:txBody>
          <a:bodyPr/>
          <a:lstStyle/>
          <a:p>
            <a:fld id="{082E0715-A7B9-42B9-BE4B-0FD56753AFEB}" type="slidenum">
              <a:rPr lang="nl-BE" smtClean="0"/>
              <a:t>26</a:t>
            </a:fld>
            <a:endParaRPr lang="nl-BE"/>
          </a:p>
        </p:txBody>
      </p:sp>
    </p:spTree>
    <p:extLst>
      <p:ext uri="{BB962C8B-B14F-4D97-AF65-F5344CB8AC3E}">
        <p14:creationId xmlns:p14="http://schemas.microsoft.com/office/powerpoint/2010/main" val="234370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7E5EE-A44C-4456-73C3-5B81745075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51310F-140C-E4DF-F581-3D4E552988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F7FCE1-B9CA-FE84-05FB-00BAAF882D50}"/>
              </a:ext>
            </a:extLst>
          </p:cNvPr>
          <p:cNvSpPr>
            <a:spLocks noGrp="1"/>
          </p:cNvSpPr>
          <p:nvPr>
            <p:ph type="body" idx="1"/>
          </p:nvPr>
        </p:nvSpPr>
        <p:spPr/>
        <p:txBody>
          <a:bodyPr/>
          <a:lstStyle/>
          <a:p>
            <a:r>
              <a:rPr lang="nl-BE" dirty="0"/>
              <a:t>Delphine</a:t>
            </a:r>
          </a:p>
        </p:txBody>
      </p:sp>
      <p:sp>
        <p:nvSpPr>
          <p:cNvPr id="4" name="Tijdelijke aanduiding voor dianummer 3">
            <a:extLst>
              <a:ext uri="{FF2B5EF4-FFF2-40B4-BE49-F238E27FC236}">
                <a16:creationId xmlns:a16="http://schemas.microsoft.com/office/drawing/2014/main" id="{F4448C4A-2B8E-1080-BBCD-8CC37C2FF573}"/>
              </a:ext>
            </a:extLst>
          </p:cNvPr>
          <p:cNvSpPr>
            <a:spLocks noGrp="1"/>
          </p:cNvSpPr>
          <p:nvPr>
            <p:ph type="sldNum" sz="quarter" idx="5"/>
          </p:nvPr>
        </p:nvSpPr>
        <p:spPr/>
        <p:txBody>
          <a:bodyPr/>
          <a:lstStyle/>
          <a:p>
            <a:fld id="{3146BA45-AE55-42EE-8002-6700859E9426}" type="slidenum">
              <a:rPr lang="nl-BE" smtClean="0"/>
              <a:t>27</a:t>
            </a:fld>
            <a:endParaRPr lang="nl-BE"/>
          </a:p>
        </p:txBody>
      </p:sp>
    </p:spTree>
    <p:extLst>
      <p:ext uri="{BB962C8B-B14F-4D97-AF65-F5344CB8AC3E}">
        <p14:creationId xmlns:p14="http://schemas.microsoft.com/office/powerpoint/2010/main" val="289691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9807-4449-6AF5-3FD2-A5E6D1A7FE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F85EAE5-2B68-6028-1400-AADF6C7758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006ABF-44B4-630E-2B51-6F224B2EDF84}"/>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C7D6A4EC-6A93-181C-C7E6-4F017547ECC6}"/>
              </a:ext>
            </a:extLst>
          </p:cNvPr>
          <p:cNvSpPr>
            <a:spLocks noGrp="1"/>
          </p:cNvSpPr>
          <p:nvPr>
            <p:ph type="sldNum" sz="quarter" idx="10"/>
          </p:nvPr>
        </p:nvSpPr>
        <p:spPr/>
        <p:txBody>
          <a:bodyPr/>
          <a:lstStyle/>
          <a:p>
            <a:fld id="{3146BA45-AE55-42EE-8002-6700859E9426}" type="slidenum">
              <a:rPr lang="nl-BE" smtClean="0"/>
              <a:t>28</a:t>
            </a:fld>
            <a:endParaRPr lang="nl-BE"/>
          </a:p>
        </p:txBody>
      </p:sp>
    </p:spTree>
    <p:extLst>
      <p:ext uri="{BB962C8B-B14F-4D97-AF65-F5344CB8AC3E}">
        <p14:creationId xmlns:p14="http://schemas.microsoft.com/office/powerpoint/2010/main" val="22363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Delphine</a:t>
            </a:r>
          </a:p>
        </p:txBody>
      </p:sp>
      <p:sp>
        <p:nvSpPr>
          <p:cNvPr id="4" name="Tijdelijke aanduiding voor dianummer 3"/>
          <p:cNvSpPr>
            <a:spLocks noGrp="1"/>
          </p:cNvSpPr>
          <p:nvPr>
            <p:ph type="sldNum" sz="quarter" idx="5"/>
          </p:nvPr>
        </p:nvSpPr>
        <p:spPr/>
        <p:txBody>
          <a:bodyPr/>
          <a:lstStyle/>
          <a:p>
            <a:fld id="{3146BA45-AE55-42EE-8002-6700859E9426}" type="slidenum">
              <a:rPr lang="nl-BE" smtClean="0"/>
              <a:t>2</a:t>
            </a:fld>
            <a:endParaRPr lang="nl-BE"/>
          </a:p>
        </p:txBody>
      </p:sp>
    </p:spTree>
    <p:extLst>
      <p:ext uri="{BB962C8B-B14F-4D97-AF65-F5344CB8AC3E}">
        <p14:creationId xmlns:p14="http://schemas.microsoft.com/office/powerpoint/2010/main" val="238955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Delphine</a:t>
            </a:r>
          </a:p>
        </p:txBody>
      </p:sp>
      <p:sp>
        <p:nvSpPr>
          <p:cNvPr id="4" name="Tijdelijke aanduiding voor dianummer 3"/>
          <p:cNvSpPr>
            <a:spLocks noGrp="1"/>
          </p:cNvSpPr>
          <p:nvPr>
            <p:ph type="sldNum" sz="quarter" idx="5"/>
          </p:nvPr>
        </p:nvSpPr>
        <p:spPr/>
        <p:txBody>
          <a:bodyPr/>
          <a:lstStyle/>
          <a:p>
            <a:fld id="{3146BA45-AE55-42EE-8002-6700859E9426}" type="slidenum">
              <a:rPr lang="nl-BE" smtClean="0"/>
              <a:t>3</a:t>
            </a:fld>
            <a:endParaRPr lang="nl-BE"/>
          </a:p>
        </p:txBody>
      </p:sp>
    </p:spTree>
    <p:extLst>
      <p:ext uri="{BB962C8B-B14F-4D97-AF65-F5344CB8AC3E}">
        <p14:creationId xmlns:p14="http://schemas.microsoft.com/office/powerpoint/2010/main" val="317471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0095-F94C-EACD-5622-8B4639DA2E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035A17-90D3-6B04-F424-579005CC23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B4E5AB-A418-BC18-76E5-739BE659713F}"/>
              </a:ext>
            </a:extLst>
          </p:cNvPr>
          <p:cNvSpPr>
            <a:spLocks noGrp="1"/>
          </p:cNvSpPr>
          <p:nvPr>
            <p:ph type="body" idx="1"/>
          </p:nvPr>
        </p:nvSpPr>
        <p:spPr/>
        <p:txBody>
          <a:bodyPr/>
          <a:lstStyle/>
          <a:p>
            <a:r>
              <a:rPr lang="nl-BE" dirty="0"/>
              <a:t>ELKE</a:t>
            </a:r>
          </a:p>
        </p:txBody>
      </p:sp>
      <p:sp>
        <p:nvSpPr>
          <p:cNvPr id="4" name="Tijdelijke aanduiding voor dianummer 3">
            <a:extLst>
              <a:ext uri="{FF2B5EF4-FFF2-40B4-BE49-F238E27FC236}">
                <a16:creationId xmlns:a16="http://schemas.microsoft.com/office/drawing/2014/main" id="{AFD1E662-94F9-7156-9D84-2988FF0E3B94}"/>
              </a:ext>
            </a:extLst>
          </p:cNvPr>
          <p:cNvSpPr>
            <a:spLocks noGrp="1"/>
          </p:cNvSpPr>
          <p:nvPr>
            <p:ph type="sldNum" sz="quarter" idx="5"/>
          </p:nvPr>
        </p:nvSpPr>
        <p:spPr/>
        <p:txBody>
          <a:bodyPr/>
          <a:lstStyle/>
          <a:p>
            <a:fld id="{3146BA45-AE55-42EE-8002-6700859E9426}" type="slidenum">
              <a:rPr lang="nl-BE" smtClean="0"/>
              <a:t>4</a:t>
            </a:fld>
            <a:endParaRPr lang="nl-BE"/>
          </a:p>
        </p:txBody>
      </p:sp>
    </p:spTree>
    <p:extLst>
      <p:ext uri="{BB962C8B-B14F-4D97-AF65-F5344CB8AC3E}">
        <p14:creationId xmlns:p14="http://schemas.microsoft.com/office/powerpoint/2010/main" val="54529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ELKE</a:t>
            </a:r>
          </a:p>
        </p:txBody>
      </p:sp>
      <p:sp>
        <p:nvSpPr>
          <p:cNvPr id="4" name="Tijdelijke aanduiding voor dianummer 3"/>
          <p:cNvSpPr>
            <a:spLocks noGrp="1"/>
          </p:cNvSpPr>
          <p:nvPr>
            <p:ph type="sldNum" sz="quarter" idx="5"/>
          </p:nvPr>
        </p:nvSpPr>
        <p:spPr/>
        <p:txBody>
          <a:bodyPr/>
          <a:lstStyle/>
          <a:p>
            <a:fld id="{3146BA45-AE55-42EE-8002-6700859E9426}" type="slidenum">
              <a:rPr lang="nl-BE" smtClean="0"/>
              <a:t>7</a:t>
            </a:fld>
            <a:endParaRPr lang="nl-BE"/>
          </a:p>
        </p:txBody>
      </p:sp>
    </p:spTree>
    <p:extLst>
      <p:ext uri="{BB962C8B-B14F-4D97-AF65-F5344CB8AC3E}">
        <p14:creationId xmlns:p14="http://schemas.microsoft.com/office/powerpoint/2010/main" val="427409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Eerder gestelde bouwstenen blijven gelden</a:t>
            </a:r>
            <a:r>
              <a:rPr lang="nl-BE" baseline="0" dirty="0"/>
              <a:t> voor de komende modules van Care. Zij vullen deze enkel aan vanuit hun specifieke doelgroep. </a:t>
            </a:r>
            <a:r>
              <a:rPr lang="nl-BE" dirty="0"/>
              <a:t>Combi is een onderdeel van de care</a:t>
            </a:r>
            <a:r>
              <a:rPr lang="nl-BE" baseline="0" dirty="0"/>
              <a:t> werking en richt zich specifiek naar kinderen en jongeren met een dubbel diagnose (GGZ factor in combinatie met een verstandelijke beperking). Naast de algemene bouwstenen brengen zij een aanbod uit voor minderjarigen de niet terecht kunnen in de reeds bestaande hulpverlening. Alsook de integratie van deze minderjarigen in de bestaande hulpverlening. Om deze integratie zo vlot mogelijk te laten verlopen, bieden zij een consultfunctie naar organisaties toe.</a:t>
            </a:r>
            <a:endParaRPr lang="nl-BE" dirty="0"/>
          </a:p>
        </p:txBody>
      </p:sp>
      <p:sp>
        <p:nvSpPr>
          <p:cNvPr id="4" name="Tijdelijke aanduiding voor dianummer 3"/>
          <p:cNvSpPr>
            <a:spLocks noGrp="1"/>
          </p:cNvSpPr>
          <p:nvPr>
            <p:ph type="sldNum" sz="quarter" idx="10"/>
          </p:nvPr>
        </p:nvSpPr>
        <p:spPr/>
        <p:txBody>
          <a:bodyPr/>
          <a:lstStyle/>
          <a:p>
            <a:fld id="{082E0715-A7B9-42B9-BE4B-0FD56753AFEB}" type="slidenum">
              <a:rPr lang="nl-BE" smtClean="0"/>
              <a:t>11</a:t>
            </a:fld>
            <a:endParaRPr lang="nl-BE"/>
          </a:p>
        </p:txBody>
      </p:sp>
    </p:spTree>
    <p:extLst>
      <p:ext uri="{BB962C8B-B14F-4D97-AF65-F5344CB8AC3E}">
        <p14:creationId xmlns:p14="http://schemas.microsoft.com/office/powerpoint/2010/main" val="113608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Delphine</a:t>
            </a:r>
          </a:p>
        </p:txBody>
      </p:sp>
      <p:sp>
        <p:nvSpPr>
          <p:cNvPr id="4" name="Tijdelijke aanduiding voor dianummer 3"/>
          <p:cNvSpPr>
            <a:spLocks noGrp="1"/>
          </p:cNvSpPr>
          <p:nvPr>
            <p:ph type="sldNum" sz="quarter" idx="5"/>
          </p:nvPr>
        </p:nvSpPr>
        <p:spPr/>
        <p:txBody>
          <a:bodyPr/>
          <a:lstStyle/>
          <a:p>
            <a:fld id="{3146BA45-AE55-42EE-8002-6700859E9426}" type="slidenum">
              <a:rPr lang="nl-BE" smtClean="0"/>
              <a:t>18</a:t>
            </a:fld>
            <a:endParaRPr lang="nl-BE"/>
          </a:p>
        </p:txBody>
      </p:sp>
    </p:spTree>
    <p:extLst>
      <p:ext uri="{BB962C8B-B14F-4D97-AF65-F5344CB8AC3E}">
        <p14:creationId xmlns:p14="http://schemas.microsoft.com/office/powerpoint/2010/main" val="153269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Delphine</a:t>
            </a:r>
          </a:p>
        </p:txBody>
      </p:sp>
      <p:sp>
        <p:nvSpPr>
          <p:cNvPr id="4" name="Tijdelijke aanduiding voor dianummer 3"/>
          <p:cNvSpPr>
            <a:spLocks noGrp="1"/>
          </p:cNvSpPr>
          <p:nvPr>
            <p:ph type="sldNum" sz="quarter" idx="5"/>
          </p:nvPr>
        </p:nvSpPr>
        <p:spPr/>
        <p:txBody>
          <a:bodyPr/>
          <a:lstStyle/>
          <a:p>
            <a:fld id="{3146BA45-AE55-42EE-8002-6700859E9426}" type="slidenum">
              <a:rPr lang="nl-BE" smtClean="0"/>
              <a:t>23</a:t>
            </a:fld>
            <a:endParaRPr lang="nl-BE"/>
          </a:p>
        </p:txBody>
      </p:sp>
    </p:spTree>
    <p:extLst>
      <p:ext uri="{BB962C8B-B14F-4D97-AF65-F5344CB8AC3E}">
        <p14:creationId xmlns:p14="http://schemas.microsoft.com/office/powerpoint/2010/main" val="3881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47EF-4F0E-845C-26FF-42B8AA0757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F82F78-21BE-FB64-437E-6D60C94558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F788E76-FBB4-7D5D-2F64-2FB4EE3F8401}"/>
              </a:ext>
            </a:extLst>
          </p:cNvPr>
          <p:cNvSpPr>
            <a:spLocks noGrp="1"/>
          </p:cNvSpPr>
          <p:nvPr>
            <p:ph type="body" idx="1"/>
          </p:nvPr>
        </p:nvSpPr>
        <p:spPr/>
        <p:txBody>
          <a:bodyPr/>
          <a:lstStyle/>
          <a:p>
            <a:r>
              <a:rPr lang="nl-BE" dirty="0"/>
              <a:t>In het programma YUNECO Caro worden de</a:t>
            </a:r>
            <a:r>
              <a:rPr lang="nl-BE" baseline="0" dirty="0"/>
              <a:t> voorzieningen jeugdhulp binnen Vlaams-Brabent versterkt door de kennis rond GGZ binnen de brengen in de teams én bij de jongeren. </a:t>
            </a:r>
          </a:p>
          <a:p>
            <a:endParaRPr lang="nl-BE" baseline="0" dirty="0"/>
          </a:p>
          <a:p>
            <a:r>
              <a:rPr lang="nl-BE" baseline="0" dirty="0"/>
              <a:t>Elk traject wordt gestart vanuit een consult , waarbij er samen gezocht wordt met de instelling in kwestie naar verwijsmogelijkheden of wordt er overgegaan tot diagnostiek en behandeling vanuit CARO</a:t>
            </a:r>
          </a:p>
          <a:p>
            <a:pPr marL="171450" indent="-171450">
              <a:buFontTx/>
              <a:buChar char="-"/>
            </a:pPr>
            <a:r>
              <a:rPr lang="nl-BE" baseline="0" dirty="0"/>
              <a:t>Het gedrag van de jongeren proberen te begrijpen en kaderen naar de begeleiders</a:t>
            </a:r>
          </a:p>
          <a:p>
            <a:pPr marL="171450" indent="-171450">
              <a:buFontTx/>
              <a:buChar char="-"/>
            </a:pPr>
            <a:r>
              <a:rPr lang="nl-BE" baseline="0" dirty="0"/>
              <a:t>Samen met het team bekijken welke interacties er teweeggebracht worden en hoe dit anders te begrijpen valt </a:t>
            </a:r>
          </a:p>
          <a:p>
            <a:pPr marL="171450" indent="-171450">
              <a:buFontTx/>
              <a:buChar char="-"/>
            </a:pPr>
            <a:r>
              <a:rPr lang="nl-BE" baseline="0" dirty="0"/>
              <a:t>Diagnostiek van de jongere</a:t>
            </a:r>
          </a:p>
          <a:p>
            <a:pPr marL="171450" indent="-171450">
              <a:buFontTx/>
              <a:buChar char="-"/>
            </a:pPr>
            <a:r>
              <a:rPr lang="nl-BE" baseline="0" dirty="0"/>
              <a:t>Behandeling: ondersteuning van de jongere</a:t>
            </a:r>
            <a:endParaRPr lang="nl-BE" dirty="0"/>
          </a:p>
        </p:txBody>
      </p:sp>
      <p:sp>
        <p:nvSpPr>
          <p:cNvPr id="4" name="Tijdelijke aanduiding voor dianummer 3">
            <a:extLst>
              <a:ext uri="{FF2B5EF4-FFF2-40B4-BE49-F238E27FC236}">
                <a16:creationId xmlns:a16="http://schemas.microsoft.com/office/drawing/2014/main" id="{EEC49CF5-47DA-8AD4-9C16-656FD5FF87D2}"/>
              </a:ext>
            </a:extLst>
          </p:cNvPr>
          <p:cNvSpPr>
            <a:spLocks noGrp="1"/>
          </p:cNvSpPr>
          <p:nvPr>
            <p:ph type="sldNum" sz="quarter" idx="10"/>
          </p:nvPr>
        </p:nvSpPr>
        <p:spPr/>
        <p:txBody>
          <a:bodyPr/>
          <a:lstStyle/>
          <a:p>
            <a:fld id="{3146BA45-AE55-42EE-8002-6700859E9426}" type="slidenum">
              <a:rPr lang="nl-BE" smtClean="0"/>
              <a:t>24</a:t>
            </a:fld>
            <a:endParaRPr lang="nl-BE"/>
          </a:p>
        </p:txBody>
      </p:sp>
    </p:spTree>
    <p:extLst>
      <p:ext uri="{BB962C8B-B14F-4D97-AF65-F5344CB8AC3E}">
        <p14:creationId xmlns:p14="http://schemas.microsoft.com/office/powerpoint/2010/main" val="2653111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442" y="1449147"/>
            <a:ext cx="10035117"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78442" y="5280847"/>
            <a:ext cx="10035117" cy="434974"/>
          </a:xfrm>
        </p:spPr>
        <p:txBody>
          <a:bodyPr anchor="t"/>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18832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995" y="727522"/>
            <a:ext cx="4668731" cy="1617163"/>
          </a:xfrm>
        </p:spPr>
        <p:txBody>
          <a:bodyPr anchor="b">
            <a:normAutofit/>
          </a:bodyPr>
          <a:lstStyle>
            <a:lvl1pPr algn="l">
              <a:defRPr sz="2400" b="0">
                <a:solidFill>
                  <a:schemeClr val="accent2"/>
                </a:solidFill>
              </a:defRPr>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1079995" y="2344684"/>
            <a:ext cx="4668731" cy="3516365"/>
          </a:xfrm>
        </p:spPr>
        <p:txBody>
          <a:bodyPr anchor="t">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58C7F164-FCDF-400D-9DCB-1E7D37B033BA}" type="datetimeFigureOut">
              <a:rPr lang="nl-BE" smtClean="0">
                <a:solidFill>
                  <a:prstClr val="white"/>
                </a:solidFill>
              </a:rPr>
              <a:pPr/>
              <a:t>16/09/2024</a:t>
            </a:fld>
            <a:endParaRPr lang="nl-BE">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nl-BE">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403383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151" y="4800600"/>
            <a:ext cx="10035116" cy="566738"/>
          </a:xfrm>
        </p:spPr>
        <p:txBody>
          <a:bodyPr anchor="b">
            <a:normAutofit/>
          </a:bodyPr>
          <a:lstStyle>
            <a:lvl1pPr algn="l">
              <a:defRPr sz="2400" b="0">
                <a:solidFill>
                  <a:schemeClr val="accent2"/>
                </a:solidFill>
              </a:defRPr>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1073151" y="5367338"/>
            <a:ext cx="10035116" cy="493712"/>
          </a:xfrm>
        </p:spPr>
        <p:txBody>
          <a:bodyPr>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374666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46809" y="1338479"/>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097" y="1495525"/>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68302" y="4700703"/>
            <a:ext cx="5891636" cy="713241"/>
          </a:xfrm>
        </p:spPr>
        <p:txBody>
          <a:bodyPr anchor="t">
            <a:noAutofit/>
          </a:bodyPr>
          <a:lstStyle>
            <a:lvl1pPr marL="0" indent="0" algn="l">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198512" y="1338479"/>
            <a:ext cx="4403088" cy="4075464"/>
          </a:xfrm>
        </p:spPr>
        <p:txBody>
          <a:bodyPr anchor="t"/>
          <a:lstStyle>
            <a:lvl1pPr marL="0" indent="0">
              <a:buFontTx/>
              <a:buNone/>
              <a:defRPr>
                <a:solidFill>
                  <a:schemeClr val="accent2"/>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11874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5267" y="2286000"/>
            <a:ext cx="4895851"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8C7F164-FCDF-400D-9DCB-1E7D37B033BA}" type="datetimeFigureOut">
              <a:rPr lang="nl-BE" smtClean="0">
                <a:solidFill>
                  <a:prstClr val="white"/>
                </a:solidFill>
              </a:rPr>
              <a:pPr/>
              <a:t>16/09/2024</a:t>
            </a:fld>
            <a:endParaRPr lang="nl-BE">
              <a:solidFill>
                <a:prstClr val="white"/>
              </a:solidFill>
            </a:endParaRPr>
          </a:p>
        </p:txBody>
      </p:sp>
      <p:sp>
        <p:nvSpPr>
          <p:cNvPr id="3" name="Footer Placeholder 2"/>
          <p:cNvSpPr>
            <a:spLocks noGrp="1"/>
          </p:cNvSpPr>
          <p:nvPr>
            <p:ph type="ftr" sz="quarter" idx="11"/>
          </p:nvPr>
        </p:nvSpPr>
        <p:spPr/>
        <p:txBody>
          <a:bodyPr/>
          <a:lstStyle/>
          <a:p>
            <a:endParaRPr lang="nl-BE">
              <a:solidFill>
                <a:prstClr val="white"/>
              </a:solidFill>
            </a:endParaRPr>
          </a:p>
        </p:txBody>
      </p:sp>
      <p:sp>
        <p:nvSpPr>
          <p:cNvPr id="4" name="Slide Number Placeholder 3"/>
          <p:cNvSpPr>
            <a:spLocks noGrp="1"/>
          </p:cNvSpPr>
          <p:nvPr>
            <p:ph type="sldNum" sz="quarter" idx="12"/>
          </p:nvPr>
        </p:nvSpPr>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856" y="6047695"/>
            <a:ext cx="2346192" cy="605276"/>
          </a:xfrm>
          <a:prstGeom prst="rect">
            <a:avLst/>
          </a:prstGeom>
        </p:spPr>
      </p:pic>
    </p:spTree>
    <p:extLst>
      <p:ext uri="{BB962C8B-B14F-4D97-AF65-F5344CB8AC3E}">
        <p14:creationId xmlns:p14="http://schemas.microsoft.com/office/powerpoint/2010/main" val="48002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7F164-FCDF-400D-9DCB-1E7D37B033BA}" type="datetimeFigureOut">
              <a:rPr lang="nl-BE" smtClean="0">
                <a:solidFill>
                  <a:prstClr val="white"/>
                </a:solidFill>
              </a:rPr>
              <a:pPr/>
              <a:t>16/09/2024</a:t>
            </a:fld>
            <a:endParaRPr lang="nl-BE">
              <a:solidFill>
                <a:prstClr val="white"/>
              </a:solidFill>
            </a:endParaRPr>
          </a:p>
        </p:txBody>
      </p:sp>
      <p:sp>
        <p:nvSpPr>
          <p:cNvPr id="5" name="Footer Placeholder 4"/>
          <p:cNvSpPr>
            <a:spLocks noGrp="1"/>
          </p:cNvSpPr>
          <p:nvPr>
            <p:ph type="ftr" sz="quarter" idx="11"/>
          </p:nvPr>
        </p:nvSpPr>
        <p:spPr/>
        <p:txBody>
          <a:bodyPr/>
          <a:lstStyle/>
          <a:p>
            <a:endParaRPr lang="nl-BE">
              <a:solidFill>
                <a:prstClr val="white"/>
              </a:solidFill>
            </a:endParaRPr>
          </a:p>
        </p:txBody>
      </p:sp>
      <p:sp>
        <p:nvSpPr>
          <p:cNvPr id="6" name="Slide Number Placeholder 5"/>
          <p:cNvSpPr>
            <a:spLocks noGrp="1"/>
          </p:cNvSpPr>
          <p:nvPr>
            <p:ph type="sldNum" sz="quarter" idx="12"/>
          </p:nvPr>
        </p:nvSpPr>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856" y="6047695"/>
            <a:ext cx="2346192" cy="605276"/>
          </a:xfrm>
          <a:prstGeom prst="rect">
            <a:avLst/>
          </a:prstGeom>
        </p:spPr>
      </p:pic>
    </p:spTree>
    <p:extLst>
      <p:ext uri="{BB962C8B-B14F-4D97-AF65-F5344CB8AC3E}">
        <p14:creationId xmlns:p14="http://schemas.microsoft.com/office/powerpoint/2010/main" val="309517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079997" y="3200400"/>
            <a:ext cx="10032004" cy="26583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9" name="Content Placeholder 2"/>
          <p:cNvSpPr>
            <a:spLocks noGrp="1"/>
          </p:cNvSpPr>
          <p:nvPr>
            <p:ph idx="12" hasCustomPrompt="1"/>
          </p:nvPr>
        </p:nvSpPr>
        <p:spPr>
          <a:xfrm>
            <a:off x="1079997" y="2368554"/>
            <a:ext cx="10032004" cy="649281"/>
          </a:xfrm>
        </p:spPr>
        <p:txBody>
          <a:bodyPr/>
          <a:lstStyle>
            <a:lvl1pPr marL="0" indent="0">
              <a:buNone/>
              <a:defRPr>
                <a:solidFill>
                  <a:srgbClr val="FF0000"/>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112334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2222287"/>
            <a:ext cx="10032004" cy="363651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403903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Quot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3187337"/>
            <a:ext cx="10032004" cy="2671460"/>
          </a:xfrm>
        </p:spPr>
        <p:txBody>
          <a:bodyPr>
            <a:normAutofit/>
          </a:bodyPr>
          <a:lstStyle>
            <a:lvl1pPr>
              <a:defRPr sz="2000">
                <a:solidFill>
                  <a:schemeClr val="accent2"/>
                </a:solidFill>
              </a:defRPr>
            </a:lvl1pPr>
            <a:lvl2pPr>
              <a:defRPr sz="1800">
                <a:solidFill>
                  <a:schemeClr val="accent2"/>
                </a:solidFill>
              </a:defRPr>
            </a:lvl2pPr>
            <a:lvl3pPr>
              <a:defRPr sz="1600">
                <a:solidFill>
                  <a:schemeClr val="accent2"/>
                </a:solidFill>
              </a:defRPr>
            </a:lvl3pPr>
            <a:lvl4pPr>
              <a:defRPr sz="1400">
                <a:solidFill>
                  <a:schemeClr val="accent2"/>
                </a:solidFill>
              </a:defRPr>
            </a:lvl4pPr>
            <a:lvl5pPr>
              <a:defRPr sz="14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9" name="Content Placeholder 2"/>
          <p:cNvSpPr>
            <a:spLocks noGrp="1"/>
          </p:cNvSpPr>
          <p:nvPr>
            <p:ph idx="12" hasCustomPrompt="1"/>
          </p:nvPr>
        </p:nvSpPr>
        <p:spPr>
          <a:xfrm>
            <a:off x="1079997" y="2185989"/>
            <a:ext cx="10032004" cy="818785"/>
          </a:xfrm>
        </p:spPr>
        <p:txBody>
          <a:bodyPr>
            <a:normAutofit/>
          </a:bodyPr>
          <a:lstStyle>
            <a:lvl1pPr marL="0" indent="0">
              <a:buNone/>
              <a:defRPr sz="1800">
                <a:solidFill>
                  <a:schemeClr val="accent4">
                    <a:lumMod val="75000"/>
                  </a:schemeClr>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78111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2951396"/>
            <a:ext cx="10035116"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1073151" y="5281201"/>
            <a:ext cx="10035116" cy="433955"/>
          </a:xfrm>
        </p:spPr>
        <p:txBody>
          <a:bodyPr anchor="t">
            <a:noAutofit/>
          </a:bodyPr>
          <a:lstStyle>
            <a:lvl1pPr marL="0" indent="0" algn="r">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69966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9995" y="2222288"/>
            <a:ext cx="4894297" cy="36387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7" y="2222288"/>
            <a:ext cx="4894293" cy="36387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03926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9995" y="3157667"/>
            <a:ext cx="10032004" cy="395951"/>
          </a:xfrm>
        </p:spPr>
        <p:txBody>
          <a:bodyPr anchor="b">
            <a:noAutofit/>
          </a:bodyPr>
          <a:lstStyle>
            <a:lvl1pPr marL="342900" indent="-342900" algn="l">
              <a:buFont typeface="Wingdings 2" panose="05020102010507070707" pitchFamily="18" charset="2"/>
              <a:buChar char=""/>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79996" y="3592514"/>
            <a:ext cx="4916521" cy="2268537"/>
          </a:xfrm>
        </p:spPr>
        <p:txBody>
          <a:bodyPr anchor="t">
            <a:normAutofit/>
          </a:bodyPr>
          <a:lstStyle>
            <a:lvl1pPr>
              <a:defRPr sz="1800">
                <a:solidFill>
                  <a:schemeClr val="accent2"/>
                </a:solidFill>
              </a:defRPr>
            </a:lvl1pPr>
            <a:lvl2pPr>
              <a:defRPr sz="1600">
                <a:solidFill>
                  <a:schemeClr val="accent2"/>
                </a:solidFill>
              </a:defRPr>
            </a:lvl2pPr>
            <a:lvl3pPr>
              <a:defRPr sz="1400">
                <a:solidFill>
                  <a:schemeClr val="accent2"/>
                </a:solidFill>
              </a:defRPr>
            </a:lvl3pPr>
            <a:lvl4pPr>
              <a:defRPr sz="1200">
                <a:solidFill>
                  <a:schemeClr val="accent2"/>
                </a:solidFill>
              </a:defRPr>
            </a:lvl4pPr>
            <a:lvl5pPr>
              <a:defRPr sz="12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217707" y="3592514"/>
            <a:ext cx="4894293" cy="2268537"/>
          </a:xfrm>
        </p:spPr>
        <p:txBody>
          <a:bodyPr anchor="t">
            <a:normAutofit/>
          </a:bodyPr>
          <a:lstStyle>
            <a:lvl1pPr>
              <a:defRPr sz="1800">
                <a:solidFill>
                  <a:schemeClr val="accent2"/>
                </a:solidFill>
              </a:defRPr>
            </a:lvl1pPr>
            <a:lvl2pPr>
              <a:defRPr sz="1600">
                <a:solidFill>
                  <a:schemeClr val="accent2"/>
                </a:solidFill>
              </a:defRPr>
            </a:lvl2pPr>
            <a:lvl3pPr>
              <a:defRPr sz="1400">
                <a:solidFill>
                  <a:schemeClr val="accent2"/>
                </a:solidFill>
              </a:defRPr>
            </a:lvl3pPr>
            <a:lvl4pPr>
              <a:defRPr sz="1200">
                <a:solidFill>
                  <a:schemeClr val="accent2"/>
                </a:solidFill>
              </a:defRPr>
            </a:lvl4pPr>
            <a:lvl5pPr>
              <a:defRPr sz="12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nl-BE">
              <a:solidFill>
                <a:prstClr val="white"/>
              </a:solidFill>
            </a:endParaRP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11" name="Content Placeholder 2">
            <a:extLst>
              <a:ext uri="{FF2B5EF4-FFF2-40B4-BE49-F238E27FC236}">
                <a16:creationId xmlns:a16="http://schemas.microsoft.com/office/drawing/2014/main" id="{3F79CECA-08E9-46A7-BE94-F11F89AED37D}"/>
              </a:ext>
            </a:extLst>
          </p:cNvPr>
          <p:cNvSpPr>
            <a:spLocks noGrp="1"/>
          </p:cNvSpPr>
          <p:nvPr>
            <p:ph idx="12" hasCustomPrompt="1"/>
          </p:nvPr>
        </p:nvSpPr>
        <p:spPr>
          <a:xfrm>
            <a:off x="1079997" y="2199578"/>
            <a:ext cx="10032004" cy="777778"/>
          </a:xfrm>
        </p:spPr>
        <p:txBody>
          <a:bodyPr>
            <a:normAutofit/>
          </a:bodyPr>
          <a:lstStyle>
            <a:lvl1pPr marL="0" indent="0">
              <a:buNone/>
              <a:defRPr sz="1800">
                <a:solidFill>
                  <a:schemeClr val="accent4">
                    <a:lumMod val="75000"/>
                  </a:schemeClr>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281693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nl-BE">
              <a:solidFill>
                <a:prstClr val="white"/>
              </a:solidFill>
            </a:endParaRP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26690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BE">
              <a:solidFill>
                <a:prstClr val="white"/>
              </a:solidFill>
            </a:endParaRP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88566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351823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997" y="447188"/>
            <a:ext cx="1003200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79997" y="2184401"/>
            <a:ext cx="1003200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396" y="6041362"/>
            <a:ext cx="8386043" cy="365125"/>
          </a:xfrm>
          <a:prstGeom prst="rect">
            <a:avLst/>
          </a:prstGeom>
        </p:spPr>
        <p:txBody>
          <a:bodyPr vert="horz" lIns="91440" tIns="45720" rIns="91440" bIns="45720" rtlCol="0" anchor="b"/>
          <a:lstStyle>
            <a:lvl1pPr algn="l">
              <a:defRPr sz="900">
                <a:solidFill>
                  <a:schemeClr val="tx1"/>
                </a:solidFill>
              </a:defRPr>
            </a:lvl1pPr>
          </a:lstStyle>
          <a:p>
            <a:endParaRPr lang="nl-BE">
              <a:solidFill>
                <a:prstClr val="white"/>
              </a:solidFill>
            </a:endParaRPr>
          </a:p>
        </p:txBody>
      </p:sp>
      <p:sp>
        <p:nvSpPr>
          <p:cNvPr id="4" name="Date Placeholder 3"/>
          <p:cNvSpPr>
            <a:spLocks noGrp="1"/>
          </p:cNvSpPr>
          <p:nvPr>
            <p:ph type="dt" sz="half" idx="2"/>
          </p:nvPr>
        </p:nvSpPr>
        <p:spPr>
          <a:xfrm>
            <a:off x="9215230" y="6041362"/>
            <a:ext cx="1324215" cy="365125"/>
          </a:xfrm>
          <a:prstGeom prst="rect">
            <a:avLst/>
          </a:prstGeom>
        </p:spPr>
        <p:txBody>
          <a:bodyPr vert="horz" lIns="91440" tIns="45720" rIns="91440" bIns="45720" rtlCol="0" anchor="b"/>
          <a:lstStyle>
            <a:lvl1pPr algn="r">
              <a:defRPr sz="900">
                <a:solidFill>
                  <a:schemeClr val="tx1"/>
                </a:solidFill>
              </a:defRPr>
            </a:lvl1pPr>
          </a:lstStyle>
          <a:p>
            <a:fld id="{58C7F164-FCDF-400D-9DCB-1E7D37B033BA}" type="datetimeFigureOut">
              <a:rPr lang="nl-BE" smtClean="0">
                <a:solidFill>
                  <a:prstClr val="white"/>
                </a:solidFill>
              </a:rPr>
              <a:pPr/>
              <a:t>16/09/2024</a:t>
            </a:fld>
            <a:endParaRPr lang="nl-BE">
              <a:solidFill>
                <a:prstClr val="white"/>
              </a:solidFill>
            </a:endParaRPr>
          </a:p>
        </p:txBody>
      </p:sp>
      <p:sp>
        <p:nvSpPr>
          <p:cNvPr id="6" name="Slide Number Placeholder 5"/>
          <p:cNvSpPr>
            <a:spLocks noGrp="1"/>
          </p:cNvSpPr>
          <p:nvPr>
            <p:ph type="sldNum" sz="quarter" idx="4"/>
          </p:nvPr>
        </p:nvSpPr>
        <p:spPr>
          <a:xfrm>
            <a:off x="10539445"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EBF1BB3-2F1D-4CCC-9001-32AACDFDB70D}" type="slidenum">
              <a:rPr lang="nl-BE" smtClean="0">
                <a:solidFill>
                  <a:srgbClr val="2E9598"/>
                </a:solidFill>
              </a:rPr>
              <a:pPr/>
              <a:t>‹nr.›</a:t>
            </a:fld>
            <a:endParaRPr lang="nl-BE">
              <a:solidFill>
                <a:srgbClr val="2E9598"/>
              </a:solidFill>
            </a:endParaRPr>
          </a:p>
        </p:txBody>
      </p:sp>
    </p:spTree>
    <p:extLst>
      <p:ext uri="{BB962C8B-B14F-4D97-AF65-F5344CB8AC3E}">
        <p14:creationId xmlns:p14="http://schemas.microsoft.com/office/powerpoint/2010/main" val="40319928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spcBef>
          <a:spcPct val="0"/>
        </a:spcBef>
        <a:buNone/>
        <a:defRPr sz="3900" b="1" kern="1200">
          <a:solidFill>
            <a:srgbClr val="FEFEFE"/>
          </a:solidFill>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uneco.be/aanmelden-yuneco-care" TargetMode="External"/><Relationship Id="rId2" Type="http://schemas.openxmlformats.org/officeDocument/2006/relationships/hyperlink" Target="http://www.yuneco.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uneco.be/aanmelden-casemanage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jade.neeskens@yuneco.b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uneco.be/aanmeldingsformulier-yuneco-connect-uhr-halle-vilvoorde" TargetMode="External"/><Relationship Id="rId2" Type="http://schemas.openxmlformats.org/officeDocument/2006/relationships/hyperlink" Target="http://www.yuneco.b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yuneco.be/aanmeldingsformulier-vi-ad-hv" TargetMode="External"/><Relationship Id="rId2" Type="http://schemas.openxmlformats.org/officeDocument/2006/relationships/hyperlink" Target="http://www.yuneco.be/"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yuneco.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uneco.be/aanmelden-yunecocombicondo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yuneco.b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yuneco.be/aanmelden-yunecodgt-hallevilvoor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a:t>Yuneco Halle - Vilvoorde</a:t>
            </a:r>
            <a:br>
              <a:rPr lang="nl-BE" dirty="0"/>
            </a:br>
            <a:endParaRPr lang="nl-BE" dirty="0"/>
          </a:p>
        </p:txBody>
      </p:sp>
      <p:sp>
        <p:nvSpPr>
          <p:cNvPr id="4" name="Subtitle 2"/>
          <p:cNvSpPr txBox="1">
            <a:spLocks/>
          </p:cNvSpPr>
          <p:nvPr/>
        </p:nvSpPr>
        <p:spPr>
          <a:xfrm>
            <a:off x="1078441" y="5814053"/>
            <a:ext cx="4443127" cy="624253"/>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ct val="20000"/>
              </a:spcBef>
              <a:spcAft>
                <a:spcPts val="600"/>
              </a:spcAft>
              <a:buClr>
                <a:schemeClr val="accent1"/>
              </a:buClr>
              <a:buFont typeface="Wingdings 2"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nl-BE" sz="1800" dirty="0"/>
              <a:t>Elke Carlier  </a:t>
            </a:r>
            <a:br>
              <a:rPr lang="nl-BE" sz="1800" dirty="0"/>
            </a:br>
            <a:r>
              <a:rPr lang="nl-BE" sz="1800" dirty="0"/>
              <a:t>Zorgcoördinator Yuneco Care en crisis </a:t>
            </a:r>
          </a:p>
          <a:p>
            <a:endParaRPr lang="nl-BE" sz="1800" dirty="0"/>
          </a:p>
        </p:txBody>
      </p:sp>
      <p:sp>
        <p:nvSpPr>
          <p:cNvPr id="6" name="Subtitle 2"/>
          <p:cNvSpPr txBox="1">
            <a:spLocks/>
          </p:cNvSpPr>
          <p:nvPr/>
        </p:nvSpPr>
        <p:spPr>
          <a:xfrm>
            <a:off x="6013854" y="5814053"/>
            <a:ext cx="4443127" cy="624253"/>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ct val="20000"/>
              </a:spcBef>
              <a:spcAft>
                <a:spcPts val="600"/>
              </a:spcAft>
              <a:buClr>
                <a:schemeClr val="accent1"/>
              </a:buClr>
              <a:buFont typeface="Wingdings 2"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nl-BE" sz="1800" dirty="0"/>
              <a:t>Delphine Kerckhove </a:t>
            </a:r>
            <a:br>
              <a:rPr lang="nl-BE" sz="1800" dirty="0"/>
            </a:br>
            <a:r>
              <a:rPr lang="nl-BE" sz="1800" dirty="0"/>
              <a:t>Coördinator Yuneco Connect</a:t>
            </a:r>
          </a:p>
          <a:p>
            <a:endParaRPr lang="nl-BE" sz="1800" dirty="0"/>
          </a:p>
        </p:txBody>
      </p:sp>
      <p:sp>
        <p:nvSpPr>
          <p:cNvPr id="7" name="Ondertitel 6"/>
          <p:cNvSpPr>
            <a:spLocks noGrp="1"/>
          </p:cNvSpPr>
          <p:nvPr>
            <p:ph type="subTitle" idx="1"/>
          </p:nvPr>
        </p:nvSpPr>
        <p:spPr/>
        <p:txBody>
          <a:bodyPr>
            <a:normAutofit lnSpcReduction="10000"/>
          </a:bodyPr>
          <a:lstStyle/>
          <a:p>
            <a:endParaRPr lang="nl-BE" dirty="0"/>
          </a:p>
        </p:txBody>
      </p:sp>
    </p:spTree>
    <p:extLst>
      <p:ext uri="{BB962C8B-B14F-4D97-AF65-F5344CB8AC3E}">
        <p14:creationId xmlns:p14="http://schemas.microsoft.com/office/powerpoint/2010/main" val="145857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Zorgprogramma Yuneco Care </a:t>
            </a:r>
          </a:p>
        </p:txBody>
      </p:sp>
      <p:sp>
        <p:nvSpPr>
          <p:cNvPr id="3" name="Tijdelijke aanduiding voor inhoud 2"/>
          <p:cNvSpPr>
            <a:spLocks noGrp="1"/>
          </p:cNvSpPr>
          <p:nvPr>
            <p:ph idx="1"/>
          </p:nvPr>
        </p:nvSpPr>
        <p:spPr>
          <a:xfrm>
            <a:off x="1079997" y="2222286"/>
            <a:ext cx="10032004" cy="4635713"/>
          </a:xfrm>
        </p:spPr>
        <p:txBody>
          <a:bodyPr>
            <a:normAutofit fontScale="92500" lnSpcReduction="20000"/>
          </a:bodyPr>
          <a:lstStyle/>
          <a:p>
            <a:pPr>
              <a:buFont typeface="Arial" panose="020B0604020202020204" pitchFamily="34" charset="0"/>
              <a:buChar char="•"/>
            </a:pPr>
            <a:r>
              <a:rPr lang="nl-BE" sz="1900" dirty="0"/>
              <a:t>Consult</a:t>
            </a:r>
          </a:p>
          <a:p>
            <a:pPr>
              <a:buFont typeface="Arial" panose="020B0604020202020204" pitchFamily="34" charset="0"/>
              <a:buChar char="•"/>
            </a:pPr>
            <a:r>
              <a:rPr lang="nl-BE" sz="1900" dirty="0"/>
              <a:t>Re-integratie na (semi) residentieel verblijf </a:t>
            </a:r>
          </a:p>
          <a:p>
            <a:pPr>
              <a:buFont typeface="Arial" panose="020B0604020202020204" pitchFamily="34" charset="0"/>
              <a:buChar char="•"/>
            </a:pPr>
            <a:r>
              <a:rPr lang="nl-BE" sz="1900" dirty="0"/>
              <a:t>Therapeutische ondersteuning in toeleiding tot gepaste hulpverlening – geen therapie aan huis </a:t>
            </a:r>
          </a:p>
          <a:p>
            <a:pPr>
              <a:buFont typeface="Arial" panose="020B0604020202020204" pitchFamily="34" charset="0"/>
              <a:buChar char="•"/>
            </a:pPr>
            <a:r>
              <a:rPr lang="nl-BE" sz="1900" dirty="0"/>
              <a:t>Specifieke deelmodules: </a:t>
            </a:r>
          </a:p>
          <a:p>
            <a:pPr marL="800100" lvl="1" indent="-342900">
              <a:buFont typeface="Arial" panose="020B0604020202020204" pitchFamily="34" charset="0"/>
              <a:buChar char="•"/>
            </a:pPr>
            <a:r>
              <a:rPr lang="nl-BE" sz="1900" dirty="0"/>
              <a:t>Jongeren met een justitiële maatregel</a:t>
            </a:r>
          </a:p>
          <a:p>
            <a:pPr marL="800100" lvl="1" indent="-342900">
              <a:buFont typeface="Arial" panose="020B0604020202020204" pitchFamily="34" charset="0"/>
              <a:buChar char="•"/>
            </a:pPr>
            <a:r>
              <a:rPr lang="nl-BE" sz="1900" dirty="0"/>
              <a:t>Vluchtelingen</a:t>
            </a:r>
          </a:p>
          <a:p>
            <a:pPr marL="800100" lvl="1" indent="-342900">
              <a:buFont typeface="Arial" panose="020B0604020202020204" pitchFamily="34" charset="0"/>
              <a:buChar char="•"/>
            </a:pPr>
            <a:r>
              <a:rPr lang="nl-BE" sz="1900" dirty="0"/>
              <a:t>Kinderen en jongeren met dubbeldiagnose: een verstandelijke beperking </a:t>
            </a:r>
          </a:p>
          <a:p>
            <a:pPr marL="0" indent="0">
              <a:buNone/>
            </a:pPr>
            <a:endParaRPr lang="nl-BE" sz="1900" dirty="0"/>
          </a:p>
          <a:p>
            <a:r>
              <a:rPr lang="nl-BE" sz="1900" b="1" dirty="0"/>
              <a:t>Aanmelden via de website</a:t>
            </a:r>
          </a:p>
          <a:p>
            <a:pPr lvl="1"/>
            <a:r>
              <a:rPr lang="nl-BE" sz="1500" dirty="0"/>
              <a:t>Via</a:t>
            </a:r>
            <a:r>
              <a:rPr lang="nl-BE" sz="1500" dirty="0">
                <a:solidFill>
                  <a:schemeClr val="accent1">
                    <a:lumMod val="75000"/>
                  </a:schemeClr>
                </a:solidFill>
              </a:rPr>
              <a:t> </a:t>
            </a:r>
            <a:r>
              <a:rPr lang="nl-BE" sz="1500" dirty="0">
                <a:solidFill>
                  <a:schemeClr val="accent1">
                    <a:lumMod val="75000"/>
                  </a:schemeClr>
                </a:solidFill>
                <a:hlinkClick r:id="rId2"/>
              </a:rPr>
              <a:t>www.yuneco.be</a:t>
            </a:r>
            <a:r>
              <a:rPr lang="nl-BE" sz="1500" dirty="0">
                <a:solidFill>
                  <a:schemeClr val="accent1">
                    <a:lumMod val="75000"/>
                  </a:schemeClr>
                </a:solidFill>
              </a:rPr>
              <a:t> : </a:t>
            </a:r>
            <a:r>
              <a:rPr lang="nl-BE" sz="1500" dirty="0">
                <a:solidFill>
                  <a:schemeClr val="accent1">
                    <a:lumMod val="75000"/>
                  </a:schemeClr>
                </a:solidFill>
                <a:hlinkClick r:id="rId3"/>
              </a:rPr>
              <a:t>https://yuneco.be/aanmelden-yuneco-care</a:t>
            </a:r>
            <a:endParaRPr lang="nl-BE" sz="1500" dirty="0">
              <a:solidFill>
                <a:schemeClr val="accent1">
                  <a:lumMod val="75000"/>
                </a:schemeClr>
              </a:solidFill>
            </a:endParaRPr>
          </a:p>
          <a:p>
            <a:endParaRPr lang="nl-BE" sz="1900" b="1" dirty="0">
              <a:solidFill>
                <a:schemeClr val="accent1">
                  <a:lumMod val="75000"/>
                </a:schemeClr>
              </a:solidFill>
            </a:endParaRPr>
          </a:p>
          <a:p>
            <a:r>
              <a:rPr lang="nl-BE" sz="1900" dirty="0"/>
              <a:t>Binnen 14 dagen wordt er contact opgenomen ter uitklaring hulpvraag </a:t>
            </a:r>
          </a:p>
        </p:txBody>
      </p:sp>
    </p:spTree>
    <p:extLst>
      <p:ext uri="{BB962C8B-B14F-4D97-AF65-F5344CB8AC3E}">
        <p14:creationId xmlns:p14="http://schemas.microsoft.com/office/powerpoint/2010/main" val="250563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Zorgprogramma Yuneco Combi</a:t>
            </a:r>
          </a:p>
        </p:txBody>
      </p:sp>
      <p:sp>
        <p:nvSpPr>
          <p:cNvPr id="3" name="Tijdelijke aanduiding voor inhoud 2"/>
          <p:cNvSpPr>
            <a:spLocks noGrp="1"/>
          </p:cNvSpPr>
          <p:nvPr>
            <p:ph idx="1"/>
          </p:nvPr>
        </p:nvSpPr>
        <p:spPr/>
        <p:txBody>
          <a:bodyPr>
            <a:normAutofit lnSpcReduction="10000"/>
          </a:bodyPr>
          <a:lstStyle/>
          <a:p>
            <a:r>
              <a:rPr lang="nl-BE" dirty="0"/>
              <a:t>Hulpverlening aan kinderen en jongeren met een dubbel diagnose (GGZ factor in combinatie met een verstandelijke beperking):</a:t>
            </a:r>
          </a:p>
          <a:p>
            <a:pPr lvl="1"/>
            <a:r>
              <a:rPr lang="nl-BE" dirty="0"/>
              <a:t>Toe leiden naar bestaande hulpverlening</a:t>
            </a:r>
          </a:p>
          <a:p>
            <a:pPr lvl="1"/>
            <a:r>
              <a:rPr lang="nl-BE" dirty="0"/>
              <a:t>Kortdurende therapeutische interventies bieden in geval van ontbrekend aanbod</a:t>
            </a:r>
          </a:p>
          <a:p>
            <a:pPr lvl="1"/>
            <a:r>
              <a:rPr lang="nl-BE" dirty="0"/>
              <a:t>Bestaande hulpverlening helpen met integratie van deze kinderen en jongeren</a:t>
            </a:r>
          </a:p>
          <a:p>
            <a:r>
              <a:rPr lang="nl-BE" dirty="0"/>
              <a:t>Consultfunctie naar organisaties</a:t>
            </a:r>
          </a:p>
          <a:p>
            <a:r>
              <a:rPr lang="nl-BE" dirty="0"/>
              <a:t>Coördinatie van afstemming netwerk</a:t>
            </a:r>
          </a:p>
        </p:txBody>
      </p:sp>
    </p:spTree>
    <p:extLst>
      <p:ext uri="{BB962C8B-B14F-4D97-AF65-F5344CB8AC3E}">
        <p14:creationId xmlns:p14="http://schemas.microsoft.com/office/powerpoint/2010/main" val="336140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Zorgprogramma Yuneco For - Care</a:t>
            </a:r>
          </a:p>
        </p:txBody>
      </p:sp>
      <p:sp>
        <p:nvSpPr>
          <p:cNvPr id="3" name="Tijdelijke aanduiding voor inhoud 2"/>
          <p:cNvSpPr>
            <a:spLocks noGrp="1"/>
          </p:cNvSpPr>
          <p:nvPr>
            <p:ph idx="1"/>
          </p:nvPr>
        </p:nvSpPr>
        <p:spPr>
          <a:xfrm>
            <a:off x="1079997" y="2222286"/>
            <a:ext cx="10032004" cy="3972451"/>
          </a:xfrm>
        </p:spPr>
        <p:txBody>
          <a:bodyPr>
            <a:noAutofit/>
          </a:bodyPr>
          <a:lstStyle/>
          <a:p>
            <a:pPr fontAlgn="base"/>
            <a:r>
              <a:rPr lang="nl-BE" sz="1800" dirty="0"/>
              <a:t>Justitiële jongeren met forensische problematiek (VOS en MOF)</a:t>
            </a:r>
          </a:p>
          <a:p>
            <a:pPr fontAlgn="base"/>
            <a:r>
              <a:rPr lang="nl-BE" sz="1800" dirty="0"/>
              <a:t>Enkel aanmelden door </a:t>
            </a:r>
            <a:r>
              <a:rPr lang="nl-BE" sz="1800" dirty="0" err="1"/>
              <a:t>Fordulas</a:t>
            </a:r>
            <a:endParaRPr lang="en-US" sz="1800" dirty="0"/>
          </a:p>
        </p:txBody>
      </p:sp>
    </p:spTree>
    <p:extLst>
      <p:ext uri="{BB962C8B-B14F-4D97-AF65-F5344CB8AC3E}">
        <p14:creationId xmlns:p14="http://schemas.microsoft.com/office/powerpoint/2010/main" val="242457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Zorgprogramma Yuneco Vluchtelingen</a:t>
            </a:r>
          </a:p>
        </p:txBody>
      </p:sp>
      <p:sp>
        <p:nvSpPr>
          <p:cNvPr id="3" name="Tijdelijke aanduiding voor inhoud 2"/>
          <p:cNvSpPr>
            <a:spLocks noGrp="1"/>
          </p:cNvSpPr>
          <p:nvPr>
            <p:ph idx="1"/>
          </p:nvPr>
        </p:nvSpPr>
        <p:spPr>
          <a:xfrm>
            <a:off x="540913" y="2338197"/>
            <a:ext cx="10571088" cy="4165634"/>
          </a:xfrm>
        </p:spPr>
        <p:txBody>
          <a:bodyPr>
            <a:normAutofit/>
          </a:bodyPr>
          <a:lstStyle/>
          <a:p>
            <a:r>
              <a:rPr lang="nl-BE" dirty="0"/>
              <a:t>Doelgroep: recente migratieachtergrond</a:t>
            </a:r>
          </a:p>
          <a:p>
            <a:r>
              <a:rPr lang="nl-BE" dirty="0"/>
              <a:t>Aanbod: consult of care traject</a:t>
            </a:r>
          </a:p>
          <a:p>
            <a:pPr lvl="1"/>
            <a:r>
              <a:rPr lang="nl-BE" dirty="0"/>
              <a:t>Doel:  </a:t>
            </a:r>
            <a:r>
              <a:rPr lang="nl-BE" dirty="0" err="1"/>
              <a:t>Toeleiden</a:t>
            </a:r>
            <a:r>
              <a:rPr lang="nl-BE" dirty="0"/>
              <a:t> naar en drempels naar hulpverlening proberen weg te werken </a:t>
            </a:r>
          </a:p>
          <a:p>
            <a:pPr lvl="1"/>
            <a:r>
              <a:rPr lang="nl-BE" dirty="0"/>
              <a:t>Netwerk in kaart brengen en indien nodig uitbreiden België/thuisland </a:t>
            </a:r>
          </a:p>
          <a:p>
            <a:endParaRPr lang="nl-BE" dirty="0"/>
          </a:p>
        </p:txBody>
      </p:sp>
    </p:spTree>
    <p:extLst>
      <p:ext uri="{BB962C8B-B14F-4D97-AF65-F5344CB8AC3E}">
        <p14:creationId xmlns:p14="http://schemas.microsoft.com/office/powerpoint/2010/main" val="82209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71" y="483865"/>
            <a:ext cx="11312538" cy="970450"/>
          </a:xfrm>
        </p:spPr>
        <p:txBody>
          <a:bodyPr/>
          <a:lstStyle/>
          <a:p>
            <a:r>
              <a:rPr lang="nl-BE" dirty="0">
                <a:solidFill>
                  <a:schemeClr val="tx1"/>
                </a:solidFill>
                <a:effectLst>
                  <a:outerShdw blurRad="38100" dist="38100" dir="2700000" algn="tl">
                    <a:srgbClr val="000000">
                      <a:alpha val="43137"/>
                    </a:srgbClr>
                  </a:outerShdw>
                </a:effectLst>
              </a:rPr>
              <a:t>Zorgprogramma Yuneco casemanagement</a:t>
            </a:r>
          </a:p>
        </p:txBody>
      </p:sp>
      <p:sp>
        <p:nvSpPr>
          <p:cNvPr id="3" name="Tekstvak 2"/>
          <p:cNvSpPr txBox="1"/>
          <p:nvPr/>
        </p:nvSpPr>
        <p:spPr>
          <a:xfrm>
            <a:off x="1295400" y="2841171"/>
            <a:ext cx="9949543" cy="2308324"/>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accent2"/>
                </a:solidFill>
                <a:latin typeface="Open Sans" panose="020B0606030504020204"/>
              </a:rPr>
              <a:t>Nood aan een coördinerende rol om te komen tot een gezamenlijk plan om te komen tot een gedeeld zorgplan voor de jongere en diens context</a:t>
            </a:r>
          </a:p>
          <a:p>
            <a:pPr marL="285750" indent="-285750">
              <a:buFont typeface="Arial" panose="020B0604020202020204" pitchFamily="34" charset="0"/>
              <a:buChar char="•"/>
            </a:pPr>
            <a:r>
              <a:rPr lang="nl-NL" sz="2400" dirty="0">
                <a:solidFill>
                  <a:schemeClr val="accent2"/>
                </a:solidFill>
                <a:latin typeface="Open Sans" panose="020B0606030504020204"/>
              </a:rPr>
              <a:t>Complexe en vastgelopen zorgtrajecten waarbij er nood is aan een neutrale externe partner</a:t>
            </a:r>
          </a:p>
          <a:p>
            <a:pPr marL="285750" indent="-285750">
              <a:buFont typeface="Arial" panose="020B0604020202020204" pitchFamily="34" charset="0"/>
              <a:buChar char="•"/>
            </a:pPr>
            <a:r>
              <a:rPr lang="nl-NL" sz="2400" dirty="0">
                <a:solidFill>
                  <a:schemeClr val="accent2"/>
                </a:solidFill>
                <a:latin typeface="Open Sans" panose="020B0606030504020204"/>
              </a:rPr>
              <a:t>Zo kort als mogelijk en zo lang als nodig</a:t>
            </a:r>
          </a:p>
          <a:p>
            <a:pPr marL="285750" indent="-285750">
              <a:buFont typeface="Arial" panose="020B0604020202020204" pitchFamily="34" charset="0"/>
              <a:buChar char="•"/>
            </a:pPr>
            <a:r>
              <a:rPr lang="nl-NL" sz="2400" b="1" dirty="0">
                <a:solidFill>
                  <a:schemeClr val="accent2"/>
                </a:solidFill>
                <a:latin typeface="Open Sans" panose="020B0606030504020204"/>
              </a:rPr>
              <a:t>Aanmelden</a:t>
            </a:r>
            <a:r>
              <a:rPr lang="nl-NL" sz="2400" dirty="0">
                <a:solidFill>
                  <a:schemeClr val="accent2"/>
                </a:solidFill>
                <a:latin typeface="Open Sans" panose="020B0606030504020204"/>
              </a:rPr>
              <a:t>: </a:t>
            </a:r>
            <a:r>
              <a:rPr lang="nl-NL" sz="2400" dirty="0">
                <a:solidFill>
                  <a:srgbClr val="3E9B9E"/>
                </a:solidFill>
                <a:latin typeface="Open Sans" panose="020B0606030504020204"/>
                <a:hlinkClick r:id="rId2"/>
              </a:rPr>
              <a:t>www.yuneco.be/aanmelden-casemanagement</a:t>
            </a:r>
            <a:r>
              <a:rPr lang="nl-NL" sz="2400" dirty="0">
                <a:solidFill>
                  <a:srgbClr val="3E9B9E"/>
                </a:solidFill>
                <a:latin typeface="Open Sans" panose="020B0606030504020204"/>
              </a:rPr>
              <a:t> </a:t>
            </a:r>
          </a:p>
        </p:txBody>
      </p:sp>
    </p:spTree>
    <p:extLst>
      <p:ext uri="{BB962C8B-B14F-4D97-AF65-F5344CB8AC3E}">
        <p14:creationId xmlns:p14="http://schemas.microsoft.com/office/powerpoint/2010/main" val="320555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solidFill>
                  <a:schemeClr val="tx1"/>
                </a:solidFill>
                <a:effectLst>
                  <a:outerShdw blurRad="38100" dist="38100" dir="2700000" algn="tl">
                    <a:srgbClr val="000000">
                      <a:alpha val="43137"/>
                    </a:srgbClr>
                  </a:outerShdw>
                </a:effectLst>
              </a:rPr>
              <a:t>Opzet casemanagement</a:t>
            </a:r>
            <a:endParaRPr lang="nl-NL" dirty="0">
              <a:solidFill>
                <a:schemeClr val="tx1"/>
              </a:solidFill>
            </a:endParaRPr>
          </a:p>
        </p:txBody>
      </p:sp>
      <p:sp>
        <p:nvSpPr>
          <p:cNvPr id="4" name="Ovaal 3"/>
          <p:cNvSpPr/>
          <p:nvPr/>
        </p:nvSpPr>
        <p:spPr>
          <a:xfrm>
            <a:off x="3982529" y="2425943"/>
            <a:ext cx="3916393" cy="3416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ZORGPLAN</a:t>
            </a:r>
          </a:p>
          <a:p>
            <a:pPr marL="342900" indent="-342900" algn="ctr">
              <a:buFontTx/>
              <a:buChar char="-"/>
            </a:pPr>
            <a:r>
              <a:rPr lang="nl-NL" sz="2400" b="1" dirty="0"/>
              <a:t>Participatie</a:t>
            </a:r>
          </a:p>
          <a:p>
            <a:pPr marL="342900" indent="-342900" algn="ctr">
              <a:buFontTx/>
              <a:buChar char="-"/>
            </a:pPr>
            <a:r>
              <a:rPr lang="nl-NL" sz="2400" b="1" dirty="0"/>
              <a:t>Communicatie</a:t>
            </a:r>
          </a:p>
          <a:p>
            <a:pPr marL="342900" indent="-342900" algn="ctr">
              <a:buFontTx/>
              <a:buChar char="-"/>
            </a:pPr>
            <a:r>
              <a:rPr lang="nl-NL" sz="2400" b="1" dirty="0"/>
              <a:t>engagement</a:t>
            </a:r>
          </a:p>
        </p:txBody>
      </p:sp>
      <p:sp>
        <p:nvSpPr>
          <p:cNvPr id="20" name="Rechthoek 19"/>
          <p:cNvSpPr/>
          <p:nvPr/>
        </p:nvSpPr>
        <p:spPr>
          <a:xfrm>
            <a:off x="2936274" y="4939714"/>
            <a:ext cx="1023668"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PAPA</a:t>
            </a:r>
          </a:p>
        </p:txBody>
      </p:sp>
      <p:sp>
        <p:nvSpPr>
          <p:cNvPr id="21" name="Rechthoek 20"/>
          <p:cNvSpPr/>
          <p:nvPr/>
        </p:nvSpPr>
        <p:spPr>
          <a:xfrm>
            <a:off x="4408098" y="5979902"/>
            <a:ext cx="1532626"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HUISARTS</a:t>
            </a:r>
          </a:p>
        </p:txBody>
      </p:sp>
      <p:sp>
        <p:nvSpPr>
          <p:cNvPr id="22" name="Rechthoek 21"/>
          <p:cNvSpPr/>
          <p:nvPr/>
        </p:nvSpPr>
        <p:spPr>
          <a:xfrm>
            <a:off x="1560570" y="3846351"/>
            <a:ext cx="2265844" cy="4649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OPNAME psychiatrie</a:t>
            </a:r>
          </a:p>
        </p:txBody>
      </p:sp>
      <p:sp>
        <p:nvSpPr>
          <p:cNvPr id="23" name="Rechthoek 22"/>
          <p:cNvSpPr/>
          <p:nvPr/>
        </p:nvSpPr>
        <p:spPr>
          <a:xfrm>
            <a:off x="6222412" y="5984798"/>
            <a:ext cx="2459324"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PSYCHOLOGE CGG</a:t>
            </a:r>
          </a:p>
        </p:txBody>
      </p:sp>
      <p:sp>
        <p:nvSpPr>
          <p:cNvPr id="24" name="Rechthoek 23"/>
          <p:cNvSpPr/>
          <p:nvPr/>
        </p:nvSpPr>
        <p:spPr>
          <a:xfrm>
            <a:off x="7452075" y="2464755"/>
            <a:ext cx="1668249"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PSYCHIATER</a:t>
            </a:r>
          </a:p>
        </p:txBody>
      </p:sp>
      <p:sp>
        <p:nvSpPr>
          <p:cNvPr id="25" name="Rechthoek 24"/>
          <p:cNvSpPr/>
          <p:nvPr/>
        </p:nvSpPr>
        <p:spPr>
          <a:xfrm>
            <a:off x="8134464" y="4094707"/>
            <a:ext cx="890117" cy="4055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CLB</a:t>
            </a:r>
          </a:p>
        </p:txBody>
      </p:sp>
      <p:sp>
        <p:nvSpPr>
          <p:cNvPr id="26" name="Rechthoek 25"/>
          <p:cNvSpPr/>
          <p:nvPr/>
        </p:nvSpPr>
        <p:spPr>
          <a:xfrm>
            <a:off x="7790875" y="2937615"/>
            <a:ext cx="1756279" cy="3524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PLEEGZORG</a:t>
            </a:r>
          </a:p>
        </p:txBody>
      </p:sp>
      <p:sp>
        <p:nvSpPr>
          <p:cNvPr id="27" name="Rechthoek 26"/>
          <p:cNvSpPr/>
          <p:nvPr/>
        </p:nvSpPr>
        <p:spPr>
          <a:xfrm>
            <a:off x="1858263" y="4483127"/>
            <a:ext cx="2040357"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TIME-OUT VAPH</a:t>
            </a:r>
          </a:p>
        </p:txBody>
      </p:sp>
      <p:sp>
        <p:nvSpPr>
          <p:cNvPr id="28" name="Rechthoek 27"/>
          <p:cNvSpPr/>
          <p:nvPr/>
        </p:nvSpPr>
        <p:spPr>
          <a:xfrm>
            <a:off x="7920523" y="3478336"/>
            <a:ext cx="1860111" cy="4136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PLEEGOUDERS</a:t>
            </a:r>
          </a:p>
        </p:txBody>
      </p:sp>
      <p:sp>
        <p:nvSpPr>
          <p:cNvPr id="29" name="Rechthoek 28"/>
          <p:cNvSpPr/>
          <p:nvPr/>
        </p:nvSpPr>
        <p:spPr>
          <a:xfrm>
            <a:off x="7842220" y="4735218"/>
            <a:ext cx="2334237" cy="327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ZORGCÖÖ school</a:t>
            </a:r>
          </a:p>
        </p:txBody>
      </p:sp>
      <p:sp>
        <p:nvSpPr>
          <p:cNvPr id="30" name="Rechthoek 29"/>
          <p:cNvSpPr/>
          <p:nvPr/>
        </p:nvSpPr>
        <p:spPr>
          <a:xfrm>
            <a:off x="7604849" y="5275544"/>
            <a:ext cx="2291916" cy="516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Consulente</a:t>
            </a:r>
          </a:p>
          <a:p>
            <a:pPr algn="ctr"/>
            <a:r>
              <a:rPr lang="nl-NL" dirty="0">
                <a:solidFill>
                  <a:schemeClr val="bg1"/>
                </a:solidFill>
              </a:rPr>
              <a:t>JEUGDRECHTBANK</a:t>
            </a:r>
          </a:p>
        </p:txBody>
      </p:sp>
      <p:sp>
        <p:nvSpPr>
          <p:cNvPr id="31" name="Rechthoek 30"/>
          <p:cNvSpPr/>
          <p:nvPr/>
        </p:nvSpPr>
        <p:spPr>
          <a:xfrm>
            <a:off x="1712622" y="5485024"/>
            <a:ext cx="2875472"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CONTEXTBEGELEIDER</a:t>
            </a:r>
          </a:p>
        </p:txBody>
      </p:sp>
      <p:sp>
        <p:nvSpPr>
          <p:cNvPr id="32" name="Rechthoek 31"/>
          <p:cNvSpPr/>
          <p:nvPr/>
        </p:nvSpPr>
        <p:spPr>
          <a:xfrm>
            <a:off x="3200806" y="2610191"/>
            <a:ext cx="1092360" cy="36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MAMA</a:t>
            </a:r>
          </a:p>
        </p:txBody>
      </p:sp>
      <p:sp>
        <p:nvSpPr>
          <p:cNvPr id="34" name="Rechthoek 33"/>
          <p:cNvSpPr/>
          <p:nvPr/>
        </p:nvSpPr>
        <p:spPr>
          <a:xfrm>
            <a:off x="3826415" y="1991850"/>
            <a:ext cx="1668249"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JONGERE</a:t>
            </a:r>
          </a:p>
        </p:txBody>
      </p:sp>
      <p:sp>
        <p:nvSpPr>
          <p:cNvPr id="35" name="Rechthoek 34"/>
          <p:cNvSpPr/>
          <p:nvPr/>
        </p:nvSpPr>
        <p:spPr>
          <a:xfrm>
            <a:off x="5940724" y="1931984"/>
            <a:ext cx="2124796"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CASEMANAGER</a:t>
            </a:r>
          </a:p>
        </p:txBody>
      </p:sp>
      <p:sp>
        <p:nvSpPr>
          <p:cNvPr id="33" name="Rechthoek 32"/>
          <p:cNvSpPr/>
          <p:nvPr/>
        </p:nvSpPr>
        <p:spPr>
          <a:xfrm>
            <a:off x="2669421" y="3241268"/>
            <a:ext cx="1092360" cy="36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Broer</a:t>
            </a:r>
          </a:p>
        </p:txBody>
      </p:sp>
    </p:spTree>
    <p:extLst>
      <p:ext uri="{BB962C8B-B14F-4D97-AF65-F5344CB8AC3E}">
        <p14:creationId xmlns:p14="http://schemas.microsoft.com/office/powerpoint/2010/main" val="267647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Yuneco Crosslink</a:t>
            </a:r>
          </a:p>
        </p:txBody>
      </p:sp>
      <p:pic>
        <p:nvPicPr>
          <p:cNvPr id="3076" name="Picture 4" descr="Home">
            <a:extLst>
              <a:ext uri="{FF2B5EF4-FFF2-40B4-BE49-F238E27FC236}">
                <a16:creationId xmlns:a16="http://schemas.microsoft.com/office/drawing/2014/main" id="{28E66F79-F9DD-4D26-7A6D-E8B122B0D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186" y="2657991"/>
            <a:ext cx="3487627" cy="348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71" y="483865"/>
            <a:ext cx="7524003" cy="970450"/>
          </a:xfrm>
        </p:spPr>
        <p:txBody>
          <a:bodyPr/>
          <a:lstStyle/>
          <a:p>
            <a:r>
              <a:rPr lang="nl-BE" dirty="0">
                <a:solidFill>
                  <a:schemeClr val="tx1"/>
                </a:solidFill>
                <a:effectLst>
                  <a:outerShdw blurRad="38100" dist="38100" dir="2700000" algn="tl">
                    <a:srgbClr val="000000">
                      <a:alpha val="43137"/>
                    </a:srgbClr>
                  </a:outerShdw>
                </a:effectLst>
              </a:rPr>
              <a:t>Crosslink</a:t>
            </a:r>
          </a:p>
        </p:txBody>
      </p:sp>
      <p:sp>
        <p:nvSpPr>
          <p:cNvPr id="3" name="Tekstvak 2"/>
          <p:cNvSpPr txBox="1"/>
          <p:nvPr/>
        </p:nvSpPr>
        <p:spPr>
          <a:xfrm>
            <a:off x="1077686" y="2318657"/>
            <a:ext cx="9949543" cy="4062651"/>
          </a:xfrm>
          <a:prstGeom prst="rect">
            <a:avLst/>
          </a:prstGeom>
          <a:noFill/>
        </p:spPr>
        <p:txBody>
          <a:bodyPr wrap="square" rtlCol="0">
            <a:spAutoFit/>
          </a:bodyPr>
          <a:lstStyle/>
          <a:p>
            <a:r>
              <a:rPr lang="nl-BE" sz="2400" b="1" dirty="0">
                <a:solidFill>
                  <a:schemeClr val="accent2"/>
                </a:solidFill>
                <a:latin typeface="Open Sans" panose="020B0606030504020204"/>
              </a:rPr>
              <a:t>Doelstelling</a:t>
            </a:r>
          </a:p>
          <a:p>
            <a:endParaRPr lang="nl-BE" sz="2400" b="1" dirty="0">
              <a:solidFill>
                <a:schemeClr val="accent2"/>
              </a:solidFill>
              <a:latin typeface="Open Sans" panose="020B0606030504020204"/>
            </a:endParaRPr>
          </a:p>
          <a:p>
            <a:r>
              <a:rPr lang="nl-BE" sz="2400" dirty="0">
                <a:solidFill>
                  <a:schemeClr val="accent2"/>
                </a:solidFill>
                <a:latin typeface="Open Sans" panose="020B0606030504020204"/>
              </a:rPr>
              <a:t>Bestaand GGZ-</a:t>
            </a:r>
            <a:r>
              <a:rPr lang="nl-BE" sz="2400" b="1" dirty="0">
                <a:solidFill>
                  <a:schemeClr val="accent2"/>
                </a:solidFill>
                <a:latin typeface="Open Sans" panose="020B0606030504020204"/>
              </a:rPr>
              <a:t>expertise</a:t>
            </a:r>
            <a:r>
              <a:rPr lang="nl-BE" sz="2400" dirty="0">
                <a:solidFill>
                  <a:schemeClr val="accent2"/>
                </a:solidFill>
                <a:latin typeface="Open Sans" panose="020B0606030504020204"/>
              </a:rPr>
              <a:t> delen met partners in de eerste lijn en andere sectoren via </a:t>
            </a:r>
            <a:r>
              <a:rPr lang="nl-BE" sz="2400" b="1" dirty="0">
                <a:solidFill>
                  <a:schemeClr val="accent2"/>
                </a:solidFill>
                <a:latin typeface="Open Sans" panose="020B0606030504020204"/>
              </a:rPr>
              <a:t>intersectorale kennisdeling</a:t>
            </a:r>
          </a:p>
          <a:p>
            <a:endParaRPr lang="nl-BE" sz="2400" b="1" dirty="0">
              <a:solidFill>
                <a:schemeClr val="accent2"/>
              </a:solidFill>
              <a:latin typeface="Open Sans" panose="020B0606030504020204"/>
            </a:endParaRPr>
          </a:p>
          <a:p>
            <a:r>
              <a:rPr lang="nl-BE" sz="2400" dirty="0">
                <a:solidFill>
                  <a:schemeClr val="accent2"/>
                </a:solidFill>
                <a:latin typeface="Open Sans" panose="020B0606030504020204"/>
              </a:rPr>
              <a:t>Casussen met een GGZ problematiek</a:t>
            </a:r>
          </a:p>
          <a:p>
            <a:r>
              <a:rPr lang="nl-BE" sz="2400" dirty="0">
                <a:solidFill>
                  <a:schemeClr val="accent2"/>
                </a:solidFill>
                <a:latin typeface="Open Sans" panose="020B0606030504020204"/>
              </a:rPr>
              <a:t>Waarbij spraken is van ofwel vastgelopen langere trajecten ofwel eerste crisissituaties</a:t>
            </a:r>
          </a:p>
          <a:p>
            <a:r>
              <a:rPr lang="nl-BE" sz="2400" dirty="0">
                <a:solidFill>
                  <a:schemeClr val="accent2"/>
                </a:solidFill>
                <a:latin typeface="Open Sans" panose="020B0606030504020204"/>
              </a:rPr>
              <a:t>En waarbij er nood is aan sector overschrijdend aanbod</a:t>
            </a:r>
          </a:p>
          <a:p>
            <a:endParaRPr lang="nl-BE" sz="2400" dirty="0">
              <a:solidFill>
                <a:schemeClr val="accent2"/>
              </a:solidFill>
              <a:latin typeface="Open Sans" panose="020B0606030504020204"/>
            </a:endParaRPr>
          </a:p>
          <a:p>
            <a:r>
              <a:rPr lang="nl-BE" sz="2400" dirty="0">
                <a:solidFill>
                  <a:schemeClr val="accent2"/>
                </a:solidFill>
                <a:latin typeface="Open Sans" panose="020B0606030504020204"/>
              </a:rPr>
              <a:t>Interesse voor deelname: mail naar </a:t>
            </a:r>
            <a:r>
              <a:rPr lang="nl-BE" sz="2400" dirty="0">
                <a:solidFill>
                  <a:schemeClr val="accent2"/>
                </a:solidFill>
                <a:latin typeface="Open Sans" panose="020B0606030504020204"/>
                <a:hlinkClick r:id="rId2"/>
              </a:rPr>
              <a:t>jade.neeskens@yuneco.be</a:t>
            </a:r>
            <a:r>
              <a:rPr lang="nl-BE" sz="2400" dirty="0">
                <a:solidFill>
                  <a:schemeClr val="accent2"/>
                </a:solidFill>
                <a:latin typeface="Open Sans" panose="020B0606030504020204"/>
              </a:rPr>
              <a:t> regio Halle Vilvoorde</a:t>
            </a:r>
          </a:p>
          <a:p>
            <a:endParaRPr lang="nl-BE" b="1" dirty="0">
              <a:solidFill>
                <a:schemeClr val="accent1">
                  <a:lumMod val="75000"/>
                </a:schemeClr>
              </a:solidFill>
            </a:endParaRPr>
          </a:p>
        </p:txBody>
      </p:sp>
    </p:spTree>
    <p:extLst>
      <p:ext uri="{BB962C8B-B14F-4D97-AF65-F5344CB8AC3E}">
        <p14:creationId xmlns:p14="http://schemas.microsoft.com/office/powerpoint/2010/main" val="2524685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YUNECO Connect</a:t>
            </a:r>
          </a:p>
        </p:txBody>
      </p:sp>
      <p:pic>
        <p:nvPicPr>
          <p:cNvPr id="8194" name="Picture 2" descr="Home">
            <a:extLst>
              <a:ext uri="{FF2B5EF4-FFF2-40B4-BE49-F238E27FC236}">
                <a16:creationId xmlns:a16="http://schemas.microsoft.com/office/drawing/2014/main" id="{3A6BE902-16F3-2B24-D8E6-3B1E4FAB5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74" y="2499360"/>
            <a:ext cx="3911452" cy="391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7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21944" y="1245864"/>
            <a:ext cx="7651630" cy="6201698"/>
          </a:xfrm>
          <a:prstGeom prst="rect">
            <a:avLst/>
          </a:prstGeom>
          <a:noFill/>
        </p:spPr>
        <p:txBody>
          <a:bodyPr wrap="square" rtlCol="0">
            <a:spAutoFit/>
          </a:bodyPr>
          <a:lstStyle/>
          <a:p>
            <a:r>
              <a:rPr lang="nl-BE" sz="2400" b="1" dirty="0">
                <a:solidFill>
                  <a:schemeClr val="accent2"/>
                </a:solidFill>
                <a:latin typeface="Open Sans"/>
              </a:rPr>
              <a:t>Doelgroep</a:t>
            </a:r>
          </a:p>
          <a:p>
            <a:pPr marL="342900" indent="-342900">
              <a:buFont typeface="Arial" panose="020B0604020202020204" pitchFamily="34" charset="0"/>
              <a:buChar char="•"/>
            </a:pPr>
            <a:r>
              <a:rPr lang="nl-BE" dirty="0">
                <a:solidFill>
                  <a:schemeClr val="accent2"/>
                </a:solidFill>
                <a:latin typeface="Open Sans"/>
              </a:rPr>
              <a:t>Jongeren 0 – 18 jaar (met aandacht voor transitieleeftijd tot 23j),</a:t>
            </a:r>
          </a:p>
          <a:p>
            <a:pPr marL="342900" indent="-342900">
              <a:buFont typeface="Arial" panose="020B0604020202020204" pitchFamily="34" charset="0"/>
              <a:buChar char="•"/>
            </a:pPr>
            <a:r>
              <a:rPr lang="nl-BE" dirty="0">
                <a:solidFill>
                  <a:schemeClr val="accent2"/>
                </a:solidFill>
                <a:latin typeface="Open Sans"/>
              </a:rPr>
              <a:t>Waarbij een aantal zaken moeilijk lopen, men niet goed weet wat er aan de hand is, maar men zich zorgen maakt over de verdere ontwikkeling </a:t>
            </a:r>
          </a:p>
          <a:p>
            <a:pPr marL="342900" indent="-342900">
              <a:buFont typeface="Arial" panose="020B0604020202020204" pitchFamily="34" charset="0"/>
              <a:buChar char="•"/>
            </a:pPr>
            <a:r>
              <a:rPr lang="nl-BE" dirty="0">
                <a:solidFill>
                  <a:schemeClr val="accent2"/>
                </a:solidFill>
                <a:latin typeface="Open Sans"/>
              </a:rPr>
              <a:t>Ook jongeren die zelf geen hulpvraag hebben, maar waarbij de omgeving bezorgd is, kunnen bij ons terecht.</a:t>
            </a:r>
          </a:p>
          <a:p>
            <a:endParaRPr lang="nl-BE" dirty="0">
              <a:solidFill>
                <a:schemeClr val="accent2"/>
              </a:solidFill>
              <a:latin typeface="Open Sans"/>
            </a:endParaRPr>
          </a:p>
          <a:p>
            <a:r>
              <a:rPr lang="nl-BE" sz="2400" b="1" dirty="0">
                <a:solidFill>
                  <a:schemeClr val="accent2"/>
                </a:solidFill>
                <a:latin typeface="Open Sans"/>
              </a:rPr>
              <a:t>Werking</a:t>
            </a:r>
          </a:p>
          <a:p>
            <a:pPr marL="342900" indent="-342900">
              <a:buFont typeface="Arial" panose="020B0604020202020204" pitchFamily="34" charset="0"/>
              <a:buChar char="•"/>
            </a:pPr>
            <a:r>
              <a:rPr lang="nl-BE" dirty="0">
                <a:solidFill>
                  <a:schemeClr val="accent2"/>
                </a:solidFill>
                <a:latin typeface="Open Sans"/>
              </a:rPr>
              <a:t>Vroegdetectie = maximum 5 sessies </a:t>
            </a:r>
          </a:p>
          <a:p>
            <a:pPr marL="800100" lvl="1" indent="-342900">
              <a:buFont typeface="Arial" panose="020B0604020202020204" pitchFamily="34" charset="0"/>
              <a:buChar char="•"/>
            </a:pPr>
            <a:r>
              <a:rPr lang="nl-BE" dirty="0">
                <a:solidFill>
                  <a:schemeClr val="accent2"/>
                </a:solidFill>
                <a:latin typeface="Open Sans"/>
              </a:rPr>
              <a:t>Vroeginterventie traject (tot maximum 12 sessies)</a:t>
            </a:r>
          </a:p>
          <a:p>
            <a:pPr marL="800100" lvl="1" indent="-342900">
              <a:buFont typeface="Arial" panose="020B0604020202020204" pitchFamily="34" charset="0"/>
              <a:buChar char="•"/>
            </a:pPr>
            <a:r>
              <a:rPr lang="nl-BE" dirty="0">
                <a:solidFill>
                  <a:schemeClr val="accent2"/>
                </a:solidFill>
                <a:latin typeface="Open Sans"/>
              </a:rPr>
              <a:t>Gerichte doorverwijzing naar vervolghulp</a:t>
            </a:r>
          </a:p>
          <a:p>
            <a:pPr marL="800100" lvl="1" indent="-342900">
              <a:buFont typeface="Arial" panose="020B0604020202020204" pitchFamily="34" charset="0"/>
              <a:buChar char="•"/>
            </a:pPr>
            <a:r>
              <a:rPr lang="nl-BE" dirty="0">
                <a:solidFill>
                  <a:schemeClr val="accent2"/>
                </a:solidFill>
                <a:latin typeface="Open Sans"/>
              </a:rPr>
              <a:t>Ondersteuning aan de reeds betrokken hulpverleners</a:t>
            </a:r>
          </a:p>
          <a:p>
            <a:pPr marL="342900" indent="-342900">
              <a:buFont typeface="Arial" panose="020B0604020202020204" pitchFamily="34" charset="0"/>
              <a:buChar char="•"/>
            </a:pPr>
            <a:endParaRPr lang="nl-BE" dirty="0">
              <a:solidFill>
                <a:schemeClr val="accent2"/>
              </a:solidFill>
              <a:latin typeface="Open Sans"/>
            </a:endParaRPr>
          </a:p>
          <a:p>
            <a:r>
              <a:rPr lang="nl-BE" b="1" dirty="0">
                <a:solidFill>
                  <a:schemeClr val="accent2"/>
                </a:solidFill>
                <a:latin typeface="Open Sans" panose="020B0606030504020204"/>
              </a:rPr>
              <a:t>Aanmelden via de website</a:t>
            </a:r>
          </a:p>
          <a:p>
            <a:r>
              <a:rPr lang="nl-BE" dirty="0">
                <a:solidFill>
                  <a:schemeClr val="accent2"/>
                </a:solidFill>
                <a:latin typeface="Open Sans" panose="020B0606030504020204"/>
              </a:rPr>
              <a:t>Via </a:t>
            </a:r>
            <a:r>
              <a:rPr lang="nl-BE" dirty="0">
                <a:solidFill>
                  <a:schemeClr val="accent2"/>
                </a:solidFill>
                <a:latin typeface="Open Sans" panose="020B0606030504020204"/>
                <a:hlinkClick r:id="rId2"/>
              </a:rPr>
              <a:t>www.yuneco.be</a:t>
            </a:r>
            <a:r>
              <a:rPr lang="nl-BE" dirty="0">
                <a:solidFill>
                  <a:schemeClr val="accent2"/>
                </a:solidFill>
                <a:latin typeface="Open Sans" panose="020B0606030504020204"/>
              </a:rPr>
              <a:t> : </a:t>
            </a:r>
            <a:r>
              <a:rPr lang="nl-BE" dirty="0">
                <a:solidFill>
                  <a:schemeClr val="accent2"/>
                </a:solidFill>
                <a:latin typeface="Open Sans" panose="020B0606030504020204"/>
                <a:hlinkClick r:id="rId3"/>
              </a:rPr>
              <a:t>https://www.yuneco.be/aanmeldingsformulier-yuneco-connect-uhr-halle-vilvoorde</a:t>
            </a:r>
            <a:r>
              <a:rPr lang="nl-BE" dirty="0">
                <a:solidFill>
                  <a:schemeClr val="accent2"/>
                </a:solidFill>
                <a:latin typeface="Open Sans" panose="020B0606030504020204"/>
              </a:rPr>
              <a:t> </a:t>
            </a:r>
          </a:p>
          <a:p>
            <a:endParaRPr lang="nl-BE" dirty="0">
              <a:solidFill>
                <a:schemeClr val="accent2"/>
              </a:solidFill>
              <a:latin typeface="Open Sans" panose="020B0606030504020204"/>
            </a:endParaRPr>
          </a:p>
          <a:p>
            <a:endParaRPr lang="nl-BE" dirty="0">
              <a:solidFill>
                <a:schemeClr val="accent2"/>
              </a:solidFill>
              <a:latin typeface="Open Sans" panose="020B0606030504020204"/>
            </a:endParaRPr>
          </a:p>
          <a:p>
            <a:pPr marL="342900" indent="-342900">
              <a:buFont typeface="Arial" panose="020B0604020202020204" pitchFamily="34" charset="0"/>
              <a:buChar char="•"/>
            </a:pPr>
            <a:endParaRPr lang="nl-BE" sz="1900" dirty="0">
              <a:solidFill>
                <a:schemeClr val="accent1">
                  <a:lumMod val="75000"/>
                </a:schemeClr>
              </a:solidFill>
            </a:endParaRPr>
          </a:p>
          <a:p>
            <a:endParaRPr lang="nl-BE" sz="2400" b="1" dirty="0"/>
          </a:p>
        </p:txBody>
      </p:sp>
      <p:sp>
        <p:nvSpPr>
          <p:cNvPr id="3" name="Tekstvak 2"/>
          <p:cNvSpPr txBox="1"/>
          <p:nvPr/>
        </p:nvSpPr>
        <p:spPr>
          <a:xfrm>
            <a:off x="2395269" y="629729"/>
            <a:ext cx="7504981" cy="461665"/>
          </a:xfrm>
          <a:prstGeom prst="rect">
            <a:avLst/>
          </a:prstGeom>
          <a:solidFill>
            <a:schemeClr val="accent1"/>
          </a:solidFill>
        </p:spPr>
        <p:txBody>
          <a:bodyPr wrap="square" rtlCol="0">
            <a:spAutoFit/>
          </a:bodyPr>
          <a:lstStyle/>
          <a:p>
            <a:pPr algn="ctr"/>
            <a:r>
              <a:rPr lang="nl-BE" sz="2400" b="1" dirty="0"/>
              <a:t>YUNECO CONNECT - UHRS</a:t>
            </a:r>
          </a:p>
        </p:txBody>
      </p:sp>
    </p:spTree>
    <p:extLst>
      <p:ext uri="{BB962C8B-B14F-4D97-AF65-F5344CB8AC3E}">
        <p14:creationId xmlns:p14="http://schemas.microsoft.com/office/powerpoint/2010/main" val="303544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80B59-37C5-4DBE-80E2-C6FD531D882F}"/>
              </a:ext>
            </a:extLst>
          </p:cNvPr>
          <p:cNvSpPr>
            <a:spLocks noGrp="1"/>
          </p:cNvSpPr>
          <p:nvPr>
            <p:ph type="title"/>
          </p:nvPr>
        </p:nvSpPr>
        <p:spPr/>
        <p:txBody>
          <a:bodyPr/>
          <a:lstStyle/>
          <a:p>
            <a:r>
              <a:rPr lang="nl-BE" dirty="0"/>
              <a:t>Algemene situering</a:t>
            </a:r>
          </a:p>
        </p:txBody>
      </p:sp>
      <p:sp>
        <p:nvSpPr>
          <p:cNvPr id="3" name="Tijdelijke aanduiding voor inhoud 2">
            <a:extLst>
              <a:ext uri="{FF2B5EF4-FFF2-40B4-BE49-F238E27FC236}">
                <a16:creationId xmlns:a16="http://schemas.microsoft.com/office/drawing/2014/main" id="{C317C763-15E7-48F6-94E8-30815D07C328}"/>
              </a:ext>
            </a:extLst>
          </p:cNvPr>
          <p:cNvSpPr>
            <a:spLocks noGrp="1"/>
          </p:cNvSpPr>
          <p:nvPr>
            <p:ph idx="1"/>
          </p:nvPr>
        </p:nvSpPr>
        <p:spPr>
          <a:xfrm>
            <a:off x="721218" y="2501256"/>
            <a:ext cx="9136784" cy="3636510"/>
          </a:xfrm>
        </p:spPr>
        <p:txBody>
          <a:bodyPr>
            <a:normAutofit/>
          </a:bodyPr>
          <a:lstStyle/>
          <a:p>
            <a:pPr>
              <a:lnSpc>
                <a:spcPct val="120000"/>
              </a:lnSpc>
            </a:pPr>
            <a:r>
              <a:rPr lang="nl-BE" dirty="0"/>
              <a:t>Yuneco is het </a:t>
            </a:r>
            <a:r>
              <a:rPr lang="nl-BE" b="1" dirty="0"/>
              <a:t>netwerk</a:t>
            </a:r>
            <a:r>
              <a:rPr lang="nl-BE" dirty="0"/>
              <a:t> en samenwerkingsverband tussen verschillende partners betrokken bij de geestelijke gezondheid van alle </a:t>
            </a:r>
            <a:r>
              <a:rPr lang="nl-BE" b="1" dirty="0"/>
              <a:t>kinderen en jongeren </a:t>
            </a:r>
            <a:r>
              <a:rPr lang="nl-BE" dirty="0"/>
              <a:t>wonend in de </a:t>
            </a:r>
            <a:r>
              <a:rPr lang="nl-BE" b="1" dirty="0"/>
              <a:t>provincie Vlaams-Brabant</a:t>
            </a:r>
          </a:p>
          <a:p>
            <a:pPr>
              <a:lnSpc>
                <a:spcPct val="120000"/>
              </a:lnSpc>
            </a:pPr>
            <a:r>
              <a:rPr lang="nl-BE" dirty="0"/>
              <a:t>Richt zich vnl. op kinderen en jongeren (</a:t>
            </a:r>
            <a:r>
              <a:rPr lang="nl-BE" b="1" dirty="0"/>
              <a:t>0 tot 18 jaar</a:t>
            </a:r>
            <a:r>
              <a:rPr lang="nl-BE" dirty="0"/>
              <a:t>, met aandacht voor </a:t>
            </a:r>
            <a:r>
              <a:rPr lang="nl-BE" b="1" dirty="0"/>
              <a:t>transitiegroep </a:t>
            </a:r>
            <a:r>
              <a:rPr lang="nl-BE" dirty="0"/>
              <a:t>16-23 jaar) met een </a:t>
            </a:r>
            <a:r>
              <a:rPr lang="nl-BE" b="1" dirty="0"/>
              <a:t>psychische of psychiatrische stoornis </a:t>
            </a:r>
            <a:r>
              <a:rPr lang="nl-BE" dirty="0"/>
              <a:t>en hun context</a:t>
            </a:r>
          </a:p>
        </p:txBody>
      </p:sp>
    </p:spTree>
    <p:extLst>
      <p:ext uri="{BB962C8B-B14F-4D97-AF65-F5344CB8AC3E}">
        <p14:creationId xmlns:p14="http://schemas.microsoft.com/office/powerpoint/2010/main" val="15858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BCEE880-F4FC-157F-445C-8512A776AD1F}"/>
              </a:ext>
            </a:extLst>
          </p:cNvPr>
          <p:cNvPicPr>
            <a:picLocks noChangeAspect="1"/>
          </p:cNvPicPr>
          <p:nvPr/>
        </p:nvPicPr>
        <p:blipFill>
          <a:blip r:embed="rId2"/>
          <a:stretch>
            <a:fillRect/>
          </a:stretch>
        </p:blipFill>
        <p:spPr>
          <a:xfrm>
            <a:off x="1221858" y="562046"/>
            <a:ext cx="9748284" cy="5733908"/>
          </a:xfrm>
          <a:prstGeom prst="rect">
            <a:avLst/>
          </a:prstGeom>
        </p:spPr>
      </p:pic>
    </p:spTree>
    <p:extLst>
      <p:ext uri="{BB962C8B-B14F-4D97-AF65-F5344CB8AC3E}">
        <p14:creationId xmlns:p14="http://schemas.microsoft.com/office/powerpoint/2010/main" val="394641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21944" y="1639847"/>
            <a:ext cx="7651630" cy="4616648"/>
          </a:xfrm>
          <a:prstGeom prst="rect">
            <a:avLst/>
          </a:prstGeom>
          <a:noFill/>
        </p:spPr>
        <p:txBody>
          <a:bodyPr wrap="square" rtlCol="0">
            <a:spAutoFit/>
          </a:bodyPr>
          <a:lstStyle/>
          <a:p>
            <a:r>
              <a:rPr lang="nl-BE" sz="2400" b="1" dirty="0">
                <a:solidFill>
                  <a:schemeClr val="accent2"/>
                </a:solidFill>
                <a:latin typeface="Open Sans"/>
              </a:rPr>
              <a:t>Doelgroep</a:t>
            </a:r>
          </a:p>
          <a:p>
            <a:pPr marL="342900" indent="-342900">
              <a:buFont typeface="Arial" panose="020B0604020202020204" pitchFamily="34" charset="0"/>
              <a:buChar char="•"/>
            </a:pPr>
            <a:r>
              <a:rPr lang="nl-BE" dirty="0">
                <a:solidFill>
                  <a:schemeClr val="accent2"/>
                </a:solidFill>
                <a:latin typeface="Open Sans"/>
              </a:rPr>
              <a:t>Voor schoolgaande jongeren,</a:t>
            </a:r>
          </a:p>
          <a:p>
            <a:pPr marL="342900" indent="-342900">
              <a:buFont typeface="Arial" panose="020B0604020202020204" pitchFamily="34" charset="0"/>
              <a:buChar char="•"/>
            </a:pPr>
            <a:r>
              <a:rPr lang="nl-BE" dirty="0">
                <a:solidFill>
                  <a:schemeClr val="accent2"/>
                </a:solidFill>
                <a:latin typeface="Open Sans"/>
              </a:rPr>
              <a:t>Waarvan de jongeren en/of de omgeving zich zorgen maken over middelengebruik (alcohol/drugs) en/of gamen,</a:t>
            </a:r>
          </a:p>
          <a:p>
            <a:pPr marL="342900" indent="-342900">
              <a:buFont typeface="Arial" panose="020B0604020202020204" pitchFamily="34" charset="0"/>
              <a:buChar char="•"/>
            </a:pPr>
            <a:r>
              <a:rPr lang="nl-BE" dirty="0">
                <a:solidFill>
                  <a:schemeClr val="accent2"/>
                </a:solidFill>
                <a:latin typeface="Open Sans"/>
              </a:rPr>
              <a:t>En over de invloed ervan op het functioneren</a:t>
            </a:r>
          </a:p>
          <a:p>
            <a:pPr lvl="0"/>
            <a:endParaRPr lang="nl-BE" sz="2400" dirty="0">
              <a:solidFill>
                <a:schemeClr val="accent2"/>
              </a:solidFill>
              <a:latin typeface="Open Sans"/>
            </a:endParaRPr>
          </a:p>
          <a:p>
            <a:pPr lvl="0"/>
            <a:r>
              <a:rPr lang="nl-BE" sz="2400" b="1" dirty="0">
                <a:solidFill>
                  <a:schemeClr val="accent2"/>
                </a:solidFill>
                <a:latin typeface="Open Sans"/>
              </a:rPr>
              <a:t>Werking</a:t>
            </a:r>
          </a:p>
          <a:p>
            <a:pPr marL="342900" indent="-342900">
              <a:buFont typeface="Arial" panose="020B0604020202020204" pitchFamily="34" charset="0"/>
              <a:buChar char="•"/>
            </a:pPr>
            <a:r>
              <a:rPr lang="nl-BE" dirty="0">
                <a:solidFill>
                  <a:schemeClr val="accent2"/>
                </a:solidFill>
                <a:latin typeface="Open Sans"/>
              </a:rPr>
              <a:t>Telefonische consultfunctie aan hulpverleners</a:t>
            </a:r>
          </a:p>
          <a:p>
            <a:pPr marL="342900" indent="-342900">
              <a:buFont typeface="Arial" panose="020B0604020202020204" pitchFamily="34" charset="0"/>
              <a:buChar char="•"/>
            </a:pPr>
            <a:r>
              <a:rPr lang="nl-BE" dirty="0">
                <a:solidFill>
                  <a:schemeClr val="accent2"/>
                </a:solidFill>
                <a:latin typeface="Open Sans"/>
              </a:rPr>
              <a:t>Individuele begeleiding (5 sessies)</a:t>
            </a:r>
          </a:p>
          <a:p>
            <a:pPr marL="342900" indent="-342900">
              <a:buFont typeface="Arial" panose="020B0604020202020204" pitchFamily="34" charset="0"/>
              <a:buChar char="•"/>
            </a:pPr>
            <a:r>
              <a:rPr lang="nl-BE" dirty="0">
                <a:solidFill>
                  <a:schemeClr val="accent2"/>
                </a:solidFill>
                <a:latin typeface="Open Sans"/>
              </a:rPr>
              <a:t>Rebootkamp – kamp voor gamende jongeren</a:t>
            </a:r>
          </a:p>
          <a:p>
            <a:pPr marL="342900" indent="-342900">
              <a:buFont typeface="Arial" panose="020B0604020202020204" pitchFamily="34" charset="0"/>
              <a:buChar char="•"/>
            </a:pPr>
            <a:r>
              <a:rPr lang="nl-BE" dirty="0">
                <a:solidFill>
                  <a:schemeClr val="accent2"/>
                </a:solidFill>
                <a:latin typeface="Open Sans"/>
              </a:rPr>
              <a:t>Level up - oudercursus voor ouders van gamende jongeren</a:t>
            </a:r>
          </a:p>
          <a:p>
            <a:pPr marL="342900" indent="-342900">
              <a:buFont typeface="Arial" panose="020B0604020202020204" pitchFamily="34" charset="0"/>
              <a:buChar char="•"/>
            </a:pPr>
            <a:endParaRPr lang="nl-BE" dirty="0">
              <a:solidFill>
                <a:schemeClr val="accent2"/>
              </a:solidFill>
              <a:latin typeface="Open Sans"/>
            </a:endParaRPr>
          </a:p>
          <a:p>
            <a:r>
              <a:rPr lang="nl-BE" b="1" dirty="0">
                <a:solidFill>
                  <a:schemeClr val="accent2"/>
                </a:solidFill>
                <a:latin typeface="Open Sans" panose="020B0606030504020204"/>
              </a:rPr>
              <a:t>Aanmelden via de website</a:t>
            </a:r>
          </a:p>
          <a:p>
            <a:r>
              <a:rPr lang="nl-BE" dirty="0">
                <a:solidFill>
                  <a:schemeClr val="accent2"/>
                </a:solidFill>
                <a:latin typeface="Open Sans" panose="020B0606030504020204"/>
              </a:rPr>
              <a:t>Via </a:t>
            </a:r>
            <a:r>
              <a:rPr lang="nl-BE" dirty="0">
                <a:solidFill>
                  <a:schemeClr val="accent2"/>
                </a:solidFill>
                <a:latin typeface="Open Sans" panose="020B0606030504020204"/>
                <a:hlinkClick r:id="rId2"/>
              </a:rPr>
              <a:t>www.yuneco.be</a:t>
            </a:r>
            <a:r>
              <a:rPr lang="nl-BE" dirty="0">
                <a:solidFill>
                  <a:schemeClr val="accent2"/>
                </a:solidFill>
                <a:latin typeface="Open Sans" panose="020B0606030504020204"/>
              </a:rPr>
              <a:t> : </a:t>
            </a:r>
            <a:r>
              <a:rPr lang="nl-BE" dirty="0">
                <a:solidFill>
                  <a:schemeClr val="accent2"/>
                </a:solidFill>
                <a:latin typeface="Open Sans" panose="020B0606030504020204"/>
                <a:hlinkClick r:id="rId3"/>
              </a:rPr>
              <a:t>https://www.yuneco.be/aanmeldingsformulier-vi-ad-hv</a:t>
            </a:r>
            <a:r>
              <a:rPr lang="nl-BE" dirty="0">
                <a:solidFill>
                  <a:schemeClr val="accent2"/>
                </a:solidFill>
                <a:latin typeface="Open Sans" panose="020B0606030504020204"/>
              </a:rPr>
              <a:t> </a:t>
            </a:r>
          </a:p>
          <a:p>
            <a:endParaRPr lang="nl-BE" sz="2400" b="1" dirty="0"/>
          </a:p>
        </p:txBody>
      </p:sp>
      <p:sp>
        <p:nvSpPr>
          <p:cNvPr id="3" name="Tekstvak 2"/>
          <p:cNvSpPr txBox="1"/>
          <p:nvPr/>
        </p:nvSpPr>
        <p:spPr>
          <a:xfrm>
            <a:off x="2395269" y="629729"/>
            <a:ext cx="7504981" cy="461665"/>
          </a:xfrm>
          <a:prstGeom prst="rect">
            <a:avLst/>
          </a:prstGeom>
          <a:solidFill>
            <a:schemeClr val="accent1"/>
          </a:solidFill>
        </p:spPr>
        <p:txBody>
          <a:bodyPr wrap="square" rtlCol="0">
            <a:spAutoFit/>
          </a:bodyPr>
          <a:lstStyle/>
          <a:p>
            <a:pPr algn="ctr"/>
            <a:r>
              <a:rPr lang="nl-BE" sz="2400" b="1" dirty="0"/>
              <a:t>YUNECO CONNECT – ALCOHOL, DRUGS &amp; GAMEN</a:t>
            </a:r>
          </a:p>
        </p:txBody>
      </p:sp>
    </p:spTree>
    <p:extLst>
      <p:ext uri="{BB962C8B-B14F-4D97-AF65-F5344CB8AC3E}">
        <p14:creationId xmlns:p14="http://schemas.microsoft.com/office/powerpoint/2010/main" val="180832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08CB512-AA43-27C2-8716-F6B658B5A0A3}"/>
              </a:ext>
            </a:extLst>
          </p:cNvPr>
          <p:cNvPicPr>
            <a:picLocks noChangeAspect="1"/>
          </p:cNvPicPr>
          <p:nvPr/>
        </p:nvPicPr>
        <p:blipFill>
          <a:blip r:embed="rId2"/>
          <a:stretch>
            <a:fillRect/>
          </a:stretch>
        </p:blipFill>
        <p:spPr>
          <a:xfrm>
            <a:off x="3686992" y="0"/>
            <a:ext cx="4818015" cy="6858000"/>
          </a:xfrm>
          <a:prstGeom prst="rect">
            <a:avLst/>
          </a:prstGeom>
        </p:spPr>
      </p:pic>
    </p:spTree>
    <p:extLst>
      <p:ext uri="{BB962C8B-B14F-4D97-AF65-F5344CB8AC3E}">
        <p14:creationId xmlns:p14="http://schemas.microsoft.com/office/powerpoint/2010/main" val="409916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YUNECO Caro</a:t>
            </a:r>
          </a:p>
        </p:txBody>
      </p:sp>
      <p:pic>
        <p:nvPicPr>
          <p:cNvPr id="4" name="Picture 2" descr="Home">
            <a:extLst>
              <a:ext uri="{FF2B5EF4-FFF2-40B4-BE49-F238E27FC236}">
                <a16:creationId xmlns:a16="http://schemas.microsoft.com/office/drawing/2014/main" id="{407D8F00-889E-DBD5-8A30-19A9CEB25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861" y="2466606"/>
            <a:ext cx="3700278" cy="370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1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34DE-75CE-DF4D-DA3B-439C44E385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2CDAB3-E0EC-7787-089A-434F1397BF95}"/>
              </a:ext>
            </a:extLst>
          </p:cNvPr>
          <p:cNvSpPr>
            <a:spLocks noGrp="1"/>
          </p:cNvSpPr>
          <p:nvPr>
            <p:ph type="title"/>
          </p:nvPr>
        </p:nvSpPr>
        <p:spPr/>
        <p:txBody>
          <a:bodyPr/>
          <a:lstStyle/>
          <a:p>
            <a:r>
              <a:rPr lang="nl-NL" dirty="0"/>
              <a:t>Yuneco Caro</a:t>
            </a:r>
          </a:p>
        </p:txBody>
      </p:sp>
      <p:sp>
        <p:nvSpPr>
          <p:cNvPr id="5" name="Tekstvak 4">
            <a:extLst>
              <a:ext uri="{FF2B5EF4-FFF2-40B4-BE49-F238E27FC236}">
                <a16:creationId xmlns:a16="http://schemas.microsoft.com/office/drawing/2014/main" id="{7FC8CA87-225C-FD50-CAD8-79E226E80A3E}"/>
              </a:ext>
            </a:extLst>
          </p:cNvPr>
          <p:cNvSpPr txBox="1"/>
          <p:nvPr/>
        </p:nvSpPr>
        <p:spPr>
          <a:xfrm>
            <a:off x="1939172" y="2241352"/>
            <a:ext cx="7651630" cy="4616648"/>
          </a:xfrm>
          <a:prstGeom prst="rect">
            <a:avLst/>
          </a:prstGeom>
          <a:noFill/>
        </p:spPr>
        <p:txBody>
          <a:bodyPr wrap="square" rtlCol="0">
            <a:spAutoFit/>
          </a:bodyPr>
          <a:lstStyle/>
          <a:p>
            <a:r>
              <a:rPr lang="nl-BE" sz="2400" b="1" dirty="0">
                <a:solidFill>
                  <a:schemeClr val="accent2"/>
                </a:solidFill>
                <a:latin typeface="Open Sans"/>
              </a:rPr>
              <a:t>Doelgroep</a:t>
            </a:r>
          </a:p>
          <a:p>
            <a:pPr marL="342900" indent="-342900">
              <a:buFont typeface="Arial" panose="020B0604020202020204" pitchFamily="34" charset="0"/>
              <a:buChar char="•"/>
            </a:pPr>
            <a:r>
              <a:rPr lang="nl-BE" dirty="0">
                <a:solidFill>
                  <a:schemeClr val="accent2"/>
                </a:solidFill>
                <a:latin typeface="Open Sans"/>
              </a:rPr>
              <a:t>Residentiële voorzieningen binnen de jeugdhulp die meer kennis rond GGZ willen binnenbrengen in hun teams én bij de jongeren</a:t>
            </a:r>
          </a:p>
          <a:p>
            <a:pPr lvl="0"/>
            <a:endParaRPr lang="nl-BE" sz="2400" dirty="0">
              <a:solidFill>
                <a:schemeClr val="accent2"/>
              </a:solidFill>
              <a:latin typeface="Open Sans"/>
            </a:endParaRPr>
          </a:p>
          <a:p>
            <a:pPr lvl="0"/>
            <a:r>
              <a:rPr lang="nl-BE" sz="2400" b="1" dirty="0">
                <a:solidFill>
                  <a:schemeClr val="accent2"/>
                </a:solidFill>
                <a:latin typeface="Open Sans"/>
              </a:rPr>
              <a:t>Werking</a:t>
            </a:r>
          </a:p>
          <a:p>
            <a:pPr marL="285750" indent="-285750">
              <a:buFont typeface="Arial" panose="020B0604020202020204" pitchFamily="34" charset="0"/>
              <a:buChar char="•"/>
            </a:pPr>
            <a:r>
              <a:rPr lang="nl-BE" dirty="0">
                <a:solidFill>
                  <a:schemeClr val="accent2"/>
                </a:solidFill>
                <a:latin typeface="Open Sans"/>
              </a:rPr>
              <a:t>Het gedrag van de jongeren proberen te begrijpen en kaderen naar de begeleiders</a:t>
            </a:r>
          </a:p>
          <a:p>
            <a:pPr marL="285750" indent="-285750">
              <a:buFont typeface="Arial" panose="020B0604020202020204" pitchFamily="34" charset="0"/>
              <a:buChar char="•"/>
            </a:pPr>
            <a:r>
              <a:rPr lang="nl-BE" dirty="0">
                <a:solidFill>
                  <a:schemeClr val="accent2"/>
                </a:solidFill>
                <a:latin typeface="Open Sans"/>
              </a:rPr>
              <a:t>Samen met het team bekijken welke interacties er teweeggebracht worden en hoe dit anders te begrijpen valt </a:t>
            </a:r>
          </a:p>
          <a:p>
            <a:pPr marL="285750" indent="-285750">
              <a:buFont typeface="Arial" panose="020B0604020202020204" pitchFamily="34" charset="0"/>
              <a:buChar char="•"/>
            </a:pPr>
            <a:r>
              <a:rPr lang="nl-BE" dirty="0">
                <a:solidFill>
                  <a:schemeClr val="accent2"/>
                </a:solidFill>
                <a:latin typeface="Open Sans"/>
              </a:rPr>
              <a:t>Diagnostiek van de jongere</a:t>
            </a:r>
          </a:p>
          <a:p>
            <a:pPr marL="285750" indent="-285750">
              <a:buFont typeface="Arial" panose="020B0604020202020204" pitchFamily="34" charset="0"/>
              <a:buChar char="•"/>
            </a:pPr>
            <a:r>
              <a:rPr lang="nl-BE" dirty="0">
                <a:solidFill>
                  <a:schemeClr val="accent2"/>
                </a:solidFill>
                <a:latin typeface="Open Sans"/>
              </a:rPr>
              <a:t>Behandeling: ondersteuning van de jongere</a:t>
            </a:r>
          </a:p>
          <a:p>
            <a:pPr marL="342900" indent="-342900">
              <a:buFont typeface="Arial" panose="020B0604020202020204" pitchFamily="34" charset="0"/>
              <a:buChar char="•"/>
            </a:pPr>
            <a:endParaRPr lang="nl-BE" dirty="0">
              <a:solidFill>
                <a:schemeClr val="accent2"/>
              </a:solidFill>
              <a:latin typeface="Open Sans"/>
            </a:endParaRPr>
          </a:p>
          <a:p>
            <a:r>
              <a:rPr lang="nl-BE" b="1" dirty="0">
                <a:solidFill>
                  <a:schemeClr val="accent2"/>
                </a:solidFill>
                <a:latin typeface="Open Sans" panose="020B0606030504020204"/>
              </a:rPr>
              <a:t>Aanmelden via de website</a:t>
            </a:r>
          </a:p>
          <a:p>
            <a:r>
              <a:rPr lang="nl-BE" dirty="0">
                <a:solidFill>
                  <a:schemeClr val="accent2"/>
                </a:solidFill>
                <a:latin typeface="Open Sans" panose="020B0606030504020204"/>
              </a:rPr>
              <a:t>Via aanmeldingen.caro@yuneco.be</a:t>
            </a:r>
          </a:p>
          <a:p>
            <a:endParaRPr lang="nl-BE" sz="2400" b="1" dirty="0"/>
          </a:p>
        </p:txBody>
      </p:sp>
    </p:spTree>
    <p:extLst>
      <p:ext uri="{BB962C8B-B14F-4D97-AF65-F5344CB8AC3E}">
        <p14:creationId xmlns:p14="http://schemas.microsoft.com/office/powerpoint/2010/main" val="59797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C7B59-7E13-7808-40B2-A69511E23F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07DA83-9484-5363-2D33-D518A4297E94}"/>
              </a:ext>
            </a:extLst>
          </p:cNvPr>
          <p:cNvSpPr>
            <a:spLocks noGrp="1"/>
          </p:cNvSpPr>
          <p:nvPr>
            <p:ph type="title"/>
          </p:nvPr>
        </p:nvSpPr>
        <p:spPr/>
        <p:txBody>
          <a:bodyPr/>
          <a:lstStyle/>
          <a:p>
            <a:pPr algn="ctr"/>
            <a:r>
              <a:rPr lang="nl-BE" dirty="0"/>
              <a:t>YUNECO Combi-Condor</a:t>
            </a:r>
          </a:p>
        </p:txBody>
      </p:sp>
      <p:pic>
        <p:nvPicPr>
          <p:cNvPr id="1026" name="Picture 2" descr="YUNECO Combi Condor">
            <a:extLst>
              <a:ext uri="{FF2B5EF4-FFF2-40B4-BE49-F238E27FC236}">
                <a16:creationId xmlns:a16="http://schemas.microsoft.com/office/drawing/2014/main" id="{C6BA35E7-6D86-EDB3-BC59-A1F14DF04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761" y="2662037"/>
            <a:ext cx="3264477" cy="326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377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77CC-37D6-24C4-6821-ADD056B0F1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58F8B4-56BD-B76F-16A2-41266ECD5887}"/>
              </a:ext>
            </a:extLst>
          </p:cNvPr>
          <p:cNvSpPr>
            <a:spLocks noGrp="1"/>
          </p:cNvSpPr>
          <p:nvPr>
            <p:ph type="title"/>
          </p:nvPr>
        </p:nvSpPr>
        <p:spPr/>
        <p:txBody>
          <a:bodyPr/>
          <a:lstStyle/>
          <a:p>
            <a:r>
              <a:rPr lang="nl-BE" dirty="0"/>
              <a:t>Zorgprogramma Yuneco Combi-Condor</a:t>
            </a:r>
          </a:p>
        </p:txBody>
      </p:sp>
      <p:sp>
        <p:nvSpPr>
          <p:cNvPr id="4" name="Tekstvak 3">
            <a:extLst>
              <a:ext uri="{FF2B5EF4-FFF2-40B4-BE49-F238E27FC236}">
                <a16:creationId xmlns:a16="http://schemas.microsoft.com/office/drawing/2014/main" id="{5B95361A-C677-0278-51BF-72E01C6A126B}"/>
              </a:ext>
            </a:extLst>
          </p:cNvPr>
          <p:cNvSpPr txBox="1"/>
          <p:nvPr/>
        </p:nvSpPr>
        <p:spPr>
          <a:xfrm>
            <a:off x="1858124" y="2163495"/>
            <a:ext cx="7651630" cy="4247317"/>
          </a:xfrm>
          <a:prstGeom prst="rect">
            <a:avLst/>
          </a:prstGeom>
          <a:noFill/>
        </p:spPr>
        <p:txBody>
          <a:bodyPr wrap="square" rtlCol="0">
            <a:spAutoFit/>
          </a:bodyPr>
          <a:lstStyle/>
          <a:p>
            <a:r>
              <a:rPr lang="nl-BE" sz="2400" b="1" dirty="0">
                <a:solidFill>
                  <a:schemeClr val="accent2"/>
                </a:solidFill>
                <a:latin typeface="Open Sans"/>
              </a:rPr>
              <a:t>Doelgroep</a:t>
            </a:r>
          </a:p>
          <a:p>
            <a:pPr marL="342900" indent="-342900">
              <a:buFont typeface="Arial" panose="020B0604020202020204" pitchFamily="34" charset="0"/>
              <a:buChar char="•"/>
            </a:pPr>
            <a:r>
              <a:rPr lang="nl-BE" dirty="0">
                <a:solidFill>
                  <a:schemeClr val="accent2"/>
                </a:solidFill>
                <a:latin typeface="Open Sans"/>
              </a:rPr>
              <a:t>Kinderen en jongeren tussen 6 – 21 jaar (én hun context (gezin, school, voorziening, …)</a:t>
            </a:r>
          </a:p>
          <a:p>
            <a:pPr marL="342900" indent="-342900">
              <a:buFont typeface="Arial" panose="020B0604020202020204" pitchFamily="34" charset="0"/>
              <a:buChar char="•"/>
            </a:pPr>
            <a:r>
              <a:rPr lang="nl-BE" dirty="0">
                <a:solidFill>
                  <a:schemeClr val="accent2"/>
                </a:solidFill>
                <a:latin typeface="Open Sans"/>
              </a:rPr>
              <a:t>Met een matige tot ernstige verstandelijke beperking</a:t>
            </a:r>
          </a:p>
          <a:p>
            <a:pPr marL="342900" indent="-342900">
              <a:buFont typeface="Arial" panose="020B0604020202020204" pitchFamily="34" charset="0"/>
              <a:buChar char="•"/>
            </a:pPr>
            <a:r>
              <a:rPr lang="nl-BE" dirty="0">
                <a:solidFill>
                  <a:schemeClr val="accent2"/>
                </a:solidFill>
                <a:latin typeface="Open Sans"/>
              </a:rPr>
              <a:t>Met escalerende gedragsproblemen</a:t>
            </a:r>
          </a:p>
          <a:p>
            <a:pPr marL="342900" indent="-342900">
              <a:buFont typeface="Arial" panose="020B0604020202020204" pitchFamily="34" charset="0"/>
              <a:buChar char="•"/>
            </a:pPr>
            <a:endParaRPr lang="nl-BE" dirty="0">
              <a:solidFill>
                <a:schemeClr val="accent2"/>
              </a:solidFill>
              <a:latin typeface="Open Sans"/>
            </a:endParaRPr>
          </a:p>
          <a:p>
            <a:pPr lvl="0"/>
            <a:r>
              <a:rPr lang="nl-BE" sz="2400" b="1" dirty="0">
                <a:solidFill>
                  <a:schemeClr val="accent2"/>
                </a:solidFill>
                <a:latin typeface="Open Sans"/>
              </a:rPr>
              <a:t>Werking</a:t>
            </a:r>
          </a:p>
          <a:p>
            <a:pPr marL="342900" indent="-342900">
              <a:buFont typeface="Arial" panose="020B0604020202020204" pitchFamily="34" charset="0"/>
              <a:buChar char="•"/>
            </a:pPr>
            <a:r>
              <a:rPr lang="nl-BE">
                <a:solidFill>
                  <a:schemeClr val="accent2"/>
                </a:solidFill>
                <a:latin typeface="Open Sans"/>
              </a:rPr>
              <a:t>6 </a:t>
            </a:r>
            <a:r>
              <a:rPr lang="nl-BE" dirty="0">
                <a:solidFill>
                  <a:schemeClr val="accent2"/>
                </a:solidFill>
                <a:latin typeface="Open Sans"/>
              </a:rPr>
              <a:t>weken intensieve ondersteuning bij escalerende gedragsproblemen om de situatie te stabiliseren</a:t>
            </a:r>
          </a:p>
          <a:p>
            <a:pPr marL="342900" indent="-342900">
              <a:buFont typeface="Arial" panose="020B0604020202020204" pitchFamily="34" charset="0"/>
              <a:buChar char="•"/>
            </a:pPr>
            <a:r>
              <a:rPr lang="nl-BE" dirty="0">
                <a:solidFill>
                  <a:schemeClr val="accent2"/>
                </a:solidFill>
                <a:latin typeface="Open Sans"/>
              </a:rPr>
              <a:t>Indien aangewezen: crisisopname</a:t>
            </a:r>
          </a:p>
          <a:p>
            <a:endParaRPr lang="nl-BE" dirty="0">
              <a:solidFill>
                <a:schemeClr val="accent2"/>
              </a:solidFill>
              <a:latin typeface="Open Sans"/>
            </a:endParaRPr>
          </a:p>
          <a:p>
            <a:r>
              <a:rPr lang="nl-BE" b="1" dirty="0">
                <a:solidFill>
                  <a:schemeClr val="accent2"/>
                </a:solidFill>
                <a:latin typeface="Open Sans" panose="020B0606030504020204"/>
              </a:rPr>
              <a:t>Aanmelden via de website</a:t>
            </a:r>
          </a:p>
          <a:p>
            <a:r>
              <a:rPr lang="nl-BE" dirty="0">
                <a:solidFill>
                  <a:schemeClr val="accent2"/>
                </a:solidFill>
                <a:latin typeface="Open Sans" panose="020B0606030504020204"/>
              </a:rPr>
              <a:t>Via </a:t>
            </a:r>
            <a:r>
              <a:rPr lang="nl-BE" dirty="0">
                <a:solidFill>
                  <a:schemeClr val="accent2"/>
                </a:solidFill>
                <a:latin typeface="Open Sans" panose="020B0606030504020204"/>
                <a:hlinkClick r:id="rId3"/>
              </a:rPr>
              <a:t>www.yuneco.be</a:t>
            </a:r>
            <a:r>
              <a:rPr lang="nl-BE" dirty="0">
                <a:solidFill>
                  <a:schemeClr val="accent2"/>
                </a:solidFill>
                <a:latin typeface="Open Sans" panose="020B0606030504020204"/>
              </a:rPr>
              <a:t>: </a:t>
            </a:r>
            <a:r>
              <a:rPr lang="nl-BE" dirty="0">
                <a:solidFill>
                  <a:schemeClr val="accent2"/>
                </a:solidFill>
                <a:latin typeface="Open Sans" panose="020B0606030504020204"/>
                <a:hlinkClick r:id="rId4"/>
              </a:rPr>
              <a:t>www.yuneco.be/aanmelden-yunecocombicondor</a:t>
            </a:r>
            <a:endParaRPr lang="nl-BE" dirty="0">
              <a:solidFill>
                <a:schemeClr val="accent2"/>
              </a:solidFill>
              <a:latin typeface="Open Sans" panose="020B0606030504020204"/>
            </a:endParaRPr>
          </a:p>
          <a:p>
            <a:endParaRPr lang="nl-BE" sz="2400" b="1" dirty="0"/>
          </a:p>
        </p:txBody>
      </p:sp>
    </p:spTree>
    <p:extLst>
      <p:ext uri="{BB962C8B-B14F-4D97-AF65-F5344CB8AC3E}">
        <p14:creationId xmlns:p14="http://schemas.microsoft.com/office/powerpoint/2010/main" val="118340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0D58C-2107-F208-E50E-34EBAE5ED3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83B967-C316-8CFE-F2EB-F1B60B920187}"/>
              </a:ext>
            </a:extLst>
          </p:cNvPr>
          <p:cNvSpPr>
            <a:spLocks noGrp="1"/>
          </p:cNvSpPr>
          <p:nvPr>
            <p:ph type="title"/>
          </p:nvPr>
        </p:nvSpPr>
        <p:spPr/>
        <p:txBody>
          <a:bodyPr/>
          <a:lstStyle/>
          <a:p>
            <a:pPr algn="ctr"/>
            <a:r>
              <a:rPr lang="nl-BE" dirty="0"/>
              <a:t>YUNECO DGT</a:t>
            </a:r>
          </a:p>
        </p:txBody>
      </p:sp>
      <p:pic>
        <p:nvPicPr>
          <p:cNvPr id="1026" name="Picture 2" descr="Home">
            <a:extLst>
              <a:ext uri="{FF2B5EF4-FFF2-40B4-BE49-F238E27FC236}">
                <a16:creationId xmlns:a16="http://schemas.microsoft.com/office/drawing/2014/main" id="{7801FEB8-B2E8-605B-1B27-5658C6904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76450"/>
            <a:ext cx="4489450" cy="44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0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98D8-4E59-B16B-B81E-D2E7E3D88F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33CD64-C9BF-1374-D90D-79E1DDA31790}"/>
              </a:ext>
            </a:extLst>
          </p:cNvPr>
          <p:cNvSpPr>
            <a:spLocks noGrp="1"/>
          </p:cNvSpPr>
          <p:nvPr>
            <p:ph type="title"/>
          </p:nvPr>
        </p:nvSpPr>
        <p:spPr/>
        <p:txBody>
          <a:bodyPr/>
          <a:lstStyle/>
          <a:p>
            <a:r>
              <a:rPr lang="nl-NL" dirty="0" err="1"/>
              <a:t>Yuneco</a:t>
            </a:r>
            <a:r>
              <a:rPr lang="nl-NL" dirty="0"/>
              <a:t> DGT</a:t>
            </a:r>
          </a:p>
        </p:txBody>
      </p:sp>
      <p:sp>
        <p:nvSpPr>
          <p:cNvPr id="4" name="Tekstvak 3">
            <a:extLst>
              <a:ext uri="{FF2B5EF4-FFF2-40B4-BE49-F238E27FC236}">
                <a16:creationId xmlns:a16="http://schemas.microsoft.com/office/drawing/2014/main" id="{FCF29B6D-A4F6-8EDB-D26F-F531AD725637}"/>
              </a:ext>
            </a:extLst>
          </p:cNvPr>
          <p:cNvSpPr txBox="1"/>
          <p:nvPr/>
        </p:nvSpPr>
        <p:spPr>
          <a:xfrm>
            <a:off x="1875377" y="2049966"/>
            <a:ext cx="7651630" cy="5355312"/>
          </a:xfrm>
          <a:prstGeom prst="rect">
            <a:avLst/>
          </a:prstGeom>
          <a:noFill/>
        </p:spPr>
        <p:txBody>
          <a:bodyPr wrap="square" rtlCol="0">
            <a:spAutoFit/>
          </a:bodyPr>
          <a:lstStyle/>
          <a:p>
            <a:r>
              <a:rPr lang="nl-BE" sz="2400" b="1" dirty="0">
                <a:solidFill>
                  <a:schemeClr val="accent2"/>
                </a:solidFill>
                <a:latin typeface="Open Sans"/>
              </a:rPr>
              <a:t>Doelgroep</a:t>
            </a:r>
          </a:p>
          <a:p>
            <a:pPr marL="342900" indent="-342900">
              <a:buFont typeface="Arial" panose="020B0604020202020204" pitchFamily="34" charset="0"/>
              <a:buChar char="•"/>
            </a:pPr>
            <a:r>
              <a:rPr lang="nl-BE" dirty="0">
                <a:solidFill>
                  <a:schemeClr val="accent2"/>
                </a:solidFill>
                <a:latin typeface="Open Sans"/>
              </a:rPr>
              <a:t>Jongeren tussen 15 – 19 jaar </a:t>
            </a:r>
          </a:p>
          <a:p>
            <a:pPr marL="342900" indent="-342900">
              <a:buFont typeface="Arial" panose="020B0604020202020204" pitchFamily="34" charset="0"/>
              <a:buChar char="•"/>
            </a:pPr>
            <a:r>
              <a:rPr lang="nl-BE" dirty="0">
                <a:solidFill>
                  <a:schemeClr val="accent2"/>
                </a:solidFill>
                <a:latin typeface="Open Sans"/>
              </a:rPr>
              <a:t>last van heftige, wisselende emoties, doen soms dingen die schadelijk zijn voor zichzelf en/of anderen en ervaren moeilijkheden in relaties. </a:t>
            </a:r>
          </a:p>
          <a:p>
            <a:pPr marL="342900" indent="-342900">
              <a:buFont typeface="Arial" panose="020B0604020202020204" pitchFamily="34" charset="0"/>
              <a:buChar char="•"/>
            </a:pPr>
            <a:endParaRPr lang="nl-BE" dirty="0">
              <a:solidFill>
                <a:schemeClr val="accent2"/>
              </a:solidFill>
              <a:latin typeface="Open Sans"/>
            </a:endParaRPr>
          </a:p>
          <a:p>
            <a:pPr lvl="0"/>
            <a:r>
              <a:rPr lang="nl-BE" sz="2400" b="1" dirty="0">
                <a:solidFill>
                  <a:schemeClr val="accent2"/>
                </a:solidFill>
                <a:latin typeface="Open Sans"/>
              </a:rPr>
              <a:t>Werking</a:t>
            </a:r>
          </a:p>
          <a:p>
            <a:pPr marL="342900" lvl="0" indent="-342900">
              <a:buFont typeface="Arial" panose="020B0604020202020204" pitchFamily="34" charset="0"/>
              <a:buChar char="•"/>
            </a:pPr>
            <a:r>
              <a:rPr lang="nl-BE" dirty="0">
                <a:solidFill>
                  <a:schemeClr val="accent2"/>
                </a:solidFill>
                <a:latin typeface="Open Sans"/>
              </a:rPr>
              <a:t>Dialectische gedragtherapie: anders leren denken en concreet anders omgaan met pijn en emoties</a:t>
            </a:r>
          </a:p>
          <a:p>
            <a:pPr marL="342900" lvl="0" indent="-342900">
              <a:buFont typeface="Arial" panose="020B0604020202020204" pitchFamily="34" charset="0"/>
              <a:buChar char="•"/>
            </a:pPr>
            <a:r>
              <a:rPr lang="nl-BE" dirty="0">
                <a:solidFill>
                  <a:schemeClr val="accent2"/>
                </a:solidFill>
                <a:latin typeface="Open Sans"/>
              </a:rPr>
              <a:t>Traject van ongeveer 6 maanden met wekelijkse indivuele- en groepssessies </a:t>
            </a:r>
          </a:p>
          <a:p>
            <a:pPr marL="342900" lvl="0" indent="-342900">
              <a:buFont typeface="Arial" panose="020B0604020202020204" pitchFamily="34" charset="0"/>
              <a:buChar char="•"/>
            </a:pPr>
            <a:r>
              <a:rPr lang="nl-BE" dirty="0">
                <a:solidFill>
                  <a:schemeClr val="accent2"/>
                </a:solidFill>
                <a:latin typeface="Open Sans"/>
              </a:rPr>
              <a:t>Oudergesprekken: hoe anders reageren om moeilijke momenten en ondersteunen</a:t>
            </a:r>
          </a:p>
          <a:p>
            <a:pPr marL="342900" indent="-342900">
              <a:buFont typeface="Arial" panose="020B0604020202020204" pitchFamily="34" charset="0"/>
              <a:buChar char="•"/>
            </a:pPr>
            <a:endParaRPr lang="nl-BE" dirty="0">
              <a:solidFill>
                <a:schemeClr val="accent2"/>
              </a:solidFill>
              <a:latin typeface="Open Sans"/>
            </a:endParaRPr>
          </a:p>
          <a:p>
            <a:r>
              <a:rPr lang="nl-BE" b="1" dirty="0">
                <a:solidFill>
                  <a:schemeClr val="accent2"/>
                </a:solidFill>
                <a:latin typeface="Open Sans" panose="020B0606030504020204"/>
              </a:rPr>
              <a:t>Aanmelden via de website</a:t>
            </a:r>
          </a:p>
          <a:p>
            <a:r>
              <a:rPr lang="nl-BE" dirty="0">
                <a:solidFill>
                  <a:schemeClr val="accent2"/>
                </a:solidFill>
                <a:latin typeface="Open Sans" panose="020B0606030504020204"/>
              </a:rPr>
              <a:t>Via </a:t>
            </a:r>
            <a:r>
              <a:rPr lang="nl-BE" dirty="0">
                <a:solidFill>
                  <a:schemeClr val="accent2"/>
                </a:solidFill>
                <a:latin typeface="Open Sans" panose="020B0606030504020204"/>
                <a:hlinkClick r:id="rId3"/>
              </a:rPr>
              <a:t>www.yuneco.be</a:t>
            </a:r>
            <a:r>
              <a:rPr lang="nl-BE" dirty="0">
                <a:solidFill>
                  <a:schemeClr val="accent2"/>
                </a:solidFill>
                <a:latin typeface="Open Sans" panose="020B0606030504020204"/>
              </a:rPr>
              <a:t>: </a:t>
            </a:r>
            <a:r>
              <a:rPr lang="nl-BE" dirty="0">
                <a:solidFill>
                  <a:schemeClr val="accent2"/>
                </a:solidFill>
                <a:latin typeface="Open Sans" panose="020B0606030504020204"/>
                <a:hlinkClick r:id="rId4"/>
              </a:rPr>
              <a:t>https://www.yuneco.be/aanmelden-yunecodgt-hallevilvoorde</a:t>
            </a:r>
            <a:endParaRPr lang="nl-BE" dirty="0">
              <a:solidFill>
                <a:schemeClr val="accent2"/>
              </a:solidFill>
              <a:latin typeface="Open Sans" panose="020B0606030504020204"/>
            </a:endParaRPr>
          </a:p>
          <a:p>
            <a:endParaRPr lang="nl-BE" sz="2400" b="1" dirty="0"/>
          </a:p>
        </p:txBody>
      </p:sp>
    </p:spTree>
    <p:extLst>
      <p:ext uri="{BB962C8B-B14F-4D97-AF65-F5344CB8AC3E}">
        <p14:creationId xmlns:p14="http://schemas.microsoft.com/office/powerpoint/2010/main" val="160934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B6DE4-DDA1-420D-9A0A-81DC9D1C73E2}"/>
              </a:ext>
            </a:extLst>
          </p:cNvPr>
          <p:cNvSpPr>
            <a:spLocks noGrp="1"/>
          </p:cNvSpPr>
          <p:nvPr>
            <p:ph type="title"/>
          </p:nvPr>
        </p:nvSpPr>
        <p:spPr/>
        <p:txBody>
          <a:bodyPr/>
          <a:lstStyle/>
          <a:p>
            <a:r>
              <a:rPr lang="nl-BE" dirty="0"/>
              <a:t>Zorgprogramma's </a:t>
            </a:r>
            <a:r>
              <a:rPr lang="nl-BE" dirty="0" err="1"/>
              <a:t>Yuneco</a:t>
            </a:r>
            <a:endParaRPr lang="nl-BE" dirty="0"/>
          </a:p>
        </p:txBody>
      </p:sp>
      <p:sp>
        <p:nvSpPr>
          <p:cNvPr id="6" name="Tijdelijke aanduiding voor inhoud 5">
            <a:extLst>
              <a:ext uri="{FF2B5EF4-FFF2-40B4-BE49-F238E27FC236}">
                <a16:creationId xmlns:a16="http://schemas.microsoft.com/office/drawing/2014/main" id="{94183031-5995-4F28-B19A-EDDA12F2B9F6}"/>
              </a:ext>
            </a:extLst>
          </p:cNvPr>
          <p:cNvSpPr>
            <a:spLocks noGrp="1"/>
          </p:cNvSpPr>
          <p:nvPr>
            <p:ph idx="1"/>
          </p:nvPr>
        </p:nvSpPr>
        <p:spPr>
          <a:xfrm>
            <a:off x="2333998" y="2296633"/>
            <a:ext cx="7873258" cy="4275617"/>
          </a:xfrm>
        </p:spPr>
        <p:txBody>
          <a:bodyPr>
            <a:normAutofit fontScale="92500" lnSpcReduction="20000"/>
          </a:bodyPr>
          <a:lstStyle/>
          <a:p>
            <a:pPr lvl="1"/>
            <a:r>
              <a:rPr lang="nl-BE" dirty="0"/>
              <a:t>Yuneco Crisis</a:t>
            </a:r>
          </a:p>
          <a:p>
            <a:pPr lvl="1"/>
            <a:r>
              <a:rPr lang="nl-BE" dirty="0"/>
              <a:t>Yuneco Care </a:t>
            </a:r>
          </a:p>
          <a:p>
            <a:pPr lvl="2"/>
            <a:r>
              <a:rPr lang="nl-BE" dirty="0"/>
              <a:t>Care </a:t>
            </a:r>
          </a:p>
          <a:p>
            <a:pPr lvl="2"/>
            <a:r>
              <a:rPr lang="nl-BE" dirty="0"/>
              <a:t>Combi</a:t>
            </a:r>
          </a:p>
          <a:p>
            <a:pPr lvl="2"/>
            <a:r>
              <a:rPr lang="nl-BE" dirty="0"/>
              <a:t>Vluchtelingen</a:t>
            </a:r>
          </a:p>
          <a:p>
            <a:pPr lvl="2"/>
            <a:r>
              <a:rPr lang="nl-BE" dirty="0"/>
              <a:t>For-Care </a:t>
            </a:r>
          </a:p>
          <a:p>
            <a:pPr lvl="2"/>
            <a:r>
              <a:rPr lang="nl-BE" dirty="0"/>
              <a:t>Casemanagement</a:t>
            </a:r>
          </a:p>
          <a:p>
            <a:pPr lvl="1"/>
            <a:r>
              <a:rPr lang="nl-BE" dirty="0"/>
              <a:t>Yuneco Crosslink</a:t>
            </a:r>
          </a:p>
          <a:p>
            <a:pPr lvl="1"/>
            <a:r>
              <a:rPr lang="nl-BE" dirty="0"/>
              <a:t>Yuneco Connect</a:t>
            </a:r>
          </a:p>
          <a:p>
            <a:pPr lvl="1"/>
            <a:r>
              <a:rPr lang="nl-BE" dirty="0"/>
              <a:t>Yuneco Caro</a:t>
            </a:r>
          </a:p>
          <a:p>
            <a:pPr lvl="1"/>
            <a:r>
              <a:rPr lang="nl-BE" dirty="0"/>
              <a:t>Yuneco Combi-Condor</a:t>
            </a:r>
          </a:p>
          <a:p>
            <a:pPr lvl="1"/>
            <a:r>
              <a:rPr lang="nl-BE" dirty="0"/>
              <a:t>Yuneco DGT</a:t>
            </a:r>
          </a:p>
          <a:p>
            <a:pPr lvl="1"/>
            <a:endParaRPr lang="nl-BE" dirty="0"/>
          </a:p>
        </p:txBody>
      </p:sp>
    </p:spTree>
    <p:extLst>
      <p:ext uri="{BB962C8B-B14F-4D97-AF65-F5344CB8AC3E}">
        <p14:creationId xmlns:p14="http://schemas.microsoft.com/office/powerpoint/2010/main" val="178353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EB34-3CBE-8086-3496-5141AE64CE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07BA87-C8A7-8844-FE62-43AEDF0E194F}"/>
              </a:ext>
            </a:extLst>
          </p:cNvPr>
          <p:cNvSpPr>
            <a:spLocks noGrp="1"/>
          </p:cNvSpPr>
          <p:nvPr>
            <p:ph type="title"/>
          </p:nvPr>
        </p:nvSpPr>
        <p:spPr/>
        <p:txBody>
          <a:bodyPr/>
          <a:lstStyle/>
          <a:p>
            <a:pPr algn="ctr"/>
            <a:r>
              <a:rPr lang="nl-BE" dirty="0"/>
              <a:t>Yuneco Crisis</a:t>
            </a:r>
          </a:p>
        </p:txBody>
      </p:sp>
      <p:pic>
        <p:nvPicPr>
          <p:cNvPr id="3" name="Picture 2" descr="Home">
            <a:extLst>
              <a:ext uri="{FF2B5EF4-FFF2-40B4-BE49-F238E27FC236}">
                <a16:creationId xmlns:a16="http://schemas.microsoft.com/office/drawing/2014/main" id="{AB7D6201-5BC1-AA47-F956-B742F92EF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009" y="2573965"/>
            <a:ext cx="3677979" cy="367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49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Zorgprogramma Yuneco Crisis </a:t>
            </a:r>
          </a:p>
        </p:txBody>
      </p:sp>
      <p:sp>
        <p:nvSpPr>
          <p:cNvPr id="3" name="Tijdelijke aanduiding voor inhoud 2"/>
          <p:cNvSpPr>
            <a:spLocks noGrp="1"/>
          </p:cNvSpPr>
          <p:nvPr>
            <p:ph idx="1"/>
          </p:nvPr>
        </p:nvSpPr>
        <p:spPr/>
        <p:txBody>
          <a:bodyPr>
            <a:normAutofit fontScale="85000" lnSpcReduction="20000"/>
          </a:bodyPr>
          <a:lstStyle/>
          <a:p>
            <a:r>
              <a:rPr lang="en-US" dirty="0"/>
              <a:t>Kortdurende </a:t>
            </a:r>
            <a:r>
              <a:rPr lang="en-US" dirty="0" err="1"/>
              <a:t>crisishulp</a:t>
            </a:r>
            <a:r>
              <a:rPr lang="en-US" dirty="0"/>
              <a:t> </a:t>
            </a:r>
            <a:r>
              <a:rPr lang="en-US" dirty="0" err="1"/>
              <a:t>aan</a:t>
            </a:r>
            <a:r>
              <a:rPr lang="en-US" dirty="0"/>
              <a:t> </a:t>
            </a:r>
            <a:r>
              <a:rPr lang="en-US" dirty="0" err="1"/>
              <a:t>kinderen</a:t>
            </a:r>
            <a:r>
              <a:rPr lang="en-US" dirty="0"/>
              <a:t>, </a:t>
            </a:r>
            <a:r>
              <a:rPr lang="en-US" dirty="0" err="1"/>
              <a:t>jongeren</a:t>
            </a:r>
            <a:r>
              <a:rPr lang="en-US" dirty="0"/>
              <a:t> </a:t>
            </a:r>
            <a:r>
              <a:rPr lang="en-US" dirty="0" err="1"/>
              <a:t>en</a:t>
            </a:r>
            <a:r>
              <a:rPr lang="en-US" dirty="0"/>
              <a:t> </a:t>
            </a:r>
            <a:r>
              <a:rPr lang="en-US" dirty="0" err="1"/>
              <a:t>hun</a:t>
            </a:r>
            <a:r>
              <a:rPr lang="en-US" dirty="0"/>
              <a:t> context </a:t>
            </a:r>
            <a:r>
              <a:rPr lang="en-US" dirty="0" err="1"/>
              <a:t>bij</a:t>
            </a:r>
            <a:r>
              <a:rPr lang="en-US" dirty="0"/>
              <a:t> acute </a:t>
            </a:r>
            <a:r>
              <a:rPr lang="en-US" dirty="0" err="1"/>
              <a:t>psychische</a:t>
            </a:r>
            <a:r>
              <a:rPr lang="en-US" dirty="0"/>
              <a:t> </a:t>
            </a:r>
            <a:r>
              <a:rPr lang="en-US" dirty="0" err="1"/>
              <a:t>en</a:t>
            </a:r>
            <a:r>
              <a:rPr lang="en-US" dirty="0"/>
              <a:t> kinder/</a:t>
            </a:r>
            <a:r>
              <a:rPr lang="en-US" dirty="0" err="1"/>
              <a:t>jeugdpsychiatrische</a:t>
            </a:r>
            <a:r>
              <a:rPr lang="en-US" dirty="0"/>
              <a:t> </a:t>
            </a:r>
            <a:r>
              <a:rPr lang="en-US" dirty="0" err="1"/>
              <a:t>crisissen</a:t>
            </a:r>
            <a:endParaRPr lang="en-US" dirty="0"/>
          </a:p>
          <a:p>
            <a:pPr lvl="1"/>
            <a:r>
              <a:rPr lang="en-US" dirty="0" err="1"/>
              <a:t>Draaglast</a:t>
            </a:r>
            <a:r>
              <a:rPr lang="en-US" dirty="0"/>
              <a:t> de </a:t>
            </a:r>
            <a:r>
              <a:rPr lang="en-US" dirty="0" err="1"/>
              <a:t>draagkracht</a:t>
            </a:r>
            <a:r>
              <a:rPr lang="en-US" dirty="0"/>
              <a:t> van het </a:t>
            </a:r>
            <a:r>
              <a:rPr lang="en-US" dirty="0" err="1"/>
              <a:t>systeem</a:t>
            </a:r>
            <a:r>
              <a:rPr lang="en-US" dirty="0"/>
              <a:t> </a:t>
            </a:r>
            <a:r>
              <a:rPr lang="en-US" dirty="0" err="1"/>
              <a:t>overstijgt</a:t>
            </a:r>
            <a:r>
              <a:rPr lang="en-US" dirty="0"/>
              <a:t> </a:t>
            </a:r>
          </a:p>
          <a:p>
            <a:pPr lvl="1"/>
            <a:r>
              <a:rPr lang="en-US" dirty="0" err="1"/>
              <a:t>Er</a:t>
            </a:r>
            <a:r>
              <a:rPr lang="en-US" dirty="0"/>
              <a:t> is </a:t>
            </a:r>
            <a:r>
              <a:rPr lang="en-US" dirty="0" err="1"/>
              <a:t>een</a:t>
            </a:r>
            <a:r>
              <a:rPr lang="en-US" dirty="0"/>
              <a:t> </a:t>
            </a:r>
            <a:r>
              <a:rPr lang="en-US" dirty="0" err="1"/>
              <a:t>duidelijk</a:t>
            </a:r>
            <a:r>
              <a:rPr lang="en-US" dirty="0"/>
              <a:t> </a:t>
            </a:r>
            <a:r>
              <a:rPr lang="en-US" dirty="0" err="1"/>
              <a:t>persoonlijk</a:t>
            </a:r>
            <a:r>
              <a:rPr lang="en-US" dirty="0"/>
              <a:t> component van </a:t>
            </a:r>
            <a:r>
              <a:rPr lang="en-US" dirty="0" err="1"/>
              <a:t>ernstig</a:t>
            </a:r>
            <a:r>
              <a:rPr lang="en-US" dirty="0"/>
              <a:t> </a:t>
            </a:r>
            <a:r>
              <a:rPr lang="en-US" dirty="0" err="1"/>
              <a:t>psychisch</a:t>
            </a:r>
            <a:r>
              <a:rPr lang="en-US" dirty="0"/>
              <a:t> of </a:t>
            </a:r>
            <a:r>
              <a:rPr lang="en-US" dirty="0" err="1"/>
              <a:t>psychiatrisch</a:t>
            </a:r>
            <a:r>
              <a:rPr lang="en-US" dirty="0"/>
              <a:t> </a:t>
            </a:r>
            <a:r>
              <a:rPr lang="en-US" dirty="0" err="1"/>
              <a:t>lijden</a:t>
            </a:r>
            <a:r>
              <a:rPr lang="en-US" dirty="0"/>
              <a:t>  </a:t>
            </a:r>
            <a:r>
              <a:rPr lang="en-US" dirty="0" err="1"/>
              <a:t>bij</a:t>
            </a:r>
            <a:r>
              <a:rPr lang="en-US" dirty="0"/>
              <a:t> de </a:t>
            </a:r>
            <a:r>
              <a:rPr lang="en-US" dirty="0" err="1"/>
              <a:t>jongere</a:t>
            </a:r>
            <a:r>
              <a:rPr lang="en-US" dirty="0"/>
              <a:t> </a:t>
            </a:r>
            <a:r>
              <a:rPr lang="en-US" dirty="0" err="1"/>
              <a:t>aanwezig</a:t>
            </a:r>
            <a:r>
              <a:rPr lang="en-US" dirty="0"/>
              <a:t> </a:t>
            </a:r>
          </a:p>
          <a:p>
            <a:pPr lvl="1"/>
            <a:r>
              <a:rPr lang="en-US" dirty="0" err="1"/>
              <a:t>Vrijwillige</a:t>
            </a:r>
            <a:r>
              <a:rPr lang="en-US" dirty="0"/>
              <a:t> </a:t>
            </a:r>
            <a:r>
              <a:rPr lang="en-US" dirty="0" err="1"/>
              <a:t>hulpverlening</a:t>
            </a:r>
            <a:endParaRPr lang="en-US" dirty="0"/>
          </a:p>
          <a:p>
            <a:r>
              <a:rPr lang="en-US" dirty="0"/>
              <a:t>Voor </a:t>
            </a:r>
            <a:r>
              <a:rPr lang="en-US" dirty="0" err="1"/>
              <a:t>kinderen</a:t>
            </a:r>
            <a:r>
              <a:rPr lang="en-US" dirty="0"/>
              <a:t> </a:t>
            </a:r>
            <a:r>
              <a:rPr lang="en-US" dirty="0" err="1"/>
              <a:t>en</a:t>
            </a:r>
            <a:r>
              <a:rPr lang="en-US" dirty="0"/>
              <a:t> </a:t>
            </a:r>
            <a:r>
              <a:rPr lang="en-US" dirty="0" err="1"/>
              <a:t>jongeren</a:t>
            </a:r>
            <a:r>
              <a:rPr lang="en-US" dirty="0"/>
              <a:t> van 0- 18 </a:t>
            </a:r>
            <a:r>
              <a:rPr lang="en-US" dirty="0" err="1"/>
              <a:t>jaar</a:t>
            </a:r>
            <a:endParaRPr lang="en-US" dirty="0"/>
          </a:p>
          <a:p>
            <a:pPr lvl="1"/>
            <a:r>
              <a:rPr lang="en-US" dirty="0" err="1"/>
              <a:t>Ouders</a:t>
            </a:r>
            <a:r>
              <a:rPr lang="en-US" dirty="0"/>
              <a:t> </a:t>
            </a:r>
            <a:r>
              <a:rPr lang="en-US" dirty="0" err="1"/>
              <a:t>zijn</a:t>
            </a:r>
            <a:r>
              <a:rPr lang="en-US" dirty="0"/>
              <a:t> op de </a:t>
            </a:r>
            <a:r>
              <a:rPr lang="en-US" dirty="0" err="1"/>
              <a:t>hoogte</a:t>
            </a:r>
            <a:r>
              <a:rPr lang="en-US" dirty="0"/>
              <a:t> van </a:t>
            </a:r>
            <a:r>
              <a:rPr lang="en-US" dirty="0" err="1"/>
              <a:t>aanmelding</a:t>
            </a:r>
            <a:r>
              <a:rPr lang="en-US" dirty="0"/>
              <a:t> </a:t>
            </a:r>
            <a:r>
              <a:rPr lang="en-US" dirty="0" err="1"/>
              <a:t>en</a:t>
            </a:r>
            <a:r>
              <a:rPr lang="en-US" dirty="0"/>
              <a:t> </a:t>
            </a:r>
            <a:r>
              <a:rPr lang="en-US" dirty="0" err="1"/>
              <a:t>opstart</a:t>
            </a:r>
            <a:r>
              <a:rPr lang="en-US" dirty="0"/>
              <a:t> </a:t>
            </a:r>
          </a:p>
          <a:p>
            <a:pPr lvl="1"/>
            <a:r>
              <a:rPr lang="en-US" dirty="0" err="1"/>
              <a:t>geen</a:t>
            </a:r>
            <a:r>
              <a:rPr lang="en-US" dirty="0"/>
              <a:t> </a:t>
            </a:r>
            <a:r>
              <a:rPr lang="en-US" dirty="0" err="1"/>
              <a:t>exclusiecriteria</a:t>
            </a:r>
            <a:r>
              <a:rPr lang="en-US" dirty="0"/>
              <a:t> </a:t>
            </a:r>
          </a:p>
          <a:p>
            <a:r>
              <a:rPr lang="nl-NL" dirty="0"/>
              <a:t>Verschillend van een urgentie = levensbedreigend en vraagt om een dringend antwoord.</a:t>
            </a:r>
            <a:r>
              <a:rPr lang="en-US" dirty="0"/>
              <a:t> </a:t>
            </a:r>
          </a:p>
        </p:txBody>
      </p:sp>
    </p:spTree>
    <p:extLst>
      <p:ext uri="{BB962C8B-B14F-4D97-AF65-F5344CB8AC3E}">
        <p14:creationId xmlns:p14="http://schemas.microsoft.com/office/powerpoint/2010/main" val="275077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AC1EE-5947-48A9-9D68-4B51FD6F2654}"/>
              </a:ext>
            </a:extLst>
          </p:cNvPr>
          <p:cNvSpPr>
            <a:spLocks noGrp="1"/>
          </p:cNvSpPr>
          <p:nvPr>
            <p:ph type="title"/>
          </p:nvPr>
        </p:nvSpPr>
        <p:spPr/>
        <p:txBody>
          <a:bodyPr/>
          <a:lstStyle/>
          <a:p>
            <a:r>
              <a:rPr lang="nl-BE" dirty="0"/>
              <a:t>Zorgprogramma </a:t>
            </a:r>
            <a:r>
              <a:rPr lang="nl-BE" dirty="0" err="1"/>
              <a:t>Yuneco</a:t>
            </a:r>
            <a:r>
              <a:rPr lang="nl-BE" dirty="0"/>
              <a:t> Crisis</a:t>
            </a:r>
          </a:p>
        </p:txBody>
      </p:sp>
      <p:sp>
        <p:nvSpPr>
          <p:cNvPr id="3" name="Tijdelijke aanduiding voor inhoud 2"/>
          <p:cNvSpPr>
            <a:spLocks noGrp="1"/>
          </p:cNvSpPr>
          <p:nvPr>
            <p:ph idx="1"/>
          </p:nvPr>
        </p:nvSpPr>
        <p:spPr/>
        <p:txBody>
          <a:bodyPr>
            <a:normAutofit/>
          </a:bodyPr>
          <a:lstStyle/>
          <a:p>
            <a:r>
              <a:rPr lang="nl-BE" dirty="0"/>
              <a:t>We spelen in op de hulpvraag van de jongere, hun context en de aanmelder</a:t>
            </a:r>
          </a:p>
          <a:p>
            <a:pPr lvl="2"/>
            <a:r>
              <a:rPr lang="nl-BE" dirty="0"/>
              <a:t>Ambulant op het CGG</a:t>
            </a:r>
          </a:p>
          <a:p>
            <a:pPr lvl="2"/>
            <a:r>
              <a:rPr lang="nl-BE" dirty="0" err="1"/>
              <a:t>Outreachend</a:t>
            </a:r>
            <a:r>
              <a:rPr lang="nl-BE" dirty="0"/>
              <a:t> en mobiel (max. 4 weken)</a:t>
            </a:r>
          </a:p>
          <a:p>
            <a:pPr lvl="2"/>
            <a:r>
              <a:rPr lang="nl-BE" dirty="0"/>
              <a:t>Ziekenhuisopname (max. 14 dagen)</a:t>
            </a:r>
          </a:p>
          <a:p>
            <a:pPr marL="0" indent="0">
              <a:buNone/>
            </a:pPr>
            <a:endParaRPr lang="nl-BE" dirty="0"/>
          </a:p>
          <a:p>
            <a:r>
              <a:rPr lang="nl-BE" dirty="0"/>
              <a:t>Aanmelden via CMP: 078/05.00.38</a:t>
            </a:r>
          </a:p>
        </p:txBody>
      </p:sp>
    </p:spTree>
    <p:extLst>
      <p:ext uri="{BB962C8B-B14F-4D97-AF65-F5344CB8AC3E}">
        <p14:creationId xmlns:p14="http://schemas.microsoft.com/office/powerpoint/2010/main" val="162996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Yuneco Care</a:t>
            </a:r>
          </a:p>
        </p:txBody>
      </p:sp>
      <p:pic>
        <p:nvPicPr>
          <p:cNvPr id="5122" name="Picture 2" descr="Home">
            <a:extLst>
              <a:ext uri="{FF2B5EF4-FFF2-40B4-BE49-F238E27FC236}">
                <a16:creationId xmlns:a16="http://schemas.microsoft.com/office/drawing/2014/main" id="{0C64BE96-BB85-1D15-0667-0BEBC7456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228" y="2509135"/>
            <a:ext cx="3721543" cy="372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5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Zorgprogramma’s Yuneco Care </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592628565"/>
              </p:ext>
            </p:extLst>
          </p:nvPr>
        </p:nvGraphicFramePr>
        <p:xfrm>
          <a:off x="1461756" y="2222501"/>
          <a:ext cx="7894896" cy="4188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9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Zorgprogramma Yuneco Care </a:t>
            </a:r>
          </a:p>
        </p:txBody>
      </p:sp>
      <p:sp>
        <p:nvSpPr>
          <p:cNvPr id="3" name="Tijdelijke aanduiding voor inhoud 2"/>
          <p:cNvSpPr>
            <a:spLocks noGrp="1"/>
          </p:cNvSpPr>
          <p:nvPr>
            <p:ph idx="1"/>
          </p:nvPr>
        </p:nvSpPr>
        <p:spPr/>
        <p:txBody>
          <a:bodyPr>
            <a:normAutofit fontScale="55000" lnSpcReduction="20000"/>
          </a:bodyPr>
          <a:lstStyle/>
          <a:p>
            <a:r>
              <a:rPr lang="nl-BE" sz="4000" b="1" dirty="0"/>
              <a:t>Langdurig aanklampend aanbod voor</a:t>
            </a:r>
          </a:p>
          <a:p>
            <a:pPr lvl="1">
              <a:buFont typeface="Arial" panose="020B0604020202020204" pitchFamily="34" charset="0"/>
              <a:buChar char="•"/>
            </a:pPr>
            <a:r>
              <a:rPr lang="nl-BE" sz="3200" dirty="0"/>
              <a:t>Moeilijk bereikbare jongeren met complexe psychische meervoudige problematiek</a:t>
            </a:r>
          </a:p>
          <a:p>
            <a:pPr lvl="1">
              <a:buFont typeface="Arial" panose="020B0604020202020204" pitchFamily="34" charset="0"/>
              <a:buChar char="•"/>
            </a:pPr>
            <a:r>
              <a:rPr lang="nl-BE" sz="3200" dirty="0"/>
              <a:t>De meest kwetsbare kinderen en jongeren</a:t>
            </a:r>
          </a:p>
          <a:p>
            <a:pPr lvl="1">
              <a:buFont typeface="Arial" panose="020B0604020202020204" pitchFamily="34" charset="0"/>
              <a:buChar char="•"/>
            </a:pPr>
            <a:r>
              <a:rPr lang="nl-BE" sz="3200" dirty="0"/>
              <a:t>Hebben een precaire gezinscontext</a:t>
            </a:r>
          </a:p>
          <a:p>
            <a:pPr lvl="1">
              <a:buFont typeface="Arial" panose="020B0604020202020204" pitchFamily="34" charset="0"/>
              <a:buChar char="•"/>
            </a:pPr>
            <a:r>
              <a:rPr lang="nl-BE" sz="3200" dirty="0"/>
              <a:t>Vastgelopen traject</a:t>
            </a:r>
          </a:p>
          <a:p>
            <a:pPr lvl="1">
              <a:buFont typeface="Arial" panose="020B0604020202020204" pitchFamily="34" charset="0"/>
              <a:buChar char="•"/>
            </a:pPr>
            <a:r>
              <a:rPr lang="nl-BE" sz="3200" dirty="0"/>
              <a:t>Uitval op meerdere levensdomeinen</a:t>
            </a:r>
          </a:p>
          <a:p>
            <a:pPr marL="457200" lvl="1" indent="0">
              <a:buNone/>
            </a:pPr>
            <a:endParaRPr lang="nl-BE" sz="3200" dirty="0">
              <a:solidFill>
                <a:srgbClr val="3C9A9D"/>
              </a:solidFill>
            </a:endParaRPr>
          </a:p>
          <a:p>
            <a:pPr marL="457200" lvl="1" indent="0">
              <a:buNone/>
            </a:pPr>
            <a:r>
              <a:rPr lang="nl-BE" sz="4000" dirty="0"/>
              <a:t>De overtuiging dat de hulp zoals ze momenteel georganiseerd is, te kort schiet</a:t>
            </a:r>
          </a:p>
        </p:txBody>
      </p:sp>
    </p:spTree>
    <p:extLst>
      <p:ext uri="{BB962C8B-B14F-4D97-AF65-F5344CB8AC3E}">
        <p14:creationId xmlns:p14="http://schemas.microsoft.com/office/powerpoint/2010/main" val="1279039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7">
      <a:dk1>
        <a:sysClr val="windowText" lastClr="000000"/>
      </a:dk1>
      <a:lt1>
        <a:sysClr val="window" lastClr="FFFFFF"/>
      </a:lt1>
      <a:dk2>
        <a:srgbClr val="44546A"/>
      </a:dk2>
      <a:lt2>
        <a:srgbClr val="E7E6E6"/>
      </a:lt2>
      <a:accent1>
        <a:srgbClr val="2E9598"/>
      </a:accent1>
      <a:accent2>
        <a:srgbClr val="006699"/>
      </a:accent2>
      <a:accent3>
        <a:srgbClr val="F7D467"/>
      </a:accent3>
      <a:accent4>
        <a:srgbClr val="F16045"/>
      </a:accent4>
      <a:accent5>
        <a:srgbClr val="CF1E59"/>
      </a:accent5>
      <a:accent6>
        <a:srgbClr val="873483"/>
      </a:accent6>
      <a:hlink>
        <a:srgbClr val="CF1E59"/>
      </a:hlink>
      <a:folHlink>
        <a:srgbClr val="00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emplate Yuneco" id="{6D2984BB-5EC2-4731-BD6A-400CB1E8D34E}" vid="{C1B28F10-4A6D-4CE9-AB9C-FEF381C796A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1060</TotalTime>
  <Words>1262</Words>
  <Application>Microsoft Macintosh PowerPoint</Application>
  <PresentationFormat>Breedbeeld</PresentationFormat>
  <Paragraphs>220</Paragraphs>
  <Slides>28</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Century Gothic</vt:lpstr>
      <vt:lpstr>Open Sans</vt:lpstr>
      <vt:lpstr>Wingdings 2</vt:lpstr>
      <vt:lpstr>Quotable</vt:lpstr>
      <vt:lpstr>Yuneco Halle - Vilvoorde </vt:lpstr>
      <vt:lpstr>Algemene situering</vt:lpstr>
      <vt:lpstr>Zorgprogramma's Yuneco</vt:lpstr>
      <vt:lpstr>Yuneco Crisis</vt:lpstr>
      <vt:lpstr>Zorgprogramma Yuneco Crisis </vt:lpstr>
      <vt:lpstr>Zorgprogramma Yuneco Crisis</vt:lpstr>
      <vt:lpstr>Yuneco Care</vt:lpstr>
      <vt:lpstr>Zorgprogramma’s Yuneco Care </vt:lpstr>
      <vt:lpstr>Zorgprogramma Yuneco Care </vt:lpstr>
      <vt:lpstr>Zorgprogramma Yuneco Care </vt:lpstr>
      <vt:lpstr>Zorgprogramma Yuneco Combi</vt:lpstr>
      <vt:lpstr>Zorgprogramma Yuneco For - Care</vt:lpstr>
      <vt:lpstr>Zorgprogramma Yuneco Vluchtelingen</vt:lpstr>
      <vt:lpstr>Zorgprogramma Yuneco casemanagement</vt:lpstr>
      <vt:lpstr>Opzet casemanagement</vt:lpstr>
      <vt:lpstr>Yuneco Crosslink</vt:lpstr>
      <vt:lpstr>Crosslink</vt:lpstr>
      <vt:lpstr>YUNECO Connect</vt:lpstr>
      <vt:lpstr>PowerPoint-presentatie</vt:lpstr>
      <vt:lpstr>PowerPoint-presentatie</vt:lpstr>
      <vt:lpstr>PowerPoint-presentatie</vt:lpstr>
      <vt:lpstr>PowerPoint-presentatie</vt:lpstr>
      <vt:lpstr>YUNECO Caro</vt:lpstr>
      <vt:lpstr>Yuneco Caro</vt:lpstr>
      <vt:lpstr>YUNECO Combi-Condor</vt:lpstr>
      <vt:lpstr>Zorgprogramma Yuneco Combi-Condor</vt:lpstr>
      <vt:lpstr>YUNECO DGT</vt:lpstr>
      <vt:lpstr>Yuneco DGT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Yuneco mobiele crisisteam en careteam  Begga Van de Velde  Zorgcoördinator Mobiele teams Halle - Vilvoorde</dc:title>
  <dc:creator>Begga Van de Velde</dc:creator>
  <cp:lastModifiedBy>Delphine Kerckhove</cp:lastModifiedBy>
  <cp:revision>53</cp:revision>
  <dcterms:created xsi:type="dcterms:W3CDTF">2019-09-30T07:21:38Z</dcterms:created>
  <dcterms:modified xsi:type="dcterms:W3CDTF">2024-09-16T10:07:27Z</dcterms:modified>
</cp:coreProperties>
</file>