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98" r:id="rId6"/>
    <p:sldId id="291" r:id="rId7"/>
    <p:sldId id="299" r:id="rId8"/>
    <p:sldId id="300" r:id="rId9"/>
    <p:sldId id="281" r:id="rId10"/>
    <p:sldId id="258" r:id="rId11"/>
    <p:sldId id="268" r:id="rId12"/>
    <p:sldId id="284" r:id="rId13"/>
    <p:sldId id="285" r:id="rId14"/>
    <p:sldId id="286" r:id="rId15"/>
    <p:sldId id="287" r:id="rId16"/>
    <p:sldId id="292" r:id="rId17"/>
    <p:sldId id="293" r:id="rId18"/>
    <p:sldId id="295" r:id="rId19"/>
    <p:sldId id="296" r:id="rId20"/>
    <p:sldId id="294" r:id="rId21"/>
    <p:sldId id="301" r:id="rId22"/>
    <p:sldId id="297" r:id="rId23"/>
    <p:sldId id="259" r:id="rId24"/>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3A6DBAA4-7183-48D4-A009-2EFE985F1D6D}">
          <p14:sldIdLst>
            <p14:sldId id="257"/>
            <p14:sldId id="298"/>
            <p14:sldId id="291"/>
            <p14:sldId id="299"/>
            <p14:sldId id="300"/>
            <p14:sldId id="281"/>
            <p14:sldId id="258"/>
            <p14:sldId id="268"/>
            <p14:sldId id="284"/>
            <p14:sldId id="285"/>
            <p14:sldId id="286"/>
            <p14:sldId id="287"/>
            <p14:sldId id="292"/>
            <p14:sldId id="293"/>
            <p14:sldId id="295"/>
            <p14:sldId id="296"/>
            <p14:sldId id="294"/>
            <p14:sldId id="301"/>
            <p14:sldId id="297"/>
          </p14:sldIdLst>
        </p14:section>
        <p14:section name="Naamloze sectie" id="{53DEA1BC-82BC-4744-850A-F0F48605A356}">
          <p14:sldIdLst>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6630E7-9AE1-EA5A-2FA3-096923EBE34A}" v="32" dt="2024-06-21T11:12:52.850"/>
    <p1510:client id="{F176C81E-AA32-8051-B10C-91B6ED7D28CF}" v="279" dt="2024-06-21T11:32:47.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openxmlformats.org/officeDocument/2006/relationships/viewProps" Target="viewProps.xml" Id="rId26" /><Relationship Type="http://schemas.openxmlformats.org/officeDocument/2006/relationships/customXml" Target="../customXml/item3.xml" Id="rId3" /><Relationship Type="http://schemas.openxmlformats.org/officeDocument/2006/relationships/slide" Target="slides/slide17.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presProps" Target="presProps.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slide" Target="slides/slide16.xml" Id="rId20"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slide" Target="slides/slide20.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slide" Target="slides/slide19.xml" Id="rId23" /><Relationship Type="http://schemas.openxmlformats.org/officeDocument/2006/relationships/tableStyles" Target="tableStyles.xml" Id="rId28"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slide" Target="slides/slide18.xml" Id="rId22" /><Relationship Type="http://schemas.openxmlformats.org/officeDocument/2006/relationships/theme" Target="theme/theme1.xml" Id="rId27" /><Relationship Type="http://schemas.microsoft.com/office/2015/10/relationships/revisionInfo" Target="revisionInfo.xml" Id="rId30"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A7F27-F3C8-8207-4800-7D28930F3F4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7AD4E651-405F-90EE-A4EB-A7E5976E3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8CC748F6-3BFE-C142-C31C-169F3B6FCE8D}"/>
              </a:ext>
            </a:extLst>
          </p:cNvPr>
          <p:cNvSpPr>
            <a:spLocks noGrp="1"/>
          </p:cNvSpPr>
          <p:nvPr>
            <p:ph type="dt" sz="half" idx="10"/>
          </p:nvPr>
        </p:nvSpPr>
        <p:spPr/>
        <p:txBody>
          <a:bodyPr/>
          <a:lstStyle/>
          <a:p>
            <a:fld id="{45A99504-1BCB-4B4A-BA05-7876079A5F86}" type="datetimeFigureOut">
              <a:rPr lang="nl-BE" smtClean="0"/>
              <a:t>21/06/2024</a:t>
            </a:fld>
            <a:endParaRPr lang="nl-BE"/>
          </a:p>
        </p:txBody>
      </p:sp>
      <p:sp>
        <p:nvSpPr>
          <p:cNvPr id="5" name="Tijdelijke aanduiding voor voettekst 4">
            <a:extLst>
              <a:ext uri="{FF2B5EF4-FFF2-40B4-BE49-F238E27FC236}">
                <a16:creationId xmlns:a16="http://schemas.microsoft.com/office/drawing/2014/main" id="{16798DA8-6DD3-856F-5DD8-B5D7797FEF3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58623D8-0070-C00B-324F-35D1A0936548}"/>
              </a:ext>
            </a:extLst>
          </p:cNvPr>
          <p:cNvSpPr>
            <a:spLocks noGrp="1"/>
          </p:cNvSpPr>
          <p:nvPr>
            <p:ph type="sldNum" sz="quarter" idx="12"/>
          </p:nvPr>
        </p:nvSpPr>
        <p:spPr/>
        <p:txBody>
          <a:bodyPr/>
          <a:lstStyle/>
          <a:p>
            <a:fld id="{1A983364-CC2F-422C-ABCC-3E4004575566}" type="slidenum">
              <a:rPr lang="nl-BE" smtClean="0"/>
              <a:t>‹nr.›</a:t>
            </a:fld>
            <a:endParaRPr lang="nl-BE"/>
          </a:p>
        </p:txBody>
      </p:sp>
    </p:spTree>
    <p:extLst>
      <p:ext uri="{BB962C8B-B14F-4D97-AF65-F5344CB8AC3E}">
        <p14:creationId xmlns:p14="http://schemas.microsoft.com/office/powerpoint/2010/main" val="259038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78F09-8C3B-1BD7-6074-B83283070DB8}"/>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A983DD0C-9E36-B1C6-B824-4276CA7BA13D}"/>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33B2F6F-C58D-18BD-C310-FE7956DB2122}"/>
              </a:ext>
            </a:extLst>
          </p:cNvPr>
          <p:cNvSpPr>
            <a:spLocks noGrp="1"/>
          </p:cNvSpPr>
          <p:nvPr>
            <p:ph type="dt" sz="half" idx="10"/>
          </p:nvPr>
        </p:nvSpPr>
        <p:spPr/>
        <p:txBody>
          <a:bodyPr/>
          <a:lstStyle/>
          <a:p>
            <a:fld id="{45A99504-1BCB-4B4A-BA05-7876079A5F86}" type="datetimeFigureOut">
              <a:rPr lang="nl-BE" smtClean="0"/>
              <a:t>21/06/2024</a:t>
            </a:fld>
            <a:endParaRPr lang="nl-BE"/>
          </a:p>
        </p:txBody>
      </p:sp>
      <p:sp>
        <p:nvSpPr>
          <p:cNvPr id="5" name="Tijdelijke aanduiding voor voettekst 4">
            <a:extLst>
              <a:ext uri="{FF2B5EF4-FFF2-40B4-BE49-F238E27FC236}">
                <a16:creationId xmlns:a16="http://schemas.microsoft.com/office/drawing/2014/main" id="{2DA7C0D5-D215-B916-7D13-C8944ACCBF8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C570A7C-2AF9-C756-DCE3-EF27AB6F5219}"/>
              </a:ext>
            </a:extLst>
          </p:cNvPr>
          <p:cNvSpPr>
            <a:spLocks noGrp="1"/>
          </p:cNvSpPr>
          <p:nvPr>
            <p:ph type="sldNum" sz="quarter" idx="12"/>
          </p:nvPr>
        </p:nvSpPr>
        <p:spPr/>
        <p:txBody>
          <a:bodyPr/>
          <a:lstStyle/>
          <a:p>
            <a:fld id="{1A983364-CC2F-422C-ABCC-3E4004575566}" type="slidenum">
              <a:rPr lang="nl-BE" smtClean="0"/>
              <a:t>‹nr.›</a:t>
            </a:fld>
            <a:endParaRPr lang="nl-BE"/>
          </a:p>
        </p:txBody>
      </p:sp>
    </p:spTree>
    <p:extLst>
      <p:ext uri="{BB962C8B-B14F-4D97-AF65-F5344CB8AC3E}">
        <p14:creationId xmlns:p14="http://schemas.microsoft.com/office/powerpoint/2010/main" val="4182087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EA4AC28-294C-E30D-4841-4AC1C2F32ED2}"/>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6172BDA-BDAB-EC3C-F05B-0C4A0AB95AF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07DCCCF-B6D4-F8FA-D388-367462B00963}"/>
              </a:ext>
            </a:extLst>
          </p:cNvPr>
          <p:cNvSpPr>
            <a:spLocks noGrp="1"/>
          </p:cNvSpPr>
          <p:nvPr>
            <p:ph type="dt" sz="half" idx="10"/>
          </p:nvPr>
        </p:nvSpPr>
        <p:spPr/>
        <p:txBody>
          <a:bodyPr/>
          <a:lstStyle/>
          <a:p>
            <a:fld id="{45A99504-1BCB-4B4A-BA05-7876079A5F86}" type="datetimeFigureOut">
              <a:rPr lang="nl-BE" smtClean="0"/>
              <a:t>21/06/2024</a:t>
            </a:fld>
            <a:endParaRPr lang="nl-BE"/>
          </a:p>
        </p:txBody>
      </p:sp>
      <p:sp>
        <p:nvSpPr>
          <p:cNvPr id="5" name="Tijdelijke aanduiding voor voettekst 4">
            <a:extLst>
              <a:ext uri="{FF2B5EF4-FFF2-40B4-BE49-F238E27FC236}">
                <a16:creationId xmlns:a16="http://schemas.microsoft.com/office/drawing/2014/main" id="{083BC8A3-5B93-321E-FDFF-588EA7C954F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6E32EB8-7451-3ADE-C15F-470BD1C9E863}"/>
              </a:ext>
            </a:extLst>
          </p:cNvPr>
          <p:cNvSpPr>
            <a:spLocks noGrp="1"/>
          </p:cNvSpPr>
          <p:nvPr>
            <p:ph type="sldNum" sz="quarter" idx="12"/>
          </p:nvPr>
        </p:nvSpPr>
        <p:spPr/>
        <p:txBody>
          <a:bodyPr/>
          <a:lstStyle/>
          <a:p>
            <a:fld id="{1A983364-CC2F-422C-ABCC-3E4004575566}" type="slidenum">
              <a:rPr lang="nl-BE" smtClean="0"/>
              <a:t>‹nr.›</a:t>
            </a:fld>
            <a:endParaRPr lang="nl-BE"/>
          </a:p>
        </p:txBody>
      </p:sp>
    </p:spTree>
    <p:extLst>
      <p:ext uri="{BB962C8B-B14F-4D97-AF65-F5344CB8AC3E}">
        <p14:creationId xmlns:p14="http://schemas.microsoft.com/office/powerpoint/2010/main" val="383145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2B4AC-CB11-F763-D75C-EE87FEA9CD9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D2ACABA-0DEA-2A35-CDC5-3F25171018E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ADE2383-78F5-F2FF-8B4E-FE6D934CE2CD}"/>
              </a:ext>
            </a:extLst>
          </p:cNvPr>
          <p:cNvSpPr>
            <a:spLocks noGrp="1"/>
          </p:cNvSpPr>
          <p:nvPr>
            <p:ph type="dt" sz="half" idx="10"/>
          </p:nvPr>
        </p:nvSpPr>
        <p:spPr/>
        <p:txBody>
          <a:bodyPr/>
          <a:lstStyle/>
          <a:p>
            <a:fld id="{45A99504-1BCB-4B4A-BA05-7876079A5F86}" type="datetimeFigureOut">
              <a:rPr lang="nl-BE" smtClean="0"/>
              <a:t>21/06/2024</a:t>
            </a:fld>
            <a:endParaRPr lang="nl-BE"/>
          </a:p>
        </p:txBody>
      </p:sp>
      <p:sp>
        <p:nvSpPr>
          <p:cNvPr id="5" name="Tijdelijke aanduiding voor voettekst 4">
            <a:extLst>
              <a:ext uri="{FF2B5EF4-FFF2-40B4-BE49-F238E27FC236}">
                <a16:creationId xmlns:a16="http://schemas.microsoft.com/office/drawing/2014/main" id="{216AFE8F-F0DA-0682-22F3-44831C50D52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9264B70-E4D0-D321-76F6-2026FF281D43}"/>
              </a:ext>
            </a:extLst>
          </p:cNvPr>
          <p:cNvSpPr>
            <a:spLocks noGrp="1"/>
          </p:cNvSpPr>
          <p:nvPr>
            <p:ph type="sldNum" sz="quarter" idx="12"/>
          </p:nvPr>
        </p:nvSpPr>
        <p:spPr/>
        <p:txBody>
          <a:bodyPr/>
          <a:lstStyle/>
          <a:p>
            <a:fld id="{1A983364-CC2F-422C-ABCC-3E4004575566}" type="slidenum">
              <a:rPr lang="nl-BE" smtClean="0"/>
              <a:t>‹nr.›</a:t>
            </a:fld>
            <a:endParaRPr lang="nl-BE"/>
          </a:p>
        </p:txBody>
      </p:sp>
    </p:spTree>
    <p:extLst>
      <p:ext uri="{BB962C8B-B14F-4D97-AF65-F5344CB8AC3E}">
        <p14:creationId xmlns:p14="http://schemas.microsoft.com/office/powerpoint/2010/main" val="374130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080D6-21F2-6E35-7472-A97E87F6E8B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96D0C0F-1D8D-3A42-63EC-DA85A32EEFE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FBA158D-5B59-0559-B79B-E0B5F45A19FA}"/>
              </a:ext>
            </a:extLst>
          </p:cNvPr>
          <p:cNvSpPr>
            <a:spLocks noGrp="1"/>
          </p:cNvSpPr>
          <p:nvPr>
            <p:ph type="dt" sz="half" idx="10"/>
          </p:nvPr>
        </p:nvSpPr>
        <p:spPr/>
        <p:txBody>
          <a:bodyPr/>
          <a:lstStyle/>
          <a:p>
            <a:fld id="{45A99504-1BCB-4B4A-BA05-7876079A5F86}" type="datetimeFigureOut">
              <a:rPr lang="nl-BE" smtClean="0"/>
              <a:t>21/06/2024</a:t>
            </a:fld>
            <a:endParaRPr lang="nl-BE"/>
          </a:p>
        </p:txBody>
      </p:sp>
      <p:sp>
        <p:nvSpPr>
          <p:cNvPr id="5" name="Tijdelijke aanduiding voor voettekst 4">
            <a:extLst>
              <a:ext uri="{FF2B5EF4-FFF2-40B4-BE49-F238E27FC236}">
                <a16:creationId xmlns:a16="http://schemas.microsoft.com/office/drawing/2014/main" id="{F71888B4-B670-75D4-A27F-0EF6CBD815D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519054F-49CF-715A-5093-7470FEEF76C6}"/>
              </a:ext>
            </a:extLst>
          </p:cNvPr>
          <p:cNvSpPr>
            <a:spLocks noGrp="1"/>
          </p:cNvSpPr>
          <p:nvPr>
            <p:ph type="sldNum" sz="quarter" idx="12"/>
          </p:nvPr>
        </p:nvSpPr>
        <p:spPr/>
        <p:txBody>
          <a:bodyPr/>
          <a:lstStyle/>
          <a:p>
            <a:fld id="{1A983364-CC2F-422C-ABCC-3E4004575566}" type="slidenum">
              <a:rPr lang="nl-BE" smtClean="0"/>
              <a:t>‹nr.›</a:t>
            </a:fld>
            <a:endParaRPr lang="nl-BE"/>
          </a:p>
        </p:txBody>
      </p:sp>
    </p:spTree>
    <p:extLst>
      <p:ext uri="{BB962C8B-B14F-4D97-AF65-F5344CB8AC3E}">
        <p14:creationId xmlns:p14="http://schemas.microsoft.com/office/powerpoint/2010/main" val="1520395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23B64-E3F9-5191-C5C0-BEEE5A801317}"/>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D3DF9CB9-2427-C4B1-6AAA-054ACA5EA74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F6A8F5D7-0866-6D20-BE57-3374890B11E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CC2ABAA2-567A-AEDE-0995-41DA99AA3146}"/>
              </a:ext>
            </a:extLst>
          </p:cNvPr>
          <p:cNvSpPr>
            <a:spLocks noGrp="1"/>
          </p:cNvSpPr>
          <p:nvPr>
            <p:ph type="dt" sz="half" idx="10"/>
          </p:nvPr>
        </p:nvSpPr>
        <p:spPr/>
        <p:txBody>
          <a:bodyPr/>
          <a:lstStyle/>
          <a:p>
            <a:fld id="{45A99504-1BCB-4B4A-BA05-7876079A5F86}" type="datetimeFigureOut">
              <a:rPr lang="nl-BE" smtClean="0"/>
              <a:t>21/06/2024</a:t>
            </a:fld>
            <a:endParaRPr lang="nl-BE"/>
          </a:p>
        </p:txBody>
      </p:sp>
      <p:sp>
        <p:nvSpPr>
          <p:cNvPr id="6" name="Tijdelijke aanduiding voor voettekst 5">
            <a:extLst>
              <a:ext uri="{FF2B5EF4-FFF2-40B4-BE49-F238E27FC236}">
                <a16:creationId xmlns:a16="http://schemas.microsoft.com/office/drawing/2014/main" id="{85F4E165-388C-3FFF-B7AD-C77421AC7A4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F47B1A9E-0236-283B-81D3-FC83548E776E}"/>
              </a:ext>
            </a:extLst>
          </p:cNvPr>
          <p:cNvSpPr>
            <a:spLocks noGrp="1"/>
          </p:cNvSpPr>
          <p:nvPr>
            <p:ph type="sldNum" sz="quarter" idx="12"/>
          </p:nvPr>
        </p:nvSpPr>
        <p:spPr/>
        <p:txBody>
          <a:bodyPr/>
          <a:lstStyle/>
          <a:p>
            <a:fld id="{1A983364-CC2F-422C-ABCC-3E4004575566}" type="slidenum">
              <a:rPr lang="nl-BE" smtClean="0"/>
              <a:t>‹nr.›</a:t>
            </a:fld>
            <a:endParaRPr lang="nl-BE"/>
          </a:p>
        </p:txBody>
      </p:sp>
    </p:spTree>
    <p:extLst>
      <p:ext uri="{BB962C8B-B14F-4D97-AF65-F5344CB8AC3E}">
        <p14:creationId xmlns:p14="http://schemas.microsoft.com/office/powerpoint/2010/main" val="243109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845783-307F-C958-773B-7159909B34BC}"/>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E08773D-3FD3-1C84-AAC1-A3A9A49214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A5EC613-8A09-E332-39E6-6D6483A8692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02991AD7-5E53-B488-C3CC-DDA2A1C391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7375B553-9859-7C43-5193-1FBF1365AEE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247CBD04-49F3-B689-E13D-96450E46CBC2}"/>
              </a:ext>
            </a:extLst>
          </p:cNvPr>
          <p:cNvSpPr>
            <a:spLocks noGrp="1"/>
          </p:cNvSpPr>
          <p:nvPr>
            <p:ph type="dt" sz="half" idx="10"/>
          </p:nvPr>
        </p:nvSpPr>
        <p:spPr/>
        <p:txBody>
          <a:bodyPr/>
          <a:lstStyle/>
          <a:p>
            <a:fld id="{45A99504-1BCB-4B4A-BA05-7876079A5F86}" type="datetimeFigureOut">
              <a:rPr lang="nl-BE" smtClean="0"/>
              <a:t>21/06/2024</a:t>
            </a:fld>
            <a:endParaRPr lang="nl-BE"/>
          </a:p>
        </p:txBody>
      </p:sp>
      <p:sp>
        <p:nvSpPr>
          <p:cNvPr id="8" name="Tijdelijke aanduiding voor voettekst 7">
            <a:extLst>
              <a:ext uri="{FF2B5EF4-FFF2-40B4-BE49-F238E27FC236}">
                <a16:creationId xmlns:a16="http://schemas.microsoft.com/office/drawing/2014/main" id="{2476D3C9-FDBE-692E-1F30-665E0F5C2FA8}"/>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36F7E09-7AB0-8C92-E0F2-3EFDF798BD1D}"/>
              </a:ext>
            </a:extLst>
          </p:cNvPr>
          <p:cNvSpPr>
            <a:spLocks noGrp="1"/>
          </p:cNvSpPr>
          <p:nvPr>
            <p:ph type="sldNum" sz="quarter" idx="12"/>
          </p:nvPr>
        </p:nvSpPr>
        <p:spPr/>
        <p:txBody>
          <a:bodyPr/>
          <a:lstStyle/>
          <a:p>
            <a:fld id="{1A983364-CC2F-422C-ABCC-3E4004575566}" type="slidenum">
              <a:rPr lang="nl-BE" smtClean="0"/>
              <a:t>‹nr.›</a:t>
            </a:fld>
            <a:endParaRPr lang="nl-BE"/>
          </a:p>
        </p:txBody>
      </p:sp>
    </p:spTree>
    <p:extLst>
      <p:ext uri="{BB962C8B-B14F-4D97-AF65-F5344CB8AC3E}">
        <p14:creationId xmlns:p14="http://schemas.microsoft.com/office/powerpoint/2010/main" val="83372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B5C22D-5733-B562-6F13-8FC12485B70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04930AB1-C23D-4D0E-7406-C5AFEBE2D94B}"/>
              </a:ext>
            </a:extLst>
          </p:cNvPr>
          <p:cNvSpPr>
            <a:spLocks noGrp="1"/>
          </p:cNvSpPr>
          <p:nvPr>
            <p:ph type="dt" sz="half" idx="10"/>
          </p:nvPr>
        </p:nvSpPr>
        <p:spPr/>
        <p:txBody>
          <a:bodyPr/>
          <a:lstStyle/>
          <a:p>
            <a:fld id="{45A99504-1BCB-4B4A-BA05-7876079A5F86}" type="datetimeFigureOut">
              <a:rPr lang="nl-BE" smtClean="0"/>
              <a:t>21/06/2024</a:t>
            </a:fld>
            <a:endParaRPr lang="nl-BE"/>
          </a:p>
        </p:txBody>
      </p:sp>
      <p:sp>
        <p:nvSpPr>
          <p:cNvPr id="4" name="Tijdelijke aanduiding voor voettekst 3">
            <a:extLst>
              <a:ext uri="{FF2B5EF4-FFF2-40B4-BE49-F238E27FC236}">
                <a16:creationId xmlns:a16="http://schemas.microsoft.com/office/drawing/2014/main" id="{E570D248-AA12-180A-4787-C97BBD69FBB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984A1754-9821-6DB8-15FF-4752F11AB6A4}"/>
              </a:ext>
            </a:extLst>
          </p:cNvPr>
          <p:cNvSpPr>
            <a:spLocks noGrp="1"/>
          </p:cNvSpPr>
          <p:nvPr>
            <p:ph type="sldNum" sz="quarter" idx="12"/>
          </p:nvPr>
        </p:nvSpPr>
        <p:spPr/>
        <p:txBody>
          <a:bodyPr/>
          <a:lstStyle/>
          <a:p>
            <a:fld id="{1A983364-CC2F-422C-ABCC-3E4004575566}" type="slidenum">
              <a:rPr lang="nl-BE" smtClean="0"/>
              <a:t>‹nr.›</a:t>
            </a:fld>
            <a:endParaRPr lang="nl-BE"/>
          </a:p>
        </p:txBody>
      </p:sp>
    </p:spTree>
    <p:extLst>
      <p:ext uri="{BB962C8B-B14F-4D97-AF65-F5344CB8AC3E}">
        <p14:creationId xmlns:p14="http://schemas.microsoft.com/office/powerpoint/2010/main" val="967181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6452C1F-40B9-56F4-B812-12A0046B3458}"/>
              </a:ext>
            </a:extLst>
          </p:cNvPr>
          <p:cNvSpPr>
            <a:spLocks noGrp="1"/>
          </p:cNvSpPr>
          <p:nvPr>
            <p:ph type="dt" sz="half" idx="10"/>
          </p:nvPr>
        </p:nvSpPr>
        <p:spPr/>
        <p:txBody>
          <a:bodyPr/>
          <a:lstStyle/>
          <a:p>
            <a:fld id="{45A99504-1BCB-4B4A-BA05-7876079A5F86}" type="datetimeFigureOut">
              <a:rPr lang="nl-BE" smtClean="0"/>
              <a:t>21/06/2024</a:t>
            </a:fld>
            <a:endParaRPr lang="nl-BE"/>
          </a:p>
        </p:txBody>
      </p:sp>
      <p:sp>
        <p:nvSpPr>
          <p:cNvPr id="3" name="Tijdelijke aanduiding voor voettekst 2">
            <a:extLst>
              <a:ext uri="{FF2B5EF4-FFF2-40B4-BE49-F238E27FC236}">
                <a16:creationId xmlns:a16="http://schemas.microsoft.com/office/drawing/2014/main" id="{4E2743B8-C51D-EEF9-B7CD-1CD77D34CBC4}"/>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4D8D99A6-CF45-1F18-054B-490383842EE0}"/>
              </a:ext>
            </a:extLst>
          </p:cNvPr>
          <p:cNvSpPr>
            <a:spLocks noGrp="1"/>
          </p:cNvSpPr>
          <p:nvPr>
            <p:ph type="sldNum" sz="quarter" idx="12"/>
          </p:nvPr>
        </p:nvSpPr>
        <p:spPr/>
        <p:txBody>
          <a:bodyPr/>
          <a:lstStyle/>
          <a:p>
            <a:fld id="{1A983364-CC2F-422C-ABCC-3E4004575566}" type="slidenum">
              <a:rPr lang="nl-BE" smtClean="0"/>
              <a:t>‹nr.›</a:t>
            </a:fld>
            <a:endParaRPr lang="nl-BE"/>
          </a:p>
        </p:txBody>
      </p:sp>
    </p:spTree>
    <p:extLst>
      <p:ext uri="{BB962C8B-B14F-4D97-AF65-F5344CB8AC3E}">
        <p14:creationId xmlns:p14="http://schemas.microsoft.com/office/powerpoint/2010/main" val="3317359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4119A-4041-F3B7-AFCA-85089CB931C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A910C02-419E-FBF4-C9F3-E46310951C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D95B69D1-97AE-9D33-B1CD-02FF21732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4C05F6C-A4FA-9F38-E862-35469C6B0B3A}"/>
              </a:ext>
            </a:extLst>
          </p:cNvPr>
          <p:cNvSpPr>
            <a:spLocks noGrp="1"/>
          </p:cNvSpPr>
          <p:nvPr>
            <p:ph type="dt" sz="half" idx="10"/>
          </p:nvPr>
        </p:nvSpPr>
        <p:spPr/>
        <p:txBody>
          <a:bodyPr/>
          <a:lstStyle/>
          <a:p>
            <a:fld id="{45A99504-1BCB-4B4A-BA05-7876079A5F86}" type="datetimeFigureOut">
              <a:rPr lang="nl-BE" smtClean="0"/>
              <a:t>21/06/2024</a:t>
            </a:fld>
            <a:endParaRPr lang="nl-BE"/>
          </a:p>
        </p:txBody>
      </p:sp>
      <p:sp>
        <p:nvSpPr>
          <p:cNvPr id="6" name="Tijdelijke aanduiding voor voettekst 5">
            <a:extLst>
              <a:ext uri="{FF2B5EF4-FFF2-40B4-BE49-F238E27FC236}">
                <a16:creationId xmlns:a16="http://schemas.microsoft.com/office/drawing/2014/main" id="{E0E6EA83-09DD-9713-1741-C62203882933}"/>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2EA8FD7-8CA2-5420-6F67-BBD323076C82}"/>
              </a:ext>
            </a:extLst>
          </p:cNvPr>
          <p:cNvSpPr>
            <a:spLocks noGrp="1"/>
          </p:cNvSpPr>
          <p:nvPr>
            <p:ph type="sldNum" sz="quarter" idx="12"/>
          </p:nvPr>
        </p:nvSpPr>
        <p:spPr/>
        <p:txBody>
          <a:bodyPr/>
          <a:lstStyle/>
          <a:p>
            <a:fld id="{1A983364-CC2F-422C-ABCC-3E4004575566}" type="slidenum">
              <a:rPr lang="nl-BE" smtClean="0"/>
              <a:t>‹nr.›</a:t>
            </a:fld>
            <a:endParaRPr lang="nl-BE"/>
          </a:p>
        </p:txBody>
      </p:sp>
    </p:spTree>
    <p:extLst>
      <p:ext uri="{BB962C8B-B14F-4D97-AF65-F5344CB8AC3E}">
        <p14:creationId xmlns:p14="http://schemas.microsoft.com/office/powerpoint/2010/main" val="12527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88697-EA95-43D3-121B-1500C4262E5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C09BAD3A-9107-0F55-89F8-02D902EA91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15D50847-975E-01C3-2170-4DA1A5D8B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D3C4160-54B8-295F-0196-D10DB8FAEAA7}"/>
              </a:ext>
            </a:extLst>
          </p:cNvPr>
          <p:cNvSpPr>
            <a:spLocks noGrp="1"/>
          </p:cNvSpPr>
          <p:nvPr>
            <p:ph type="dt" sz="half" idx="10"/>
          </p:nvPr>
        </p:nvSpPr>
        <p:spPr/>
        <p:txBody>
          <a:bodyPr/>
          <a:lstStyle/>
          <a:p>
            <a:fld id="{45A99504-1BCB-4B4A-BA05-7876079A5F86}" type="datetimeFigureOut">
              <a:rPr lang="nl-BE" smtClean="0"/>
              <a:t>21/06/2024</a:t>
            </a:fld>
            <a:endParaRPr lang="nl-BE"/>
          </a:p>
        </p:txBody>
      </p:sp>
      <p:sp>
        <p:nvSpPr>
          <p:cNvPr id="6" name="Tijdelijke aanduiding voor voettekst 5">
            <a:extLst>
              <a:ext uri="{FF2B5EF4-FFF2-40B4-BE49-F238E27FC236}">
                <a16:creationId xmlns:a16="http://schemas.microsoft.com/office/drawing/2014/main" id="{4A65464E-8F28-C98A-8304-DC487F7A9384}"/>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2E08B860-1C62-64B2-E60C-0652677922DB}"/>
              </a:ext>
            </a:extLst>
          </p:cNvPr>
          <p:cNvSpPr>
            <a:spLocks noGrp="1"/>
          </p:cNvSpPr>
          <p:nvPr>
            <p:ph type="sldNum" sz="quarter" idx="12"/>
          </p:nvPr>
        </p:nvSpPr>
        <p:spPr/>
        <p:txBody>
          <a:bodyPr/>
          <a:lstStyle/>
          <a:p>
            <a:fld id="{1A983364-CC2F-422C-ABCC-3E4004575566}" type="slidenum">
              <a:rPr lang="nl-BE" smtClean="0"/>
              <a:t>‹nr.›</a:t>
            </a:fld>
            <a:endParaRPr lang="nl-BE"/>
          </a:p>
        </p:txBody>
      </p:sp>
    </p:spTree>
    <p:extLst>
      <p:ext uri="{BB962C8B-B14F-4D97-AF65-F5344CB8AC3E}">
        <p14:creationId xmlns:p14="http://schemas.microsoft.com/office/powerpoint/2010/main" val="421654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48F8396-7720-2066-79FB-B3D1FBBEF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488F05E-BCD8-0C8F-7E23-681A003D6E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D2F9462-8E23-08B8-8B87-63D7846612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A99504-1BCB-4B4A-BA05-7876079A5F86}" type="datetimeFigureOut">
              <a:rPr lang="nl-BE" smtClean="0"/>
              <a:t>21/06/2024</a:t>
            </a:fld>
            <a:endParaRPr lang="nl-BE"/>
          </a:p>
        </p:txBody>
      </p:sp>
      <p:sp>
        <p:nvSpPr>
          <p:cNvPr id="5" name="Tijdelijke aanduiding voor voettekst 4">
            <a:extLst>
              <a:ext uri="{FF2B5EF4-FFF2-40B4-BE49-F238E27FC236}">
                <a16:creationId xmlns:a16="http://schemas.microsoft.com/office/drawing/2014/main" id="{E2E8F0E5-7872-820C-6E1D-EDAE05C093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Tijdelijke aanduiding voor dianummer 5">
            <a:extLst>
              <a:ext uri="{FF2B5EF4-FFF2-40B4-BE49-F238E27FC236}">
                <a16:creationId xmlns:a16="http://schemas.microsoft.com/office/drawing/2014/main" id="{CE0C7E50-1D51-6598-DF11-CB3C53AD35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983364-CC2F-422C-ABCC-3E4004575566}" type="slidenum">
              <a:rPr lang="nl-BE" smtClean="0"/>
              <a:t>‹nr.›</a:t>
            </a:fld>
            <a:endParaRPr lang="nl-BE"/>
          </a:p>
        </p:txBody>
      </p:sp>
      <p:pic>
        <p:nvPicPr>
          <p:cNvPr id="8" name="Afbeelding 7">
            <a:extLst>
              <a:ext uri="{FF2B5EF4-FFF2-40B4-BE49-F238E27FC236}">
                <a16:creationId xmlns:a16="http://schemas.microsoft.com/office/drawing/2014/main" id="{C0E141A9-C6C6-C89B-B6BC-1067DD80AEB3}"/>
              </a:ext>
            </a:extLst>
          </p:cNvPr>
          <p:cNvPicPr>
            <a:picLocks noChangeAspect="1"/>
          </p:cNvPicPr>
          <p:nvPr userDrawn="1"/>
        </p:nvPicPr>
        <p:blipFill rotWithShape="1">
          <a:blip r:embed="rId13"/>
          <a:srcRect l="11718" t="81667" r="15312" b="5324"/>
          <a:stretch/>
        </p:blipFill>
        <p:spPr>
          <a:xfrm>
            <a:off x="-1" y="5619750"/>
            <a:ext cx="12220609" cy="1225550"/>
          </a:xfrm>
          <a:prstGeom prst="rect">
            <a:avLst/>
          </a:prstGeom>
        </p:spPr>
      </p:pic>
      <p:pic>
        <p:nvPicPr>
          <p:cNvPr id="10" name="Afbeelding 9" descr="Afbeelding met tekst, Lettertype, schermopname, grafische vormgeving&#10;&#10;Automatisch gegenereerde beschrijving">
            <a:extLst>
              <a:ext uri="{FF2B5EF4-FFF2-40B4-BE49-F238E27FC236}">
                <a16:creationId xmlns:a16="http://schemas.microsoft.com/office/drawing/2014/main" id="{BA9137B9-B6C5-B592-7FFC-DCFAD564A81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4776" y="5164495"/>
            <a:ext cx="3724275" cy="1256943"/>
          </a:xfrm>
          <a:prstGeom prst="rect">
            <a:avLst/>
          </a:prstGeom>
        </p:spPr>
      </p:pic>
    </p:spTree>
    <p:extLst>
      <p:ext uri="{BB962C8B-B14F-4D97-AF65-F5344CB8AC3E}">
        <p14:creationId xmlns:p14="http://schemas.microsoft.com/office/powerpoint/2010/main" val="1763908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hallevilvoode@herstelacademie.be" TargetMode="External"/><Relationship Id="rId2" Type="http://schemas.openxmlformats.org/officeDocument/2006/relationships/hyperlink" Target="http://www.herstelacademie.be/regions/halle-vilvoorde"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Lettertype, schermopname, grafische vormgeving&#10;&#10;Automatisch gegenereerde beschrijving">
            <a:extLst>
              <a:ext uri="{FF2B5EF4-FFF2-40B4-BE49-F238E27FC236}">
                <a16:creationId xmlns:a16="http://schemas.microsoft.com/office/drawing/2014/main" id="{F4D4A5E9-BC61-5ADE-10A9-9090DECAE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31" y="-186612"/>
            <a:ext cx="9013795" cy="3042156"/>
          </a:xfrm>
          <a:prstGeom prst="rect">
            <a:avLst/>
          </a:prstGeom>
        </p:spPr>
      </p:pic>
      <p:pic>
        <p:nvPicPr>
          <p:cNvPr id="6" name="Afbeelding 5">
            <a:extLst>
              <a:ext uri="{FF2B5EF4-FFF2-40B4-BE49-F238E27FC236}">
                <a16:creationId xmlns:a16="http://schemas.microsoft.com/office/drawing/2014/main" id="{E9838AF3-3436-A69F-37C6-1D82D99183B1}"/>
              </a:ext>
            </a:extLst>
          </p:cNvPr>
          <p:cNvPicPr>
            <a:picLocks noChangeAspect="1"/>
          </p:cNvPicPr>
          <p:nvPr/>
        </p:nvPicPr>
        <p:blipFill rotWithShape="1">
          <a:blip r:embed="rId3"/>
          <a:srcRect l="21043" t="76505" r="58204" b="13139"/>
          <a:stretch/>
        </p:blipFill>
        <p:spPr>
          <a:xfrm>
            <a:off x="7306323" y="5490916"/>
            <a:ext cx="2798680" cy="785596"/>
          </a:xfrm>
          <a:prstGeom prst="rect">
            <a:avLst/>
          </a:prstGeom>
        </p:spPr>
      </p:pic>
      <p:pic>
        <p:nvPicPr>
          <p:cNvPr id="2" name="Afbeelding 1" descr="Afbeelding met tekst, Lettertype, logo, symbool&#10;&#10;Automatisch gegenereerde beschrijving">
            <a:extLst>
              <a:ext uri="{FF2B5EF4-FFF2-40B4-BE49-F238E27FC236}">
                <a16:creationId xmlns:a16="http://schemas.microsoft.com/office/drawing/2014/main" id="{963410CC-CFDF-D2F5-F193-D46FB7A2C1C8}"/>
              </a:ext>
            </a:extLst>
          </p:cNvPr>
          <p:cNvPicPr>
            <a:picLocks noChangeAspect="1"/>
          </p:cNvPicPr>
          <p:nvPr/>
        </p:nvPicPr>
        <p:blipFill rotWithShape="1">
          <a:blip r:embed="rId4">
            <a:extLst>
              <a:ext uri="{28A0092B-C50C-407E-A947-70E740481C1C}">
                <a14:useLocalDpi xmlns:a14="http://schemas.microsoft.com/office/drawing/2010/main" val="0"/>
              </a:ext>
            </a:extLst>
          </a:blip>
          <a:srcRect t="26020" b="29579"/>
          <a:stretch/>
        </p:blipFill>
        <p:spPr>
          <a:xfrm>
            <a:off x="4233375" y="5308846"/>
            <a:ext cx="2526615" cy="967666"/>
          </a:xfrm>
          <a:prstGeom prst="rect">
            <a:avLst/>
          </a:prstGeom>
        </p:spPr>
      </p:pic>
      <p:sp>
        <p:nvSpPr>
          <p:cNvPr id="3" name="Tekstvak 2">
            <a:extLst>
              <a:ext uri="{FF2B5EF4-FFF2-40B4-BE49-F238E27FC236}">
                <a16:creationId xmlns:a16="http://schemas.microsoft.com/office/drawing/2014/main" id="{898C3EAB-682C-5351-4963-20D9C4E8123A}"/>
              </a:ext>
            </a:extLst>
          </p:cNvPr>
          <p:cNvSpPr txBox="1"/>
          <p:nvPr/>
        </p:nvSpPr>
        <p:spPr>
          <a:xfrm>
            <a:off x="3793560" y="2726680"/>
            <a:ext cx="4164923" cy="1446550"/>
          </a:xfrm>
          <a:prstGeom prst="rect">
            <a:avLst/>
          </a:prstGeom>
          <a:noFill/>
        </p:spPr>
        <p:txBody>
          <a:bodyPr wrap="none" rtlCol="0">
            <a:spAutoFit/>
          </a:bodyPr>
          <a:lstStyle/>
          <a:p>
            <a:r>
              <a:rPr lang="nl-NL" sz="8800" i="1" dirty="0">
                <a:solidFill>
                  <a:schemeClr val="tx1">
                    <a:lumMod val="65000"/>
                    <a:lumOff val="35000"/>
                  </a:schemeClr>
                </a:solidFill>
                <a:latin typeface="Open Sans" pitchFamily="2" charset="0"/>
                <a:ea typeface="Open Sans" pitchFamily="2" charset="0"/>
                <a:cs typeface="Open Sans" pitchFamily="2" charset="0"/>
              </a:rPr>
              <a:t>Welkom</a:t>
            </a:r>
            <a:endParaRPr lang="nl-BE" sz="2000" i="1" dirty="0">
              <a:solidFill>
                <a:schemeClr val="tx1">
                  <a:lumMod val="65000"/>
                  <a:lumOff val="35000"/>
                </a:schemeClr>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19464744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36CBD-05C3-86AB-5304-3BA30FF898EE}"/>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A5D48A8-8AF6-7400-89B0-4B20EDD3AD3C}"/>
              </a:ext>
            </a:extLst>
          </p:cNvPr>
          <p:cNvSpPr>
            <a:spLocks noGrp="1"/>
          </p:cNvSpPr>
          <p:nvPr>
            <p:ph idx="1"/>
          </p:nvPr>
        </p:nvSpPr>
        <p:spPr>
          <a:xfrm>
            <a:off x="838200" y="1253331"/>
            <a:ext cx="10515600" cy="4351338"/>
          </a:xfrm>
        </p:spPr>
        <p:txBody>
          <a:bodyPr vert="horz" lIns="91440" tIns="45720" rIns="91440" bIns="45720" rtlCol="0" anchor="t">
            <a:normAutofit/>
          </a:bodyPr>
          <a:lstStyle/>
          <a:p>
            <a:pPr>
              <a:lnSpc>
                <a:spcPct val="100000"/>
              </a:lnSpc>
            </a:pPr>
            <a:r>
              <a:rPr lang="nl-NL" sz="2000" dirty="0">
                <a:solidFill>
                  <a:schemeClr val="tx1">
                    <a:lumMod val="65000"/>
                    <a:lumOff val="35000"/>
                  </a:schemeClr>
                </a:solidFill>
                <a:latin typeface="Open Sans" pitchFamily="2" charset="0"/>
                <a:ea typeface="Open Sans" pitchFamily="2" charset="0"/>
                <a:cs typeface="Open Sans" pitchFamily="2" charset="0"/>
              </a:rPr>
              <a:t>Helpt individuen bij hun persoonlijk en gezamenlijk herstel  </a:t>
            </a:r>
          </a:p>
          <a:p>
            <a:pPr>
              <a:lnSpc>
                <a:spcPct val="100000"/>
              </a:lnSpc>
            </a:pPr>
            <a:r>
              <a:rPr lang="nl-NL" sz="2000" dirty="0">
                <a:solidFill>
                  <a:schemeClr val="tx1">
                    <a:lumMod val="65000"/>
                    <a:lumOff val="35000"/>
                  </a:schemeClr>
                </a:solidFill>
                <a:latin typeface="Open Sans" pitchFamily="2" charset="0"/>
                <a:ea typeface="Open Sans" pitchFamily="2" charset="0"/>
                <a:cs typeface="Open Sans" pitchFamily="2" charset="0"/>
              </a:rPr>
              <a:t>Helpt deelnemende organisaties in hun herstelgerichte praktijk.  </a:t>
            </a:r>
          </a:p>
          <a:p>
            <a:pPr>
              <a:lnSpc>
                <a:spcPct val="100000"/>
              </a:lnSpc>
            </a:pPr>
            <a:r>
              <a:rPr lang="nl-NL" sz="2000" dirty="0">
                <a:solidFill>
                  <a:schemeClr val="tx1">
                    <a:lumMod val="65000"/>
                    <a:lumOff val="35000"/>
                  </a:schemeClr>
                </a:solidFill>
                <a:latin typeface="Open Sans" pitchFamily="2" charset="0"/>
                <a:ea typeface="Open Sans" pitchFamily="2" charset="0"/>
                <a:cs typeface="Open Sans" pitchFamily="2" charset="0"/>
              </a:rPr>
              <a:t>Staat niet op zichzelf en werkt best vanuit een samenwerking met GGZ en niet-GGZ partners. </a:t>
            </a:r>
          </a:p>
          <a:p>
            <a:pPr>
              <a:lnSpc>
                <a:spcPct val="100000"/>
              </a:lnSpc>
            </a:pPr>
            <a:r>
              <a:rPr lang="nl-NL" sz="2000" dirty="0">
                <a:solidFill>
                  <a:schemeClr val="tx1">
                    <a:lumMod val="65000"/>
                    <a:lumOff val="35000"/>
                  </a:schemeClr>
                </a:solidFill>
                <a:latin typeface="Open Sans"/>
                <a:ea typeface="Open Sans"/>
                <a:cs typeface="Open Sans"/>
              </a:rPr>
              <a:t>Het </a:t>
            </a:r>
            <a:r>
              <a:rPr lang="nl-NL" sz="2000" b="1" dirty="0">
                <a:solidFill>
                  <a:schemeClr val="tx1">
                    <a:lumMod val="65000"/>
                    <a:lumOff val="35000"/>
                  </a:schemeClr>
                </a:solidFill>
                <a:latin typeface="Open Sans"/>
                <a:ea typeface="Open Sans"/>
                <a:cs typeface="Open Sans"/>
              </a:rPr>
              <a:t>samenwerken van ervaringsdeskundige en professionele hulpverleners</a:t>
            </a:r>
            <a:r>
              <a:rPr lang="nl-NL" sz="2000" dirty="0">
                <a:solidFill>
                  <a:schemeClr val="tx1">
                    <a:lumMod val="65000"/>
                    <a:lumOff val="35000"/>
                  </a:schemeClr>
                </a:solidFill>
                <a:latin typeface="Open Sans"/>
                <a:ea typeface="Open Sans"/>
                <a:cs typeface="Open Sans"/>
              </a:rPr>
              <a:t>, vanuit een evenwaardige positie, </a:t>
            </a:r>
          </a:p>
          <a:p>
            <a:pPr>
              <a:lnSpc>
                <a:spcPct val="100000"/>
              </a:lnSpc>
            </a:pPr>
            <a:r>
              <a:rPr lang="nl-NL" sz="2000" dirty="0">
                <a:solidFill>
                  <a:schemeClr val="tx1">
                    <a:lumMod val="65000"/>
                    <a:lumOff val="35000"/>
                  </a:schemeClr>
                </a:solidFill>
                <a:latin typeface="Open Sans" pitchFamily="2" charset="0"/>
                <a:ea typeface="Open Sans" pitchFamily="2" charset="0"/>
                <a:cs typeface="Open Sans" pitchFamily="2" charset="0"/>
              </a:rPr>
              <a:t>We brengen een </a:t>
            </a:r>
            <a:r>
              <a:rPr lang="nl-NL" sz="2000" b="1" dirty="0">
                <a:solidFill>
                  <a:schemeClr val="tx1">
                    <a:lumMod val="65000"/>
                    <a:lumOff val="35000"/>
                  </a:schemeClr>
                </a:solidFill>
                <a:latin typeface="Open Sans" pitchFamily="2" charset="0"/>
                <a:ea typeface="Open Sans" pitchFamily="2" charset="0"/>
                <a:cs typeface="Open Sans" pitchFamily="2" charset="0"/>
              </a:rPr>
              <a:t>verhaal van hoop</a:t>
            </a:r>
            <a:r>
              <a:rPr lang="nl-NL" sz="2000" dirty="0">
                <a:solidFill>
                  <a:schemeClr val="tx1">
                    <a:lumMod val="65000"/>
                    <a:lumOff val="35000"/>
                  </a:schemeClr>
                </a:solidFill>
                <a:latin typeface="Open Sans" pitchFamily="2" charset="0"/>
                <a:ea typeface="Open Sans" pitchFamily="2" charset="0"/>
                <a:cs typeface="Open Sans" pitchFamily="2" charset="0"/>
              </a:rPr>
              <a:t>.</a:t>
            </a:r>
          </a:p>
          <a:p>
            <a:pPr>
              <a:lnSpc>
                <a:spcPct val="100000"/>
              </a:lnSpc>
            </a:pPr>
            <a:r>
              <a:rPr lang="nl-NL" sz="2000" dirty="0">
                <a:solidFill>
                  <a:schemeClr val="tx1">
                    <a:lumMod val="65000"/>
                    <a:lumOff val="35000"/>
                  </a:schemeClr>
                </a:solidFill>
                <a:latin typeface="Open Sans" pitchFamily="2" charset="0"/>
                <a:ea typeface="Open Sans" pitchFamily="2" charset="0"/>
                <a:cs typeface="Open Sans" pitchFamily="2" charset="0"/>
              </a:rPr>
              <a:t>Ondersteunt de vaardigheden en krachten</a:t>
            </a:r>
          </a:p>
          <a:p>
            <a:pPr>
              <a:lnSpc>
                <a:spcPct val="100000"/>
              </a:lnSpc>
            </a:pPr>
            <a:r>
              <a:rPr lang="nl-NL" sz="2000" b="1" dirty="0">
                <a:solidFill>
                  <a:schemeClr val="tx1">
                    <a:lumMod val="65000"/>
                    <a:lumOff val="35000"/>
                  </a:schemeClr>
                </a:solidFill>
                <a:latin typeface="Open Sans" pitchFamily="2" charset="0"/>
                <a:ea typeface="Open Sans" pitchFamily="2" charset="0"/>
                <a:cs typeface="Open Sans" pitchFamily="2" charset="0"/>
              </a:rPr>
              <a:t>Samen op weg naar beter</a:t>
            </a:r>
          </a:p>
          <a:p>
            <a:endParaRPr lang="nl-BE" dirty="0"/>
          </a:p>
        </p:txBody>
      </p:sp>
      <p:sp>
        <p:nvSpPr>
          <p:cNvPr id="4" name="Titel 1">
            <a:extLst>
              <a:ext uri="{FF2B5EF4-FFF2-40B4-BE49-F238E27FC236}">
                <a16:creationId xmlns:a16="http://schemas.microsoft.com/office/drawing/2014/main" id="{74CDB096-E061-40D3-A12E-BC5FB4DCF1E5}"/>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chemeClr val="tx1">
                    <a:lumMod val="65000"/>
                    <a:lumOff val="35000"/>
                  </a:schemeClr>
                </a:solidFill>
                <a:latin typeface="Open Sans" pitchFamily="2" charset="0"/>
                <a:ea typeface="Open Sans" pitchFamily="2" charset="0"/>
                <a:cs typeface="Open Sans" pitchFamily="2" charset="0"/>
              </a:rPr>
              <a:t>De kracht van een herstelacademie</a:t>
            </a:r>
            <a:endParaRPr lang="nl-BE" sz="3600" dirty="0">
              <a:solidFill>
                <a:schemeClr val="tx1">
                  <a:lumMod val="65000"/>
                  <a:lumOff val="35000"/>
                </a:schemeClr>
              </a:solidFill>
              <a:latin typeface="Open Sans" pitchFamily="2" charset="0"/>
              <a:ea typeface="Open Sans" pitchFamily="2" charset="0"/>
              <a:cs typeface="Open Sans" pitchFamily="2" charset="0"/>
            </a:endParaRPr>
          </a:p>
        </p:txBody>
      </p:sp>
      <p:pic>
        <p:nvPicPr>
          <p:cNvPr id="5" name="Afbeelding 4">
            <a:extLst>
              <a:ext uri="{FF2B5EF4-FFF2-40B4-BE49-F238E27FC236}">
                <a16:creationId xmlns:a16="http://schemas.microsoft.com/office/drawing/2014/main" id="{CA97F552-8575-9702-F733-68F115B06D41}"/>
              </a:ext>
            </a:extLst>
          </p:cNvPr>
          <p:cNvPicPr>
            <a:picLocks noChangeAspect="1"/>
          </p:cNvPicPr>
          <p:nvPr/>
        </p:nvPicPr>
        <p:blipFill>
          <a:blip r:embed="rId2"/>
          <a:stretch>
            <a:fillRect/>
          </a:stretch>
        </p:blipFill>
        <p:spPr>
          <a:xfrm>
            <a:off x="6932645" y="3429000"/>
            <a:ext cx="3910468" cy="2615126"/>
          </a:xfrm>
          <a:prstGeom prst="rect">
            <a:avLst/>
          </a:prstGeom>
        </p:spPr>
      </p:pic>
    </p:spTree>
    <p:extLst>
      <p:ext uri="{BB962C8B-B14F-4D97-AF65-F5344CB8AC3E}">
        <p14:creationId xmlns:p14="http://schemas.microsoft.com/office/powerpoint/2010/main" val="250399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FDC16-2174-0868-19EF-8D93E5700903}"/>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71DD154-C82E-091F-C891-C6B41A4AAFAE}"/>
              </a:ext>
            </a:extLst>
          </p:cNvPr>
          <p:cNvSpPr>
            <a:spLocks noGrp="1"/>
          </p:cNvSpPr>
          <p:nvPr>
            <p:ph idx="1"/>
          </p:nvPr>
        </p:nvSpPr>
        <p:spPr>
          <a:xfrm>
            <a:off x="838200" y="1253331"/>
            <a:ext cx="10515600" cy="4351338"/>
          </a:xfrm>
        </p:spPr>
        <p:txBody>
          <a:bodyPr>
            <a:normAutofit lnSpcReduction="10000"/>
          </a:bodyPr>
          <a:lstStyle/>
          <a:p>
            <a:pPr>
              <a:lnSpc>
                <a:spcPct val="100000"/>
              </a:lnSpc>
            </a:pPr>
            <a:r>
              <a:rPr lang="nl-NL" sz="2000" dirty="0">
                <a:solidFill>
                  <a:schemeClr val="tx1">
                    <a:lumMod val="65000"/>
                    <a:lumOff val="35000"/>
                  </a:schemeClr>
                </a:solidFill>
                <a:latin typeface="Open Sans" pitchFamily="2" charset="0"/>
                <a:ea typeface="Open Sans" pitchFamily="2" charset="0"/>
                <a:cs typeface="Open Sans" pitchFamily="2" charset="0"/>
              </a:rPr>
              <a:t>De cursussen zijn gebaseerd op de noden en de wensen van de deelnemers en regio</a:t>
            </a:r>
          </a:p>
          <a:p>
            <a:pPr>
              <a:lnSpc>
                <a:spcPct val="100000"/>
              </a:lnSpc>
            </a:pPr>
            <a:r>
              <a:rPr lang="nl-NL" sz="2000" dirty="0">
                <a:solidFill>
                  <a:schemeClr val="tx1">
                    <a:lumMod val="65000"/>
                    <a:lumOff val="35000"/>
                  </a:schemeClr>
                </a:solidFill>
                <a:latin typeface="Open Sans" pitchFamily="2" charset="0"/>
                <a:ea typeface="Open Sans" pitchFamily="2" charset="0"/>
                <a:cs typeface="Open Sans" pitchFamily="2" charset="0"/>
              </a:rPr>
              <a:t>Het aanbod is inhoudelijk en thematisch</a:t>
            </a:r>
          </a:p>
          <a:p>
            <a:pPr>
              <a:lnSpc>
                <a:spcPct val="100000"/>
              </a:lnSpc>
            </a:pPr>
            <a:r>
              <a:rPr lang="nl-NL" sz="2000" dirty="0">
                <a:solidFill>
                  <a:schemeClr val="tx1">
                    <a:lumMod val="65000"/>
                    <a:lumOff val="35000"/>
                  </a:schemeClr>
                </a:solidFill>
                <a:latin typeface="Open Sans" pitchFamily="2" charset="0"/>
                <a:ea typeface="Open Sans" pitchFamily="2" charset="0"/>
                <a:cs typeface="Open Sans" pitchFamily="2" charset="0"/>
              </a:rPr>
              <a:t>Hoe ziet een cursus eruit:</a:t>
            </a:r>
          </a:p>
          <a:p>
            <a:pPr lvl="1">
              <a:lnSpc>
                <a:spcPct val="100000"/>
              </a:lnSpc>
            </a:pPr>
            <a:r>
              <a:rPr lang="nl-NL" sz="1600" dirty="0">
                <a:solidFill>
                  <a:schemeClr val="tx1">
                    <a:lumMod val="65000"/>
                    <a:lumOff val="35000"/>
                  </a:schemeClr>
                </a:solidFill>
                <a:latin typeface="Open Sans" pitchFamily="2" charset="0"/>
                <a:ea typeface="Open Sans" pitchFamily="2" charset="0"/>
                <a:cs typeface="Open Sans" pitchFamily="2" charset="0"/>
              </a:rPr>
              <a:t>Thema wordt bepaald door de 2 trainers</a:t>
            </a:r>
          </a:p>
          <a:p>
            <a:pPr lvl="1">
              <a:lnSpc>
                <a:spcPct val="100000"/>
              </a:lnSpc>
            </a:pPr>
            <a:r>
              <a:rPr lang="nl-NL" sz="1600" dirty="0">
                <a:solidFill>
                  <a:schemeClr val="tx1">
                    <a:lumMod val="65000"/>
                    <a:lumOff val="35000"/>
                  </a:schemeClr>
                </a:solidFill>
                <a:latin typeface="Open Sans" pitchFamily="2" charset="0"/>
                <a:ea typeface="Open Sans" pitchFamily="2" charset="0"/>
                <a:cs typeface="Open Sans" pitchFamily="2" charset="0"/>
              </a:rPr>
              <a:t>Co-creatie: professional en ervaringsdeskundige</a:t>
            </a:r>
          </a:p>
          <a:p>
            <a:pPr lvl="1">
              <a:lnSpc>
                <a:spcPct val="100000"/>
              </a:lnSpc>
            </a:pPr>
            <a:r>
              <a:rPr lang="nl-NL" sz="1600" dirty="0">
                <a:solidFill>
                  <a:schemeClr val="tx1">
                    <a:lumMod val="65000"/>
                    <a:lumOff val="35000"/>
                  </a:schemeClr>
                </a:solidFill>
                <a:latin typeface="Open Sans" pitchFamily="2" charset="0"/>
                <a:ea typeface="Open Sans" pitchFamily="2" charset="0"/>
                <a:cs typeface="Open Sans" pitchFamily="2" charset="0"/>
              </a:rPr>
              <a:t>1 tot 5 sessies – 1 sessie is +/- 2,5 uur</a:t>
            </a:r>
          </a:p>
          <a:p>
            <a:pPr lvl="1">
              <a:lnSpc>
                <a:spcPct val="100000"/>
              </a:lnSpc>
            </a:pPr>
            <a:r>
              <a:rPr lang="nl-NL" sz="1600" dirty="0">
                <a:solidFill>
                  <a:schemeClr val="tx1">
                    <a:lumMod val="65000"/>
                    <a:lumOff val="35000"/>
                  </a:schemeClr>
                </a:solidFill>
                <a:latin typeface="Open Sans" pitchFamily="2" charset="0"/>
                <a:ea typeface="Open Sans" pitchFamily="2" charset="0"/>
                <a:cs typeface="Open Sans" pitchFamily="2" charset="0"/>
              </a:rPr>
              <a:t>8 à 10 deelnemers</a:t>
            </a:r>
          </a:p>
          <a:p>
            <a:pPr lvl="1">
              <a:lnSpc>
                <a:spcPct val="100000"/>
              </a:lnSpc>
            </a:pPr>
            <a:r>
              <a:rPr lang="nl-NL" sz="1600" dirty="0">
                <a:solidFill>
                  <a:schemeClr val="tx1">
                    <a:lumMod val="65000"/>
                    <a:lumOff val="35000"/>
                  </a:schemeClr>
                </a:solidFill>
                <a:latin typeface="Open Sans" pitchFamily="2" charset="0"/>
                <a:ea typeface="Open Sans" pitchFamily="2" charset="0"/>
                <a:cs typeface="Open Sans" pitchFamily="2" charset="0"/>
              </a:rPr>
              <a:t>Cursusmateriaal en evaluatie</a:t>
            </a:r>
          </a:p>
          <a:p>
            <a:pPr lvl="1">
              <a:lnSpc>
                <a:spcPct val="100000"/>
              </a:lnSpc>
            </a:pPr>
            <a:r>
              <a:rPr lang="nl-NL" sz="1600" dirty="0">
                <a:solidFill>
                  <a:schemeClr val="tx1">
                    <a:lumMod val="65000"/>
                    <a:lumOff val="35000"/>
                  </a:schemeClr>
                </a:solidFill>
                <a:latin typeface="Open Sans" pitchFamily="2" charset="0"/>
                <a:ea typeface="Open Sans" pitchFamily="2" charset="0"/>
                <a:cs typeface="Open Sans" pitchFamily="2" charset="0"/>
              </a:rPr>
              <a:t>Kostprijs: € 5 per sessie</a:t>
            </a:r>
          </a:p>
          <a:p>
            <a:pPr>
              <a:lnSpc>
                <a:spcPct val="100000"/>
              </a:lnSpc>
            </a:pPr>
            <a:r>
              <a:rPr lang="nl-NL" sz="2000" dirty="0">
                <a:solidFill>
                  <a:schemeClr val="tx1">
                    <a:lumMod val="65000"/>
                    <a:lumOff val="35000"/>
                  </a:schemeClr>
                </a:solidFill>
                <a:latin typeface="Open Sans" pitchFamily="2" charset="0"/>
                <a:ea typeface="Open Sans" pitchFamily="2" charset="0"/>
                <a:cs typeface="Open Sans" pitchFamily="2" charset="0"/>
              </a:rPr>
              <a:t>Inschrijven kan via:</a:t>
            </a:r>
          </a:p>
          <a:p>
            <a:pPr lvl="1">
              <a:lnSpc>
                <a:spcPct val="100000"/>
              </a:lnSpc>
            </a:pPr>
            <a:r>
              <a:rPr lang="nl-NL" sz="1600" dirty="0">
                <a:solidFill>
                  <a:schemeClr val="tx1">
                    <a:lumMod val="65000"/>
                    <a:lumOff val="35000"/>
                  </a:schemeClr>
                </a:solidFill>
                <a:latin typeface="Open Sans" pitchFamily="2" charset="0"/>
                <a:ea typeface="Open Sans" pitchFamily="2" charset="0"/>
                <a:cs typeface="Open Sans" pitchFamily="2" charset="0"/>
              </a:rPr>
              <a:t>Online : </a:t>
            </a:r>
            <a:r>
              <a:rPr lang="nl-NL" sz="1600" dirty="0">
                <a:solidFill>
                  <a:schemeClr val="tx1">
                    <a:lumMod val="65000"/>
                    <a:lumOff val="35000"/>
                  </a:schemeClr>
                </a:solidFill>
                <a:latin typeface="Open Sans" pitchFamily="2" charset="0"/>
                <a:ea typeface="Open Sans" pitchFamily="2" charset="0"/>
                <a:cs typeface="Open Sans" pitchFamily="2" charset="0"/>
                <a:hlinkClick r:id="rId2"/>
              </a:rPr>
              <a:t>www.herstelacademie.be/regions/halle-vilvoorde</a:t>
            </a:r>
            <a:endParaRPr lang="nl-NL" sz="1600" dirty="0">
              <a:solidFill>
                <a:schemeClr val="tx1">
                  <a:lumMod val="65000"/>
                  <a:lumOff val="35000"/>
                </a:schemeClr>
              </a:solidFill>
              <a:latin typeface="Open Sans" pitchFamily="2" charset="0"/>
              <a:ea typeface="Open Sans" pitchFamily="2" charset="0"/>
              <a:cs typeface="Open Sans" pitchFamily="2" charset="0"/>
            </a:endParaRPr>
          </a:p>
          <a:p>
            <a:pPr lvl="1">
              <a:lnSpc>
                <a:spcPct val="100000"/>
              </a:lnSpc>
            </a:pPr>
            <a:r>
              <a:rPr lang="nl-NL" sz="1600" dirty="0">
                <a:solidFill>
                  <a:schemeClr val="tx1">
                    <a:lumMod val="65000"/>
                    <a:lumOff val="35000"/>
                  </a:schemeClr>
                </a:solidFill>
                <a:latin typeface="Open Sans" pitchFamily="2" charset="0"/>
                <a:ea typeface="Open Sans" pitchFamily="2" charset="0"/>
                <a:cs typeface="Open Sans" pitchFamily="2" charset="0"/>
              </a:rPr>
              <a:t>Mail  : </a:t>
            </a:r>
            <a:r>
              <a:rPr lang="nl-NL" sz="1600" dirty="0">
                <a:solidFill>
                  <a:schemeClr val="tx1">
                    <a:lumMod val="65000"/>
                    <a:lumOff val="35000"/>
                  </a:schemeClr>
                </a:solidFill>
                <a:latin typeface="Open Sans" pitchFamily="2" charset="0"/>
                <a:ea typeface="Open Sans" pitchFamily="2" charset="0"/>
                <a:cs typeface="Open Sans" pitchFamily="2" charset="0"/>
                <a:hlinkClick r:id="rId3"/>
              </a:rPr>
              <a:t>hallevilvoode@herstelacademie.be</a:t>
            </a:r>
            <a:endParaRPr lang="nl-NL" sz="1600" dirty="0">
              <a:solidFill>
                <a:schemeClr val="tx1">
                  <a:lumMod val="65000"/>
                  <a:lumOff val="35000"/>
                </a:schemeClr>
              </a:solidFill>
              <a:latin typeface="Open Sans" pitchFamily="2" charset="0"/>
              <a:ea typeface="Open Sans" pitchFamily="2" charset="0"/>
              <a:cs typeface="Open Sans" pitchFamily="2" charset="0"/>
            </a:endParaRPr>
          </a:p>
          <a:p>
            <a:pPr lvl="1">
              <a:lnSpc>
                <a:spcPct val="100000"/>
              </a:lnSpc>
            </a:pPr>
            <a:r>
              <a:rPr lang="nl-NL" sz="1600" dirty="0">
                <a:solidFill>
                  <a:schemeClr val="tx1">
                    <a:lumMod val="65000"/>
                    <a:lumOff val="35000"/>
                  </a:schemeClr>
                </a:solidFill>
                <a:latin typeface="Open Sans" pitchFamily="2" charset="0"/>
                <a:ea typeface="Open Sans" pitchFamily="2" charset="0"/>
                <a:cs typeface="Open Sans" pitchFamily="2" charset="0"/>
              </a:rPr>
              <a:t>Telefoon : 0488 20 77 06</a:t>
            </a:r>
          </a:p>
        </p:txBody>
      </p:sp>
      <p:sp>
        <p:nvSpPr>
          <p:cNvPr id="4" name="Titel 1">
            <a:extLst>
              <a:ext uri="{FF2B5EF4-FFF2-40B4-BE49-F238E27FC236}">
                <a16:creationId xmlns:a16="http://schemas.microsoft.com/office/drawing/2014/main" id="{744C4797-A69A-C64D-8CBB-AF8757260CC8}"/>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dirty="0">
                <a:solidFill>
                  <a:schemeClr val="tx1">
                    <a:lumMod val="65000"/>
                    <a:lumOff val="35000"/>
                  </a:schemeClr>
                </a:solidFill>
                <a:latin typeface="Open Sans" pitchFamily="2" charset="0"/>
                <a:ea typeface="Open Sans" pitchFamily="2" charset="0"/>
                <a:cs typeface="Open Sans" pitchFamily="2" charset="0"/>
              </a:rPr>
              <a:t>Cursussen</a:t>
            </a:r>
            <a:endParaRPr lang="nl-BE" sz="3600" dirty="0">
              <a:solidFill>
                <a:schemeClr val="tx1">
                  <a:lumMod val="65000"/>
                  <a:lumOff val="35000"/>
                </a:schemeClr>
              </a:solidFill>
              <a:latin typeface="Open Sans" pitchFamily="2" charset="0"/>
              <a:ea typeface="Open Sans" pitchFamily="2" charset="0"/>
              <a:cs typeface="Open Sans" pitchFamily="2" charset="0"/>
            </a:endParaRPr>
          </a:p>
        </p:txBody>
      </p:sp>
      <p:pic>
        <p:nvPicPr>
          <p:cNvPr id="2" name="Afbeelding 1">
            <a:extLst>
              <a:ext uri="{FF2B5EF4-FFF2-40B4-BE49-F238E27FC236}">
                <a16:creationId xmlns:a16="http://schemas.microsoft.com/office/drawing/2014/main" id="{3A2E6936-21BE-9793-7290-CC3149A22E23}"/>
              </a:ext>
            </a:extLst>
          </p:cNvPr>
          <p:cNvPicPr>
            <a:picLocks noChangeAspect="1"/>
          </p:cNvPicPr>
          <p:nvPr/>
        </p:nvPicPr>
        <p:blipFill>
          <a:blip r:embed="rId4"/>
          <a:stretch>
            <a:fillRect/>
          </a:stretch>
        </p:blipFill>
        <p:spPr>
          <a:xfrm>
            <a:off x="8072460" y="2422007"/>
            <a:ext cx="3953463" cy="3188476"/>
          </a:xfrm>
          <a:prstGeom prst="rect">
            <a:avLst/>
          </a:prstGeom>
        </p:spPr>
      </p:pic>
    </p:spTree>
    <p:extLst>
      <p:ext uri="{BB962C8B-B14F-4D97-AF65-F5344CB8AC3E}">
        <p14:creationId xmlns:p14="http://schemas.microsoft.com/office/powerpoint/2010/main" val="97091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7045D0CC-396E-54EA-22A7-4D8A332938DF}"/>
              </a:ext>
            </a:extLst>
          </p:cNvPr>
          <p:cNvPicPr>
            <a:picLocks noChangeAspect="1"/>
          </p:cNvPicPr>
          <p:nvPr/>
        </p:nvPicPr>
        <p:blipFill rotWithShape="1">
          <a:blip r:embed="rId2"/>
          <a:srcRect l="30364" t="22783" r="32937" b="44854"/>
          <a:stretch/>
        </p:blipFill>
        <p:spPr>
          <a:xfrm>
            <a:off x="1189606" y="310718"/>
            <a:ext cx="9539307" cy="4731798"/>
          </a:xfrm>
          <a:prstGeom prst="rect">
            <a:avLst/>
          </a:prstGeom>
        </p:spPr>
      </p:pic>
    </p:spTree>
    <p:extLst>
      <p:ext uri="{BB962C8B-B14F-4D97-AF65-F5344CB8AC3E}">
        <p14:creationId xmlns:p14="http://schemas.microsoft.com/office/powerpoint/2010/main" val="291951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83A6328-72BC-DD55-43A4-ED6C47603103}"/>
              </a:ext>
            </a:extLst>
          </p:cNvPr>
          <p:cNvPicPr>
            <a:picLocks noChangeAspect="1"/>
          </p:cNvPicPr>
          <p:nvPr/>
        </p:nvPicPr>
        <p:blipFill>
          <a:blip r:embed="rId2"/>
          <a:stretch>
            <a:fillRect/>
          </a:stretch>
        </p:blipFill>
        <p:spPr>
          <a:xfrm>
            <a:off x="6184640" y="457198"/>
            <a:ext cx="4872135" cy="4872135"/>
          </a:xfrm>
          <a:prstGeom prst="rect">
            <a:avLst/>
          </a:prstGeom>
        </p:spPr>
      </p:pic>
      <p:sp>
        <p:nvSpPr>
          <p:cNvPr id="4" name="Tekstvak 3">
            <a:extLst>
              <a:ext uri="{FF2B5EF4-FFF2-40B4-BE49-F238E27FC236}">
                <a16:creationId xmlns:a16="http://schemas.microsoft.com/office/drawing/2014/main" id="{0753C562-5D9B-479F-F87C-6E0BE6D910C0}"/>
              </a:ext>
            </a:extLst>
          </p:cNvPr>
          <p:cNvSpPr txBox="1"/>
          <p:nvPr/>
        </p:nvSpPr>
        <p:spPr>
          <a:xfrm>
            <a:off x="784207" y="457204"/>
            <a:ext cx="5215253" cy="1323439"/>
          </a:xfrm>
          <a:prstGeom prst="rect">
            <a:avLst/>
          </a:prstGeom>
          <a:noFill/>
        </p:spPr>
        <p:txBody>
          <a:bodyPr wrap="square" lIns="91440" tIns="45720" rIns="91440" bIns="45720" anchor="t">
            <a:spAutoFit/>
          </a:bodyPr>
          <a:lstStyle/>
          <a:p>
            <a:pPr>
              <a:lnSpc>
                <a:spcPct val="100000"/>
              </a:lnSpc>
            </a:pPr>
            <a:r>
              <a:rPr lang="nl-NL" sz="2000" b="1" dirty="0">
                <a:solidFill>
                  <a:schemeClr val="tx1">
                    <a:lumMod val="65000"/>
                    <a:lumOff val="35000"/>
                  </a:schemeClr>
                </a:solidFill>
                <a:latin typeface="Open Sans"/>
                <a:ea typeface="Open Sans"/>
                <a:cs typeface="Open Sans"/>
              </a:rPr>
              <a:t>Goed gevoel of Jezelf in Herstel</a:t>
            </a:r>
            <a:endParaRPr lang="nl-NL" b="1">
              <a:solidFill>
                <a:schemeClr val="tx1">
                  <a:lumMod val="65000"/>
                  <a:lumOff val="35000"/>
                </a:schemeClr>
              </a:solidFill>
              <a:latin typeface="Open Sans"/>
              <a:ea typeface="Open Sans"/>
              <a:cs typeface="Open Sans"/>
            </a:endParaRPr>
          </a:p>
          <a:p>
            <a:pPr>
              <a:lnSpc>
                <a:spcPct val="100000"/>
              </a:lnSpc>
              <a:buFont typeface="Wingdings" panose="05000000000000000000" pitchFamily="2" charset="2"/>
              <a:buChar char="ü"/>
            </a:pPr>
            <a:endParaRPr lang="nl-NL" sz="2000" dirty="0">
              <a:solidFill>
                <a:schemeClr val="tx1">
                  <a:lumMod val="65000"/>
                  <a:lumOff val="35000"/>
                </a:schemeClr>
              </a:solidFill>
              <a:latin typeface="Open Sans" pitchFamily="2" charset="0"/>
              <a:ea typeface="Open Sans" pitchFamily="2" charset="0"/>
              <a:cs typeface="Open Sans" pitchFamily="2" charset="0"/>
            </a:endParaRPr>
          </a:p>
          <a:p>
            <a:pPr>
              <a:lnSpc>
                <a:spcPct val="100000"/>
              </a:lnSpc>
              <a:buFont typeface="Wingdings" panose="05000000000000000000" pitchFamily="2" charset="2"/>
              <a:buChar char="ü"/>
            </a:pPr>
            <a:r>
              <a:rPr lang="nl-NL" sz="2000" dirty="0">
                <a:solidFill>
                  <a:schemeClr val="tx1">
                    <a:lumMod val="65000"/>
                    <a:lumOff val="35000"/>
                  </a:schemeClr>
                </a:solidFill>
                <a:latin typeface="Open Sans" pitchFamily="2" charset="0"/>
                <a:ea typeface="Open Sans" pitchFamily="2" charset="0"/>
                <a:cs typeface="Open Sans" pitchFamily="2" charset="0"/>
              </a:rPr>
              <a:t>Zelfzorg</a:t>
            </a:r>
          </a:p>
          <a:p>
            <a:pPr>
              <a:lnSpc>
                <a:spcPct val="100000"/>
              </a:lnSpc>
              <a:buFont typeface="Wingdings" panose="05000000000000000000" pitchFamily="2" charset="2"/>
              <a:buChar char="ü"/>
            </a:pPr>
            <a:r>
              <a:rPr lang="nl-NL" sz="2000" dirty="0">
                <a:solidFill>
                  <a:schemeClr val="tx1">
                    <a:lumMod val="65000"/>
                    <a:lumOff val="35000"/>
                  </a:schemeClr>
                </a:solidFill>
                <a:latin typeface="Open Sans"/>
                <a:ea typeface="Open Sans"/>
                <a:cs typeface="Open Sans"/>
              </a:rPr>
              <a:t>Goed gevoel kistje</a:t>
            </a:r>
          </a:p>
        </p:txBody>
      </p:sp>
      <p:sp>
        <p:nvSpPr>
          <p:cNvPr id="5" name="Rectangle 1">
            <a:extLst>
              <a:ext uri="{FF2B5EF4-FFF2-40B4-BE49-F238E27FC236}">
                <a16:creationId xmlns:a16="http://schemas.microsoft.com/office/drawing/2014/main" id="{A1688E09-90BD-3B36-F64A-47D237D889F0}"/>
              </a:ext>
            </a:extLst>
          </p:cNvPr>
          <p:cNvSpPr>
            <a:spLocks noChangeArrowheads="1"/>
          </p:cNvSpPr>
          <p:nvPr/>
        </p:nvSpPr>
        <p:spPr bwMode="auto">
          <a:xfrm>
            <a:off x="462116" y="3787857"/>
            <a:ext cx="5387929" cy="8617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nl-BE" altLang="nl-BE" sz="1400" b="0" i="0" u="none" strike="noStrike" cap="none" normalizeH="0" baseline="0" dirty="0">
                <a:ln>
                  <a:noFill/>
                </a:ln>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Vul je Goed-gevoel-doos met foto’s, muziek, quotes en afspraken in de toekomst om naar uit te kijken. Hier heb je een overzicht van dingen die jou doen glimlachen. Wat kan jou weer hoop geven als je er aan denkt? </a:t>
            </a:r>
            <a:endParaRPr kumimoji="0" lang="nl-BE" altLang="nl-BE" sz="14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098" name="Picture 2">
            <a:extLst>
              <a:ext uri="{FF2B5EF4-FFF2-40B4-BE49-F238E27FC236}">
                <a16:creationId xmlns:a16="http://schemas.microsoft.com/office/drawing/2014/main" id="{32C01A51-2A92-9A7D-F53E-97BBAD65E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624" y="1851010"/>
            <a:ext cx="2143125" cy="1786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248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22F4225-FAE8-E187-755D-5CB9FE86968C}"/>
              </a:ext>
            </a:extLst>
          </p:cNvPr>
          <p:cNvPicPr>
            <a:picLocks noChangeAspect="1"/>
          </p:cNvPicPr>
          <p:nvPr/>
        </p:nvPicPr>
        <p:blipFill>
          <a:blip r:embed="rId2"/>
          <a:stretch>
            <a:fillRect/>
          </a:stretch>
        </p:blipFill>
        <p:spPr>
          <a:xfrm>
            <a:off x="6953358" y="1983153"/>
            <a:ext cx="5070232" cy="2890473"/>
          </a:xfrm>
          <a:prstGeom prst="rect">
            <a:avLst/>
          </a:prstGeom>
        </p:spPr>
      </p:pic>
      <p:sp>
        <p:nvSpPr>
          <p:cNvPr id="4" name="Tekstvak 3">
            <a:extLst>
              <a:ext uri="{FF2B5EF4-FFF2-40B4-BE49-F238E27FC236}">
                <a16:creationId xmlns:a16="http://schemas.microsoft.com/office/drawing/2014/main" id="{12E8D439-5B65-E757-70D5-BB114D544802}"/>
              </a:ext>
            </a:extLst>
          </p:cNvPr>
          <p:cNvSpPr txBox="1"/>
          <p:nvPr/>
        </p:nvSpPr>
        <p:spPr>
          <a:xfrm>
            <a:off x="145721" y="655458"/>
            <a:ext cx="6162868" cy="2585323"/>
          </a:xfrm>
          <a:prstGeom prst="rect">
            <a:avLst/>
          </a:prstGeom>
          <a:noFill/>
        </p:spPr>
        <p:txBody>
          <a:bodyPr wrap="square" lIns="91440" tIns="45720" rIns="91440" bIns="45720" anchor="t">
            <a:spAutoFit/>
          </a:bodyPr>
          <a:lstStyle/>
          <a:p>
            <a:pPr>
              <a:lnSpc>
                <a:spcPct val="100000"/>
              </a:lnSpc>
            </a:pPr>
            <a:r>
              <a:rPr lang="nl-NL" sz="2000" b="1" dirty="0">
                <a:solidFill>
                  <a:schemeClr val="tx1">
                    <a:lumMod val="65000"/>
                    <a:lumOff val="35000"/>
                  </a:schemeClr>
                </a:solidFill>
                <a:latin typeface="Open Sans"/>
                <a:ea typeface="Open Sans"/>
                <a:cs typeface="Open Sans"/>
              </a:rPr>
              <a:t>Groeien vanuit zelfvertrouwen</a:t>
            </a:r>
          </a:p>
          <a:p>
            <a:pPr>
              <a:lnSpc>
                <a:spcPct val="100000"/>
              </a:lnSpc>
              <a:buFont typeface="Wingdings" panose="05000000000000000000" pitchFamily="2" charset="2"/>
              <a:buChar char="ü"/>
            </a:pPr>
            <a:endParaRPr lang="nl-NL" sz="1600" dirty="0">
              <a:solidFill>
                <a:schemeClr val="tx1">
                  <a:lumMod val="65000"/>
                  <a:lumOff val="35000"/>
                </a:schemeClr>
              </a:solidFill>
              <a:latin typeface="Open Sans" pitchFamily="2" charset="0"/>
              <a:ea typeface="Open Sans" pitchFamily="2" charset="0"/>
              <a:cs typeface="Open Sans" pitchFamily="2" charset="0"/>
            </a:endParaRPr>
          </a:p>
          <a:p>
            <a:r>
              <a:rPr lang="nl-NL" sz="1400" dirty="0">
                <a:solidFill>
                  <a:schemeClr val="tx1">
                    <a:lumMod val="65000"/>
                    <a:lumOff val="35000"/>
                  </a:schemeClr>
                </a:solidFill>
                <a:latin typeface="Open Sans"/>
                <a:ea typeface="Open Sans"/>
                <a:cs typeface="Open Sans"/>
              </a:rPr>
              <a:t>Wetenschappers deden heel wat onderzoek naar welke behoeften er vervuld dienen te worden om onszelf optimaal te kunnen </a:t>
            </a:r>
            <a:r>
              <a:rPr lang="nl-NL" sz="1400" b="1" dirty="0">
                <a:solidFill>
                  <a:schemeClr val="tx1">
                    <a:lumMod val="65000"/>
                    <a:lumOff val="35000"/>
                  </a:schemeClr>
                </a:solidFill>
                <a:latin typeface="Open Sans"/>
                <a:ea typeface="Open Sans"/>
                <a:cs typeface="Open Sans"/>
              </a:rPr>
              <a:t>ontplooien</a:t>
            </a:r>
            <a:r>
              <a:rPr lang="nl-NL" sz="1400" dirty="0">
                <a:solidFill>
                  <a:schemeClr val="tx1">
                    <a:lumMod val="65000"/>
                    <a:lumOff val="35000"/>
                  </a:schemeClr>
                </a:solidFill>
                <a:latin typeface="Open Sans"/>
                <a:ea typeface="Open Sans"/>
                <a:cs typeface="Open Sans"/>
              </a:rPr>
              <a:t>. We bekijken samen over welke </a:t>
            </a:r>
            <a:r>
              <a:rPr lang="nl-NL" sz="1400" b="1" dirty="0">
                <a:solidFill>
                  <a:schemeClr val="tx1">
                    <a:lumMod val="65000"/>
                    <a:lumOff val="35000"/>
                  </a:schemeClr>
                </a:solidFill>
                <a:latin typeface="Open Sans"/>
                <a:ea typeface="Open Sans"/>
                <a:cs typeface="Open Sans"/>
              </a:rPr>
              <a:t>behoeften</a:t>
            </a:r>
            <a:r>
              <a:rPr lang="nl-NL" sz="1400" dirty="0">
                <a:solidFill>
                  <a:schemeClr val="tx1">
                    <a:lumMod val="65000"/>
                    <a:lumOff val="35000"/>
                  </a:schemeClr>
                </a:solidFill>
                <a:latin typeface="Open Sans"/>
                <a:ea typeface="Open Sans"/>
                <a:cs typeface="Open Sans"/>
              </a:rPr>
              <a:t> dit gaat, en onderzoeken hoe het met onze noden gesteld is. We proberen enkele oefeningen uit om aan onze noden tegemoet te komen, en doen ook </a:t>
            </a:r>
            <a:r>
              <a:rPr lang="nl-NL" sz="1400" b="1" dirty="0">
                <a:solidFill>
                  <a:schemeClr val="tx1">
                    <a:lumMod val="65000"/>
                    <a:lumOff val="35000"/>
                  </a:schemeClr>
                </a:solidFill>
                <a:latin typeface="Open Sans"/>
                <a:ea typeface="Open Sans"/>
                <a:cs typeface="Open Sans"/>
              </a:rPr>
              <a:t>inspiratie</a:t>
            </a:r>
            <a:r>
              <a:rPr lang="nl-NL" sz="1400" dirty="0">
                <a:solidFill>
                  <a:schemeClr val="tx1">
                    <a:lumMod val="65000"/>
                    <a:lumOff val="35000"/>
                  </a:schemeClr>
                </a:solidFill>
                <a:latin typeface="Open Sans"/>
                <a:ea typeface="Open Sans"/>
                <a:cs typeface="Open Sans"/>
              </a:rPr>
              <a:t> op om er thuis verder mee aan de slag te gaan.</a:t>
            </a:r>
          </a:p>
          <a:p>
            <a:endParaRPr lang="nl-NL" sz="1400" dirty="0">
              <a:solidFill>
                <a:schemeClr val="tx1">
                  <a:lumMod val="65000"/>
                  <a:lumOff val="35000"/>
                </a:schemeClr>
              </a:solidFill>
              <a:latin typeface="Open Sans" pitchFamily="2" charset="0"/>
              <a:ea typeface="Open Sans" pitchFamily="2" charset="0"/>
              <a:cs typeface="Open Sans" pitchFamily="2" charset="0"/>
            </a:endParaRPr>
          </a:p>
          <a:p>
            <a:pPr>
              <a:lnSpc>
                <a:spcPct val="100000"/>
              </a:lnSpc>
            </a:pPr>
            <a:r>
              <a:rPr lang="nl-NL" sz="1400" dirty="0">
                <a:solidFill>
                  <a:schemeClr val="tx1">
                    <a:lumMod val="65000"/>
                    <a:lumOff val="35000"/>
                  </a:schemeClr>
                </a:solidFill>
                <a:latin typeface="Open Sans"/>
                <a:ea typeface="Open Sans"/>
                <a:cs typeface="Open Sans"/>
              </a:rPr>
              <a:t>		Jezelf vertrouwen</a:t>
            </a:r>
          </a:p>
          <a:p>
            <a:pPr>
              <a:lnSpc>
                <a:spcPct val="100000"/>
              </a:lnSpc>
              <a:buFont typeface="Wingdings" panose="05000000000000000000" pitchFamily="2" charset="2"/>
              <a:buChar char="ü"/>
            </a:pPr>
            <a:endParaRPr lang="nl-NL" sz="1400" dirty="0">
              <a:solidFill>
                <a:schemeClr val="tx1">
                  <a:lumMod val="65000"/>
                  <a:lumOff val="35000"/>
                </a:schemeClr>
              </a:solidFill>
              <a:latin typeface="Open Sans" pitchFamily="2" charset="0"/>
              <a:ea typeface="Open Sans" pitchFamily="2" charset="0"/>
              <a:cs typeface="Open Sans" pitchFamily="2" charset="0"/>
            </a:endParaRPr>
          </a:p>
        </p:txBody>
      </p:sp>
      <p:sp>
        <p:nvSpPr>
          <p:cNvPr id="6" name="Tekstvak 5">
            <a:extLst>
              <a:ext uri="{FF2B5EF4-FFF2-40B4-BE49-F238E27FC236}">
                <a16:creationId xmlns:a16="http://schemas.microsoft.com/office/drawing/2014/main" id="{97A51D82-4CE7-B7EC-6A1F-04BBF300A281}"/>
              </a:ext>
            </a:extLst>
          </p:cNvPr>
          <p:cNvSpPr txBox="1"/>
          <p:nvPr/>
        </p:nvSpPr>
        <p:spPr>
          <a:xfrm>
            <a:off x="332154" y="3798504"/>
            <a:ext cx="6172200" cy="1077218"/>
          </a:xfrm>
          <a:prstGeom prst="rect">
            <a:avLst/>
          </a:prstGeom>
          <a:noFill/>
        </p:spPr>
        <p:txBody>
          <a:bodyPr wrap="square">
            <a:spAutoFit/>
          </a:bodyPr>
          <a:lstStyle/>
          <a:p>
            <a:pPr algn="l"/>
            <a:r>
              <a:rPr lang="nl-NL" sz="1600" dirty="0">
                <a:solidFill>
                  <a:srgbClr val="5A666F"/>
                </a:solidFill>
                <a:latin typeface="Open Sans" panose="020B0606030504020204" pitchFamily="34" charset="0"/>
              </a:rPr>
              <a:t>Op</a:t>
            </a:r>
            <a:r>
              <a:rPr lang="nl-NL" sz="1600" b="0" i="0" dirty="0">
                <a:solidFill>
                  <a:srgbClr val="5A666F"/>
                </a:solidFill>
                <a:effectLst/>
                <a:latin typeface="Open Sans" panose="020B0606030504020204" pitchFamily="34" charset="0"/>
              </a:rPr>
              <a:t> een rustige manier kijken en denken we interactief na over zelfvertrouwen en </a:t>
            </a:r>
            <a:r>
              <a:rPr lang="nl-NL" sz="1600" b="1" i="0" dirty="0">
                <a:solidFill>
                  <a:srgbClr val="5A666F"/>
                </a:solidFill>
                <a:effectLst/>
                <a:latin typeface="Open Sans" panose="020B0606030504020204" pitchFamily="34" charset="0"/>
              </a:rPr>
              <a:t>positief denken</a:t>
            </a:r>
            <a:r>
              <a:rPr lang="nl-NL" sz="1600" b="0" i="0" dirty="0">
                <a:solidFill>
                  <a:srgbClr val="5A666F"/>
                </a:solidFill>
                <a:effectLst/>
                <a:latin typeface="Open Sans" panose="020B0606030504020204" pitchFamily="34" charset="0"/>
              </a:rPr>
              <a:t>.</a:t>
            </a:r>
            <a:br>
              <a:rPr lang="nl-NL" sz="1600" b="0" i="0" dirty="0">
                <a:solidFill>
                  <a:srgbClr val="5A666F"/>
                </a:solidFill>
                <a:effectLst/>
                <a:latin typeface="Open Sans" panose="020B0606030504020204" pitchFamily="34" charset="0"/>
              </a:rPr>
            </a:br>
            <a:r>
              <a:rPr lang="nl-NL" sz="1600" b="0" i="0" dirty="0">
                <a:solidFill>
                  <a:srgbClr val="5A666F"/>
                </a:solidFill>
                <a:effectLst/>
                <a:latin typeface="Open Sans" panose="020B0606030504020204" pitchFamily="34" charset="0"/>
              </a:rPr>
              <a:t>Stapsgewijs bouwen we het </a:t>
            </a:r>
            <a:r>
              <a:rPr lang="nl-NL" sz="1600" b="1" i="0" dirty="0">
                <a:solidFill>
                  <a:srgbClr val="5A666F"/>
                </a:solidFill>
                <a:effectLst/>
                <a:latin typeface="Open Sans" panose="020B0606030504020204" pitchFamily="34" charset="0"/>
              </a:rPr>
              <a:t>vertrouwen in eigen kunnen </a:t>
            </a:r>
            <a:r>
              <a:rPr lang="nl-NL" sz="1600" b="0" i="0" dirty="0">
                <a:solidFill>
                  <a:srgbClr val="5A666F"/>
                </a:solidFill>
                <a:effectLst/>
                <a:latin typeface="Open Sans" panose="020B0606030504020204" pitchFamily="34" charset="0"/>
              </a:rPr>
              <a:t>op en krijgen we </a:t>
            </a:r>
            <a:r>
              <a:rPr lang="nl-NL" sz="1600" b="1" i="0" dirty="0">
                <a:solidFill>
                  <a:srgbClr val="5A666F"/>
                </a:solidFill>
                <a:effectLst/>
                <a:latin typeface="Open Sans" panose="020B0606030504020204" pitchFamily="34" charset="0"/>
              </a:rPr>
              <a:t>een positief eigenbeeld</a:t>
            </a:r>
            <a:r>
              <a:rPr lang="nl-NL" sz="1600" b="0" i="0" dirty="0">
                <a:solidFill>
                  <a:srgbClr val="5A666F"/>
                </a:solidFill>
                <a:effectLst/>
                <a:latin typeface="Open Sans" panose="020B0606030504020204" pitchFamily="34" charset="0"/>
              </a:rPr>
              <a:t>. </a:t>
            </a:r>
          </a:p>
        </p:txBody>
      </p:sp>
    </p:spTree>
    <p:extLst>
      <p:ext uri="{BB962C8B-B14F-4D97-AF65-F5344CB8AC3E}">
        <p14:creationId xmlns:p14="http://schemas.microsoft.com/office/powerpoint/2010/main" val="675060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796E4-A56F-80F1-F608-89755CAE7242}"/>
              </a:ext>
            </a:extLst>
          </p:cNvPr>
          <p:cNvSpPr>
            <a:spLocks noGrp="1"/>
          </p:cNvSpPr>
          <p:nvPr>
            <p:ph type="title"/>
          </p:nvPr>
        </p:nvSpPr>
        <p:spPr/>
        <p:txBody>
          <a:bodyPr>
            <a:normAutofit/>
          </a:bodyPr>
          <a:lstStyle/>
          <a:p>
            <a:r>
              <a:rPr lang="nl-NL" sz="2000" b="1" dirty="0">
                <a:latin typeface="Open Sans"/>
                <a:ea typeface="Open Sans"/>
                <a:cs typeface="Open Sans"/>
              </a:rPr>
              <a:t>Omgaan met conflicten</a:t>
            </a:r>
            <a:endParaRPr lang="nl-BE" sz="2000" b="1">
              <a:latin typeface="Open Sans"/>
              <a:ea typeface="Open Sans"/>
              <a:cs typeface="Open Sans"/>
            </a:endParaRPr>
          </a:p>
        </p:txBody>
      </p:sp>
      <p:pic>
        <p:nvPicPr>
          <p:cNvPr id="4" name="Tijdelijke aanduiding voor inhoud 3">
            <a:extLst>
              <a:ext uri="{FF2B5EF4-FFF2-40B4-BE49-F238E27FC236}">
                <a16:creationId xmlns:a16="http://schemas.microsoft.com/office/drawing/2014/main" id="{6BCB1B45-2900-839F-2C5A-68B51936A5C7}"/>
              </a:ext>
            </a:extLst>
          </p:cNvPr>
          <p:cNvPicPr>
            <a:picLocks noGrp="1" noChangeAspect="1"/>
          </p:cNvPicPr>
          <p:nvPr>
            <p:ph idx="1"/>
          </p:nvPr>
        </p:nvPicPr>
        <p:blipFill>
          <a:blip r:embed="rId2"/>
          <a:stretch>
            <a:fillRect/>
          </a:stretch>
        </p:blipFill>
        <p:spPr>
          <a:xfrm>
            <a:off x="6980312" y="2149086"/>
            <a:ext cx="4388585" cy="3314172"/>
          </a:xfrm>
          <a:prstGeom prst="rect">
            <a:avLst/>
          </a:prstGeom>
        </p:spPr>
      </p:pic>
      <p:sp>
        <p:nvSpPr>
          <p:cNvPr id="6" name="Tekstvak 5">
            <a:extLst>
              <a:ext uri="{FF2B5EF4-FFF2-40B4-BE49-F238E27FC236}">
                <a16:creationId xmlns:a16="http://schemas.microsoft.com/office/drawing/2014/main" id="{ED2ECEB6-B717-3D4F-856C-D6E1783DBE97}"/>
              </a:ext>
            </a:extLst>
          </p:cNvPr>
          <p:cNvSpPr txBox="1"/>
          <p:nvPr/>
        </p:nvSpPr>
        <p:spPr>
          <a:xfrm>
            <a:off x="491614" y="1858297"/>
            <a:ext cx="4041058" cy="1815882"/>
          </a:xfrm>
          <a:prstGeom prst="rect">
            <a:avLst/>
          </a:prstGeom>
          <a:noFill/>
        </p:spPr>
        <p:txBody>
          <a:bodyPr wrap="square" lIns="91440" tIns="45720" rIns="91440" bIns="45720" anchor="t">
            <a:spAutoFit/>
          </a:bodyPr>
          <a:lstStyle/>
          <a:p>
            <a:pPr lvl="1">
              <a:lnSpc>
                <a:spcPct val="100000"/>
              </a:lnSpc>
            </a:pPr>
            <a:r>
              <a:rPr lang="nl-NL" sz="1400" dirty="0">
                <a:solidFill>
                  <a:schemeClr val="tx1">
                    <a:lumMod val="65000"/>
                    <a:lumOff val="35000"/>
                  </a:schemeClr>
                </a:solidFill>
                <a:latin typeface="Open Sans"/>
                <a:ea typeface="Open Sans"/>
                <a:cs typeface="Open Sans"/>
              </a:rPr>
              <a:t>Iedereen heeft wel eens conflicten.</a:t>
            </a:r>
          </a:p>
          <a:p>
            <a:pPr lvl="1">
              <a:lnSpc>
                <a:spcPct val="100000"/>
              </a:lnSpc>
            </a:pPr>
            <a:endParaRPr lang="nl-NL" sz="1400" dirty="0">
              <a:solidFill>
                <a:schemeClr val="tx1">
                  <a:lumMod val="65000"/>
                  <a:lumOff val="35000"/>
                </a:schemeClr>
              </a:solidFill>
              <a:latin typeface="Open Sans" pitchFamily="2" charset="0"/>
              <a:ea typeface="Open Sans" pitchFamily="2" charset="0"/>
              <a:cs typeface="Open Sans" pitchFamily="2" charset="0"/>
            </a:endParaRPr>
          </a:p>
          <a:p>
            <a:pPr lvl="1"/>
            <a:r>
              <a:rPr lang="nl-NL" sz="1400" dirty="0">
                <a:solidFill>
                  <a:schemeClr val="tx1">
                    <a:lumMod val="65000"/>
                    <a:lumOff val="35000"/>
                  </a:schemeClr>
                </a:solidFill>
                <a:latin typeface="Open Sans"/>
                <a:ea typeface="Open Sans"/>
                <a:cs typeface="Open Sans"/>
              </a:rPr>
              <a:t>Het gaat niet om de inhoud of kwestie alleen, maar ook om de relatie met de ander. </a:t>
            </a:r>
            <a:endParaRPr lang="nl-NL" sz="1400" dirty="0">
              <a:solidFill>
                <a:schemeClr val="tx1">
                  <a:lumMod val="65000"/>
                  <a:lumOff val="35000"/>
                </a:schemeClr>
              </a:solidFill>
              <a:latin typeface="Open Sans" pitchFamily="2" charset="0"/>
              <a:ea typeface="Open Sans" pitchFamily="2" charset="0"/>
              <a:cs typeface="Open Sans" pitchFamily="2" charset="0"/>
            </a:endParaRPr>
          </a:p>
          <a:p>
            <a:pPr lvl="1">
              <a:lnSpc>
                <a:spcPct val="100000"/>
              </a:lnSpc>
            </a:pPr>
            <a:endParaRPr lang="nl-NL" sz="1400" dirty="0">
              <a:solidFill>
                <a:schemeClr val="tx1">
                  <a:lumMod val="65000"/>
                  <a:lumOff val="35000"/>
                </a:schemeClr>
              </a:solidFill>
              <a:latin typeface="Open Sans" pitchFamily="2" charset="0"/>
              <a:ea typeface="Open Sans" pitchFamily="2" charset="0"/>
              <a:cs typeface="Open Sans" pitchFamily="2" charset="0"/>
            </a:endParaRPr>
          </a:p>
          <a:p>
            <a:pPr lvl="1">
              <a:lnSpc>
                <a:spcPct val="100000"/>
              </a:lnSpc>
            </a:pPr>
            <a:r>
              <a:rPr lang="nl-NL" sz="1400" dirty="0">
                <a:solidFill>
                  <a:schemeClr val="tx1">
                    <a:lumMod val="65000"/>
                    <a:lumOff val="35000"/>
                  </a:schemeClr>
                </a:solidFill>
                <a:latin typeface="Open Sans"/>
                <a:ea typeface="Open Sans"/>
                <a:cs typeface="Open Sans"/>
              </a:rPr>
              <a:t>Conflicten kunnen aanleiding geven tot spanning en stress.</a:t>
            </a:r>
          </a:p>
        </p:txBody>
      </p:sp>
    </p:spTree>
    <p:extLst>
      <p:ext uri="{BB962C8B-B14F-4D97-AF65-F5344CB8AC3E}">
        <p14:creationId xmlns:p14="http://schemas.microsoft.com/office/powerpoint/2010/main" val="335518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86A090-C634-2C86-9A97-F893B7708241}"/>
              </a:ext>
            </a:extLst>
          </p:cNvPr>
          <p:cNvSpPr>
            <a:spLocks noGrp="1"/>
          </p:cNvSpPr>
          <p:nvPr>
            <p:ph type="title"/>
          </p:nvPr>
        </p:nvSpPr>
        <p:spPr/>
        <p:txBody>
          <a:bodyPr>
            <a:normAutofit/>
          </a:bodyPr>
          <a:lstStyle/>
          <a:p>
            <a:r>
              <a:rPr lang="nl-NL" sz="2000" b="1" dirty="0">
                <a:latin typeface="Open Sans"/>
                <a:ea typeface="Open Sans"/>
                <a:cs typeface="Open Sans"/>
              </a:rPr>
              <a:t>Geef je angst eens vakantie</a:t>
            </a:r>
            <a:endParaRPr lang="nl-BE" sz="2000" b="1">
              <a:latin typeface="Open Sans"/>
              <a:ea typeface="Open Sans"/>
              <a:cs typeface="Open Sans"/>
            </a:endParaRPr>
          </a:p>
        </p:txBody>
      </p:sp>
      <p:pic>
        <p:nvPicPr>
          <p:cNvPr id="4" name="Tijdelijke aanduiding voor inhoud 3">
            <a:extLst>
              <a:ext uri="{FF2B5EF4-FFF2-40B4-BE49-F238E27FC236}">
                <a16:creationId xmlns:a16="http://schemas.microsoft.com/office/drawing/2014/main" id="{0657748A-C162-AF19-1FB3-0949169611D0}"/>
              </a:ext>
            </a:extLst>
          </p:cNvPr>
          <p:cNvPicPr>
            <a:picLocks noGrp="1" noChangeAspect="1"/>
          </p:cNvPicPr>
          <p:nvPr>
            <p:ph idx="1"/>
          </p:nvPr>
        </p:nvPicPr>
        <p:blipFill>
          <a:blip r:embed="rId2"/>
          <a:stretch>
            <a:fillRect/>
          </a:stretch>
        </p:blipFill>
        <p:spPr>
          <a:xfrm>
            <a:off x="7875037" y="1690687"/>
            <a:ext cx="3811165" cy="3207883"/>
          </a:xfrm>
          <a:prstGeom prst="rect">
            <a:avLst/>
          </a:prstGeom>
        </p:spPr>
      </p:pic>
      <p:sp>
        <p:nvSpPr>
          <p:cNvPr id="6" name="Tekstvak 5">
            <a:extLst>
              <a:ext uri="{FF2B5EF4-FFF2-40B4-BE49-F238E27FC236}">
                <a16:creationId xmlns:a16="http://schemas.microsoft.com/office/drawing/2014/main" id="{F8637EE0-0C77-DF0D-791E-AC9118B04858}"/>
              </a:ext>
            </a:extLst>
          </p:cNvPr>
          <p:cNvSpPr txBox="1"/>
          <p:nvPr/>
        </p:nvSpPr>
        <p:spPr>
          <a:xfrm>
            <a:off x="399662" y="1863467"/>
            <a:ext cx="7036837" cy="2062103"/>
          </a:xfrm>
          <a:prstGeom prst="rect">
            <a:avLst/>
          </a:prstGeom>
          <a:noFill/>
        </p:spPr>
        <p:txBody>
          <a:bodyPr wrap="square" lIns="91440" tIns="45720" rIns="91440" bIns="45720" anchor="t">
            <a:spAutoFit/>
          </a:bodyPr>
          <a:lstStyle/>
          <a:p>
            <a:r>
              <a:rPr lang="nl-NL" sz="1600" dirty="0">
                <a:latin typeface="Open Sans"/>
                <a:ea typeface="Open Sans"/>
                <a:cs typeface="Open Sans"/>
              </a:rPr>
              <a:t>Voel je ook de kriebels bij de foto ? </a:t>
            </a:r>
          </a:p>
          <a:p>
            <a:endParaRPr lang="nl-NL" sz="1600" dirty="0">
              <a:latin typeface="Open Sans"/>
              <a:ea typeface="Open Sans"/>
              <a:cs typeface="Open Sans"/>
            </a:endParaRPr>
          </a:p>
          <a:p>
            <a:r>
              <a:rPr lang="nl-NL" sz="1600" dirty="0">
                <a:latin typeface="Open Sans"/>
                <a:ea typeface="Open Sans"/>
                <a:cs typeface="Open Sans"/>
              </a:rPr>
              <a:t>In deze workshop "geef je angst eens vakantie" ga je met Caroline (professional) en Jan (ervaringsdeskundige) aan het werk.</a:t>
            </a:r>
          </a:p>
          <a:p>
            <a:endParaRPr lang="nl-NL" sz="1600" dirty="0">
              <a:latin typeface="Open Sans"/>
              <a:ea typeface="Open Sans"/>
              <a:cs typeface="Open Sans"/>
            </a:endParaRPr>
          </a:p>
          <a:p>
            <a:r>
              <a:rPr lang="nl-NL" sz="1600" dirty="0">
                <a:latin typeface="Open Sans"/>
                <a:ea typeface="Open Sans"/>
                <a:cs typeface="Open Sans"/>
              </a:rPr>
              <a:t>Samen gaan ze op zoek naar tools en tips om dit thema bespreekbaar te maken bij je omgeving. </a:t>
            </a:r>
          </a:p>
          <a:p>
            <a:endParaRPr lang="nl-NL" sz="1600" dirty="0">
              <a:latin typeface="Open Sans"/>
              <a:ea typeface="Open Sans"/>
              <a:cs typeface="Open Sans"/>
            </a:endParaRPr>
          </a:p>
        </p:txBody>
      </p:sp>
    </p:spTree>
    <p:extLst>
      <p:ext uri="{BB962C8B-B14F-4D97-AF65-F5344CB8AC3E}">
        <p14:creationId xmlns:p14="http://schemas.microsoft.com/office/powerpoint/2010/main" val="57540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5376F46-15AF-FF3C-10A0-72FCC9FDF9C7}"/>
              </a:ext>
            </a:extLst>
          </p:cNvPr>
          <p:cNvSpPr>
            <a:spLocks noGrp="1"/>
          </p:cNvSpPr>
          <p:nvPr>
            <p:ph type="ctrTitle"/>
          </p:nvPr>
        </p:nvSpPr>
        <p:spPr>
          <a:xfrm>
            <a:off x="435300" y="246095"/>
            <a:ext cx="7411616" cy="499026"/>
          </a:xfrm>
        </p:spPr>
        <p:txBody>
          <a:bodyPr>
            <a:normAutofit/>
          </a:bodyPr>
          <a:lstStyle/>
          <a:p>
            <a:pPr algn="l"/>
            <a:r>
              <a:rPr lang="nl-NL" sz="2000" b="1" dirty="0">
                <a:latin typeface="Open Sans"/>
                <a:ea typeface="Open Sans"/>
                <a:cs typeface="Open Sans"/>
              </a:rPr>
              <a:t>Creatieve </a:t>
            </a:r>
            <a:r>
              <a:rPr lang="nl-NL" sz="2000" b="1" err="1">
                <a:latin typeface="Open Sans"/>
                <a:ea typeface="Open Sans"/>
                <a:cs typeface="Open Sans"/>
              </a:rPr>
              <a:t>toolbox</a:t>
            </a:r>
            <a:endParaRPr lang="nl-BE" sz="2000" b="1">
              <a:latin typeface="Open Sans"/>
              <a:ea typeface="Open Sans"/>
              <a:cs typeface="Open Sans"/>
            </a:endParaRPr>
          </a:p>
        </p:txBody>
      </p:sp>
      <p:sp>
        <p:nvSpPr>
          <p:cNvPr id="7" name="Tekstvak 6">
            <a:extLst>
              <a:ext uri="{FF2B5EF4-FFF2-40B4-BE49-F238E27FC236}">
                <a16:creationId xmlns:a16="http://schemas.microsoft.com/office/drawing/2014/main" id="{16614859-FB89-5ABA-4AC3-6D9790E152BC}"/>
              </a:ext>
            </a:extLst>
          </p:cNvPr>
          <p:cNvSpPr txBox="1"/>
          <p:nvPr/>
        </p:nvSpPr>
        <p:spPr>
          <a:xfrm>
            <a:off x="665022" y="1263646"/>
            <a:ext cx="6941974" cy="646331"/>
          </a:xfrm>
          <a:prstGeom prst="rect">
            <a:avLst/>
          </a:prstGeom>
          <a:noFill/>
        </p:spPr>
        <p:txBody>
          <a:bodyPr wrap="square" lIns="91440" tIns="45720" rIns="91440" bIns="45720" anchor="t">
            <a:spAutoFit/>
          </a:bodyPr>
          <a:lstStyle/>
          <a:p>
            <a:r>
              <a:rPr lang="nl-NL" b="0" i="0" err="1">
                <a:solidFill>
                  <a:srgbClr val="666666"/>
                </a:solidFill>
                <a:effectLst/>
                <a:latin typeface="Roboto"/>
                <a:ea typeface="Roboto"/>
                <a:cs typeface="Roboto"/>
              </a:rPr>
              <a:t>SoulCo</a:t>
            </a:r>
            <a:r>
              <a:rPr lang="nl-NL" b="0" i="0" err="1">
                <a:solidFill>
                  <a:srgbClr val="666666"/>
                </a:solidFill>
                <a:effectLst/>
                <a:highlight>
                  <a:srgbClr val="FFFF00"/>
                </a:highlight>
                <a:latin typeface="Roboto"/>
                <a:ea typeface="Roboto"/>
                <a:cs typeface="Roboto"/>
              </a:rPr>
              <a:t>llage</a:t>
            </a:r>
            <a:r>
              <a:rPr lang="nl-NL" b="0" i="0" dirty="0">
                <a:solidFill>
                  <a:srgbClr val="666666"/>
                </a:solidFill>
                <a:effectLst/>
                <a:highlight>
                  <a:srgbClr val="FFFF00"/>
                </a:highlight>
                <a:latin typeface="Roboto"/>
                <a:ea typeface="Roboto"/>
                <a:cs typeface="Roboto"/>
              </a:rPr>
              <a:t>® is een leuke en creatieve manier om </a:t>
            </a:r>
            <a:r>
              <a:rPr lang="nl-NL" b="1" i="0" dirty="0">
                <a:solidFill>
                  <a:srgbClr val="666666"/>
                </a:solidFill>
                <a:effectLst/>
                <a:highlight>
                  <a:srgbClr val="FFFF00"/>
                </a:highlight>
                <a:latin typeface="Roboto"/>
                <a:ea typeface="Roboto"/>
                <a:cs typeface="Roboto"/>
              </a:rPr>
              <a:t>dichter bij jezelf te komen</a:t>
            </a:r>
            <a:r>
              <a:rPr lang="nl-NL" b="0" i="0" dirty="0">
                <a:solidFill>
                  <a:srgbClr val="666666"/>
                </a:solidFill>
                <a:effectLst/>
                <a:highlight>
                  <a:srgbClr val="FFFF00"/>
                </a:highlight>
                <a:latin typeface="Roboto"/>
                <a:ea typeface="Roboto"/>
                <a:cs typeface="Roboto"/>
              </a:rPr>
              <a:t>. Je maakt gebruik van je intuïtie en creativiteit </a:t>
            </a:r>
            <a:endParaRPr lang="nl-BE">
              <a:highlight>
                <a:srgbClr val="FFFF00"/>
              </a:highlight>
              <a:latin typeface="Roboto"/>
              <a:ea typeface="Roboto"/>
              <a:cs typeface="Roboto"/>
            </a:endParaRPr>
          </a:p>
        </p:txBody>
      </p:sp>
      <p:pic>
        <p:nvPicPr>
          <p:cNvPr id="10" name="Afbeelding 9" descr="Afbeelding met tekening, illustratie, clipart, Kinderkunst&#10;&#10;Automatisch gegenereerde beschrijving">
            <a:extLst>
              <a:ext uri="{FF2B5EF4-FFF2-40B4-BE49-F238E27FC236}">
                <a16:creationId xmlns:a16="http://schemas.microsoft.com/office/drawing/2014/main" id="{455C07BF-94A3-646B-B8A4-7E9050CA3B75}"/>
              </a:ext>
            </a:extLst>
          </p:cNvPr>
          <p:cNvPicPr>
            <a:picLocks noChangeAspect="1"/>
          </p:cNvPicPr>
          <p:nvPr/>
        </p:nvPicPr>
        <p:blipFill>
          <a:blip r:embed="rId2"/>
          <a:stretch>
            <a:fillRect/>
          </a:stretch>
        </p:blipFill>
        <p:spPr>
          <a:xfrm>
            <a:off x="9302751" y="1912408"/>
            <a:ext cx="2402416" cy="2810933"/>
          </a:xfrm>
          <a:prstGeom prst="rect">
            <a:avLst/>
          </a:prstGeom>
        </p:spPr>
      </p:pic>
    </p:spTree>
    <p:extLst>
      <p:ext uri="{BB962C8B-B14F-4D97-AF65-F5344CB8AC3E}">
        <p14:creationId xmlns:p14="http://schemas.microsoft.com/office/powerpoint/2010/main" val="2745600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E38F23-33AB-BDA3-0711-5AAE1F568229}"/>
              </a:ext>
            </a:extLst>
          </p:cNvPr>
          <p:cNvSpPr>
            <a:spLocks noGrp="1"/>
          </p:cNvSpPr>
          <p:nvPr>
            <p:ph type="title"/>
          </p:nvPr>
        </p:nvSpPr>
        <p:spPr>
          <a:xfrm>
            <a:off x="838200" y="333375"/>
            <a:ext cx="10515600" cy="722313"/>
          </a:xfrm>
        </p:spPr>
        <p:txBody>
          <a:bodyPr/>
          <a:lstStyle/>
          <a:p>
            <a:r>
              <a:rPr lang="nl-NL" sz="2000" b="1" err="1">
                <a:latin typeface="Open Sans"/>
                <a:ea typeface="+mj-lt"/>
                <a:cs typeface="+mj-lt"/>
              </a:rPr>
              <a:t>Burnout</a:t>
            </a:r>
            <a:r>
              <a:rPr lang="nl-NL" sz="2000" b="1" dirty="0">
                <a:latin typeface="Open Sans"/>
                <a:ea typeface="+mj-lt"/>
                <a:cs typeface="+mj-lt"/>
              </a:rPr>
              <a:t> en depressie</a:t>
            </a:r>
            <a:endParaRPr lang="nl-NL" sz="2000" b="1">
              <a:latin typeface="Open Sans"/>
              <a:ea typeface="Open Sans"/>
              <a:cs typeface="Open Sans"/>
            </a:endParaRPr>
          </a:p>
        </p:txBody>
      </p:sp>
      <p:sp>
        <p:nvSpPr>
          <p:cNvPr id="3" name="Tijdelijke aanduiding voor inhoud 2">
            <a:extLst>
              <a:ext uri="{FF2B5EF4-FFF2-40B4-BE49-F238E27FC236}">
                <a16:creationId xmlns:a16="http://schemas.microsoft.com/office/drawing/2014/main" id="{65F227AF-2B70-FF9D-86DE-F24B8DB5F52A}"/>
              </a:ext>
            </a:extLst>
          </p:cNvPr>
          <p:cNvSpPr>
            <a:spLocks noGrp="1"/>
          </p:cNvSpPr>
          <p:nvPr>
            <p:ph idx="1"/>
          </p:nvPr>
        </p:nvSpPr>
        <p:spPr>
          <a:xfrm>
            <a:off x="838200" y="1923317"/>
            <a:ext cx="5474677" cy="4253646"/>
          </a:xfrm>
        </p:spPr>
        <p:txBody>
          <a:bodyPr vert="horz" lIns="91440" tIns="45720" rIns="91440" bIns="45720" rtlCol="0" anchor="t">
            <a:normAutofit/>
          </a:bodyPr>
          <a:lstStyle/>
          <a:p>
            <a:pPr marL="0" indent="0">
              <a:lnSpc>
                <a:spcPct val="100000"/>
              </a:lnSpc>
              <a:buNone/>
            </a:pPr>
            <a:r>
              <a:rPr lang="nl-NL" sz="1600" dirty="0">
                <a:latin typeface="Open Sans"/>
                <a:ea typeface="Open Sans"/>
                <a:cs typeface="Open Sans"/>
              </a:rPr>
              <a:t>Samen met</a:t>
            </a:r>
            <a:r>
              <a:rPr lang="nl-NL" sz="1600" dirty="0">
                <a:highlight>
                  <a:srgbClr val="FFFF00"/>
                </a:highlight>
                <a:latin typeface="Open Sans"/>
                <a:ea typeface="Open Sans"/>
                <a:cs typeface="Open Sans"/>
              </a:rPr>
              <a:t> een professional en ervaringsdeskundige bieden we een interactieve zoektocht aan waar we ruimte bieden voor eenieders verhaal e</a:t>
            </a:r>
            <a:r>
              <a:rPr lang="nl-NL" sz="1600" dirty="0">
                <a:latin typeface="Open Sans"/>
                <a:ea typeface="Open Sans"/>
                <a:cs typeface="Open Sans"/>
              </a:rPr>
              <a:t>n dit in een 4-daagse vorming. Deze vorming is toegankelijk voor iedereen die met deze problematiek te maken heeft. </a:t>
            </a:r>
            <a:endParaRPr lang="nl-NL" sz="1600">
              <a:latin typeface="Open Sans"/>
              <a:ea typeface="Open Sans"/>
              <a:cs typeface="Open Sans"/>
            </a:endParaRPr>
          </a:p>
        </p:txBody>
      </p:sp>
      <p:pic>
        <p:nvPicPr>
          <p:cNvPr id="5" name="Afbeelding 4" descr="Afbeelding met persoon, Menselijk gezicht, overdekt, zwart-wit&#10;&#10;Automatisch gegenereerde beschrijving">
            <a:extLst>
              <a:ext uri="{FF2B5EF4-FFF2-40B4-BE49-F238E27FC236}">
                <a16:creationId xmlns:a16="http://schemas.microsoft.com/office/drawing/2014/main" id="{40C0A6E8-E6C5-F5EB-4CD7-FB360B4BAC27}"/>
              </a:ext>
            </a:extLst>
          </p:cNvPr>
          <p:cNvPicPr>
            <a:picLocks noChangeAspect="1"/>
          </p:cNvPicPr>
          <p:nvPr/>
        </p:nvPicPr>
        <p:blipFill>
          <a:blip r:embed="rId2"/>
          <a:stretch>
            <a:fillRect/>
          </a:stretch>
        </p:blipFill>
        <p:spPr>
          <a:xfrm>
            <a:off x="7301279" y="2000250"/>
            <a:ext cx="2571750" cy="2857500"/>
          </a:xfrm>
          <a:prstGeom prst="rect">
            <a:avLst/>
          </a:prstGeom>
        </p:spPr>
      </p:pic>
    </p:spTree>
    <p:extLst>
      <p:ext uri="{BB962C8B-B14F-4D97-AF65-F5344CB8AC3E}">
        <p14:creationId xmlns:p14="http://schemas.microsoft.com/office/powerpoint/2010/main" val="225502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25812-CED7-CD8A-04B1-7E27FF01126E}"/>
              </a:ext>
            </a:extLst>
          </p:cNvPr>
          <p:cNvSpPr>
            <a:spLocks noGrp="1"/>
          </p:cNvSpPr>
          <p:nvPr>
            <p:ph type="title"/>
          </p:nvPr>
        </p:nvSpPr>
        <p:spPr/>
        <p:txBody>
          <a:bodyPr/>
          <a:lstStyle/>
          <a:p>
            <a:r>
              <a:rPr lang="nl-NL" dirty="0"/>
              <a:t>Herstelwandelingen</a:t>
            </a:r>
            <a:endParaRPr lang="nl-BE" dirty="0"/>
          </a:p>
        </p:txBody>
      </p:sp>
      <p:sp>
        <p:nvSpPr>
          <p:cNvPr id="3" name="Tijdelijke aanduiding voor inhoud 2">
            <a:extLst>
              <a:ext uri="{FF2B5EF4-FFF2-40B4-BE49-F238E27FC236}">
                <a16:creationId xmlns:a16="http://schemas.microsoft.com/office/drawing/2014/main" id="{5BD84D8E-46A8-5C8E-E0A5-B108B983FC44}"/>
              </a:ext>
            </a:extLst>
          </p:cNvPr>
          <p:cNvSpPr>
            <a:spLocks noGrp="1"/>
          </p:cNvSpPr>
          <p:nvPr>
            <p:ph idx="1"/>
          </p:nvPr>
        </p:nvSpPr>
        <p:spPr/>
        <p:txBody>
          <a:bodyPr/>
          <a:lstStyle/>
          <a:p>
            <a:r>
              <a:rPr lang="nl-NL" dirty="0"/>
              <a:t>Geen rollator, krukken </a:t>
            </a:r>
          </a:p>
          <a:p>
            <a:endParaRPr lang="nl-BE" dirty="0"/>
          </a:p>
        </p:txBody>
      </p:sp>
      <p:sp>
        <p:nvSpPr>
          <p:cNvPr id="6" name="Tekstvak 5">
            <a:extLst>
              <a:ext uri="{FF2B5EF4-FFF2-40B4-BE49-F238E27FC236}">
                <a16:creationId xmlns:a16="http://schemas.microsoft.com/office/drawing/2014/main" id="{7BA10225-1F8A-0CBA-4B81-9C35C54ECF73}"/>
              </a:ext>
            </a:extLst>
          </p:cNvPr>
          <p:cNvSpPr txBox="1"/>
          <p:nvPr/>
        </p:nvSpPr>
        <p:spPr>
          <a:xfrm>
            <a:off x="-290802" y="2727646"/>
            <a:ext cx="6162868" cy="2031325"/>
          </a:xfrm>
          <a:prstGeom prst="rect">
            <a:avLst/>
          </a:prstGeom>
          <a:noFill/>
        </p:spPr>
        <p:txBody>
          <a:bodyPr wrap="square">
            <a:spAutoFit/>
          </a:bodyPr>
          <a:lstStyle/>
          <a:p>
            <a:pPr lvl="1">
              <a:lnSpc>
                <a:spcPct val="100000"/>
              </a:lnSpc>
            </a:pPr>
            <a:r>
              <a:rPr lang="nl-NL" sz="1800" dirty="0">
                <a:solidFill>
                  <a:schemeClr val="tx1">
                    <a:lumMod val="65000"/>
                    <a:lumOff val="35000"/>
                  </a:schemeClr>
                </a:solidFill>
                <a:latin typeface="Open Sans" pitchFamily="2" charset="0"/>
                <a:ea typeface="Open Sans" pitchFamily="2" charset="0"/>
                <a:cs typeface="Open Sans" pitchFamily="2" charset="0"/>
              </a:rPr>
              <a:t>Wandelen geeft gemoedrust en energie. </a:t>
            </a:r>
          </a:p>
          <a:p>
            <a:pPr lvl="1">
              <a:lnSpc>
                <a:spcPct val="100000"/>
              </a:lnSpc>
            </a:pPr>
            <a:r>
              <a:rPr lang="nl-NL" sz="1800" dirty="0">
                <a:solidFill>
                  <a:schemeClr val="tx1">
                    <a:lumMod val="65000"/>
                    <a:lumOff val="35000"/>
                  </a:schemeClr>
                </a:solidFill>
                <a:latin typeface="Open Sans" pitchFamily="2" charset="0"/>
                <a:ea typeface="Open Sans" pitchFamily="2" charset="0"/>
                <a:cs typeface="Open Sans" pitchFamily="2" charset="0"/>
              </a:rPr>
              <a:t>Samen met 2 wandelcoaches ontdekken we de   kalmte van de natuur en staan we stil bij de schoonheid die ze ons biedt,</a:t>
            </a:r>
          </a:p>
          <a:p>
            <a:pPr lvl="1">
              <a:lnSpc>
                <a:spcPct val="100000"/>
              </a:lnSpc>
            </a:pPr>
            <a:endParaRPr lang="nl-NL" sz="1800" dirty="0">
              <a:solidFill>
                <a:schemeClr val="tx1">
                  <a:lumMod val="65000"/>
                  <a:lumOff val="35000"/>
                </a:schemeClr>
              </a:solidFill>
              <a:latin typeface="Open Sans" pitchFamily="2" charset="0"/>
              <a:ea typeface="Open Sans" pitchFamily="2" charset="0"/>
              <a:cs typeface="Open Sans" pitchFamily="2" charset="0"/>
            </a:endParaRPr>
          </a:p>
          <a:p>
            <a:pPr lvl="1">
              <a:lnSpc>
                <a:spcPct val="100000"/>
              </a:lnSpc>
            </a:pPr>
            <a:r>
              <a:rPr lang="nl-NL" sz="1800" dirty="0">
                <a:solidFill>
                  <a:schemeClr val="tx1">
                    <a:lumMod val="65000"/>
                    <a:lumOff val="35000"/>
                  </a:schemeClr>
                </a:solidFill>
                <a:latin typeface="Open Sans" pitchFamily="2" charset="0"/>
                <a:ea typeface="Open Sans" pitchFamily="2" charset="0"/>
                <a:cs typeface="Open Sans" pitchFamily="2" charset="0"/>
              </a:rPr>
              <a:t>Halle, Dilbeek, Asse, Grimbergen, Machelen, </a:t>
            </a:r>
            <a:r>
              <a:rPr lang="nl-NL" sz="1800" dirty="0" err="1">
                <a:solidFill>
                  <a:schemeClr val="tx1">
                    <a:lumMod val="65000"/>
                    <a:lumOff val="35000"/>
                  </a:schemeClr>
                </a:solidFill>
                <a:latin typeface="Open Sans" pitchFamily="2" charset="0"/>
                <a:ea typeface="Open Sans" pitchFamily="2" charset="0"/>
                <a:cs typeface="Open Sans" pitchFamily="2" charset="0"/>
              </a:rPr>
              <a:t>Eppegem</a:t>
            </a:r>
            <a:endParaRPr lang="nl-NL" sz="1800" dirty="0">
              <a:solidFill>
                <a:schemeClr val="tx1">
                  <a:lumMod val="65000"/>
                  <a:lumOff val="35000"/>
                </a:schemeClr>
              </a:solidFill>
              <a:latin typeface="Open Sans" pitchFamily="2" charset="0"/>
              <a:ea typeface="Open Sans" pitchFamily="2" charset="0"/>
              <a:cs typeface="Open Sans" pitchFamily="2" charset="0"/>
            </a:endParaRPr>
          </a:p>
        </p:txBody>
      </p:sp>
      <p:pic>
        <p:nvPicPr>
          <p:cNvPr id="8" name="Graphic 7" descr="Contour van engelachtig gezicht met effen opvulling">
            <a:extLst>
              <a:ext uri="{FF2B5EF4-FFF2-40B4-BE49-F238E27FC236}">
                <a16:creationId xmlns:a16="http://schemas.microsoft.com/office/drawing/2014/main" id="{022D2ABB-073E-EE18-2D88-8C5E52CB8D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6449" y="1581539"/>
            <a:ext cx="914400" cy="914400"/>
          </a:xfrm>
          <a:prstGeom prst="rect">
            <a:avLst/>
          </a:prstGeom>
        </p:spPr>
      </p:pic>
      <p:pic>
        <p:nvPicPr>
          <p:cNvPr id="15" name="Afbeelding 14">
            <a:extLst>
              <a:ext uri="{FF2B5EF4-FFF2-40B4-BE49-F238E27FC236}">
                <a16:creationId xmlns:a16="http://schemas.microsoft.com/office/drawing/2014/main" id="{478EAEBC-1357-AFA9-D0CF-FE5AF63335B0}"/>
              </a:ext>
            </a:extLst>
          </p:cNvPr>
          <p:cNvPicPr>
            <a:picLocks noChangeAspect="1"/>
          </p:cNvPicPr>
          <p:nvPr/>
        </p:nvPicPr>
        <p:blipFill>
          <a:blip r:embed="rId4"/>
          <a:stretch>
            <a:fillRect/>
          </a:stretch>
        </p:blipFill>
        <p:spPr>
          <a:xfrm>
            <a:off x="5641450" y="1138335"/>
            <a:ext cx="6232725" cy="4721289"/>
          </a:xfrm>
          <a:prstGeom prst="rect">
            <a:avLst/>
          </a:prstGeom>
        </p:spPr>
      </p:pic>
    </p:spTree>
    <p:extLst>
      <p:ext uri="{BB962C8B-B14F-4D97-AF65-F5344CB8AC3E}">
        <p14:creationId xmlns:p14="http://schemas.microsoft.com/office/powerpoint/2010/main" val="1804540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C41D2601-BAE1-5051-4F67-D1430C1D0D1F}"/>
              </a:ext>
            </a:extLst>
          </p:cNvPr>
          <p:cNvSpPr/>
          <p:nvPr/>
        </p:nvSpPr>
        <p:spPr>
          <a:xfrm>
            <a:off x="8098970" y="1744824"/>
            <a:ext cx="3275045" cy="35922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27" name="Picture 3">
            <a:extLst>
              <a:ext uri="{FF2B5EF4-FFF2-40B4-BE49-F238E27FC236}">
                <a16:creationId xmlns:a16="http://schemas.microsoft.com/office/drawing/2014/main" id="{2FE42ABC-1788-1286-42EF-D701EC9BD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031" y="2528914"/>
            <a:ext cx="1655152" cy="201533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F47DC910-834D-8B66-36B0-A08CC59184E6}"/>
              </a:ext>
            </a:extLst>
          </p:cNvPr>
          <p:cNvSpPr txBox="1"/>
          <p:nvPr/>
        </p:nvSpPr>
        <p:spPr>
          <a:xfrm>
            <a:off x="989045" y="1352939"/>
            <a:ext cx="7350188" cy="3416320"/>
          </a:xfrm>
          <a:prstGeom prst="rect">
            <a:avLst/>
          </a:prstGeom>
          <a:noFill/>
        </p:spPr>
        <p:txBody>
          <a:bodyPr wrap="square" lIns="91440" tIns="45720" rIns="91440" bIns="45720" anchor="t">
            <a:spAutoFit/>
          </a:bodyPr>
          <a:lstStyle/>
          <a:p>
            <a:pPr lvl="4"/>
            <a:r>
              <a:rPr lang="nl-NL" dirty="0">
                <a:solidFill>
                  <a:schemeClr val="tx1">
                    <a:lumMod val="65000"/>
                    <a:lumOff val="35000"/>
                  </a:schemeClr>
                </a:solidFill>
                <a:latin typeface="Open Sans" pitchFamily="2" charset="0"/>
                <a:ea typeface="Open Sans" pitchFamily="2" charset="0"/>
                <a:cs typeface="Open Sans" pitchFamily="2" charset="0"/>
              </a:rPr>
              <a:t>Anja</a:t>
            </a:r>
          </a:p>
          <a:p>
            <a:pPr lvl="4"/>
            <a:endParaRPr lang="nl-NL" dirty="0">
              <a:solidFill>
                <a:schemeClr val="tx1">
                  <a:lumMod val="65000"/>
                  <a:lumOff val="35000"/>
                </a:schemeClr>
              </a:solidFill>
              <a:latin typeface="Open Sans" pitchFamily="2" charset="0"/>
              <a:ea typeface="Open Sans" pitchFamily="2" charset="0"/>
              <a:cs typeface="Open Sans" pitchFamily="2" charset="0"/>
            </a:endParaRPr>
          </a:p>
          <a:p>
            <a:pPr>
              <a:buFont typeface="Wingdings" panose="05000000000000000000" pitchFamily="2" charset="2"/>
              <a:buChar char="ü"/>
            </a:pPr>
            <a:r>
              <a:rPr lang="nl-NL" dirty="0">
                <a:solidFill>
                  <a:schemeClr val="tx1">
                    <a:lumMod val="65000"/>
                    <a:lumOff val="35000"/>
                  </a:schemeClr>
                </a:solidFill>
                <a:latin typeface="Open Sans"/>
                <a:ea typeface="Open Sans"/>
                <a:cs typeface="Open Sans"/>
              </a:rPr>
              <a:t> </a:t>
            </a:r>
            <a:r>
              <a:rPr lang="nl-NL" sz="1800" dirty="0">
                <a:solidFill>
                  <a:schemeClr val="tx1">
                    <a:lumMod val="65000"/>
                    <a:lumOff val="35000"/>
                  </a:schemeClr>
                </a:solidFill>
                <a:latin typeface="Open Sans"/>
                <a:ea typeface="Open Sans"/>
                <a:cs typeface="Open Sans"/>
              </a:rPr>
              <a:t>Ervaringsdeskundige</a:t>
            </a:r>
          </a:p>
          <a:p>
            <a:pPr>
              <a:buFont typeface="Wingdings" panose="05000000000000000000" pitchFamily="2" charset="2"/>
              <a:buChar char="ü"/>
            </a:pPr>
            <a:endParaRPr lang="nl-NL" sz="1800" dirty="0">
              <a:solidFill>
                <a:schemeClr val="tx1">
                  <a:lumMod val="65000"/>
                  <a:lumOff val="35000"/>
                </a:schemeClr>
              </a:solidFill>
              <a:latin typeface="Open Sans" pitchFamily="2" charset="0"/>
              <a:ea typeface="Open Sans" pitchFamily="2" charset="0"/>
              <a:cs typeface="Open Sans" pitchFamily="2" charset="0"/>
            </a:endParaRPr>
          </a:p>
          <a:p>
            <a:pPr>
              <a:buFont typeface="Wingdings" panose="05000000000000000000" pitchFamily="2" charset="2"/>
              <a:buChar char="ü"/>
            </a:pPr>
            <a:r>
              <a:rPr lang="nl-NL" dirty="0">
                <a:solidFill>
                  <a:schemeClr val="tx1">
                    <a:lumMod val="65000"/>
                    <a:lumOff val="35000"/>
                  </a:schemeClr>
                </a:solidFill>
                <a:latin typeface="Open Sans" pitchFamily="2" charset="0"/>
                <a:ea typeface="Open Sans" pitchFamily="2" charset="0"/>
                <a:cs typeface="Open Sans" pitchFamily="2" charset="0"/>
              </a:rPr>
              <a:t> burn-out</a:t>
            </a:r>
          </a:p>
          <a:p>
            <a:pPr>
              <a:buFont typeface="Wingdings" panose="05000000000000000000" pitchFamily="2" charset="2"/>
              <a:buChar char="ü"/>
            </a:pPr>
            <a:endParaRPr lang="nl-NL" dirty="0">
              <a:solidFill>
                <a:schemeClr val="tx1">
                  <a:lumMod val="65000"/>
                  <a:lumOff val="35000"/>
                </a:schemeClr>
              </a:solidFill>
              <a:latin typeface="Open Sans" pitchFamily="2" charset="0"/>
              <a:ea typeface="Open Sans" pitchFamily="2" charset="0"/>
              <a:cs typeface="Open Sans" pitchFamily="2" charset="0"/>
            </a:endParaRPr>
          </a:p>
          <a:p>
            <a:pPr>
              <a:buFont typeface="Wingdings" panose="05000000000000000000" pitchFamily="2" charset="2"/>
              <a:buChar char="ü"/>
            </a:pPr>
            <a:r>
              <a:rPr lang="nl-NL" dirty="0">
                <a:solidFill>
                  <a:schemeClr val="tx1">
                    <a:lumMod val="65000"/>
                    <a:lumOff val="35000"/>
                  </a:schemeClr>
                </a:solidFill>
                <a:latin typeface="Open Sans"/>
                <a:ea typeface="Open Sans"/>
                <a:cs typeface="Open Sans"/>
              </a:rPr>
              <a:t> In nabije familie</a:t>
            </a:r>
          </a:p>
          <a:p>
            <a:pPr>
              <a:buFont typeface="Wingdings" panose="05000000000000000000" pitchFamily="2" charset="2"/>
              <a:buChar char="ü"/>
            </a:pPr>
            <a:endParaRPr lang="nl-NL" dirty="0">
              <a:solidFill>
                <a:schemeClr val="tx1">
                  <a:lumMod val="65000"/>
                  <a:lumOff val="35000"/>
                </a:schemeClr>
              </a:solidFill>
              <a:latin typeface="Open Sans" pitchFamily="2" charset="0"/>
              <a:ea typeface="Open Sans" pitchFamily="2" charset="0"/>
              <a:cs typeface="Open Sans" pitchFamily="2" charset="0"/>
            </a:endParaRPr>
          </a:p>
          <a:p>
            <a:pPr marL="742950" lvl="1" indent="-285750">
              <a:buFont typeface="Arial" panose="020B0604020202020204" pitchFamily="34" charset="0"/>
              <a:buChar char="•"/>
            </a:pPr>
            <a:r>
              <a:rPr lang="nl-NL" dirty="0">
                <a:solidFill>
                  <a:schemeClr val="tx1">
                    <a:lumMod val="65000"/>
                    <a:lumOff val="35000"/>
                  </a:schemeClr>
                </a:solidFill>
                <a:latin typeface="Open Sans" pitchFamily="2" charset="0"/>
                <a:ea typeface="Open Sans" pitchFamily="2" charset="0"/>
                <a:cs typeface="Open Sans" pitchFamily="2" charset="0"/>
              </a:rPr>
              <a:t>Angstaanvallen</a:t>
            </a:r>
          </a:p>
          <a:p>
            <a:pPr marL="742950" lvl="1" indent="-285750">
              <a:buFont typeface="Arial" panose="020B0604020202020204" pitchFamily="34" charset="0"/>
              <a:buChar char="•"/>
            </a:pPr>
            <a:r>
              <a:rPr lang="nl-NL" dirty="0">
                <a:solidFill>
                  <a:schemeClr val="tx1">
                    <a:lumMod val="65000"/>
                    <a:lumOff val="35000"/>
                  </a:schemeClr>
                </a:solidFill>
                <a:latin typeface="Open Sans" pitchFamily="2" charset="0"/>
                <a:ea typeface="Open Sans" pitchFamily="2" charset="0"/>
                <a:cs typeface="Open Sans" pitchFamily="2" charset="0"/>
              </a:rPr>
              <a:t>Faalangst</a:t>
            </a:r>
          </a:p>
          <a:p>
            <a:pPr marL="742950" lvl="1" indent="-285750">
              <a:buFont typeface="Arial" panose="020B0604020202020204" pitchFamily="34" charset="0"/>
              <a:buChar char="•"/>
            </a:pPr>
            <a:r>
              <a:rPr lang="nl-NL" dirty="0">
                <a:solidFill>
                  <a:schemeClr val="tx1">
                    <a:lumMod val="65000"/>
                    <a:lumOff val="35000"/>
                  </a:schemeClr>
                </a:solidFill>
                <a:latin typeface="Open Sans" pitchFamily="2" charset="0"/>
                <a:ea typeface="Open Sans" pitchFamily="2" charset="0"/>
                <a:cs typeface="Open Sans" pitchFamily="2" charset="0"/>
              </a:rPr>
              <a:t>Depressie</a:t>
            </a:r>
          </a:p>
          <a:p>
            <a:pPr marL="742950" lvl="1" indent="-285750">
              <a:buFont typeface="Arial" panose="020B0604020202020204" pitchFamily="34" charset="0"/>
              <a:buChar char="•"/>
            </a:pPr>
            <a:r>
              <a:rPr lang="nl-NL" dirty="0">
                <a:solidFill>
                  <a:schemeClr val="tx1">
                    <a:lumMod val="65000"/>
                    <a:lumOff val="35000"/>
                  </a:schemeClr>
                </a:solidFill>
                <a:latin typeface="Open Sans" pitchFamily="2" charset="0"/>
                <a:ea typeface="Open Sans" pitchFamily="2" charset="0"/>
                <a:cs typeface="Open Sans" pitchFamily="2" charset="0"/>
              </a:rPr>
              <a:t>verslavingen</a:t>
            </a:r>
          </a:p>
        </p:txBody>
      </p:sp>
    </p:spTree>
    <p:extLst>
      <p:ext uri="{BB962C8B-B14F-4D97-AF65-F5344CB8AC3E}">
        <p14:creationId xmlns:p14="http://schemas.microsoft.com/office/powerpoint/2010/main" val="100465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30C4BC1-4608-ACB1-5151-CF57E9BCBCB2}"/>
              </a:ext>
            </a:extLst>
          </p:cNvPr>
          <p:cNvPicPr>
            <a:picLocks noChangeAspect="1"/>
          </p:cNvPicPr>
          <p:nvPr/>
        </p:nvPicPr>
        <p:blipFill rotWithShape="1">
          <a:blip r:embed="rId2"/>
          <a:srcRect l="21043" t="76505" r="58204" b="13139"/>
          <a:stretch/>
        </p:blipFill>
        <p:spPr>
          <a:xfrm>
            <a:off x="3431904" y="4200890"/>
            <a:ext cx="3162665" cy="887767"/>
          </a:xfrm>
          <a:prstGeom prst="rect">
            <a:avLst/>
          </a:prstGeom>
        </p:spPr>
      </p:pic>
      <p:pic>
        <p:nvPicPr>
          <p:cNvPr id="3" name="Afbeelding 2" descr="Afbeelding met tekst, Lettertype, logo, symbool&#10;&#10;Automatisch gegenereerde beschrijving">
            <a:extLst>
              <a:ext uri="{FF2B5EF4-FFF2-40B4-BE49-F238E27FC236}">
                <a16:creationId xmlns:a16="http://schemas.microsoft.com/office/drawing/2014/main" id="{BEB8B58A-0786-EF73-6634-CB4BA8DF81B2}"/>
              </a:ext>
            </a:extLst>
          </p:cNvPr>
          <p:cNvPicPr>
            <a:picLocks noChangeAspect="1"/>
          </p:cNvPicPr>
          <p:nvPr/>
        </p:nvPicPr>
        <p:blipFill rotWithShape="1">
          <a:blip r:embed="rId3">
            <a:extLst>
              <a:ext uri="{28A0092B-C50C-407E-A947-70E740481C1C}">
                <a14:useLocalDpi xmlns:a14="http://schemas.microsoft.com/office/drawing/2010/main" val="0"/>
              </a:ext>
            </a:extLst>
          </a:blip>
          <a:srcRect t="26020" b="29579"/>
          <a:stretch/>
        </p:blipFill>
        <p:spPr>
          <a:xfrm>
            <a:off x="106813" y="4081509"/>
            <a:ext cx="2526615" cy="967666"/>
          </a:xfrm>
          <a:prstGeom prst="rect">
            <a:avLst/>
          </a:prstGeom>
        </p:spPr>
      </p:pic>
      <p:pic>
        <p:nvPicPr>
          <p:cNvPr id="6" name="Afbeelding 5" descr="Afbeelding met tekst, schermopname, Lettertype&#10;&#10;Automatisch gegenereerde beschrijving">
            <a:extLst>
              <a:ext uri="{FF2B5EF4-FFF2-40B4-BE49-F238E27FC236}">
                <a16:creationId xmlns:a16="http://schemas.microsoft.com/office/drawing/2014/main" id="{B65C1155-5A11-DF3F-398F-05D1480FC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397" y="5625098"/>
            <a:ext cx="1189968" cy="325407"/>
          </a:xfrm>
          <a:prstGeom prst="rect">
            <a:avLst/>
          </a:prstGeom>
        </p:spPr>
      </p:pic>
      <p:pic>
        <p:nvPicPr>
          <p:cNvPr id="8" name="Afbeelding 7" descr="Afbeelding met Graphics, grafische vormgeving, tekst, Lettertype&#10;&#10;Automatisch gegenereerde beschrijving">
            <a:extLst>
              <a:ext uri="{FF2B5EF4-FFF2-40B4-BE49-F238E27FC236}">
                <a16:creationId xmlns:a16="http://schemas.microsoft.com/office/drawing/2014/main" id="{69092504-DE15-9747-4FB7-32E099EC7C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9625" y="5601015"/>
            <a:ext cx="1488738" cy="390613"/>
          </a:xfrm>
          <a:prstGeom prst="rect">
            <a:avLst/>
          </a:prstGeom>
        </p:spPr>
      </p:pic>
      <p:pic>
        <p:nvPicPr>
          <p:cNvPr id="10" name="Afbeelding 9" descr="Afbeelding met tekst, Lettertype, Graphics, logo&#10;&#10;Automatisch gegenereerde beschrijving">
            <a:extLst>
              <a:ext uri="{FF2B5EF4-FFF2-40B4-BE49-F238E27FC236}">
                <a16:creationId xmlns:a16="http://schemas.microsoft.com/office/drawing/2014/main" id="{93235914-0628-0500-FED3-26335AC83C80}"/>
              </a:ext>
            </a:extLst>
          </p:cNvPr>
          <p:cNvPicPr>
            <a:picLocks noChangeAspect="1"/>
          </p:cNvPicPr>
          <p:nvPr/>
        </p:nvPicPr>
        <p:blipFill rotWithShape="1">
          <a:blip r:embed="rId6">
            <a:extLst>
              <a:ext uri="{28A0092B-C50C-407E-A947-70E740481C1C}">
                <a14:useLocalDpi xmlns:a14="http://schemas.microsoft.com/office/drawing/2010/main" val="0"/>
              </a:ext>
            </a:extLst>
          </a:blip>
          <a:srcRect l="8326" t="10869" r="12052"/>
          <a:stretch/>
        </p:blipFill>
        <p:spPr>
          <a:xfrm>
            <a:off x="10259169" y="5595443"/>
            <a:ext cx="1145219" cy="434280"/>
          </a:xfrm>
          <a:prstGeom prst="rect">
            <a:avLst/>
          </a:prstGeom>
        </p:spPr>
      </p:pic>
      <p:pic>
        <p:nvPicPr>
          <p:cNvPr id="12" name="Afbeelding 11" descr="Afbeelding met Lettertype&#10;&#10;Automatisch gegenereerde beschrijving">
            <a:extLst>
              <a:ext uri="{FF2B5EF4-FFF2-40B4-BE49-F238E27FC236}">
                <a16:creationId xmlns:a16="http://schemas.microsoft.com/office/drawing/2014/main" id="{2A954786-AA6A-C9FF-C521-91096860EB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98424" y="5502711"/>
            <a:ext cx="818284" cy="510981"/>
          </a:xfrm>
          <a:prstGeom prst="rect">
            <a:avLst/>
          </a:prstGeom>
        </p:spPr>
      </p:pic>
      <p:pic>
        <p:nvPicPr>
          <p:cNvPr id="14" name="Afbeelding 13" descr="Afbeelding met Graphics, Lettertype, grafische vormgeving, logo&#10;&#10;Automatisch gegenereerde beschrijving">
            <a:extLst>
              <a:ext uri="{FF2B5EF4-FFF2-40B4-BE49-F238E27FC236}">
                <a16:creationId xmlns:a16="http://schemas.microsoft.com/office/drawing/2014/main" id="{DF18DEEB-E790-1EF0-26F3-5540E19ACB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57579" y="5628996"/>
            <a:ext cx="1071240" cy="367174"/>
          </a:xfrm>
          <a:prstGeom prst="rect">
            <a:avLst/>
          </a:prstGeom>
        </p:spPr>
      </p:pic>
      <p:pic>
        <p:nvPicPr>
          <p:cNvPr id="16" name="Afbeelding 15" descr="Afbeelding met tekst, Lettertype, schermopname, ontwerp&#10;&#10;Automatisch gegenereerde beschrijving">
            <a:extLst>
              <a:ext uri="{FF2B5EF4-FFF2-40B4-BE49-F238E27FC236}">
                <a16:creationId xmlns:a16="http://schemas.microsoft.com/office/drawing/2014/main" id="{1766B0D9-50C7-3A4E-CCC0-6F78860232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4943" y="5666221"/>
            <a:ext cx="1186649" cy="325407"/>
          </a:xfrm>
          <a:prstGeom prst="rect">
            <a:avLst/>
          </a:prstGeom>
        </p:spPr>
      </p:pic>
      <p:sp>
        <p:nvSpPr>
          <p:cNvPr id="9" name="Tekstvak 8">
            <a:extLst>
              <a:ext uri="{FF2B5EF4-FFF2-40B4-BE49-F238E27FC236}">
                <a16:creationId xmlns:a16="http://schemas.microsoft.com/office/drawing/2014/main" id="{20E4B3B3-ABD4-B769-96AE-2D8ED8401952}"/>
              </a:ext>
            </a:extLst>
          </p:cNvPr>
          <p:cNvSpPr txBox="1"/>
          <p:nvPr/>
        </p:nvSpPr>
        <p:spPr>
          <a:xfrm>
            <a:off x="1684889" y="744301"/>
            <a:ext cx="8037457" cy="3416320"/>
          </a:xfrm>
          <a:prstGeom prst="rect">
            <a:avLst/>
          </a:prstGeom>
          <a:noFill/>
        </p:spPr>
        <p:txBody>
          <a:bodyPr wrap="none" lIns="91440" tIns="45720" rIns="91440" bIns="45720" rtlCol="0" anchor="t">
            <a:spAutoFit/>
          </a:bodyPr>
          <a:lstStyle/>
          <a:p>
            <a:r>
              <a:rPr lang="nl-NL" sz="2000" dirty="0">
                <a:solidFill>
                  <a:schemeClr val="tx1">
                    <a:lumMod val="65000"/>
                    <a:lumOff val="35000"/>
                  </a:schemeClr>
                </a:solidFill>
                <a:latin typeface="Open Sans" pitchFamily="2" charset="0"/>
                <a:ea typeface="Open Sans" pitchFamily="2" charset="0"/>
                <a:cs typeface="Open Sans" pitchFamily="2" charset="0"/>
              </a:rPr>
              <a:t>Heb je zin om mee de visie van de HerstelAcademie uit te dragen?</a:t>
            </a:r>
          </a:p>
          <a:p>
            <a:r>
              <a:rPr lang="nl-NL" sz="2000" dirty="0">
                <a:solidFill>
                  <a:schemeClr val="tx1">
                    <a:lumMod val="65000"/>
                    <a:lumOff val="35000"/>
                  </a:schemeClr>
                </a:solidFill>
                <a:latin typeface="Open Sans" pitchFamily="2" charset="0"/>
                <a:ea typeface="Open Sans" pitchFamily="2" charset="0"/>
                <a:cs typeface="Open Sans" pitchFamily="2" charset="0"/>
              </a:rPr>
              <a:t>Heb je zin om trainer te worden? </a:t>
            </a:r>
          </a:p>
          <a:p>
            <a:endParaRPr lang="nl-NL" sz="2000" dirty="0">
              <a:solidFill>
                <a:schemeClr val="tx1">
                  <a:lumMod val="65000"/>
                  <a:lumOff val="35000"/>
                </a:schemeClr>
              </a:solidFill>
              <a:latin typeface="Open Sans" pitchFamily="2" charset="0"/>
              <a:ea typeface="Open Sans" pitchFamily="2" charset="0"/>
              <a:cs typeface="Open Sans" pitchFamily="2" charset="0"/>
            </a:endParaRPr>
          </a:p>
          <a:p>
            <a:r>
              <a:rPr lang="nl-NL" sz="2000" dirty="0">
                <a:solidFill>
                  <a:schemeClr val="tx1">
                    <a:lumMod val="65000"/>
                    <a:lumOff val="35000"/>
                  </a:schemeClr>
                </a:solidFill>
                <a:latin typeface="Open Sans" pitchFamily="2" charset="0"/>
                <a:ea typeface="Open Sans" pitchFamily="2" charset="0"/>
                <a:cs typeface="Open Sans" pitchFamily="2" charset="0"/>
              </a:rPr>
              <a:t>Wij zijn steeds op zoek naar professionele lesgevers.</a:t>
            </a:r>
          </a:p>
          <a:p>
            <a:endParaRPr lang="nl-NL" sz="2000" dirty="0">
              <a:solidFill>
                <a:schemeClr val="tx1">
                  <a:lumMod val="65000"/>
                  <a:lumOff val="35000"/>
                </a:schemeClr>
              </a:solidFill>
              <a:latin typeface="Open Sans" pitchFamily="2" charset="0"/>
              <a:ea typeface="Open Sans" pitchFamily="2" charset="0"/>
              <a:cs typeface="Open Sans" pitchFamily="2" charset="0"/>
            </a:endParaRPr>
          </a:p>
          <a:p>
            <a:r>
              <a:rPr lang="nl-NL" sz="2000" dirty="0">
                <a:solidFill>
                  <a:schemeClr val="tx1">
                    <a:lumMod val="65000"/>
                    <a:lumOff val="35000"/>
                  </a:schemeClr>
                </a:solidFill>
                <a:latin typeface="Open Sans"/>
                <a:ea typeface="Open Sans"/>
                <a:cs typeface="Open Sans"/>
              </a:rPr>
              <a:t>Contact : </a:t>
            </a:r>
            <a:endParaRPr lang="nl-NL" sz="2000" dirty="0">
              <a:solidFill>
                <a:schemeClr val="tx1">
                  <a:lumMod val="65000"/>
                  <a:lumOff val="35000"/>
                </a:schemeClr>
              </a:solidFill>
              <a:latin typeface="Open Sans" pitchFamily="2" charset="0"/>
              <a:ea typeface="Open Sans" pitchFamily="2" charset="0"/>
              <a:cs typeface="Open Sans" pitchFamily="2" charset="0"/>
            </a:endParaRPr>
          </a:p>
          <a:p>
            <a:endParaRPr lang="nl-NL" sz="2000" dirty="0">
              <a:solidFill>
                <a:schemeClr val="tx1">
                  <a:lumMod val="65000"/>
                  <a:lumOff val="35000"/>
                </a:schemeClr>
              </a:solidFill>
              <a:latin typeface="Open Sans"/>
              <a:ea typeface="Open Sans"/>
              <a:cs typeface="Open Sans"/>
            </a:endParaRPr>
          </a:p>
          <a:p>
            <a:r>
              <a:rPr lang="nl-NL" sz="2000" dirty="0">
                <a:solidFill>
                  <a:schemeClr val="tx1">
                    <a:lumMod val="65000"/>
                    <a:lumOff val="35000"/>
                  </a:schemeClr>
                </a:solidFill>
                <a:latin typeface="Open Sans"/>
                <a:ea typeface="Open Sans"/>
                <a:cs typeface="Open Sans"/>
              </a:rPr>
              <a:t>Kathleen </a:t>
            </a:r>
            <a:r>
              <a:rPr lang="nl-NL" sz="2000" dirty="0" err="1">
                <a:solidFill>
                  <a:schemeClr val="tx1">
                    <a:lumMod val="65000"/>
                    <a:lumOff val="35000"/>
                  </a:schemeClr>
                </a:solidFill>
                <a:latin typeface="Open Sans"/>
                <a:ea typeface="Open Sans"/>
                <a:cs typeface="Open Sans"/>
              </a:rPr>
              <a:t>Zaman</a:t>
            </a:r>
            <a:r>
              <a:rPr lang="nl-NL" sz="2000" dirty="0">
                <a:solidFill>
                  <a:schemeClr val="tx1">
                    <a:lumMod val="65000"/>
                    <a:lumOff val="35000"/>
                  </a:schemeClr>
                </a:solidFill>
                <a:latin typeface="Open Sans"/>
                <a:ea typeface="Open Sans"/>
                <a:cs typeface="Open Sans"/>
              </a:rPr>
              <a:t>       Anja Van  </a:t>
            </a:r>
            <a:r>
              <a:rPr lang="nl-NL" sz="2000" dirty="0" err="1">
                <a:solidFill>
                  <a:schemeClr val="tx1">
                    <a:lumMod val="65000"/>
                    <a:lumOff val="35000"/>
                  </a:schemeClr>
                </a:solidFill>
                <a:latin typeface="Open Sans"/>
                <a:ea typeface="Open Sans"/>
                <a:cs typeface="Open Sans"/>
              </a:rPr>
              <a:t>Laer</a:t>
            </a:r>
            <a:endParaRPr lang="nl-NL" sz="2000" dirty="0" err="1">
              <a:solidFill>
                <a:schemeClr val="tx1">
                  <a:lumMod val="65000"/>
                  <a:lumOff val="35000"/>
                </a:schemeClr>
              </a:solidFill>
              <a:latin typeface="Open Sans" pitchFamily="2" charset="0"/>
              <a:ea typeface="Open Sans" pitchFamily="2" charset="0"/>
              <a:cs typeface="Open Sans" pitchFamily="2" charset="0"/>
            </a:endParaRPr>
          </a:p>
          <a:p>
            <a:r>
              <a:rPr lang="nl-NL" sz="2000" dirty="0">
                <a:solidFill>
                  <a:schemeClr val="tx1">
                    <a:lumMod val="65000"/>
                    <a:lumOff val="35000"/>
                  </a:schemeClr>
                </a:solidFill>
                <a:latin typeface="Open Sans"/>
                <a:ea typeface="Open Sans"/>
                <a:cs typeface="Open Sans"/>
              </a:rPr>
              <a:t>0489 21 05 55      </a:t>
            </a:r>
            <a:r>
              <a:rPr lang="nl-NL" sz="2000">
                <a:solidFill>
                  <a:schemeClr val="tx1">
                    <a:lumMod val="65000"/>
                    <a:lumOff val="35000"/>
                  </a:schemeClr>
                </a:solidFill>
                <a:latin typeface="Open Sans"/>
                <a:ea typeface="Open Sans"/>
                <a:cs typeface="Open Sans"/>
              </a:rPr>
              <a:t> </a:t>
            </a:r>
            <a:r>
              <a:rPr lang="nl-NL" sz="2000" dirty="0">
                <a:solidFill>
                  <a:schemeClr val="tx1">
                    <a:lumMod val="65000"/>
                    <a:lumOff val="35000"/>
                  </a:schemeClr>
                </a:solidFill>
                <a:latin typeface="Open Sans"/>
                <a:ea typeface="Open Sans"/>
                <a:cs typeface="Open Sans"/>
              </a:rPr>
              <a:t> 0488 20 77 06</a:t>
            </a:r>
            <a:endParaRPr lang="nl-NL" sz="2000" dirty="0">
              <a:solidFill>
                <a:schemeClr val="tx1">
                  <a:lumMod val="65000"/>
                  <a:lumOff val="35000"/>
                </a:schemeClr>
              </a:solidFill>
              <a:latin typeface="Open Sans" pitchFamily="2" charset="0"/>
              <a:ea typeface="Open Sans" pitchFamily="2" charset="0"/>
              <a:cs typeface="Open Sans" pitchFamily="2" charset="0"/>
            </a:endParaRPr>
          </a:p>
          <a:p>
            <a:endParaRPr lang="nl-NL" dirty="0"/>
          </a:p>
          <a:p>
            <a:endParaRPr lang="nl-BE" dirty="0"/>
          </a:p>
        </p:txBody>
      </p:sp>
    </p:spTree>
    <p:extLst>
      <p:ext uri="{BB962C8B-B14F-4D97-AF65-F5344CB8AC3E}">
        <p14:creationId xmlns:p14="http://schemas.microsoft.com/office/powerpoint/2010/main" val="214986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9AE765B-CD9D-712A-1248-36E685AC868E}"/>
              </a:ext>
            </a:extLst>
          </p:cNvPr>
          <p:cNvPicPr>
            <a:picLocks noChangeAspect="1"/>
          </p:cNvPicPr>
          <p:nvPr/>
        </p:nvPicPr>
        <p:blipFill>
          <a:blip r:embed="rId2"/>
          <a:stretch>
            <a:fillRect/>
          </a:stretch>
        </p:blipFill>
        <p:spPr>
          <a:xfrm>
            <a:off x="754225" y="485192"/>
            <a:ext cx="4713514" cy="4713514"/>
          </a:xfrm>
          <a:prstGeom prst="rect">
            <a:avLst/>
          </a:prstGeom>
        </p:spPr>
      </p:pic>
      <p:sp>
        <p:nvSpPr>
          <p:cNvPr id="9" name="Titel 8">
            <a:extLst>
              <a:ext uri="{FF2B5EF4-FFF2-40B4-BE49-F238E27FC236}">
                <a16:creationId xmlns:a16="http://schemas.microsoft.com/office/drawing/2014/main" id="{9CD0914E-1123-D750-8670-819D11700EB7}"/>
              </a:ext>
            </a:extLst>
          </p:cNvPr>
          <p:cNvSpPr>
            <a:spLocks noGrp="1"/>
          </p:cNvSpPr>
          <p:nvPr>
            <p:ph type="title"/>
          </p:nvPr>
        </p:nvSpPr>
        <p:spPr>
          <a:xfrm>
            <a:off x="6391502" y="796752"/>
            <a:ext cx="3932237" cy="1600200"/>
          </a:xfrm>
        </p:spPr>
        <p:txBody>
          <a:bodyPr/>
          <a:lstStyle/>
          <a:p>
            <a:br>
              <a:rPr lang="nl-NL" dirty="0"/>
            </a:br>
            <a:endParaRPr lang="nl-BE" dirty="0"/>
          </a:p>
        </p:txBody>
      </p:sp>
      <p:sp>
        <p:nvSpPr>
          <p:cNvPr id="13" name="Tekstvak 12">
            <a:extLst>
              <a:ext uri="{FF2B5EF4-FFF2-40B4-BE49-F238E27FC236}">
                <a16:creationId xmlns:a16="http://schemas.microsoft.com/office/drawing/2014/main" id="{88513944-CDC7-A199-F7AF-F4CCAC68BBA2}"/>
              </a:ext>
            </a:extLst>
          </p:cNvPr>
          <p:cNvSpPr txBox="1"/>
          <p:nvPr/>
        </p:nvSpPr>
        <p:spPr>
          <a:xfrm>
            <a:off x="3642829" y="1652312"/>
            <a:ext cx="6162868" cy="4770537"/>
          </a:xfrm>
          <a:prstGeom prst="rect">
            <a:avLst/>
          </a:prstGeom>
          <a:noFill/>
        </p:spPr>
        <p:txBody>
          <a:bodyPr wrap="square">
            <a:spAutoFit/>
          </a:bodyPr>
          <a:lstStyle/>
          <a:p>
            <a:pPr lvl="8"/>
            <a:r>
              <a:rPr lang="nl-NL" sz="3200" dirty="0">
                <a:solidFill>
                  <a:schemeClr val="tx1">
                    <a:lumMod val="65000"/>
                    <a:lumOff val="35000"/>
                  </a:schemeClr>
                </a:solidFill>
                <a:latin typeface="Open Sans" pitchFamily="2" charset="0"/>
                <a:ea typeface="Open Sans" pitchFamily="2" charset="0"/>
                <a:cs typeface="Open Sans" pitchFamily="2" charset="0"/>
              </a:rPr>
              <a:t>TEVEEL !!! </a:t>
            </a:r>
          </a:p>
          <a:p>
            <a:pPr lvl="7"/>
            <a:endParaRPr lang="nl-NL" sz="3200" dirty="0">
              <a:solidFill>
                <a:schemeClr val="tx1">
                  <a:lumMod val="65000"/>
                  <a:lumOff val="35000"/>
                </a:schemeClr>
              </a:solidFill>
              <a:latin typeface="Open Sans" pitchFamily="2" charset="0"/>
              <a:ea typeface="Open Sans" pitchFamily="2" charset="0"/>
              <a:cs typeface="Open Sans" pitchFamily="2" charset="0"/>
            </a:endParaRPr>
          </a:p>
          <a:p>
            <a:pPr lvl="7"/>
            <a:r>
              <a:rPr lang="nl-NL" sz="3200" dirty="0">
                <a:solidFill>
                  <a:schemeClr val="tx1">
                    <a:lumMod val="65000"/>
                    <a:lumOff val="35000"/>
                  </a:schemeClr>
                </a:solidFill>
                <a:latin typeface="Open Sans" pitchFamily="2" charset="0"/>
                <a:ea typeface="Open Sans" pitchFamily="2" charset="0"/>
                <a:cs typeface="Open Sans" pitchFamily="2" charset="0"/>
              </a:rPr>
              <a:t>STRESS</a:t>
            </a:r>
          </a:p>
          <a:p>
            <a:pPr lvl="7"/>
            <a:r>
              <a:rPr lang="nl-NL" sz="3200" dirty="0">
                <a:solidFill>
                  <a:schemeClr val="tx1">
                    <a:lumMod val="65000"/>
                    <a:lumOff val="35000"/>
                  </a:schemeClr>
                </a:solidFill>
                <a:latin typeface="Open Sans" pitchFamily="2" charset="0"/>
                <a:ea typeface="Open Sans" pitchFamily="2" charset="0"/>
                <a:cs typeface="Open Sans" pitchFamily="2" charset="0"/>
              </a:rPr>
              <a:t> 	dood</a:t>
            </a:r>
          </a:p>
          <a:p>
            <a:pPr lvl="7"/>
            <a:r>
              <a:rPr lang="nl-NL" sz="3200" dirty="0">
                <a:solidFill>
                  <a:schemeClr val="tx1">
                    <a:lumMod val="65000"/>
                    <a:lumOff val="35000"/>
                  </a:schemeClr>
                </a:solidFill>
                <a:latin typeface="Open Sans" pitchFamily="2" charset="0"/>
                <a:ea typeface="Open Sans" pitchFamily="2" charset="0"/>
                <a:cs typeface="Open Sans" pitchFamily="2" charset="0"/>
              </a:rPr>
              <a:t>ziekte</a:t>
            </a:r>
          </a:p>
          <a:p>
            <a:pPr lvl="7"/>
            <a:endParaRPr lang="nl-NL" sz="3200" dirty="0">
              <a:solidFill>
                <a:schemeClr val="tx1">
                  <a:lumMod val="65000"/>
                  <a:lumOff val="35000"/>
                </a:schemeClr>
              </a:solidFill>
              <a:latin typeface="Open Sans" pitchFamily="2" charset="0"/>
              <a:ea typeface="Open Sans" pitchFamily="2" charset="0"/>
              <a:cs typeface="Open Sans" pitchFamily="2" charset="0"/>
            </a:endParaRPr>
          </a:p>
          <a:p>
            <a:pPr lvl="7"/>
            <a:r>
              <a:rPr lang="nl-NL" sz="3200" dirty="0">
                <a:solidFill>
                  <a:schemeClr val="tx1">
                    <a:lumMod val="65000"/>
                    <a:lumOff val="35000"/>
                  </a:schemeClr>
                </a:solidFill>
                <a:latin typeface="Open Sans" pitchFamily="2" charset="0"/>
                <a:ea typeface="Open Sans" pitchFamily="2" charset="0"/>
                <a:cs typeface="Open Sans" pitchFamily="2" charset="0"/>
              </a:rPr>
              <a:t>Angst </a:t>
            </a:r>
          </a:p>
          <a:p>
            <a:pPr lvl="7"/>
            <a:endParaRPr lang="nl-NL" sz="3200" dirty="0">
              <a:solidFill>
                <a:schemeClr val="tx1">
                  <a:lumMod val="65000"/>
                  <a:lumOff val="35000"/>
                </a:schemeClr>
              </a:solidFill>
              <a:latin typeface="Open Sans" pitchFamily="2" charset="0"/>
              <a:ea typeface="Open Sans" pitchFamily="2" charset="0"/>
              <a:cs typeface="Open Sans" pitchFamily="2" charset="0"/>
            </a:endParaRPr>
          </a:p>
          <a:p>
            <a:pPr lvl="7"/>
            <a:r>
              <a:rPr lang="nl-NL" sz="3200" dirty="0">
                <a:solidFill>
                  <a:schemeClr val="tx1">
                    <a:lumMod val="65000"/>
                    <a:lumOff val="35000"/>
                  </a:schemeClr>
                </a:solidFill>
                <a:latin typeface="Open Sans" pitchFamily="2" charset="0"/>
                <a:ea typeface="Open Sans" pitchFamily="2" charset="0"/>
                <a:cs typeface="Open Sans" pitchFamily="2" charset="0"/>
              </a:rPr>
              <a:t>Ik wil dit niet</a:t>
            </a:r>
          </a:p>
          <a:p>
            <a:pPr lvl="7">
              <a:buFont typeface="Wingdings" panose="05000000000000000000" pitchFamily="2" charset="2"/>
              <a:buChar char="ü"/>
            </a:pPr>
            <a:endParaRPr lang="nl-NL" sz="1600" dirty="0">
              <a:solidFill>
                <a:schemeClr val="tx1">
                  <a:lumMod val="65000"/>
                  <a:lumOff val="35000"/>
                </a:schemeClr>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66762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1BFAC1F1-2DAF-3B21-D878-C77A8EBFEF16}"/>
              </a:ext>
            </a:extLst>
          </p:cNvPr>
          <p:cNvPicPr>
            <a:picLocks noGrp="1" noChangeAspect="1"/>
          </p:cNvPicPr>
          <p:nvPr>
            <p:ph type="pic" idx="1"/>
          </p:nvPr>
        </p:nvPicPr>
        <p:blipFill>
          <a:blip r:embed="rId2"/>
          <a:srcRect l="2013" r="2013"/>
          <a:stretch>
            <a:fillRect/>
          </a:stretch>
        </p:blipFill>
        <p:spPr>
          <a:xfrm>
            <a:off x="5180013" y="879475"/>
            <a:ext cx="6172200" cy="4873625"/>
          </a:xfrm>
          <a:prstGeom prst="rect">
            <a:avLst/>
          </a:prstGeom>
        </p:spPr>
      </p:pic>
      <p:pic>
        <p:nvPicPr>
          <p:cNvPr id="6" name="Afbeelding 5">
            <a:extLst>
              <a:ext uri="{FF2B5EF4-FFF2-40B4-BE49-F238E27FC236}">
                <a16:creationId xmlns:a16="http://schemas.microsoft.com/office/drawing/2014/main" id="{090640DA-25A0-0352-CC6D-7EC11E49EDD7}"/>
              </a:ext>
            </a:extLst>
          </p:cNvPr>
          <p:cNvPicPr>
            <a:picLocks noChangeAspect="1"/>
          </p:cNvPicPr>
          <p:nvPr/>
        </p:nvPicPr>
        <p:blipFill>
          <a:blip r:embed="rId3"/>
          <a:stretch>
            <a:fillRect/>
          </a:stretch>
        </p:blipFill>
        <p:spPr>
          <a:xfrm>
            <a:off x="3560763" y="457200"/>
            <a:ext cx="3238500" cy="6096000"/>
          </a:xfrm>
          <a:prstGeom prst="rect">
            <a:avLst/>
          </a:prstGeom>
        </p:spPr>
      </p:pic>
    </p:spTree>
    <p:extLst>
      <p:ext uri="{BB962C8B-B14F-4D97-AF65-F5344CB8AC3E}">
        <p14:creationId xmlns:p14="http://schemas.microsoft.com/office/powerpoint/2010/main" val="411807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E3CA9-0B75-FDDC-85BF-23C11223771D}"/>
              </a:ext>
            </a:extLst>
          </p:cNvPr>
          <p:cNvSpPr>
            <a:spLocks noGrp="1"/>
          </p:cNvSpPr>
          <p:nvPr>
            <p:ph type="title"/>
          </p:nvPr>
        </p:nvSpPr>
        <p:spPr/>
        <p:txBody>
          <a:bodyPr/>
          <a:lstStyle/>
          <a:p>
            <a:r>
              <a:rPr lang="nl-NL" dirty="0"/>
              <a:t>Opzij, opzij</a:t>
            </a:r>
            <a:br>
              <a:rPr lang="nl-NL" dirty="0"/>
            </a:br>
            <a:r>
              <a:rPr lang="nl-NL" dirty="0"/>
              <a:t>we hebben geen tijd</a:t>
            </a:r>
            <a:br>
              <a:rPr lang="nl-NL" dirty="0"/>
            </a:br>
            <a:endParaRPr lang="nl-BE" dirty="0"/>
          </a:p>
        </p:txBody>
      </p:sp>
      <p:pic>
        <p:nvPicPr>
          <p:cNvPr id="5" name="Tijdelijke aanduiding voor afbeelding 4">
            <a:extLst>
              <a:ext uri="{FF2B5EF4-FFF2-40B4-BE49-F238E27FC236}">
                <a16:creationId xmlns:a16="http://schemas.microsoft.com/office/drawing/2014/main" id="{9E3C9FD6-1346-0094-C3C9-99409D75B297}"/>
              </a:ext>
            </a:extLst>
          </p:cNvPr>
          <p:cNvPicPr>
            <a:picLocks noGrp="1" noChangeAspect="1"/>
          </p:cNvPicPr>
          <p:nvPr>
            <p:ph type="pic" idx="1"/>
          </p:nvPr>
        </p:nvPicPr>
        <p:blipFill>
          <a:blip r:embed="rId2"/>
          <a:srcRect t="10520" b="10520"/>
          <a:stretch>
            <a:fillRect/>
          </a:stretch>
        </p:blipFill>
        <p:spPr>
          <a:xfrm>
            <a:off x="5128062" y="747252"/>
            <a:ext cx="6227326" cy="5113798"/>
          </a:xfrm>
          <a:prstGeom prst="rect">
            <a:avLst/>
          </a:prstGeom>
        </p:spPr>
      </p:pic>
    </p:spTree>
    <p:extLst>
      <p:ext uri="{BB962C8B-B14F-4D97-AF65-F5344CB8AC3E}">
        <p14:creationId xmlns:p14="http://schemas.microsoft.com/office/powerpoint/2010/main" val="664016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28DF67-9849-6CFD-7D73-80ED0DCDD566}"/>
              </a:ext>
            </a:extLst>
          </p:cNvPr>
          <p:cNvSpPr>
            <a:spLocks noGrp="1"/>
          </p:cNvSpPr>
          <p:nvPr>
            <p:ph type="title"/>
          </p:nvPr>
        </p:nvSpPr>
        <p:spPr>
          <a:xfrm>
            <a:off x="838200" y="279918"/>
            <a:ext cx="10515600" cy="1325563"/>
          </a:xfrm>
        </p:spPr>
        <p:txBody>
          <a:bodyPr>
            <a:normAutofit/>
          </a:bodyPr>
          <a:lstStyle/>
          <a:p>
            <a:r>
              <a:rPr lang="nl-NL" sz="3600" dirty="0">
                <a:solidFill>
                  <a:schemeClr val="tx1">
                    <a:lumMod val="65000"/>
                    <a:lumOff val="35000"/>
                  </a:schemeClr>
                </a:solidFill>
                <a:latin typeface="Open Sans" pitchFamily="2" charset="0"/>
                <a:ea typeface="Open Sans" pitchFamily="2" charset="0"/>
                <a:cs typeface="Open Sans" pitchFamily="2" charset="0"/>
              </a:rPr>
              <a:t>Missie</a:t>
            </a:r>
            <a:endParaRPr lang="nl-BE" sz="3600" dirty="0">
              <a:solidFill>
                <a:schemeClr val="tx1">
                  <a:lumMod val="65000"/>
                  <a:lumOff val="35000"/>
                </a:schemeClr>
              </a:solidFill>
              <a:latin typeface="Open Sans" pitchFamily="2" charset="0"/>
              <a:ea typeface="Open Sans" pitchFamily="2" charset="0"/>
              <a:cs typeface="Open Sans" pitchFamily="2" charset="0"/>
            </a:endParaRPr>
          </a:p>
        </p:txBody>
      </p:sp>
      <p:sp>
        <p:nvSpPr>
          <p:cNvPr id="3" name="Tijdelijke aanduiding voor inhoud 2">
            <a:extLst>
              <a:ext uri="{FF2B5EF4-FFF2-40B4-BE49-F238E27FC236}">
                <a16:creationId xmlns:a16="http://schemas.microsoft.com/office/drawing/2014/main" id="{EDC8BBF0-41C2-CC8A-F7E9-D0BF754BC482}"/>
              </a:ext>
            </a:extLst>
          </p:cNvPr>
          <p:cNvSpPr>
            <a:spLocks noGrp="1"/>
          </p:cNvSpPr>
          <p:nvPr>
            <p:ph idx="1"/>
          </p:nvPr>
        </p:nvSpPr>
        <p:spPr>
          <a:xfrm>
            <a:off x="838200" y="1435008"/>
            <a:ext cx="10515600" cy="2657598"/>
          </a:xfrm>
        </p:spPr>
        <p:txBody>
          <a:bodyPr>
            <a:normAutofit/>
          </a:bodyPr>
          <a:lstStyle/>
          <a:p>
            <a:pPr>
              <a:buFont typeface="Wingdings" panose="05000000000000000000" pitchFamily="2" charset="2"/>
              <a:buChar char="ü"/>
            </a:pPr>
            <a:r>
              <a:rPr lang="nl-NL" sz="2000" dirty="0">
                <a:latin typeface="Open Sans" pitchFamily="2" charset="0"/>
                <a:ea typeface="Open Sans" pitchFamily="2" charset="0"/>
                <a:cs typeface="Open Sans" pitchFamily="2" charset="0"/>
              </a:rPr>
              <a:t> </a:t>
            </a:r>
            <a:r>
              <a:rPr lang="nl-NL" sz="2000" dirty="0">
                <a:solidFill>
                  <a:schemeClr val="tx1">
                    <a:lumMod val="65000"/>
                    <a:lumOff val="35000"/>
                  </a:schemeClr>
                </a:solidFill>
                <a:latin typeface="Open Sans" pitchFamily="2" charset="0"/>
                <a:ea typeface="Open Sans" pitchFamily="2" charset="0"/>
                <a:cs typeface="Open Sans" pitchFamily="2" charset="0"/>
              </a:rPr>
              <a:t>tools geven</a:t>
            </a:r>
          </a:p>
          <a:p>
            <a:pPr>
              <a:buFont typeface="Wingdings" panose="05000000000000000000" pitchFamily="2" charset="2"/>
              <a:buChar char="ü"/>
            </a:pPr>
            <a:r>
              <a:rPr lang="nl-NL" sz="2000" dirty="0">
                <a:solidFill>
                  <a:schemeClr val="tx1">
                    <a:lumMod val="65000"/>
                    <a:lumOff val="35000"/>
                  </a:schemeClr>
                </a:solidFill>
                <a:latin typeface="Open Sans" pitchFamily="2" charset="0"/>
                <a:ea typeface="Open Sans" pitchFamily="2" charset="0"/>
                <a:cs typeface="Open Sans" pitchFamily="2" charset="0"/>
              </a:rPr>
              <a:t> uit eigen kracht</a:t>
            </a:r>
          </a:p>
          <a:p>
            <a:pPr>
              <a:buFont typeface="Wingdings" panose="05000000000000000000" pitchFamily="2" charset="2"/>
              <a:buChar char="ü"/>
            </a:pPr>
            <a:r>
              <a:rPr lang="nl-NL" sz="2000" dirty="0">
                <a:solidFill>
                  <a:schemeClr val="tx1">
                    <a:lumMod val="65000"/>
                    <a:lumOff val="35000"/>
                  </a:schemeClr>
                </a:solidFill>
                <a:latin typeface="Open Sans" pitchFamily="2" charset="0"/>
                <a:ea typeface="Open Sans" pitchFamily="2" charset="0"/>
                <a:cs typeface="Open Sans" pitchFamily="2" charset="0"/>
              </a:rPr>
              <a:t>veilige plek</a:t>
            </a:r>
          </a:p>
          <a:p>
            <a:pPr>
              <a:buFont typeface="Wingdings" panose="05000000000000000000" pitchFamily="2" charset="2"/>
              <a:buChar char="ü"/>
            </a:pPr>
            <a:r>
              <a:rPr lang="nl-NL" sz="2000" dirty="0">
                <a:solidFill>
                  <a:schemeClr val="tx1">
                    <a:lumMod val="65000"/>
                    <a:lumOff val="35000"/>
                  </a:schemeClr>
                </a:solidFill>
                <a:latin typeface="Open Sans" pitchFamily="2" charset="0"/>
                <a:ea typeface="Open Sans" pitchFamily="2" charset="0"/>
                <a:cs typeface="Open Sans" pitchFamily="2" charset="0"/>
              </a:rPr>
              <a:t>Geen vervanging voor therapie</a:t>
            </a:r>
          </a:p>
          <a:p>
            <a:pPr>
              <a:buFont typeface="Wingdings" panose="05000000000000000000" pitchFamily="2" charset="2"/>
              <a:buChar char="ü"/>
            </a:pPr>
            <a:endParaRPr lang="nl-NL" sz="2000" dirty="0">
              <a:solidFill>
                <a:schemeClr val="tx1">
                  <a:lumMod val="65000"/>
                  <a:lumOff val="35000"/>
                </a:schemeClr>
              </a:solidFill>
              <a:latin typeface="Open Sans" pitchFamily="2" charset="0"/>
              <a:ea typeface="Open Sans" pitchFamily="2" charset="0"/>
              <a:cs typeface="Open Sans" pitchFamily="2" charset="0"/>
            </a:endParaRPr>
          </a:p>
        </p:txBody>
      </p:sp>
      <p:pic>
        <p:nvPicPr>
          <p:cNvPr id="4" name="Afbeelding 3">
            <a:extLst>
              <a:ext uri="{FF2B5EF4-FFF2-40B4-BE49-F238E27FC236}">
                <a16:creationId xmlns:a16="http://schemas.microsoft.com/office/drawing/2014/main" id="{89CA31E2-1BC3-22B3-B803-8EAF22071693}"/>
              </a:ext>
            </a:extLst>
          </p:cNvPr>
          <p:cNvPicPr>
            <a:picLocks noChangeAspect="1"/>
          </p:cNvPicPr>
          <p:nvPr/>
        </p:nvPicPr>
        <p:blipFill>
          <a:blip r:embed="rId2"/>
          <a:stretch>
            <a:fillRect/>
          </a:stretch>
        </p:blipFill>
        <p:spPr>
          <a:xfrm>
            <a:off x="5427306" y="2173226"/>
            <a:ext cx="6096000" cy="4057650"/>
          </a:xfrm>
          <a:prstGeom prst="rect">
            <a:avLst/>
          </a:prstGeom>
        </p:spPr>
      </p:pic>
    </p:spTree>
    <p:extLst>
      <p:ext uri="{BB962C8B-B14F-4D97-AF65-F5344CB8AC3E}">
        <p14:creationId xmlns:p14="http://schemas.microsoft.com/office/powerpoint/2010/main" val="48660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EF37670-BB47-7C7E-FAC8-A29D6865B9ED}"/>
              </a:ext>
            </a:extLst>
          </p:cNvPr>
          <p:cNvPicPr>
            <a:picLocks noChangeAspect="1"/>
          </p:cNvPicPr>
          <p:nvPr/>
        </p:nvPicPr>
        <p:blipFill rotWithShape="1">
          <a:blip r:embed="rId2"/>
          <a:srcRect l="48350" t="14239" r="18082" b="33333"/>
          <a:stretch/>
        </p:blipFill>
        <p:spPr>
          <a:xfrm>
            <a:off x="320039" y="558984"/>
            <a:ext cx="3266858" cy="2870016"/>
          </a:xfrm>
          <a:prstGeom prst="rect">
            <a:avLst/>
          </a:prstGeom>
        </p:spPr>
      </p:pic>
      <p:sp>
        <p:nvSpPr>
          <p:cNvPr id="4" name="Tekstvak 3">
            <a:extLst>
              <a:ext uri="{FF2B5EF4-FFF2-40B4-BE49-F238E27FC236}">
                <a16:creationId xmlns:a16="http://schemas.microsoft.com/office/drawing/2014/main" id="{E4BDF945-D0C2-305E-78A9-D8A7DCD9DB20}"/>
              </a:ext>
            </a:extLst>
          </p:cNvPr>
          <p:cNvSpPr txBox="1"/>
          <p:nvPr/>
        </p:nvSpPr>
        <p:spPr>
          <a:xfrm>
            <a:off x="4065975" y="683271"/>
            <a:ext cx="7261934" cy="4401205"/>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ü"/>
            </a:pPr>
            <a:r>
              <a:rPr lang="nl-NL" sz="2000" dirty="0" err="1">
                <a:solidFill>
                  <a:schemeClr val="tx1">
                    <a:lumMod val="65000"/>
                    <a:lumOff val="35000"/>
                  </a:schemeClr>
                </a:solidFill>
                <a:latin typeface="Open Sans" pitchFamily="2" charset="0"/>
                <a:ea typeface="Open Sans" pitchFamily="2" charset="0"/>
                <a:cs typeface="Open Sans" pitchFamily="2" charset="0"/>
              </a:rPr>
              <a:t>HerstelAcademies</a:t>
            </a:r>
            <a:r>
              <a:rPr lang="nl-NL" sz="2000" dirty="0">
                <a:solidFill>
                  <a:schemeClr val="tx1">
                    <a:lumMod val="65000"/>
                    <a:lumOff val="35000"/>
                  </a:schemeClr>
                </a:solidFill>
                <a:latin typeface="Open Sans" pitchFamily="2" charset="0"/>
                <a:ea typeface="Open Sans" pitchFamily="2" charset="0"/>
                <a:cs typeface="Open Sans" pitchFamily="2" charset="0"/>
              </a:rPr>
              <a:t> (HA) bieden een open cursusaanbod:</a:t>
            </a:r>
          </a:p>
          <a:p>
            <a:pPr marL="742950" lvl="1" indent="-285750">
              <a:buFont typeface="Wingdings" panose="05000000000000000000" pitchFamily="2" charset="2"/>
              <a:buChar char="ü"/>
            </a:pPr>
            <a:endParaRPr lang="nl-NL" sz="2000" dirty="0">
              <a:solidFill>
                <a:schemeClr val="tx1">
                  <a:lumMod val="65000"/>
                  <a:lumOff val="35000"/>
                </a:schemeClr>
              </a:solidFill>
              <a:latin typeface="Open Sans" pitchFamily="2" charset="0"/>
              <a:ea typeface="Open Sans" pitchFamily="2" charset="0"/>
              <a:cs typeface="Open Sans" pitchFamily="2" charset="0"/>
            </a:endParaRPr>
          </a:p>
          <a:p>
            <a:pPr marL="742950" lvl="1" indent="-285750">
              <a:buFont typeface="Wingdings" panose="05000000000000000000" pitchFamily="2" charset="2"/>
              <a:buChar char="ü"/>
            </a:pPr>
            <a:r>
              <a:rPr lang="nl-NL" sz="2000" dirty="0">
                <a:solidFill>
                  <a:schemeClr val="tx1">
                    <a:lumMod val="65000"/>
                    <a:lumOff val="35000"/>
                  </a:schemeClr>
                </a:solidFill>
                <a:latin typeface="Open Sans" pitchFamily="2" charset="0"/>
                <a:ea typeface="Open Sans" pitchFamily="2" charset="0"/>
                <a:cs typeface="Open Sans" pitchFamily="2" charset="0"/>
              </a:rPr>
              <a:t>Gericht naar iedere burger</a:t>
            </a:r>
          </a:p>
          <a:p>
            <a:pPr marL="742950" lvl="1" indent="-285750">
              <a:buFont typeface="Wingdings" panose="05000000000000000000" pitchFamily="2" charset="2"/>
              <a:buChar char="ü"/>
            </a:pPr>
            <a:r>
              <a:rPr lang="nl-BE" sz="2000" dirty="0">
                <a:solidFill>
                  <a:schemeClr val="tx1">
                    <a:lumMod val="65000"/>
                    <a:lumOff val="35000"/>
                  </a:schemeClr>
                </a:solidFill>
                <a:latin typeface="Open Sans" pitchFamily="2" charset="0"/>
                <a:ea typeface="Open Sans" pitchFamily="2" charset="0"/>
                <a:cs typeface="Open Sans" pitchFamily="2" charset="0"/>
              </a:rPr>
              <a:t>Gelinkt aan thema’s rond mentaal welzijn en psychisch herstel</a:t>
            </a:r>
          </a:p>
          <a:p>
            <a:pPr marL="742950" lvl="1" indent="-285750">
              <a:buFont typeface="Wingdings" panose="05000000000000000000" pitchFamily="2" charset="2"/>
              <a:buChar char="ü"/>
            </a:pPr>
            <a:endParaRPr lang="nl-BE" sz="2000" dirty="0">
              <a:solidFill>
                <a:schemeClr val="tx1">
                  <a:lumMod val="65000"/>
                  <a:lumOff val="35000"/>
                </a:schemeClr>
              </a:solidFill>
              <a:latin typeface="Open Sans" pitchFamily="2" charset="0"/>
              <a:ea typeface="Open Sans" pitchFamily="2" charset="0"/>
              <a:cs typeface="Open Sans" pitchFamily="2" charset="0"/>
            </a:endParaRPr>
          </a:p>
          <a:p>
            <a:pPr marL="742950" lvl="1" indent="-285750">
              <a:buFont typeface="Wingdings" panose="05000000000000000000" pitchFamily="2" charset="2"/>
              <a:buChar char="ü"/>
            </a:pPr>
            <a:endParaRPr lang="nl-BE" sz="2000" dirty="0">
              <a:solidFill>
                <a:schemeClr val="tx1">
                  <a:lumMod val="65000"/>
                  <a:lumOff val="35000"/>
                </a:schemeClr>
              </a:solidFill>
              <a:latin typeface="Open Sans" pitchFamily="2" charset="0"/>
              <a:ea typeface="Open Sans" pitchFamily="2" charset="0"/>
              <a:cs typeface="Open Sans" pitchFamily="2" charset="0"/>
            </a:endParaRPr>
          </a:p>
          <a:p>
            <a:pPr marL="285750" indent="-285750">
              <a:buFont typeface="Wingdings" panose="05000000000000000000" pitchFamily="2" charset="2"/>
              <a:buChar char="ü"/>
            </a:pPr>
            <a:r>
              <a:rPr lang="nl-BE" sz="2000" b="1" dirty="0">
                <a:solidFill>
                  <a:schemeClr val="tx1">
                    <a:lumMod val="65000"/>
                    <a:lumOff val="35000"/>
                  </a:schemeClr>
                </a:solidFill>
                <a:latin typeface="Open Sans"/>
                <a:ea typeface="Open Sans"/>
                <a:cs typeface="Open Sans"/>
              </a:rPr>
              <a:t>Co-creatie</a:t>
            </a:r>
            <a:r>
              <a:rPr lang="nl-BE" sz="2000" dirty="0">
                <a:solidFill>
                  <a:schemeClr val="tx1">
                    <a:lumMod val="65000"/>
                    <a:lumOff val="35000"/>
                  </a:schemeClr>
                </a:solidFill>
                <a:latin typeface="Open Sans"/>
                <a:ea typeface="Open Sans"/>
                <a:cs typeface="Open Sans"/>
              </a:rPr>
              <a:t> tussen mensen met ervaringskennis en hulpverleners uit het netwerk GGZ en niet-GGZ partner</a:t>
            </a:r>
          </a:p>
          <a:p>
            <a:pPr marL="285750" indent="-285750">
              <a:buFont typeface="Wingdings" panose="05000000000000000000" pitchFamily="2" charset="2"/>
              <a:buChar char="ü"/>
            </a:pPr>
            <a:endParaRPr lang="nl-BE" sz="2000" dirty="0">
              <a:solidFill>
                <a:schemeClr val="tx1">
                  <a:lumMod val="65000"/>
                  <a:lumOff val="35000"/>
                </a:schemeClr>
              </a:solidFill>
              <a:latin typeface="Open Sans" pitchFamily="2" charset="0"/>
              <a:ea typeface="Open Sans" pitchFamily="2" charset="0"/>
              <a:cs typeface="Open Sans" pitchFamily="2" charset="0"/>
            </a:endParaRPr>
          </a:p>
          <a:p>
            <a:pPr marL="285750" indent="-285750">
              <a:buFont typeface="Wingdings" panose="05000000000000000000" pitchFamily="2" charset="2"/>
              <a:buChar char="ü"/>
            </a:pPr>
            <a:endParaRPr lang="nl-BE" sz="2000" dirty="0">
              <a:solidFill>
                <a:schemeClr val="tx1">
                  <a:lumMod val="65000"/>
                  <a:lumOff val="35000"/>
                </a:schemeClr>
              </a:solidFill>
              <a:latin typeface="Open Sans" pitchFamily="2" charset="0"/>
              <a:ea typeface="Open Sans" pitchFamily="2" charset="0"/>
              <a:cs typeface="Open Sans" pitchFamily="2" charset="0"/>
            </a:endParaRPr>
          </a:p>
          <a:p>
            <a:endParaRPr lang="nl-BE" sz="2000" dirty="0">
              <a:solidFill>
                <a:schemeClr val="tx1">
                  <a:lumMod val="65000"/>
                  <a:lumOff val="35000"/>
                </a:schemeClr>
              </a:solidFill>
              <a:latin typeface="Open Sans" pitchFamily="2" charset="0"/>
              <a:ea typeface="Open Sans" pitchFamily="2" charset="0"/>
              <a:cs typeface="Open Sans" pitchFamily="2" charset="0"/>
            </a:endParaRPr>
          </a:p>
          <a:p>
            <a:pPr marL="285750" indent="-285750">
              <a:buFont typeface="Wingdings" panose="05000000000000000000" pitchFamily="2" charset="2"/>
              <a:buChar char="ü"/>
            </a:pPr>
            <a:r>
              <a:rPr lang="nl-BE" sz="2000" dirty="0" err="1">
                <a:solidFill>
                  <a:schemeClr val="tx1">
                    <a:lumMod val="65000"/>
                    <a:lumOff val="35000"/>
                  </a:schemeClr>
                </a:solidFill>
                <a:latin typeface="Open Sans" pitchFamily="2" charset="0"/>
                <a:ea typeface="Open Sans" pitchFamily="2" charset="0"/>
                <a:cs typeface="Open Sans" pitchFamily="2" charset="0"/>
              </a:rPr>
              <a:t>HerstelAcademie</a:t>
            </a:r>
            <a:r>
              <a:rPr lang="nl-BE" sz="2000" dirty="0">
                <a:solidFill>
                  <a:schemeClr val="tx1">
                    <a:lumMod val="65000"/>
                    <a:lumOff val="35000"/>
                  </a:schemeClr>
                </a:solidFill>
                <a:latin typeface="Open Sans" pitchFamily="2" charset="0"/>
                <a:ea typeface="Open Sans" pitchFamily="2" charset="0"/>
                <a:cs typeface="Open Sans" pitchFamily="2" charset="0"/>
              </a:rPr>
              <a:t>  Halle-Vilvoorde maakt deel uit van het </a:t>
            </a:r>
            <a:r>
              <a:rPr lang="nl-BE" sz="2000" dirty="0" err="1">
                <a:solidFill>
                  <a:schemeClr val="tx1">
                    <a:lumMod val="65000"/>
                    <a:lumOff val="35000"/>
                  </a:schemeClr>
                </a:solidFill>
                <a:latin typeface="Open Sans" pitchFamily="2" charset="0"/>
                <a:ea typeface="Open Sans" pitchFamily="2" charset="0"/>
                <a:cs typeface="Open Sans" pitchFamily="2" charset="0"/>
              </a:rPr>
              <a:t>SaVHA</a:t>
            </a:r>
            <a:r>
              <a:rPr lang="nl-BE" sz="2000" dirty="0">
                <a:solidFill>
                  <a:schemeClr val="tx1">
                    <a:lumMod val="65000"/>
                    <a:lumOff val="35000"/>
                  </a:schemeClr>
                </a:solidFill>
                <a:latin typeface="Open Sans" pitchFamily="2" charset="0"/>
                <a:ea typeface="Open Sans" pitchFamily="2" charset="0"/>
                <a:cs typeface="Open Sans" pitchFamily="2" charset="0"/>
              </a:rPr>
              <a:t>?! netwerk </a:t>
            </a:r>
          </a:p>
        </p:txBody>
      </p:sp>
    </p:spTree>
    <p:extLst>
      <p:ext uri="{BB962C8B-B14F-4D97-AF65-F5344CB8AC3E}">
        <p14:creationId xmlns:p14="http://schemas.microsoft.com/office/powerpoint/2010/main" val="341636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C1B0E-4274-E786-3163-7CE3DF53AFE9}"/>
              </a:ext>
            </a:extLst>
          </p:cNvPr>
          <p:cNvSpPr>
            <a:spLocks noGrp="1"/>
          </p:cNvSpPr>
          <p:nvPr>
            <p:ph type="title"/>
          </p:nvPr>
        </p:nvSpPr>
        <p:spPr>
          <a:xfrm>
            <a:off x="838200" y="0"/>
            <a:ext cx="10515600" cy="1325563"/>
          </a:xfrm>
        </p:spPr>
        <p:txBody>
          <a:bodyPr>
            <a:normAutofit/>
          </a:bodyPr>
          <a:lstStyle/>
          <a:p>
            <a:r>
              <a:rPr lang="nl-NL" sz="3600" dirty="0">
                <a:solidFill>
                  <a:schemeClr val="tx1">
                    <a:lumMod val="65000"/>
                    <a:lumOff val="35000"/>
                  </a:schemeClr>
                </a:solidFill>
                <a:latin typeface="Open Sans" pitchFamily="2" charset="0"/>
                <a:ea typeface="Open Sans" pitchFamily="2" charset="0"/>
                <a:cs typeface="Open Sans" pitchFamily="2" charset="0"/>
              </a:rPr>
              <a:t>Doelgroep</a:t>
            </a:r>
            <a:endParaRPr lang="nl-BE" sz="3600" dirty="0">
              <a:solidFill>
                <a:schemeClr val="tx1">
                  <a:lumMod val="65000"/>
                  <a:lumOff val="35000"/>
                </a:schemeClr>
              </a:solidFill>
              <a:latin typeface="Open Sans" pitchFamily="2" charset="0"/>
              <a:ea typeface="Open Sans" pitchFamily="2" charset="0"/>
              <a:cs typeface="Open Sans" pitchFamily="2" charset="0"/>
            </a:endParaRPr>
          </a:p>
        </p:txBody>
      </p:sp>
      <p:sp>
        <p:nvSpPr>
          <p:cNvPr id="3" name="Tijdelijke aanduiding voor inhoud 2">
            <a:extLst>
              <a:ext uri="{FF2B5EF4-FFF2-40B4-BE49-F238E27FC236}">
                <a16:creationId xmlns:a16="http://schemas.microsoft.com/office/drawing/2014/main" id="{254CBF62-F4D3-133F-BB85-CC42196C2686}"/>
              </a:ext>
            </a:extLst>
          </p:cNvPr>
          <p:cNvSpPr>
            <a:spLocks noGrp="1"/>
          </p:cNvSpPr>
          <p:nvPr>
            <p:ph idx="1"/>
          </p:nvPr>
        </p:nvSpPr>
        <p:spPr>
          <a:xfrm>
            <a:off x="900344" y="1325563"/>
            <a:ext cx="10515600" cy="4351338"/>
          </a:xfrm>
        </p:spPr>
        <p:txBody>
          <a:bodyPr vert="horz" lIns="91440" tIns="45720" rIns="91440" bIns="45720" rtlCol="0" anchor="t">
            <a:normAutofit/>
          </a:bodyPr>
          <a:lstStyle/>
          <a:p>
            <a:r>
              <a:rPr lang="nl-BE" sz="2000" dirty="0">
                <a:solidFill>
                  <a:schemeClr val="tx1">
                    <a:lumMod val="65000"/>
                    <a:lumOff val="35000"/>
                  </a:schemeClr>
                </a:solidFill>
                <a:latin typeface="Open Sans"/>
                <a:ea typeface="Open Sans"/>
                <a:cs typeface="Open Sans"/>
              </a:rPr>
              <a:t>Volwassenen en jongvolwassenen die willen werken rond veerkracht en psychische herstel</a:t>
            </a:r>
          </a:p>
          <a:p>
            <a:r>
              <a:rPr lang="nl-BE" sz="2000" dirty="0">
                <a:solidFill>
                  <a:schemeClr val="tx1">
                    <a:lumMod val="65000"/>
                    <a:lumOff val="35000"/>
                  </a:schemeClr>
                </a:solidFill>
                <a:latin typeface="Open Sans" pitchFamily="2" charset="0"/>
                <a:ea typeface="Open Sans" pitchFamily="2" charset="0"/>
                <a:cs typeface="Open Sans" pitchFamily="2" charset="0"/>
              </a:rPr>
              <a:t>Toegankelijk voor </a:t>
            </a:r>
            <a:r>
              <a:rPr lang="nl-BE" sz="2000" b="1" dirty="0">
                <a:solidFill>
                  <a:schemeClr val="tx1">
                    <a:lumMod val="65000"/>
                    <a:lumOff val="35000"/>
                  </a:schemeClr>
                </a:solidFill>
                <a:latin typeface="Open Sans" pitchFamily="2" charset="0"/>
                <a:ea typeface="Open Sans" pitchFamily="2" charset="0"/>
                <a:cs typeface="Open Sans" pitchFamily="2" charset="0"/>
              </a:rPr>
              <a:t>iedereen</a:t>
            </a:r>
            <a:r>
              <a:rPr lang="nl-BE" sz="2000" dirty="0">
                <a:solidFill>
                  <a:schemeClr val="tx1">
                    <a:lumMod val="65000"/>
                    <a:lumOff val="35000"/>
                  </a:schemeClr>
                </a:solidFill>
                <a:latin typeface="Open Sans" pitchFamily="2" charset="0"/>
                <a:ea typeface="Open Sans" pitchFamily="2" charset="0"/>
                <a:cs typeface="Open Sans" pitchFamily="2" charset="0"/>
              </a:rPr>
              <a:t>, ook voor familie, naasten, professionelen, familieleden </a:t>
            </a:r>
          </a:p>
          <a:p>
            <a:r>
              <a:rPr lang="nl-BE" sz="2000" dirty="0">
                <a:solidFill>
                  <a:schemeClr val="tx1">
                    <a:lumMod val="65000"/>
                    <a:lumOff val="35000"/>
                  </a:schemeClr>
                </a:solidFill>
                <a:latin typeface="Open Sans" pitchFamily="2" charset="0"/>
                <a:ea typeface="Open Sans" pitchFamily="2" charset="0"/>
                <a:cs typeface="Open Sans" pitchFamily="2" charset="0"/>
              </a:rPr>
              <a:t>Gemengde groep deelnemers</a:t>
            </a:r>
          </a:p>
          <a:p>
            <a:r>
              <a:rPr lang="nl-BE" sz="2000" dirty="0">
                <a:solidFill>
                  <a:schemeClr val="tx1">
                    <a:lumMod val="65000"/>
                    <a:lumOff val="35000"/>
                  </a:schemeClr>
                </a:solidFill>
                <a:latin typeface="Open Sans" pitchFamily="2" charset="0"/>
                <a:ea typeface="Open Sans" pitchFamily="2" charset="0"/>
                <a:cs typeface="Open Sans" pitchFamily="2" charset="0"/>
              </a:rPr>
              <a:t>Aanvulling op het reguliere aanbod binnen het </a:t>
            </a:r>
            <a:r>
              <a:rPr lang="nl-BE" sz="2000" dirty="0" err="1">
                <a:solidFill>
                  <a:schemeClr val="tx1">
                    <a:lumMod val="65000"/>
                    <a:lumOff val="35000"/>
                  </a:schemeClr>
                </a:solidFill>
                <a:latin typeface="Open Sans" pitchFamily="2" charset="0"/>
                <a:ea typeface="Open Sans" pitchFamily="2" charset="0"/>
                <a:cs typeface="Open Sans" pitchFamily="2" charset="0"/>
              </a:rPr>
              <a:t>SaVHA</a:t>
            </a:r>
            <a:r>
              <a:rPr lang="nl-BE" sz="2000" dirty="0">
                <a:solidFill>
                  <a:schemeClr val="tx1">
                    <a:lumMod val="65000"/>
                    <a:lumOff val="35000"/>
                  </a:schemeClr>
                </a:solidFill>
                <a:latin typeface="Open Sans" pitchFamily="2" charset="0"/>
                <a:ea typeface="Open Sans" pitchFamily="2" charset="0"/>
                <a:cs typeface="Open Sans" pitchFamily="2" charset="0"/>
              </a:rPr>
              <a:t>?!-netwerk</a:t>
            </a:r>
          </a:p>
          <a:p>
            <a:r>
              <a:rPr lang="nl-BE" sz="2000" b="1" dirty="0">
                <a:solidFill>
                  <a:schemeClr val="tx1">
                    <a:lumMod val="65000"/>
                    <a:lumOff val="35000"/>
                  </a:schemeClr>
                </a:solidFill>
                <a:latin typeface="Open Sans"/>
                <a:ea typeface="Open Sans"/>
                <a:cs typeface="Open Sans"/>
              </a:rPr>
              <a:t>Preventief,</a:t>
            </a:r>
            <a:r>
              <a:rPr lang="nl-BE" sz="2000" dirty="0">
                <a:solidFill>
                  <a:schemeClr val="tx1">
                    <a:lumMod val="65000"/>
                    <a:lumOff val="35000"/>
                  </a:schemeClr>
                </a:solidFill>
                <a:latin typeface="Open Sans"/>
                <a:ea typeface="Open Sans"/>
                <a:cs typeface="Open Sans"/>
              </a:rPr>
              <a:t> tijdens of na een zorgtraject</a:t>
            </a:r>
            <a:endParaRPr lang="nl-BE" sz="2000" dirty="0">
              <a:solidFill>
                <a:schemeClr val="tx1">
                  <a:lumMod val="65000"/>
                  <a:lumOff val="35000"/>
                </a:schemeClr>
              </a:solidFill>
              <a:latin typeface="Open Sans" pitchFamily="2" charset="0"/>
              <a:ea typeface="Open Sans" pitchFamily="2" charset="0"/>
              <a:cs typeface="Open Sans" pitchFamily="2" charset="0"/>
            </a:endParaRPr>
          </a:p>
          <a:p>
            <a:r>
              <a:rPr lang="nl-BE" sz="2000" dirty="0">
                <a:solidFill>
                  <a:schemeClr val="tx1">
                    <a:lumMod val="65000"/>
                    <a:lumOff val="35000"/>
                  </a:schemeClr>
                </a:solidFill>
                <a:latin typeface="Open Sans"/>
                <a:ea typeface="Open Sans"/>
                <a:cs typeface="Open Sans"/>
              </a:rPr>
              <a:t>Laagdrempelig en </a:t>
            </a:r>
            <a:r>
              <a:rPr lang="nl-BE" sz="2000" b="1" dirty="0">
                <a:solidFill>
                  <a:schemeClr val="tx1">
                    <a:lumMod val="65000"/>
                    <a:lumOff val="35000"/>
                  </a:schemeClr>
                </a:solidFill>
                <a:latin typeface="Open Sans"/>
                <a:ea typeface="Open Sans"/>
                <a:cs typeface="Open Sans"/>
              </a:rPr>
              <a:t>lage kostprijs  </a:t>
            </a:r>
            <a:endParaRPr lang="nl-BE" sz="2000" b="1" dirty="0">
              <a:solidFill>
                <a:schemeClr val="tx1">
                  <a:lumMod val="65000"/>
                  <a:lumOff val="35000"/>
                </a:schemeClr>
              </a:solidFill>
              <a:latin typeface="Open Sans" pitchFamily="2" charset="0"/>
              <a:ea typeface="Open Sans" pitchFamily="2" charset="0"/>
              <a:cs typeface="Open Sans" pitchFamily="2" charset="0"/>
            </a:endParaRPr>
          </a:p>
          <a:p>
            <a:endParaRPr lang="nl-BE" dirty="0"/>
          </a:p>
        </p:txBody>
      </p:sp>
      <p:pic>
        <p:nvPicPr>
          <p:cNvPr id="4" name="Afbeelding 3">
            <a:extLst>
              <a:ext uri="{FF2B5EF4-FFF2-40B4-BE49-F238E27FC236}">
                <a16:creationId xmlns:a16="http://schemas.microsoft.com/office/drawing/2014/main" id="{85EA4215-BA80-505F-E745-D86429F753C2}"/>
              </a:ext>
            </a:extLst>
          </p:cNvPr>
          <p:cNvPicPr>
            <a:picLocks noChangeAspect="1"/>
          </p:cNvPicPr>
          <p:nvPr/>
        </p:nvPicPr>
        <p:blipFill>
          <a:blip r:embed="rId2"/>
          <a:stretch>
            <a:fillRect/>
          </a:stretch>
        </p:blipFill>
        <p:spPr>
          <a:xfrm>
            <a:off x="8717783" y="3433146"/>
            <a:ext cx="2940539" cy="2940539"/>
          </a:xfrm>
          <a:prstGeom prst="rect">
            <a:avLst/>
          </a:prstGeom>
        </p:spPr>
      </p:pic>
    </p:spTree>
    <p:extLst>
      <p:ext uri="{BB962C8B-B14F-4D97-AF65-F5344CB8AC3E}">
        <p14:creationId xmlns:p14="http://schemas.microsoft.com/office/powerpoint/2010/main" val="279355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EE91C82-2AD0-A795-A6DD-0882DE791ED6}"/>
              </a:ext>
            </a:extLst>
          </p:cNvPr>
          <p:cNvSpPr>
            <a:spLocks noGrp="1"/>
          </p:cNvSpPr>
          <p:nvPr>
            <p:ph idx="1"/>
          </p:nvPr>
        </p:nvSpPr>
        <p:spPr>
          <a:xfrm>
            <a:off x="838200" y="1253331"/>
            <a:ext cx="10515600" cy="4351338"/>
          </a:xfrm>
        </p:spPr>
        <p:txBody>
          <a:bodyPr>
            <a:normAutofit fontScale="92500" lnSpcReduction="10000"/>
          </a:bodyPr>
          <a:lstStyle/>
          <a:p>
            <a:pPr>
              <a:lnSpc>
                <a:spcPct val="110000"/>
              </a:lnSpc>
            </a:pPr>
            <a:r>
              <a:rPr lang="nl-NL" sz="2400" dirty="0">
                <a:solidFill>
                  <a:schemeClr val="tx1">
                    <a:lumMod val="65000"/>
                    <a:lumOff val="35000"/>
                  </a:schemeClr>
                </a:solidFill>
                <a:latin typeface="Open Sans" pitchFamily="2" charset="0"/>
                <a:ea typeface="Open Sans" pitchFamily="2" charset="0"/>
                <a:cs typeface="Open Sans" pitchFamily="2" charset="0"/>
              </a:rPr>
              <a:t>Een </a:t>
            </a:r>
            <a:r>
              <a:rPr lang="nl-NL" sz="2400" b="1" dirty="0">
                <a:solidFill>
                  <a:schemeClr val="tx1">
                    <a:lumMod val="65000"/>
                    <a:lumOff val="35000"/>
                  </a:schemeClr>
                </a:solidFill>
                <a:latin typeface="Open Sans" pitchFamily="2" charset="0"/>
                <a:ea typeface="Open Sans" pitchFamily="2" charset="0"/>
                <a:cs typeface="Open Sans" pitchFamily="2" charset="0"/>
              </a:rPr>
              <a:t>meerwaarde</a:t>
            </a:r>
            <a:r>
              <a:rPr lang="nl-NL" sz="2400" dirty="0">
                <a:solidFill>
                  <a:schemeClr val="tx1">
                    <a:lumMod val="65000"/>
                    <a:lumOff val="35000"/>
                  </a:schemeClr>
                </a:solidFill>
                <a:latin typeface="Open Sans" pitchFamily="2" charset="0"/>
                <a:ea typeface="Open Sans" pitchFamily="2" charset="0"/>
                <a:cs typeface="Open Sans" pitchFamily="2" charset="0"/>
              </a:rPr>
              <a:t> geven </a:t>
            </a:r>
          </a:p>
          <a:p>
            <a:pPr>
              <a:lnSpc>
                <a:spcPct val="110000"/>
              </a:lnSpc>
            </a:pPr>
            <a:r>
              <a:rPr lang="nl-NL" sz="2400" dirty="0">
                <a:solidFill>
                  <a:schemeClr val="tx1">
                    <a:lumMod val="65000"/>
                    <a:lumOff val="35000"/>
                  </a:schemeClr>
                </a:solidFill>
                <a:latin typeface="Open Sans" pitchFamily="2" charset="0"/>
                <a:ea typeface="Open Sans" pitchFamily="2" charset="0"/>
                <a:cs typeface="Open Sans" pitchFamily="2" charset="0"/>
              </a:rPr>
              <a:t>Ervaringsdeskundigen dragen bij omdat zij in staat zijn op basis </a:t>
            </a:r>
            <a:r>
              <a:rPr lang="nl-NL" sz="2400" b="1" dirty="0">
                <a:solidFill>
                  <a:schemeClr val="tx1">
                    <a:lumMod val="65000"/>
                    <a:lumOff val="35000"/>
                  </a:schemeClr>
                </a:solidFill>
                <a:latin typeface="Open Sans" pitchFamily="2" charset="0"/>
                <a:ea typeface="Open Sans" pitchFamily="2" charset="0"/>
                <a:cs typeface="Open Sans" pitchFamily="2" charset="0"/>
              </a:rPr>
              <a:t>van gedeelde herinneringen</a:t>
            </a:r>
            <a:r>
              <a:rPr lang="nl-NL" sz="2400" dirty="0">
                <a:solidFill>
                  <a:schemeClr val="tx1">
                    <a:lumMod val="65000"/>
                    <a:lumOff val="35000"/>
                  </a:schemeClr>
                </a:solidFill>
                <a:latin typeface="Open Sans" pitchFamily="2" charset="0"/>
                <a:ea typeface="Open Sans" pitchFamily="2" charset="0"/>
                <a:cs typeface="Open Sans" pitchFamily="2" charset="0"/>
              </a:rPr>
              <a:t>, toegang te hebben tot de leefwereld en achtergrond van cliënten. </a:t>
            </a:r>
          </a:p>
          <a:p>
            <a:pPr>
              <a:lnSpc>
                <a:spcPct val="110000"/>
              </a:lnSpc>
            </a:pPr>
            <a:r>
              <a:rPr lang="nl-NL" sz="2400" dirty="0">
                <a:solidFill>
                  <a:schemeClr val="tx1">
                    <a:lumMod val="65000"/>
                    <a:lumOff val="35000"/>
                  </a:schemeClr>
                </a:solidFill>
                <a:latin typeface="Open Sans" pitchFamily="2" charset="0"/>
                <a:ea typeface="Open Sans" pitchFamily="2" charset="0"/>
                <a:cs typeface="Open Sans" pitchFamily="2" charset="0"/>
              </a:rPr>
              <a:t>Zij kunnen fungeren als </a:t>
            </a:r>
            <a:r>
              <a:rPr lang="nl-NL" sz="2400" b="1" dirty="0">
                <a:solidFill>
                  <a:schemeClr val="tx1">
                    <a:lumMod val="65000"/>
                    <a:lumOff val="35000"/>
                  </a:schemeClr>
                </a:solidFill>
                <a:latin typeface="Open Sans" pitchFamily="2" charset="0"/>
                <a:ea typeface="Open Sans" pitchFamily="2" charset="0"/>
                <a:cs typeface="Open Sans" pitchFamily="2" charset="0"/>
              </a:rPr>
              <a:t>rolmodel</a:t>
            </a:r>
            <a:r>
              <a:rPr lang="nl-NL" sz="2400" dirty="0">
                <a:solidFill>
                  <a:schemeClr val="tx1">
                    <a:lumMod val="65000"/>
                    <a:lumOff val="35000"/>
                  </a:schemeClr>
                </a:solidFill>
                <a:latin typeface="Open Sans" pitchFamily="2" charset="0"/>
                <a:ea typeface="Open Sans" pitchFamily="2" charset="0"/>
                <a:cs typeface="Open Sans" pitchFamily="2" charset="0"/>
              </a:rPr>
              <a:t> doordat zij een eigen herstelproces hebben doorgemaakt en op die manier hoop binnenbrengen </a:t>
            </a:r>
          </a:p>
          <a:p>
            <a:pPr>
              <a:lnSpc>
                <a:spcPct val="110000"/>
              </a:lnSpc>
            </a:pPr>
            <a:r>
              <a:rPr lang="nl-NL" sz="2400" dirty="0">
                <a:solidFill>
                  <a:schemeClr val="tx1">
                    <a:lumMod val="65000"/>
                    <a:lumOff val="35000"/>
                  </a:schemeClr>
                </a:solidFill>
                <a:latin typeface="Open Sans" pitchFamily="2" charset="0"/>
                <a:ea typeface="Open Sans" pitchFamily="2" charset="0"/>
                <a:cs typeface="Open Sans" pitchFamily="2" charset="0"/>
              </a:rPr>
              <a:t>Ervaringsdeskundigen hebben kennis over wat het betekent om psychische problemen te hebben, welke </a:t>
            </a:r>
            <a:r>
              <a:rPr lang="nl-NL" sz="2400" b="1" dirty="0">
                <a:solidFill>
                  <a:schemeClr val="tx1">
                    <a:lumMod val="65000"/>
                    <a:lumOff val="35000"/>
                  </a:schemeClr>
                </a:solidFill>
                <a:latin typeface="Open Sans" pitchFamily="2" charset="0"/>
                <a:ea typeface="Open Sans" pitchFamily="2" charset="0"/>
                <a:cs typeface="Open Sans" pitchFamily="2" charset="0"/>
              </a:rPr>
              <a:t>handvatten, oplossingen, strategieën </a:t>
            </a:r>
            <a:r>
              <a:rPr lang="nl-NL" sz="2400" dirty="0">
                <a:solidFill>
                  <a:schemeClr val="tx1">
                    <a:lumMod val="65000"/>
                    <a:lumOff val="35000"/>
                  </a:schemeClr>
                </a:solidFill>
                <a:latin typeface="Open Sans" pitchFamily="2" charset="0"/>
                <a:ea typeface="Open Sans" pitchFamily="2" charset="0"/>
                <a:cs typeface="Open Sans" pitchFamily="2" charset="0"/>
              </a:rPr>
              <a:t>wel en niet werken, welke steun belangrijk is. Ook kennen ze van binnenuit het gevoel dat anderen vooroordelen en beelden hebben die niet kloppen en wat dat betekent voor hun zelfbeeld</a:t>
            </a:r>
          </a:p>
          <a:p>
            <a:endParaRPr lang="nl-BE" dirty="0"/>
          </a:p>
        </p:txBody>
      </p:sp>
      <p:sp>
        <p:nvSpPr>
          <p:cNvPr id="4" name="Titel 1">
            <a:extLst>
              <a:ext uri="{FF2B5EF4-FFF2-40B4-BE49-F238E27FC236}">
                <a16:creationId xmlns:a16="http://schemas.microsoft.com/office/drawing/2014/main" id="{7D96C67E-6EBE-26B9-1174-6759D5B7B38E}"/>
              </a:ext>
            </a:extLst>
          </p:cNvPr>
          <p:cNvSpPr txBox="1">
            <a:spLocks/>
          </p:cNvSpPr>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a:solidFill>
                  <a:schemeClr val="tx1">
                    <a:lumMod val="65000"/>
                    <a:lumOff val="35000"/>
                  </a:schemeClr>
                </a:solidFill>
                <a:latin typeface="Open Sans" pitchFamily="2" charset="0"/>
                <a:ea typeface="Open Sans" pitchFamily="2" charset="0"/>
                <a:cs typeface="Open Sans" pitchFamily="2" charset="0"/>
              </a:rPr>
              <a:t>Ervaringsdeskundigheid</a:t>
            </a:r>
            <a:endParaRPr lang="nl-BE" sz="3600" dirty="0">
              <a:solidFill>
                <a:schemeClr val="tx1">
                  <a:lumMod val="65000"/>
                  <a:lumOff val="35000"/>
                </a:schemeClr>
              </a:solidFill>
              <a:latin typeface="Open Sans" pitchFamily="2" charset="0"/>
              <a:ea typeface="Open Sans" pitchFamily="2" charset="0"/>
              <a:cs typeface="Open Sans" pitchFamily="2" charset="0"/>
            </a:endParaRPr>
          </a:p>
        </p:txBody>
      </p:sp>
    </p:spTree>
    <p:extLst>
      <p:ext uri="{BB962C8B-B14F-4D97-AF65-F5344CB8AC3E}">
        <p14:creationId xmlns:p14="http://schemas.microsoft.com/office/powerpoint/2010/main" val="213381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a:spAutoFit/>
      </a:bodyPr>
      <a:lstStyle>
        <a:defPPr algn="l">
          <a:defRPr sz="1600" dirty="0" smtClean="0">
            <a:solidFill>
              <a:schemeClr val="tx1">
                <a:lumMod val="65000"/>
                <a:lumOff val="35000"/>
              </a:schemeClr>
            </a:solidFill>
            <a:latin typeface="Open Sans" pitchFamily="2" charset="0"/>
            <a:ea typeface="Open Sans" pitchFamily="2" charset="0"/>
            <a:cs typeface="Open Sans" pitchFamily="2"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29a2e22-6abe-4899-a699-18b12c7315e5" xsi:nil="true"/>
    <lcf76f155ced4ddcb4097134ff3c332f xmlns="dfa099de-8b87-49ab-9aa9-7251009708d1">
      <Terms xmlns="http://schemas.microsoft.com/office/infopath/2007/PartnerControls"/>
    </lcf76f155ced4ddcb4097134ff3c332f>
    <SharedWithUsers xmlns="629a2e22-6abe-4899-a699-18b12c7315e5">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F9F042612DB44EBCC732A967ED8805" ma:contentTypeVersion="14" ma:contentTypeDescription="Een nieuw document maken." ma:contentTypeScope="" ma:versionID="ea380272c5fb0c7fce069221bee3759f">
  <xsd:schema xmlns:xsd="http://www.w3.org/2001/XMLSchema" xmlns:xs="http://www.w3.org/2001/XMLSchema" xmlns:p="http://schemas.microsoft.com/office/2006/metadata/properties" xmlns:ns2="dfa099de-8b87-49ab-9aa9-7251009708d1" xmlns:ns3="629a2e22-6abe-4899-a699-18b12c7315e5" targetNamespace="http://schemas.microsoft.com/office/2006/metadata/properties" ma:root="true" ma:fieldsID="cf75a13d8f6a77b5a2deb3d1b036ac71" ns2:_="" ns3:_="">
    <xsd:import namespace="dfa099de-8b87-49ab-9aa9-7251009708d1"/>
    <xsd:import namespace="629a2e22-6abe-4899-a699-18b12c7315e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a099de-8b87-49ab-9aa9-7251009708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b838a7fc-f7d5-4517-8b3f-d7666b2e337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9a2e22-6abe-4899-a699-18b12c7315e5"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c355bf6d-1b00-4cc2-9580-1d3719bfae13}" ma:internalName="TaxCatchAll" ma:showField="CatchAllData" ma:web="629a2e22-6abe-4899-a699-18b12c7315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FB05DC-8FF0-447F-B415-6AA3D175ED35}">
  <ds:schemaRefs>
    <ds:schemaRef ds:uri="http://purl.org/dc/terms/"/>
    <ds:schemaRef ds:uri="http://purl.org/dc/elements/1.1/"/>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74fa604a-bd84-43f4-b455-0f93d8cb2dbe"/>
    <ds:schemaRef ds:uri="af96c421-9ec0-402c-b3fd-3d5d0180087b"/>
  </ds:schemaRefs>
</ds:datastoreItem>
</file>

<file path=customXml/itemProps2.xml><?xml version="1.0" encoding="utf-8"?>
<ds:datastoreItem xmlns:ds="http://schemas.openxmlformats.org/officeDocument/2006/customXml" ds:itemID="{5B1AA2A1-BE79-4ADC-96B5-BCE48A46D50F}">
  <ds:schemaRefs>
    <ds:schemaRef ds:uri="http://schemas.microsoft.com/sharepoint/v3/contenttype/forms"/>
  </ds:schemaRefs>
</ds:datastoreItem>
</file>

<file path=customXml/itemProps3.xml><?xml version="1.0" encoding="utf-8"?>
<ds:datastoreItem xmlns:ds="http://schemas.openxmlformats.org/officeDocument/2006/customXml" ds:itemID="{A5A10914-F674-4AA7-B008-01E96B6101B7}"/>
</file>

<file path=docProps/app.xml><?xml version="1.0" encoding="utf-8"?>
<Properties xmlns="http://schemas.openxmlformats.org/officeDocument/2006/extended-properties" xmlns:vt="http://schemas.openxmlformats.org/officeDocument/2006/docPropsVTypes">
  <TotalTime>2815</TotalTime>
  <Words>790</Words>
  <Application>Microsoft Office PowerPoint</Application>
  <PresentationFormat>Breedbeeld</PresentationFormat>
  <Paragraphs>117</Paragraphs>
  <Slides>20</Slides>
  <Notes>0</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Aangepast ontwerp</vt:lpstr>
      <vt:lpstr>PowerPoint-presentatie</vt:lpstr>
      <vt:lpstr>PowerPoint-presentatie</vt:lpstr>
      <vt:lpstr> </vt:lpstr>
      <vt:lpstr>PowerPoint-presentatie</vt:lpstr>
      <vt:lpstr>Opzij, opzij we hebben geen tijd </vt:lpstr>
      <vt:lpstr>Missie</vt:lpstr>
      <vt:lpstr>PowerPoint-presentatie</vt:lpstr>
      <vt:lpstr>Doelgroep</vt:lpstr>
      <vt:lpstr>PowerPoint-presentatie</vt:lpstr>
      <vt:lpstr>PowerPoint-presentatie</vt:lpstr>
      <vt:lpstr>PowerPoint-presentatie</vt:lpstr>
      <vt:lpstr>PowerPoint-presentatie</vt:lpstr>
      <vt:lpstr>PowerPoint-presentatie</vt:lpstr>
      <vt:lpstr>PowerPoint-presentatie</vt:lpstr>
      <vt:lpstr>Omgaan met conflicten</vt:lpstr>
      <vt:lpstr>Geef je angst eens vakantie</vt:lpstr>
      <vt:lpstr>Creatieve toolbox</vt:lpstr>
      <vt:lpstr>Burnout en depressie</vt:lpstr>
      <vt:lpstr>Herstelwandelingen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Anja Van Laer</dc:creator>
  <cp:lastModifiedBy>Anja Van Laer</cp:lastModifiedBy>
  <cp:revision>110</cp:revision>
  <dcterms:created xsi:type="dcterms:W3CDTF">2024-02-07T13:49:19Z</dcterms:created>
  <dcterms:modified xsi:type="dcterms:W3CDTF">2024-06-21T11:32:50Z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0x01010096F9F042612DB44EBCC732A967ED8805</vt:lpwstr>
  </property>
  <property fmtid="{D5CDD505-2E9C-101B-9397-08002B2CF9AE}" pid="3" name="Order">
    <vt:r8>34100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activity">
    <vt:lpwstr>{"FileActivityType":"9","FileActivityTimeStamp":"2024-06-21T11:36:36.323Z","FileActivityUsersOnPage":[{"DisplayName":"Anja Van Laer","Id":"anja.vanlaer@ahasverus.be"}],"FileActivityNavigationId":null}</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