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6"/>
  </p:notesMasterIdLst>
  <p:handoutMasterIdLst>
    <p:handoutMasterId r:id="rId37"/>
  </p:handoutMasterIdLst>
  <p:sldIdLst>
    <p:sldId id="266" r:id="rId6"/>
    <p:sldId id="262" r:id="rId7"/>
    <p:sldId id="272" r:id="rId8"/>
    <p:sldId id="273"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8" r:id="rId26"/>
    <p:sldId id="299" r:id="rId27"/>
    <p:sldId id="291" r:id="rId28"/>
    <p:sldId id="292" r:id="rId29"/>
    <p:sldId id="293" r:id="rId30"/>
    <p:sldId id="294" r:id="rId31"/>
    <p:sldId id="295" r:id="rId32"/>
    <p:sldId id="296" r:id="rId33"/>
    <p:sldId id="297" r:id="rId34"/>
    <p:sldId id="26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9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9" d="100"/>
          <a:sy n="119" d="100"/>
        </p:scale>
        <p:origin x="-1404" y="-36"/>
      </p:cViewPr>
      <p:guideLst>
        <p:guide orient="horz" pos="2160"/>
        <p:guide pos="2880"/>
      </p:guideLst>
    </p:cSldViewPr>
  </p:slideViewPr>
  <p:notesTextViewPr>
    <p:cViewPr>
      <p:scale>
        <a:sx n="1" d="1"/>
        <a:sy n="1" d="1"/>
      </p:scale>
      <p:origin x="0" y="0"/>
    </p:cViewPr>
  </p:notesTextViewPr>
  <p:notesViewPr>
    <p:cSldViewPr>
      <p:cViewPr varScale="1">
        <p:scale>
          <a:sx n="86" d="100"/>
          <a:sy n="86" d="100"/>
        </p:scale>
        <p:origin x="-30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EC7429-979C-4A39-AE83-94CC4563DCC5}" type="datetimeFigureOut">
              <a:rPr lang="en-GB" smtClean="0"/>
              <a:t>24/07/2018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FD435D-AD93-4368-8011-BD2A1FA7D431}" type="slidenum">
              <a:rPr lang="en-GB" smtClean="0"/>
              <a:t>‹nr.›</a:t>
            </a:fld>
            <a:endParaRPr lang="en-GB"/>
          </a:p>
        </p:txBody>
      </p:sp>
    </p:spTree>
    <p:extLst>
      <p:ext uri="{BB962C8B-B14F-4D97-AF65-F5344CB8AC3E}">
        <p14:creationId xmlns:p14="http://schemas.microsoft.com/office/powerpoint/2010/main" val="137747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68651F-2F3D-4030-BD8A-3B3E10B25AB8}" type="datetimeFigureOut">
              <a:rPr lang="en-GB" smtClean="0"/>
              <a:t>24/07/2018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560EDD-2BC4-4CC8-A405-5B04EFFBC6EA}" type="slidenum">
              <a:rPr lang="en-GB" smtClean="0"/>
              <a:t>‹nr.›</a:t>
            </a:fld>
            <a:endParaRPr lang="en-GB"/>
          </a:p>
        </p:txBody>
      </p:sp>
    </p:spTree>
    <p:extLst>
      <p:ext uri="{BB962C8B-B14F-4D97-AF65-F5344CB8AC3E}">
        <p14:creationId xmlns:p14="http://schemas.microsoft.com/office/powerpoint/2010/main" val="65411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r>
              <a:rPr lang="nl-BE" dirty="0"/>
              <a:t>Type A: meerdere subtypes bestaan, veroorzaakt meeste ziekte en sterfte en is verantwoordelijk voor de meeste epidemieën </a:t>
            </a:r>
          </a:p>
          <a:p>
            <a:pPr marL="457200" lvl="1" indent="0">
              <a:buNone/>
            </a:pPr>
            <a:r>
              <a:rPr lang="nl-BE" dirty="0"/>
              <a:t>   </a:t>
            </a:r>
          </a:p>
          <a:p>
            <a:pPr lvl="1"/>
            <a:r>
              <a:rPr lang="nl-BE" dirty="0"/>
              <a:t>Type B: ook virulent, veroorzaakt minder epidemieën  </a:t>
            </a:r>
          </a:p>
          <a:p>
            <a:pPr lvl="1"/>
            <a:endParaRPr lang="nl-BE" dirty="0"/>
          </a:p>
          <a:p>
            <a:pPr lvl="1"/>
            <a:r>
              <a:rPr lang="nl-BE" dirty="0"/>
              <a:t>Type C: minder ziekmakend</a:t>
            </a:r>
          </a:p>
          <a:p>
            <a:endParaRPr lang="nl-BE" dirty="0"/>
          </a:p>
        </p:txBody>
      </p:sp>
      <p:sp>
        <p:nvSpPr>
          <p:cNvPr id="4" name="Tijdelijke aanduiding voor dianummer 3"/>
          <p:cNvSpPr>
            <a:spLocks noGrp="1"/>
          </p:cNvSpPr>
          <p:nvPr>
            <p:ph type="sldNum" sz="quarter" idx="10"/>
          </p:nvPr>
        </p:nvSpPr>
        <p:spPr/>
        <p:txBody>
          <a:bodyPr/>
          <a:lstStyle/>
          <a:p>
            <a:fld id="{F2A92AB4-BF56-431A-BF26-62B29B3F2BDB}" type="slidenum">
              <a:rPr lang="nl-BE" smtClean="0"/>
              <a:t>3</a:t>
            </a:fld>
            <a:endParaRPr lang="nl-BE"/>
          </a:p>
        </p:txBody>
      </p:sp>
    </p:spTree>
    <p:extLst>
      <p:ext uri="{BB962C8B-B14F-4D97-AF65-F5344CB8AC3E}">
        <p14:creationId xmlns:p14="http://schemas.microsoft.com/office/powerpoint/2010/main" val="3900240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4653136"/>
            <a:ext cx="9144000" cy="2204864"/>
          </a:xfrm>
          <a:prstGeom prst="rect">
            <a:avLst/>
          </a:prstGeom>
          <a:solidFill>
            <a:srgbClr val="39B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0000" y="4941168"/>
            <a:ext cx="7772400" cy="1008112"/>
          </a:xfrm>
        </p:spPr>
        <p:txBody>
          <a:bodyPr anchor="b" anchorCtr="0"/>
          <a:lstStyle>
            <a:lvl1pPr algn="l">
              <a:defRPr>
                <a:solidFill>
                  <a:schemeClr val="bg1"/>
                </a:solidFill>
              </a:defRPr>
            </a:lvl1pPr>
          </a:lstStyle>
          <a:p>
            <a:r>
              <a:rPr lang="nl-NL"/>
              <a:t>Klik om de stijl te bewerken</a:t>
            </a:r>
            <a:endParaRPr lang="en-GB" dirty="0"/>
          </a:p>
        </p:txBody>
      </p:sp>
      <p:sp>
        <p:nvSpPr>
          <p:cNvPr id="3" name="Subtitle 2"/>
          <p:cNvSpPr>
            <a:spLocks noGrp="1"/>
          </p:cNvSpPr>
          <p:nvPr>
            <p:ph type="subTitle" idx="1"/>
          </p:nvPr>
        </p:nvSpPr>
        <p:spPr>
          <a:xfrm>
            <a:off x="720000" y="5996111"/>
            <a:ext cx="7781063" cy="625624"/>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GB" dirty="0"/>
          </a:p>
        </p:txBody>
      </p:sp>
      <p:pic>
        <p:nvPicPr>
          <p:cNvPr id="1109" name="Picture 110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3994822"/>
            <a:ext cx="9143245" cy="658314"/>
          </a:xfrm>
          <a:prstGeom prst="rect">
            <a:avLst/>
          </a:prstGeom>
        </p:spPr>
      </p:pic>
      <p:sp>
        <p:nvSpPr>
          <p:cNvPr id="5" name="Picture Placeholder 4"/>
          <p:cNvSpPr>
            <a:spLocks noGrp="1"/>
          </p:cNvSpPr>
          <p:nvPr>
            <p:ph type="pic" sz="quarter" idx="10"/>
          </p:nvPr>
        </p:nvSpPr>
        <p:spPr>
          <a:xfrm>
            <a:off x="0" y="0"/>
            <a:ext cx="9144000" cy="3994150"/>
          </a:xfrm>
          <a:solidFill>
            <a:srgbClr val="39B9BE"/>
          </a:solidFill>
        </p:spPr>
        <p:txBody>
          <a:bodyPr/>
          <a:lstStyle/>
          <a:p>
            <a:r>
              <a:rPr lang="nl-NL"/>
              <a:t>Klik op het pictogram als u een afbeelding wilt toevoegen</a:t>
            </a:r>
            <a:endParaRPr lang="en-GB"/>
          </a:p>
        </p:txBody>
      </p:sp>
    </p:spTree>
    <p:extLst>
      <p:ext uri="{BB962C8B-B14F-4D97-AF65-F5344CB8AC3E}">
        <p14:creationId xmlns:p14="http://schemas.microsoft.com/office/powerpoint/2010/main" val="4281565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22313" y="1268760"/>
            <a:ext cx="7772400" cy="1362075"/>
          </a:xfrm>
        </p:spPr>
        <p:txBody>
          <a:bodyPr anchor="b" anchorCtr="0">
            <a:normAutofit/>
          </a:bodyPr>
          <a:lstStyle>
            <a:lvl1pPr algn="l">
              <a:defRPr sz="3200" b="0" cap="all">
                <a:solidFill>
                  <a:schemeClr val="bg1"/>
                </a:solidFill>
              </a:defRPr>
            </a:lvl1pPr>
          </a:lstStyle>
          <a:p>
            <a:r>
              <a:rPr lang="nl-NL"/>
              <a:t>Klik om de stijl te bewerken</a:t>
            </a:r>
            <a:endParaRPr lang="en-GB" dirty="0"/>
          </a:p>
        </p:txBody>
      </p:sp>
      <p:sp>
        <p:nvSpPr>
          <p:cNvPr id="3" name="Text Placeholder 2"/>
          <p:cNvSpPr>
            <a:spLocks noGrp="1"/>
          </p:cNvSpPr>
          <p:nvPr>
            <p:ph type="body" idx="1"/>
          </p:nvPr>
        </p:nvSpPr>
        <p:spPr>
          <a:xfrm>
            <a:off x="722313" y="2708920"/>
            <a:ext cx="7772400" cy="1500187"/>
          </a:xfrm>
        </p:spPr>
        <p:txBody>
          <a:bodyPr anchor="t" anchorCtr="0"/>
          <a:lstStyle>
            <a:lvl1pPr marL="0" indent="0">
              <a:buClr>
                <a:schemeClr val="bg1"/>
              </a:buClr>
              <a:buFont typeface="Arial" panose="020B0604020202020204" pitchFamily="34" charse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8304" y="5426254"/>
            <a:ext cx="1846955" cy="720000"/>
          </a:xfrm>
          <a:prstGeom prst="rect">
            <a:avLst/>
          </a:prstGeom>
        </p:spPr>
      </p:pic>
    </p:spTree>
    <p:extLst>
      <p:ext uri="{BB962C8B-B14F-4D97-AF65-F5344CB8AC3E}">
        <p14:creationId xmlns:p14="http://schemas.microsoft.com/office/powerpoint/2010/main" val="260962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2" name="Title 1"/>
          <p:cNvSpPr>
            <a:spLocks noGrp="1"/>
          </p:cNvSpPr>
          <p:nvPr>
            <p:ph type="title"/>
          </p:nvPr>
        </p:nvSpPr>
        <p:spPr>
          <a:xfrm>
            <a:off x="722313" y="1268760"/>
            <a:ext cx="7772400" cy="1362075"/>
          </a:xfrm>
        </p:spPr>
        <p:txBody>
          <a:bodyPr anchor="b" anchorCtr="0">
            <a:normAutofit/>
          </a:bodyPr>
          <a:lstStyle>
            <a:lvl1pPr algn="l">
              <a:defRPr sz="3200" b="0" cap="all">
                <a:solidFill>
                  <a:schemeClr val="tx2"/>
                </a:solidFill>
              </a:defRPr>
            </a:lvl1pPr>
          </a:lstStyle>
          <a:p>
            <a:r>
              <a:rPr lang="nl-NL"/>
              <a:t>Klik om de stijl te bewerken</a:t>
            </a:r>
            <a:endParaRPr lang="en-GB" dirty="0"/>
          </a:p>
        </p:txBody>
      </p:sp>
      <p:sp>
        <p:nvSpPr>
          <p:cNvPr id="3" name="Text Placeholder 2"/>
          <p:cNvSpPr>
            <a:spLocks noGrp="1"/>
          </p:cNvSpPr>
          <p:nvPr>
            <p:ph type="body" idx="1"/>
          </p:nvPr>
        </p:nvSpPr>
        <p:spPr>
          <a:xfrm>
            <a:off x="722313" y="2708920"/>
            <a:ext cx="7772400" cy="1500187"/>
          </a:xfrm>
        </p:spPr>
        <p:txBody>
          <a:bodyPr anchor="t" anchorCtr="0"/>
          <a:lstStyle>
            <a:lvl1pPr marL="0" indent="0">
              <a:buClr>
                <a:schemeClr val="tx2"/>
              </a:buClr>
              <a:buFont typeface="Arial" panose="020B0604020202020204" pitchFamily="34" charse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446" y="5426254"/>
            <a:ext cx="1855059" cy="720000"/>
          </a:xfrm>
          <a:prstGeom prst="rect">
            <a:avLst/>
          </a:prstGeom>
        </p:spPr>
      </p:pic>
    </p:spTree>
    <p:extLst>
      <p:ext uri="{BB962C8B-B14F-4D97-AF65-F5344CB8AC3E}">
        <p14:creationId xmlns:p14="http://schemas.microsoft.com/office/powerpoint/2010/main" val="1057921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GB"/>
          </a:p>
        </p:txBody>
      </p:sp>
      <p:sp>
        <p:nvSpPr>
          <p:cNvPr id="3" name="Content Placeholder 2"/>
          <p:cNvSpPr>
            <a:spLocks noGrp="1"/>
          </p:cNvSpPr>
          <p:nvPr>
            <p:ph sz="half" idx="1"/>
          </p:nvPr>
        </p:nvSpPr>
        <p:spPr>
          <a:xfrm>
            <a:off x="720000" y="1483200"/>
            <a:ext cx="3960440" cy="48960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4" name="Content Placeholder 3"/>
          <p:cNvSpPr>
            <a:spLocks noGrp="1"/>
          </p:cNvSpPr>
          <p:nvPr>
            <p:ph sz="half" idx="2"/>
          </p:nvPr>
        </p:nvSpPr>
        <p:spPr>
          <a:xfrm>
            <a:off x="4821932" y="1483200"/>
            <a:ext cx="3960440" cy="48960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5" name="Date Placeholder 4"/>
          <p:cNvSpPr>
            <a:spLocks noGrp="1"/>
          </p:cNvSpPr>
          <p:nvPr>
            <p:ph type="dt" sz="half" idx="10"/>
          </p:nvPr>
        </p:nvSpPr>
        <p:spPr/>
        <p:txBody>
          <a:bodyPr/>
          <a:lstStyle/>
          <a:p>
            <a:fld id="{5DE27823-5D1E-411C-A9D1-687E0F640F75}" type="datetime3">
              <a:rPr lang="nl-BE" smtClean="0"/>
              <a:t>18/07/24</a:t>
            </a:fld>
            <a:endParaRPr lang="en-GB"/>
          </a:p>
        </p:txBody>
      </p:sp>
      <p:sp>
        <p:nvSpPr>
          <p:cNvPr id="6" name="Footer Placeholder 5"/>
          <p:cNvSpPr>
            <a:spLocks noGrp="1"/>
          </p:cNvSpPr>
          <p:nvPr>
            <p:ph type="ftr" sz="quarter" idx="11"/>
          </p:nvPr>
        </p:nvSpPr>
        <p:spPr/>
        <p:txBody>
          <a:bodyPr/>
          <a:lstStyle/>
          <a:p>
            <a:r>
              <a:rPr lang="en-GB"/>
              <a:t>Agentschap Zorg en Gezondheid</a:t>
            </a:r>
          </a:p>
        </p:txBody>
      </p:sp>
      <p:sp>
        <p:nvSpPr>
          <p:cNvPr id="7" name="Slide Number Placeholder 6"/>
          <p:cNvSpPr>
            <a:spLocks noGrp="1"/>
          </p:cNvSpPr>
          <p:nvPr>
            <p:ph type="sldNum" sz="quarter" idx="12"/>
          </p:nvPr>
        </p:nvSpPr>
        <p:spPr/>
        <p:txBody>
          <a:bodyPr/>
          <a:lstStyle/>
          <a:p>
            <a:fld id="{B7E07145-3DEC-4101-B6F0-96A308288BCA}" type="slidenum">
              <a:rPr lang="en-GB" smtClean="0"/>
              <a:t>‹nr.›</a:t>
            </a:fld>
            <a:endParaRPr lang="en-GB"/>
          </a:p>
        </p:txBody>
      </p:sp>
    </p:spTree>
    <p:extLst>
      <p:ext uri="{BB962C8B-B14F-4D97-AF65-F5344CB8AC3E}">
        <p14:creationId xmlns:p14="http://schemas.microsoft.com/office/powerpoint/2010/main" val="2498670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GB"/>
          </a:p>
        </p:txBody>
      </p:sp>
      <p:sp>
        <p:nvSpPr>
          <p:cNvPr id="3" name="Text Placeholder 2"/>
          <p:cNvSpPr>
            <a:spLocks noGrp="1"/>
          </p:cNvSpPr>
          <p:nvPr>
            <p:ph type="body" idx="1"/>
          </p:nvPr>
        </p:nvSpPr>
        <p:spPr>
          <a:xfrm>
            <a:off x="720000" y="1483200"/>
            <a:ext cx="396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720000" y="2142380"/>
            <a:ext cx="3960000" cy="4238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5" name="Text Placeholder 4"/>
          <p:cNvSpPr>
            <a:spLocks noGrp="1"/>
          </p:cNvSpPr>
          <p:nvPr>
            <p:ph type="body" sz="quarter" idx="3"/>
          </p:nvPr>
        </p:nvSpPr>
        <p:spPr>
          <a:xfrm>
            <a:off x="4826124" y="1483200"/>
            <a:ext cx="396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826124" y="2142380"/>
            <a:ext cx="3960000" cy="4238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Date Placeholder 6"/>
          <p:cNvSpPr>
            <a:spLocks noGrp="1"/>
          </p:cNvSpPr>
          <p:nvPr>
            <p:ph type="dt" sz="half" idx="10"/>
          </p:nvPr>
        </p:nvSpPr>
        <p:spPr/>
        <p:txBody>
          <a:bodyPr/>
          <a:lstStyle/>
          <a:p>
            <a:fld id="{E708A9A3-34C6-4C5A-8506-1FA8D582CCA7}" type="datetime3">
              <a:rPr lang="nl-BE" smtClean="0"/>
              <a:t>18/07/24</a:t>
            </a:fld>
            <a:endParaRPr lang="en-GB"/>
          </a:p>
        </p:txBody>
      </p:sp>
      <p:sp>
        <p:nvSpPr>
          <p:cNvPr id="8" name="Footer Placeholder 7"/>
          <p:cNvSpPr>
            <a:spLocks noGrp="1"/>
          </p:cNvSpPr>
          <p:nvPr>
            <p:ph type="ftr" sz="quarter" idx="11"/>
          </p:nvPr>
        </p:nvSpPr>
        <p:spPr/>
        <p:txBody>
          <a:bodyPr/>
          <a:lstStyle/>
          <a:p>
            <a:r>
              <a:rPr lang="en-GB"/>
              <a:t>Agentschap Zorg en Gezondheid</a:t>
            </a:r>
          </a:p>
        </p:txBody>
      </p:sp>
      <p:sp>
        <p:nvSpPr>
          <p:cNvPr id="9" name="Slide Number Placeholder 8"/>
          <p:cNvSpPr>
            <a:spLocks noGrp="1"/>
          </p:cNvSpPr>
          <p:nvPr>
            <p:ph type="sldNum" sz="quarter" idx="12"/>
          </p:nvPr>
        </p:nvSpPr>
        <p:spPr/>
        <p:txBody>
          <a:bodyPr/>
          <a:lstStyle/>
          <a:p>
            <a:fld id="{B7E07145-3DEC-4101-B6F0-96A308288BCA}" type="slidenum">
              <a:rPr lang="en-GB" smtClean="0"/>
              <a:t>‹nr.›</a:t>
            </a:fld>
            <a:endParaRPr lang="en-GB"/>
          </a:p>
        </p:txBody>
      </p:sp>
    </p:spTree>
    <p:extLst>
      <p:ext uri="{BB962C8B-B14F-4D97-AF65-F5344CB8AC3E}">
        <p14:creationId xmlns:p14="http://schemas.microsoft.com/office/powerpoint/2010/main" val="1781667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GB"/>
          </a:p>
        </p:txBody>
      </p:sp>
      <p:sp>
        <p:nvSpPr>
          <p:cNvPr id="3" name="Date Placeholder 2"/>
          <p:cNvSpPr>
            <a:spLocks noGrp="1"/>
          </p:cNvSpPr>
          <p:nvPr>
            <p:ph type="dt" sz="half" idx="10"/>
          </p:nvPr>
        </p:nvSpPr>
        <p:spPr/>
        <p:txBody>
          <a:bodyPr/>
          <a:lstStyle/>
          <a:p>
            <a:fld id="{75D67C27-B33D-46D0-825F-BBE144462DB0}" type="datetime3">
              <a:rPr lang="nl-BE" smtClean="0"/>
              <a:t>18/07/24</a:t>
            </a:fld>
            <a:endParaRPr lang="en-GB"/>
          </a:p>
        </p:txBody>
      </p:sp>
      <p:sp>
        <p:nvSpPr>
          <p:cNvPr id="4" name="Footer Placeholder 3"/>
          <p:cNvSpPr>
            <a:spLocks noGrp="1"/>
          </p:cNvSpPr>
          <p:nvPr>
            <p:ph type="ftr" sz="quarter" idx="11"/>
          </p:nvPr>
        </p:nvSpPr>
        <p:spPr/>
        <p:txBody>
          <a:bodyPr/>
          <a:lstStyle/>
          <a:p>
            <a:r>
              <a:rPr lang="en-GB"/>
              <a:t>Agentschap Zorg en Gezondheid</a:t>
            </a:r>
          </a:p>
        </p:txBody>
      </p:sp>
      <p:sp>
        <p:nvSpPr>
          <p:cNvPr id="5" name="Slide Number Placeholder 4"/>
          <p:cNvSpPr>
            <a:spLocks noGrp="1"/>
          </p:cNvSpPr>
          <p:nvPr>
            <p:ph type="sldNum" sz="quarter" idx="12"/>
          </p:nvPr>
        </p:nvSpPr>
        <p:spPr/>
        <p:txBody>
          <a:bodyPr/>
          <a:lstStyle/>
          <a:p>
            <a:fld id="{B7E07145-3DEC-4101-B6F0-96A308288BCA}" type="slidenum">
              <a:rPr lang="en-GB" smtClean="0"/>
              <a:t>‹nr.›</a:t>
            </a:fld>
            <a:endParaRPr lang="en-GB"/>
          </a:p>
        </p:txBody>
      </p:sp>
    </p:spTree>
    <p:extLst>
      <p:ext uri="{BB962C8B-B14F-4D97-AF65-F5344CB8AC3E}">
        <p14:creationId xmlns:p14="http://schemas.microsoft.com/office/powerpoint/2010/main" val="2527380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27A2E-0AD9-49C2-BE74-5A97ABE59752}" type="datetime3">
              <a:rPr lang="nl-BE" smtClean="0"/>
              <a:t>18/07/24</a:t>
            </a:fld>
            <a:endParaRPr lang="en-GB"/>
          </a:p>
        </p:txBody>
      </p:sp>
      <p:sp>
        <p:nvSpPr>
          <p:cNvPr id="3" name="Footer Placeholder 2"/>
          <p:cNvSpPr>
            <a:spLocks noGrp="1"/>
          </p:cNvSpPr>
          <p:nvPr>
            <p:ph type="ftr" sz="quarter" idx="11"/>
          </p:nvPr>
        </p:nvSpPr>
        <p:spPr/>
        <p:txBody>
          <a:bodyPr/>
          <a:lstStyle/>
          <a:p>
            <a:r>
              <a:rPr lang="en-GB"/>
              <a:t>Agentschap Zorg en Gezondheid</a:t>
            </a:r>
          </a:p>
        </p:txBody>
      </p:sp>
      <p:sp>
        <p:nvSpPr>
          <p:cNvPr id="4" name="Slide Number Placeholder 3"/>
          <p:cNvSpPr>
            <a:spLocks noGrp="1"/>
          </p:cNvSpPr>
          <p:nvPr>
            <p:ph type="sldNum" sz="quarter" idx="12"/>
          </p:nvPr>
        </p:nvSpPr>
        <p:spPr/>
        <p:txBody>
          <a:bodyPr/>
          <a:lstStyle/>
          <a:p>
            <a:fld id="{B7E07145-3DEC-4101-B6F0-96A308288BCA}" type="slidenum">
              <a:rPr lang="en-GB" smtClean="0"/>
              <a:t>‹nr.›</a:t>
            </a:fld>
            <a:endParaRPr lang="en-GB"/>
          </a:p>
        </p:txBody>
      </p:sp>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9274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39B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22313" y="1268760"/>
            <a:ext cx="7772400" cy="1362075"/>
          </a:xfrm>
        </p:spPr>
        <p:txBody>
          <a:bodyPr anchor="b" anchorCtr="0">
            <a:normAutofit/>
          </a:bodyPr>
          <a:lstStyle>
            <a:lvl1pPr algn="l">
              <a:defRPr sz="3200" b="0" cap="all">
                <a:solidFill>
                  <a:schemeClr val="bg1"/>
                </a:solidFill>
              </a:defRPr>
            </a:lvl1pPr>
          </a:lstStyle>
          <a:p>
            <a:r>
              <a:rPr lang="nl-NL"/>
              <a:t>Klik om de stijl te bewerken</a:t>
            </a:r>
            <a:endParaRPr lang="en-GB" dirty="0"/>
          </a:p>
        </p:txBody>
      </p:sp>
      <p:sp>
        <p:nvSpPr>
          <p:cNvPr id="3" name="Text Placeholder 2"/>
          <p:cNvSpPr>
            <a:spLocks noGrp="1"/>
          </p:cNvSpPr>
          <p:nvPr>
            <p:ph type="body" idx="1"/>
          </p:nvPr>
        </p:nvSpPr>
        <p:spPr>
          <a:xfrm>
            <a:off x="722313" y="2708920"/>
            <a:ext cx="7772400" cy="1500187"/>
          </a:xfrm>
        </p:spPr>
        <p:txBody>
          <a:bodyPr anchor="t" anchorCtr="0"/>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8304" y="5426254"/>
            <a:ext cx="1846955" cy="720000"/>
          </a:xfrm>
          <a:prstGeom prst="rect">
            <a:avLst/>
          </a:prstGeom>
        </p:spPr>
      </p:pic>
      <p:sp>
        <p:nvSpPr>
          <p:cNvPr id="8" name="TextBox 7"/>
          <p:cNvSpPr txBox="1"/>
          <p:nvPr userDrawn="1"/>
        </p:nvSpPr>
        <p:spPr>
          <a:xfrm>
            <a:off x="755576" y="5517232"/>
            <a:ext cx="4176464" cy="461665"/>
          </a:xfrm>
          <a:prstGeom prst="rect">
            <a:avLst/>
          </a:prstGeom>
          <a:noFill/>
        </p:spPr>
        <p:txBody>
          <a:bodyPr wrap="square" lIns="0" rIns="0" rtlCol="0">
            <a:spAutoFit/>
          </a:bodyPr>
          <a:lstStyle/>
          <a:p>
            <a:r>
              <a:rPr lang="nl-BE" sz="2400" dirty="0">
                <a:solidFill>
                  <a:schemeClr val="bg1"/>
                </a:solidFill>
              </a:rPr>
              <a:t>www.zorg-en-gezondheid.be</a:t>
            </a:r>
            <a:endParaRPr lang="en-GB" sz="2400" dirty="0">
              <a:solidFill>
                <a:schemeClr val="bg1"/>
              </a:solidFill>
            </a:endParaRPr>
          </a:p>
        </p:txBody>
      </p:sp>
    </p:spTree>
    <p:extLst>
      <p:ext uri="{BB962C8B-B14F-4D97-AF65-F5344CB8AC3E}">
        <p14:creationId xmlns:p14="http://schemas.microsoft.com/office/powerpoint/2010/main" val="358916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1111" name="Picture 11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44000" cy="4462272"/>
          </a:xfrm>
          <a:prstGeom prst="rect">
            <a:avLst/>
          </a:prstGeom>
        </p:spPr>
      </p:pic>
      <p:sp>
        <p:nvSpPr>
          <p:cNvPr id="7" name="Rectangle 6"/>
          <p:cNvSpPr/>
          <p:nvPr userDrawn="1"/>
        </p:nvSpPr>
        <p:spPr>
          <a:xfrm>
            <a:off x="0" y="4653136"/>
            <a:ext cx="9144000" cy="2204864"/>
          </a:xfrm>
          <a:prstGeom prst="rect">
            <a:avLst/>
          </a:prstGeom>
          <a:solidFill>
            <a:srgbClr val="39B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0000" y="4941168"/>
            <a:ext cx="7772400" cy="1008112"/>
          </a:xfrm>
        </p:spPr>
        <p:txBody>
          <a:bodyPr anchor="b" anchorCtr="0"/>
          <a:lstStyle>
            <a:lvl1pPr algn="l">
              <a:defRPr>
                <a:solidFill>
                  <a:schemeClr val="bg1"/>
                </a:solidFill>
              </a:defRPr>
            </a:lvl1pPr>
          </a:lstStyle>
          <a:p>
            <a:r>
              <a:rPr lang="nl-NL"/>
              <a:t>Klik om de stijl te bewerken</a:t>
            </a:r>
            <a:endParaRPr lang="en-GB" dirty="0"/>
          </a:p>
        </p:txBody>
      </p:sp>
      <p:sp>
        <p:nvSpPr>
          <p:cNvPr id="3" name="Subtitle 2"/>
          <p:cNvSpPr>
            <a:spLocks noGrp="1"/>
          </p:cNvSpPr>
          <p:nvPr>
            <p:ph type="subTitle" idx="1"/>
          </p:nvPr>
        </p:nvSpPr>
        <p:spPr>
          <a:xfrm>
            <a:off x="720000" y="5996111"/>
            <a:ext cx="7781063" cy="625624"/>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GB" dirty="0"/>
          </a:p>
        </p:txBody>
      </p:sp>
      <p:pic>
        <p:nvPicPr>
          <p:cNvPr id="1109" name="Picture 110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 y="3994822"/>
            <a:ext cx="9143245" cy="658314"/>
          </a:xfrm>
          <a:prstGeom prst="rect">
            <a:avLst/>
          </a:prstGeom>
        </p:spPr>
      </p:pic>
    </p:spTree>
    <p:extLst>
      <p:ext uri="{BB962C8B-B14F-4D97-AF65-F5344CB8AC3E}">
        <p14:creationId xmlns:p14="http://schemas.microsoft.com/office/powerpoint/2010/main" val="96400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39B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0000" y="1676425"/>
            <a:ext cx="7772400" cy="1008112"/>
          </a:xfrm>
        </p:spPr>
        <p:txBody>
          <a:bodyPr anchor="b" anchorCtr="0"/>
          <a:lstStyle>
            <a:lvl1pPr algn="l">
              <a:defRPr>
                <a:solidFill>
                  <a:schemeClr val="bg1"/>
                </a:solidFill>
              </a:defRPr>
            </a:lvl1pPr>
          </a:lstStyle>
          <a:p>
            <a:r>
              <a:rPr lang="nl-NL"/>
              <a:t>Klik om de stijl te bewerken</a:t>
            </a:r>
            <a:endParaRPr lang="en-GB" dirty="0"/>
          </a:p>
        </p:txBody>
      </p:sp>
      <p:sp>
        <p:nvSpPr>
          <p:cNvPr id="3" name="Subtitle 2"/>
          <p:cNvSpPr>
            <a:spLocks noGrp="1"/>
          </p:cNvSpPr>
          <p:nvPr>
            <p:ph type="subTitle" idx="1"/>
          </p:nvPr>
        </p:nvSpPr>
        <p:spPr>
          <a:xfrm>
            <a:off x="720000" y="2731368"/>
            <a:ext cx="7781063" cy="625624"/>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8304" y="5426254"/>
            <a:ext cx="1846955" cy="720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576" y="5625288"/>
            <a:ext cx="2279020" cy="396000"/>
          </a:xfrm>
          <a:prstGeom prst="rect">
            <a:avLst/>
          </a:prstGeom>
        </p:spPr>
      </p:pic>
    </p:spTree>
    <p:extLst>
      <p:ext uri="{BB962C8B-B14F-4D97-AF65-F5344CB8AC3E}">
        <p14:creationId xmlns:p14="http://schemas.microsoft.com/office/powerpoint/2010/main" val="14318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GB"/>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4" name="Date Placeholder 3"/>
          <p:cNvSpPr>
            <a:spLocks noGrp="1"/>
          </p:cNvSpPr>
          <p:nvPr>
            <p:ph type="dt" sz="half" idx="10"/>
          </p:nvPr>
        </p:nvSpPr>
        <p:spPr/>
        <p:txBody>
          <a:bodyPr/>
          <a:lstStyle/>
          <a:p>
            <a:fld id="{F7E82108-348F-48F3-8EC3-5B21A1596D99}" type="datetime3">
              <a:rPr lang="nl-BE" smtClean="0"/>
              <a:t>18/07/24</a:t>
            </a:fld>
            <a:endParaRPr lang="en-GB"/>
          </a:p>
        </p:txBody>
      </p:sp>
      <p:sp>
        <p:nvSpPr>
          <p:cNvPr id="5" name="Footer Placeholder 4"/>
          <p:cNvSpPr>
            <a:spLocks noGrp="1"/>
          </p:cNvSpPr>
          <p:nvPr>
            <p:ph type="ftr" sz="quarter" idx="11"/>
          </p:nvPr>
        </p:nvSpPr>
        <p:spPr/>
        <p:txBody>
          <a:bodyPr/>
          <a:lstStyle/>
          <a:p>
            <a:r>
              <a:rPr lang="en-GB"/>
              <a:t>Agentschap Zorg en Gezondheid</a:t>
            </a:r>
          </a:p>
        </p:txBody>
      </p:sp>
      <p:sp>
        <p:nvSpPr>
          <p:cNvPr id="6" name="Slide Number Placeholder 5"/>
          <p:cNvSpPr>
            <a:spLocks noGrp="1"/>
          </p:cNvSpPr>
          <p:nvPr>
            <p:ph type="sldNum" sz="quarter" idx="12"/>
          </p:nvPr>
        </p:nvSpPr>
        <p:spPr/>
        <p:txBody>
          <a:bodyPr/>
          <a:lstStyle/>
          <a:p>
            <a:fld id="{B7E07145-3DEC-4101-B6F0-96A308288BCA}" type="slidenum">
              <a:rPr lang="en-GB" smtClean="0"/>
              <a:t>‹nr.›</a:t>
            </a:fld>
            <a:endParaRPr lang="en-GB"/>
          </a:p>
        </p:txBody>
      </p:sp>
    </p:spTree>
    <p:extLst>
      <p:ext uri="{BB962C8B-B14F-4D97-AF65-F5344CB8AC3E}">
        <p14:creationId xmlns:p14="http://schemas.microsoft.com/office/powerpoint/2010/main" val="263781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22313" y="1268760"/>
            <a:ext cx="7772400" cy="1362075"/>
          </a:xfrm>
        </p:spPr>
        <p:txBody>
          <a:bodyPr anchor="b" anchorCtr="0">
            <a:normAutofit/>
          </a:bodyPr>
          <a:lstStyle>
            <a:lvl1pPr algn="l">
              <a:defRPr sz="3200" b="0" cap="all">
                <a:solidFill>
                  <a:schemeClr val="bg1"/>
                </a:solidFill>
              </a:defRPr>
            </a:lvl1pPr>
          </a:lstStyle>
          <a:p>
            <a:r>
              <a:rPr lang="nl-NL"/>
              <a:t>Klik om de stijl te bewerken</a:t>
            </a:r>
            <a:endParaRPr lang="en-GB" dirty="0"/>
          </a:p>
        </p:txBody>
      </p:sp>
      <p:sp>
        <p:nvSpPr>
          <p:cNvPr id="3" name="Text Placeholder 2"/>
          <p:cNvSpPr>
            <a:spLocks noGrp="1"/>
          </p:cNvSpPr>
          <p:nvPr>
            <p:ph type="body" idx="1"/>
          </p:nvPr>
        </p:nvSpPr>
        <p:spPr>
          <a:xfrm>
            <a:off x="722313" y="2708920"/>
            <a:ext cx="7772400" cy="1500187"/>
          </a:xfrm>
        </p:spPr>
        <p:txBody>
          <a:bodyPr anchor="t" anchorCtr="0"/>
          <a:lstStyle>
            <a:lvl1pPr marL="0" indent="0">
              <a:buClr>
                <a:schemeClr val="bg1"/>
              </a:buClr>
              <a:buFont typeface="Arial" panose="020B0604020202020204" pitchFamily="34" charse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8304" y="5426254"/>
            <a:ext cx="1846955" cy="720000"/>
          </a:xfrm>
          <a:prstGeom prst="rect">
            <a:avLst/>
          </a:prstGeom>
        </p:spPr>
      </p:pic>
    </p:spTree>
    <p:extLst>
      <p:ext uri="{BB962C8B-B14F-4D97-AF65-F5344CB8AC3E}">
        <p14:creationId xmlns:p14="http://schemas.microsoft.com/office/powerpoint/2010/main" val="12297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22313" y="1268760"/>
            <a:ext cx="7772400" cy="1362075"/>
          </a:xfrm>
        </p:spPr>
        <p:txBody>
          <a:bodyPr anchor="b" anchorCtr="0">
            <a:normAutofit/>
          </a:bodyPr>
          <a:lstStyle>
            <a:lvl1pPr algn="l">
              <a:defRPr sz="3200" b="0" cap="all">
                <a:solidFill>
                  <a:schemeClr val="bg1"/>
                </a:solidFill>
              </a:defRPr>
            </a:lvl1pPr>
          </a:lstStyle>
          <a:p>
            <a:r>
              <a:rPr lang="nl-NL"/>
              <a:t>Klik om de stijl te bewerken</a:t>
            </a:r>
            <a:endParaRPr lang="en-GB" dirty="0"/>
          </a:p>
        </p:txBody>
      </p:sp>
      <p:sp>
        <p:nvSpPr>
          <p:cNvPr id="3" name="Text Placeholder 2"/>
          <p:cNvSpPr>
            <a:spLocks noGrp="1"/>
          </p:cNvSpPr>
          <p:nvPr>
            <p:ph type="body" idx="1"/>
          </p:nvPr>
        </p:nvSpPr>
        <p:spPr>
          <a:xfrm>
            <a:off x="722313" y="2708920"/>
            <a:ext cx="7772400" cy="1500187"/>
          </a:xfrm>
        </p:spPr>
        <p:txBody>
          <a:bodyPr anchor="t" anchorCtr="0"/>
          <a:lstStyle>
            <a:lvl1pPr marL="0" indent="0">
              <a:buClr>
                <a:schemeClr val="bg1"/>
              </a:buClr>
              <a:buFont typeface="Arial" panose="020B0604020202020204" pitchFamily="34" charse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8304" y="5426254"/>
            <a:ext cx="1846955" cy="720000"/>
          </a:xfrm>
          <a:prstGeom prst="rect">
            <a:avLst/>
          </a:prstGeom>
        </p:spPr>
      </p:pic>
    </p:spTree>
    <p:extLst>
      <p:ext uri="{BB962C8B-B14F-4D97-AF65-F5344CB8AC3E}">
        <p14:creationId xmlns:p14="http://schemas.microsoft.com/office/powerpoint/2010/main" val="130821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22313" y="1268760"/>
            <a:ext cx="7772400" cy="1362075"/>
          </a:xfrm>
        </p:spPr>
        <p:txBody>
          <a:bodyPr anchor="b" anchorCtr="0">
            <a:normAutofit/>
          </a:bodyPr>
          <a:lstStyle>
            <a:lvl1pPr algn="l">
              <a:defRPr sz="3200" b="0" cap="all">
                <a:solidFill>
                  <a:schemeClr val="bg1"/>
                </a:solidFill>
              </a:defRPr>
            </a:lvl1pPr>
          </a:lstStyle>
          <a:p>
            <a:r>
              <a:rPr lang="nl-NL"/>
              <a:t>Klik om de stijl te bewerken</a:t>
            </a:r>
            <a:endParaRPr lang="en-GB" dirty="0"/>
          </a:p>
        </p:txBody>
      </p:sp>
      <p:sp>
        <p:nvSpPr>
          <p:cNvPr id="3" name="Text Placeholder 2"/>
          <p:cNvSpPr>
            <a:spLocks noGrp="1"/>
          </p:cNvSpPr>
          <p:nvPr>
            <p:ph type="body" idx="1"/>
          </p:nvPr>
        </p:nvSpPr>
        <p:spPr>
          <a:xfrm>
            <a:off x="722313" y="2708920"/>
            <a:ext cx="7772400" cy="1500187"/>
          </a:xfrm>
        </p:spPr>
        <p:txBody>
          <a:bodyPr anchor="t" anchorCtr="0"/>
          <a:lstStyle>
            <a:lvl1pPr marL="0" indent="0">
              <a:buClr>
                <a:schemeClr val="bg1"/>
              </a:buClr>
              <a:buFont typeface="Arial" panose="020B0604020202020204" pitchFamily="34" charse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8304" y="5426254"/>
            <a:ext cx="1846955" cy="720000"/>
          </a:xfrm>
          <a:prstGeom prst="rect">
            <a:avLst/>
          </a:prstGeom>
        </p:spPr>
      </p:pic>
    </p:spTree>
    <p:extLst>
      <p:ext uri="{BB962C8B-B14F-4D97-AF65-F5344CB8AC3E}">
        <p14:creationId xmlns:p14="http://schemas.microsoft.com/office/powerpoint/2010/main" val="378851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22313" y="1268760"/>
            <a:ext cx="7772400" cy="1362075"/>
          </a:xfrm>
        </p:spPr>
        <p:txBody>
          <a:bodyPr anchor="b" anchorCtr="0">
            <a:normAutofit/>
          </a:bodyPr>
          <a:lstStyle>
            <a:lvl1pPr algn="l">
              <a:defRPr sz="3200" b="0" cap="all">
                <a:solidFill>
                  <a:schemeClr val="bg1"/>
                </a:solidFill>
              </a:defRPr>
            </a:lvl1pPr>
          </a:lstStyle>
          <a:p>
            <a:r>
              <a:rPr lang="nl-NL"/>
              <a:t>Klik om de stijl te bewerken</a:t>
            </a:r>
            <a:endParaRPr lang="en-GB" dirty="0"/>
          </a:p>
        </p:txBody>
      </p:sp>
      <p:sp>
        <p:nvSpPr>
          <p:cNvPr id="3" name="Text Placeholder 2"/>
          <p:cNvSpPr>
            <a:spLocks noGrp="1"/>
          </p:cNvSpPr>
          <p:nvPr>
            <p:ph type="body" idx="1"/>
          </p:nvPr>
        </p:nvSpPr>
        <p:spPr>
          <a:xfrm>
            <a:off x="722313" y="2708920"/>
            <a:ext cx="7772400" cy="1500187"/>
          </a:xfrm>
        </p:spPr>
        <p:txBody>
          <a:bodyPr anchor="t" anchorCtr="0"/>
          <a:lstStyle>
            <a:lvl1pPr marL="0" indent="0">
              <a:buClr>
                <a:schemeClr val="bg1"/>
              </a:buClr>
              <a:buFont typeface="Arial" panose="020B0604020202020204" pitchFamily="34" charse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8304" y="5426254"/>
            <a:ext cx="1846955" cy="720000"/>
          </a:xfrm>
          <a:prstGeom prst="rect">
            <a:avLst/>
          </a:prstGeom>
        </p:spPr>
      </p:pic>
    </p:spTree>
    <p:extLst>
      <p:ext uri="{BB962C8B-B14F-4D97-AF65-F5344CB8AC3E}">
        <p14:creationId xmlns:p14="http://schemas.microsoft.com/office/powerpoint/2010/main" val="1141649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22313" y="1268760"/>
            <a:ext cx="7772400" cy="1362075"/>
          </a:xfrm>
        </p:spPr>
        <p:txBody>
          <a:bodyPr anchor="b" anchorCtr="0">
            <a:normAutofit/>
          </a:bodyPr>
          <a:lstStyle>
            <a:lvl1pPr algn="l">
              <a:defRPr sz="3200" b="0" cap="all">
                <a:solidFill>
                  <a:schemeClr val="bg1"/>
                </a:solidFill>
              </a:defRPr>
            </a:lvl1pPr>
          </a:lstStyle>
          <a:p>
            <a:r>
              <a:rPr lang="nl-NL"/>
              <a:t>Klik om de stijl te bewerken</a:t>
            </a:r>
            <a:endParaRPr lang="en-GB" dirty="0"/>
          </a:p>
        </p:txBody>
      </p:sp>
      <p:sp>
        <p:nvSpPr>
          <p:cNvPr id="3" name="Text Placeholder 2"/>
          <p:cNvSpPr>
            <a:spLocks noGrp="1"/>
          </p:cNvSpPr>
          <p:nvPr>
            <p:ph type="body" idx="1"/>
          </p:nvPr>
        </p:nvSpPr>
        <p:spPr>
          <a:xfrm>
            <a:off x="722313" y="2708920"/>
            <a:ext cx="7772400" cy="1500187"/>
          </a:xfrm>
        </p:spPr>
        <p:txBody>
          <a:bodyPr anchor="t" anchorCtr="0"/>
          <a:lstStyle>
            <a:lvl1pPr marL="0" indent="0">
              <a:buClr>
                <a:schemeClr val="bg1"/>
              </a:buClr>
              <a:buFont typeface="Arial" panose="020B0604020202020204" pitchFamily="34" charse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8304" y="5426254"/>
            <a:ext cx="1846955" cy="720000"/>
          </a:xfrm>
          <a:prstGeom prst="rect">
            <a:avLst/>
          </a:prstGeom>
        </p:spPr>
      </p:pic>
    </p:spTree>
    <p:extLst>
      <p:ext uri="{BB962C8B-B14F-4D97-AF65-F5344CB8AC3E}">
        <p14:creationId xmlns:p14="http://schemas.microsoft.com/office/powerpoint/2010/main" val="1625658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16632"/>
            <a:ext cx="7632848" cy="1008112"/>
          </a:xfrm>
          <a:prstGeom prst="rect">
            <a:avLst/>
          </a:prstGeom>
        </p:spPr>
        <p:txBody>
          <a:bodyPr vert="horz" lIns="0" tIns="0" rIns="0" bIns="0" rtlCol="0" anchor="ctr">
            <a:normAutofit/>
          </a:bodyPr>
          <a:lstStyle/>
          <a:p>
            <a:r>
              <a:rPr lang="nl-NL"/>
              <a:t>Klik om de stijl te bewerken</a:t>
            </a:r>
            <a:endParaRPr lang="en-GB" dirty="0"/>
          </a:p>
        </p:txBody>
      </p:sp>
      <p:sp>
        <p:nvSpPr>
          <p:cNvPr id="3" name="Text Placeholder 2"/>
          <p:cNvSpPr>
            <a:spLocks noGrp="1"/>
          </p:cNvSpPr>
          <p:nvPr>
            <p:ph type="body" idx="1"/>
          </p:nvPr>
        </p:nvSpPr>
        <p:spPr>
          <a:xfrm>
            <a:off x="720000" y="1484784"/>
            <a:ext cx="8064000" cy="4896544"/>
          </a:xfrm>
          <a:prstGeom prst="rect">
            <a:avLst/>
          </a:prstGeom>
        </p:spPr>
        <p:txBody>
          <a:bodyPr vert="horz" lIns="0" tIns="0" rIns="0" bIns="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4" name="Date Placeholder 3"/>
          <p:cNvSpPr>
            <a:spLocks noGrp="1"/>
          </p:cNvSpPr>
          <p:nvPr>
            <p:ph type="dt" sz="half" idx="2"/>
          </p:nvPr>
        </p:nvSpPr>
        <p:spPr>
          <a:xfrm>
            <a:off x="720000" y="6588670"/>
            <a:ext cx="1110563" cy="268139"/>
          </a:xfrm>
          <a:prstGeom prst="rect">
            <a:avLst/>
          </a:prstGeom>
        </p:spPr>
        <p:txBody>
          <a:bodyPr vert="horz" lIns="0" tIns="0" rIns="0" bIns="0" rtlCol="0" anchor="ctr"/>
          <a:lstStyle>
            <a:lvl1pPr algn="l">
              <a:defRPr sz="1000">
                <a:solidFill>
                  <a:srgbClr val="39B9BE"/>
                </a:solidFill>
              </a:defRPr>
            </a:lvl1pPr>
          </a:lstStyle>
          <a:p>
            <a:fld id="{013DCB86-2962-4F10-BB63-88C0FF4C9511}" type="datetime3">
              <a:rPr lang="nl-BE" smtClean="0"/>
              <a:pPr/>
              <a:t>18/07/24</a:t>
            </a:fld>
            <a:endParaRPr lang="en-GB"/>
          </a:p>
        </p:txBody>
      </p:sp>
      <p:sp>
        <p:nvSpPr>
          <p:cNvPr id="5" name="Footer Placeholder 4"/>
          <p:cNvSpPr>
            <a:spLocks noGrp="1"/>
          </p:cNvSpPr>
          <p:nvPr>
            <p:ph type="ftr" sz="quarter" idx="3"/>
          </p:nvPr>
        </p:nvSpPr>
        <p:spPr>
          <a:xfrm>
            <a:off x="2411760" y="6588670"/>
            <a:ext cx="4680520" cy="268139"/>
          </a:xfrm>
          <a:prstGeom prst="rect">
            <a:avLst/>
          </a:prstGeom>
        </p:spPr>
        <p:txBody>
          <a:bodyPr vert="horz" lIns="0" tIns="0" rIns="0" bIns="0" rtlCol="0" anchor="ctr"/>
          <a:lstStyle>
            <a:lvl1pPr algn="ctr">
              <a:defRPr sz="1000">
                <a:solidFill>
                  <a:srgbClr val="39B9BE"/>
                </a:solidFill>
              </a:defRPr>
            </a:lvl1pPr>
          </a:lstStyle>
          <a:p>
            <a:r>
              <a:rPr lang="en-GB"/>
              <a:t>Agentschap Zorg en Gezondheid</a:t>
            </a:r>
            <a:endParaRPr lang="en-GB" dirty="0"/>
          </a:p>
        </p:txBody>
      </p:sp>
      <p:sp>
        <p:nvSpPr>
          <p:cNvPr id="6" name="Slide Number Placeholder 5"/>
          <p:cNvSpPr>
            <a:spLocks noGrp="1"/>
          </p:cNvSpPr>
          <p:nvPr>
            <p:ph type="sldNum" sz="quarter" idx="4"/>
          </p:nvPr>
        </p:nvSpPr>
        <p:spPr>
          <a:xfrm>
            <a:off x="7668344" y="6588670"/>
            <a:ext cx="1122868" cy="268139"/>
          </a:xfrm>
          <a:prstGeom prst="rect">
            <a:avLst/>
          </a:prstGeom>
        </p:spPr>
        <p:txBody>
          <a:bodyPr vert="horz" lIns="0" tIns="0" rIns="0" bIns="0" rtlCol="0" anchor="ctr"/>
          <a:lstStyle>
            <a:lvl1pPr algn="r">
              <a:defRPr sz="1000">
                <a:solidFill>
                  <a:srgbClr val="39B9BE"/>
                </a:solidFill>
              </a:defRPr>
            </a:lvl1pPr>
          </a:lstStyle>
          <a:p>
            <a:fld id="{B7E07145-3DEC-4101-B6F0-96A308288BCA}" type="slidenum">
              <a:rPr lang="en-GB" smtClean="0"/>
              <a:pPr/>
              <a:t>‹nr.›</a:t>
            </a:fld>
            <a:endParaRPr lang="en-GB"/>
          </a:p>
        </p:txBody>
      </p:sp>
      <p:sp>
        <p:nvSpPr>
          <p:cNvPr id="7" name="Rectangle 6"/>
          <p:cNvSpPr/>
          <p:nvPr/>
        </p:nvSpPr>
        <p:spPr>
          <a:xfrm>
            <a:off x="0" y="0"/>
            <a:ext cx="32352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23760" y="6464369"/>
            <a:ext cx="8136904" cy="276999"/>
          </a:xfrm>
          <a:prstGeom prst="rect">
            <a:avLst/>
          </a:prstGeom>
          <a:noFill/>
        </p:spPr>
        <p:txBody>
          <a:bodyPr wrap="square" lIns="0" tIns="0" rIns="0" bIns="0" rtlCol="0">
            <a:noAutofit/>
          </a:bodyPr>
          <a:lstStyle/>
          <a:p>
            <a:r>
              <a:rPr lang="nl-BE" sz="900" dirty="0">
                <a:solidFill>
                  <a:srgbClr val="39B9BE"/>
                </a:solidFill>
              </a:rPr>
              <a:t>//////////////////////////////////////////////////////////////////////////////////////////////////////////////////////////////////////////////////////////////////////////////////////</a:t>
            </a:r>
            <a:endParaRPr lang="en-GB" sz="900" dirty="0">
              <a:solidFill>
                <a:srgbClr val="39B9BE"/>
              </a:solidFill>
            </a:endParaRPr>
          </a:p>
        </p:txBody>
      </p:sp>
      <p:sp>
        <p:nvSpPr>
          <p:cNvPr id="10" name="TextBox 9"/>
          <p:cNvSpPr txBox="1"/>
          <p:nvPr/>
        </p:nvSpPr>
        <p:spPr>
          <a:xfrm>
            <a:off x="721668" y="1143794"/>
            <a:ext cx="8136904" cy="224041"/>
          </a:xfrm>
          <a:prstGeom prst="rect">
            <a:avLst/>
          </a:prstGeom>
          <a:noFill/>
        </p:spPr>
        <p:txBody>
          <a:bodyPr wrap="square" lIns="0" tIns="0" rIns="0" bIns="0" rtlCol="0">
            <a:noAutofit/>
          </a:bodyPr>
          <a:lstStyle/>
          <a:p>
            <a:r>
              <a:rPr lang="nl-BE" sz="900" dirty="0">
                <a:solidFill>
                  <a:srgbClr val="39B9BE"/>
                </a:solidFill>
              </a:rPr>
              <a:t>//////////////////////////////////////////////////////////////////////////////////////////////////////////////////////////////////////////////////////////////////////////////////////</a:t>
            </a:r>
            <a:endParaRPr lang="en-GB" sz="900" dirty="0">
              <a:solidFill>
                <a:srgbClr val="39B9BE"/>
              </a:solidFill>
            </a:endParaRPr>
          </a:p>
        </p:txBody>
      </p:sp>
      <p:grpSp>
        <p:nvGrpSpPr>
          <p:cNvPr id="9" name="Group 8"/>
          <p:cNvGrpSpPr/>
          <p:nvPr/>
        </p:nvGrpSpPr>
        <p:grpSpPr>
          <a:xfrm>
            <a:off x="8519342" y="398353"/>
            <a:ext cx="261108" cy="417702"/>
            <a:chOff x="8497399" y="585620"/>
            <a:chExt cx="251065" cy="401561"/>
          </a:xfrm>
        </p:grpSpPr>
        <p:sp>
          <p:nvSpPr>
            <p:cNvPr id="14" name="Freeform 13"/>
            <p:cNvSpPr>
              <a:spLocks/>
            </p:cNvSpPr>
            <p:nvPr/>
          </p:nvSpPr>
          <p:spPr bwMode="auto">
            <a:xfrm>
              <a:off x="8587134" y="622062"/>
              <a:ext cx="161330" cy="365119"/>
            </a:xfrm>
            <a:custGeom>
              <a:avLst/>
              <a:gdLst>
                <a:gd name="T0" fmla="*/ 5 w 508"/>
                <a:gd name="T1" fmla="*/ 1 h 1151"/>
                <a:gd name="T2" fmla="*/ 22 w 508"/>
                <a:gd name="T3" fmla="*/ 16 h 1151"/>
                <a:gd name="T4" fmla="*/ 50 w 508"/>
                <a:gd name="T5" fmla="*/ 65 h 1151"/>
                <a:gd name="T6" fmla="*/ 83 w 508"/>
                <a:gd name="T7" fmla="*/ 148 h 1151"/>
                <a:gd name="T8" fmla="*/ 108 w 508"/>
                <a:gd name="T9" fmla="*/ 227 h 1151"/>
                <a:gd name="T10" fmla="*/ 146 w 508"/>
                <a:gd name="T11" fmla="*/ 378 h 1151"/>
                <a:gd name="T12" fmla="*/ 185 w 508"/>
                <a:gd name="T13" fmla="*/ 540 h 1151"/>
                <a:gd name="T14" fmla="*/ 232 w 508"/>
                <a:gd name="T15" fmla="*/ 632 h 1151"/>
                <a:gd name="T16" fmla="*/ 263 w 508"/>
                <a:gd name="T17" fmla="*/ 720 h 1151"/>
                <a:gd name="T18" fmla="*/ 299 w 508"/>
                <a:gd name="T19" fmla="*/ 766 h 1151"/>
                <a:gd name="T20" fmla="*/ 354 w 508"/>
                <a:gd name="T21" fmla="*/ 791 h 1151"/>
                <a:gd name="T22" fmla="*/ 420 w 508"/>
                <a:gd name="T23" fmla="*/ 774 h 1151"/>
                <a:gd name="T24" fmla="*/ 468 w 508"/>
                <a:gd name="T25" fmla="*/ 731 h 1151"/>
                <a:gd name="T26" fmla="*/ 477 w 508"/>
                <a:gd name="T27" fmla="*/ 691 h 1151"/>
                <a:gd name="T28" fmla="*/ 464 w 508"/>
                <a:gd name="T29" fmla="*/ 644 h 1151"/>
                <a:gd name="T30" fmla="*/ 427 w 508"/>
                <a:gd name="T31" fmla="*/ 616 h 1151"/>
                <a:gd name="T32" fmla="*/ 386 w 508"/>
                <a:gd name="T33" fmla="*/ 594 h 1151"/>
                <a:gd name="T34" fmla="*/ 360 w 508"/>
                <a:gd name="T35" fmla="*/ 568 h 1151"/>
                <a:gd name="T36" fmla="*/ 340 w 508"/>
                <a:gd name="T37" fmla="*/ 531 h 1151"/>
                <a:gd name="T38" fmla="*/ 351 w 508"/>
                <a:gd name="T39" fmla="*/ 502 h 1151"/>
                <a:gd name="T40" fmla="*/ 381 w 508"/>
                <a:gd name="T41" fmla="*/ 513 h 1151"/>
                <a:gd name="T42" fmla="*/ 415 w 508"/>
                <a:gd name="T43" fmla="*/ 533 h 1151"/>
                <a:gd name="T44" fmla="*/ 445 w 508"/>
                <a:gd name="T45" fmla="*/ 525 h 1151"/>
                <a:gd name="T46" fmla="*/ 478 w 508"/>
                <a:gd name="T47" fmla="*/ 520 h 1151"/>
                <a:gd name="T48" fmla="*/ 508 w 508"/>
                <a:gd name="T49" fmla="*/ 844 h 1151"/>
                <a:gd name="T50" fmla="*/ 456 w 508"/>
                <a:gd name="T51" fmla="*/ 837 h 1151"/>
                <a:gd name="T52" fmla="*/ 383 w 508"/>
                <a:gd name="T53" fmla="*/ 832 h 1151"/>
                <a:gd name="T54" fmla="*/ 322 w 508"/>
                <a:gd name="T55" fmla="*/ 858 h 1151"/>
                <a:gd name="T56" fmla="*/ 286 w 508"/>
                <a:gd name="T57" fmla="*/ 911 h 1151"/>
                <a:gd name="T58" fmla="*/ 276 w 508"/>
                <a:gd name="T59" fmla="*/ 952 h 1151"/>
                <a:gd name="T60" fmla="*/ 272 w 508"/>
                <a:gd name="T61" fmla="*/ 980 h 1151"/>
                <a:gd name="T62" fmla="*/ 301 w 508"/>
                <a:gd name="T63" fmla="*/ 999 h 1151"/>
                <a:gd name="T64" fmla="*/ 373 w 508"/>
                <a:gd name="T65" fmla="*/ 1030 h 1151"/>
                <a:gd name="T66" fmla="*/ 472 w 508"/>
                <a:gd name="T67" fmla="*/ 1053 h 1151"/>
                <a:gd name="T68" fmla="*/ 474 w 508"/>
                <a:gd name="T69" fmla="*/ 1147 h 1151"/>
                <a:gd name="T70" fmla="*/ 383 w 508"/>
                <a:gd name="T71" fmla="*/ 1110 h 1151"/>
                <a:gd name="T72" fmla="*/ 309 w 508"/>
                <a:gd name="T73" fmla="*/ 1051 h 1151"/>
                <a:gd name="T74" fmla="*/ 265 w 508"/>
                <a:gd name="T75" fmla="*/ 996 h 1151"/>
                <a:gd name="T76" fmla="*/ 254 w 508"/>
                <a:gd name="T77" fmla="*/ 959 h 1151"/>
                <a:gd name="T78" fmla="*/ 250 w 508"/>
                <a:gd name="T79" fmla="*/ 926 h 1151"/>
                <a:gd name="T80" fmla="*/ 242 w 508"/>
                <a:gd name="T81" fmla="*/ 830 h 1151"/>
                <a:gd name="T82" fmla="*/ 208 w 508"/>
                <a:gd name="T83" fmla="*/ 731 h 1151"/>
                <a:gd name="T84" fmla="*/ 159 w 508"/>
                <a:gd name="T85" fmla="*/ 646 h 1151"/>
                <a:gd name="T86" fmla="*/ 138 w 508"/>
                <a:gd name="T87" fmla="*/ 591 h 1151"/>
                <a:gd name="T88" fmla="*/ 122 w 508"/>
                <a:gd name="T89" fmla="*/ 536 h 1151"/>
                <a:gd name="T90" fmla="*/ 105 w 508"/>
                <a:gd name="T91" fmla="*/ 460 h 1151"/>
                <a:gd name="T92" fmla="*/ 91 w 508"/>
                <a:gd name="T93" fmla="*/ 391 h 1151"/>
                <a:gd name="T94" fmla="*/ 74 w 508"/>
                <a:gd name="T95" fmla="*/ 306 h 1151"/>
                <a:gd name="T96" fmla="*/ 42 w 508"/>
                <a:gd name="T97" fmla="*/ 162 h 1151"/>
                <a:gd name="T98" fmla="*/ 20 w 508"/>
                <a:gd name="T99" fmla="*/ 71 h 1151"/>
                <a:gd name="T100" fmla="*/ 8 w 508"/>
                <a:gd name="T101" fmla="*/ 23 h 1151"/>
                <a:gd name="T102" fmla="*/ 1 w 508"/>
                <a:gd name="T103" fmla="*/ 2 h 1151"/>
                <a:gd name="T104" fmla="*/ 0 w 508"/>
                <a:gd name="T105" fmla="*/ 0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8" h="1151">
                  <a:moveTo>
                    <a:pt x="0" y="0"/>
                  </a:moveTo>
                  <a:lnTo>
                    <a:pt x="3" y="0"/>
                  </a:lnTo>
                  <a:lnTo>
                    <a:pt x="5" y="1"/>
                  </a:lnTo>
                  <a:lnTo>
                    <a:pt x="9" y="3"/>
                  </a:lnTo>
                  <a:lnTo>
                    <a:pt x="14" y="9"/>
                  </a:lnTo>
                  <a:lnTo>
                    <a:pt x="22" y="16"/>
                  </a:lnTo>
                  <a:lnTo>
                    <a:pt x="29" y="28"/>
                  </a:lnTo>
                  <a:lnTo>
                    <a:pt x="38" y="44"/>
                  </a:lnTo>
                  <a:lnTo>
                    <a:pt x="50" y="65"/>
                  </a:lnTo>
                  <a:lnTo>
                    <a:pt x="62" y="92"/>
                  </a:lnTo>
                  <a:lnTo>
                    <a:pt x="74" y="125"/>
                  </a:lnTo>
                  <a:lnTo>
                    <a:pt x="83" y="148"/>
                  </a:lnTo>
                  <a:lnTo>
                    <a:pt x="92" y="173"/>
                  </a:lnTo>
                  <a:lnTo>
                    <a:pt x="100" y="200"/>
                  </a:lnTo>
                  <a:lnTo>
                    <a:pt x="108" y="227"/>
                  </a:lnTo>
                  <a:lnTo>
                    <a:pt x="114" y="251"/>
                  </a:lnTo>
                  <a:lnTo>
                    <a:pt x="129" y="313"/>
                  </a:lnTo>
                  <a:lnTo>
                    <a:pt x="146" y="378"/>
                  </a:lnTo>
                  <a:lnTo>
                    <a:pt x="160" y="442"/>
                  </a:lnTo>
                  <a:lnTo>
                    <a:pt x="174" y="507"/>
                  </a:lnTo>
                  <a:lnTo>
                    <a:pt x="185" y="540"/>
                  </a:lnTo>
                  <a:lnTo>
                    <a:pt x="200" y="571"/>
                  </a:lnTo>
                  <a:lnTo>
                    <a:pt x="215" y="602"/>
                  </a:lnTo>
                  <a:lnTo>
                    <a:pt x="232" y="632"/>
                  </a:lnTo>
                  <a:lnTo>
                    <a:pt x="246" y="664"/>
                  </a:lnTo>
                  <a:lnTo>
                    <a:pt x="256" y="699"/>
                  </a:lnTo>
                  <a:lnTo>
                    <a:pt x="263" y="720"/>
                  </a:lnTo>
                  <a:lnTo>
                    <a:pt x="273" y="738"/>
                  </a:lnTo>
                  <a:lnTo>
                    <a:pt x="285" y="754"/>
                  </a:lnTo>
                  <a:lnTo>
                    <a:pt x="299" y="766"/>
                  </a:lnTo>
                  <a:lnTo>
                    <a:pt x="313" y="778"/>
                  </a:lnTo>
                  <a:lnTo>
                    <a:pt x="333" y="787"/>
                  </a:lnTo>
                  <a:lnTo>
                    <a:pt x="354" y="791"/>
                  </a:lnTo>
                  <a:lnTo>
                    <a:pt x="377" y="789"/>
                  </a:lnTo>
                  <a:lnTo>
                    <a:pt x="399" y="784"/>
                  </a:lnTo>
                  <a:lnTo>
                    <a:pt x="420" y="774"/>
                  </a:lnTo>
                  <a:lnTo>
                    <a:pt x="440" y="761"/>
                  </a:lnTo>
                  <a:lnTo>
                    <a:pt x="455" y="747"/>
                  </a:lnTo>
                  <a:lnTo>
                    <a:pt x="468" y="731"/>
                  </a:lnTo>
                  <a:lnTo>
                    <a:pt x="474" y="713"/>
                  </a:lnTo>
                  <a:lnTo>
                    <a:pt x="477" y="702"/>
                  </a:lnTo>
                  <a:lnTo>
                    <a:pt x="477" y="691"/>
                  </a:lnTo>
                  <a:lnTo>
                    <a:pt x="477" y="682"/>
                  </a:lnTo>
                  <a:lnTo>
                    <a:pt x="472" y="660"/>
                  </a:lnTo>
                  <a:lnTo>
                    <a:pt x="464" y="644"/>
                  </a:lnTo>
                  <a:lnTo>
                    <a:pt x="452" y="630"/>
                  </a:lnTo>
                  <a:lnTo>
                    <a:pt x="435" y="618"/>
                  </a:lnTo>
                  <a:lnTo>
                    <a:pt x="427" y="616"/>
                  </a:lnTo>
                  <a:lnTo>
                    <a:pt x="415" y="609"/>
                  </a:lnTo>
                  <a:lnTo>
                    <a:pt x="401" y="603"/>
                  </a:lnTo>
                  <a:lnTo>
                    <a:pt x="386" y="594"/>
                  </a:lnTo>
                  <a:lnTo>
                    <a:pt x="378" y="589"/>
                  </a:lnTo>
                  <a:lnTo>
                    <a:pt x="369" y="580"/>
                  </a:lnTo>
                  <a:lnTo>
                    <a:pt x="360" y="568"/>
                  </a:lnTo>
                  <a:lnTo>
                    <a:pt x="351" y="557"/>
                  </a:lnTo>
                  <a:lnTo>
                    <a:pt x="345" y="544"/>
                  </a:lnTo>
                  <a:lnTo>
                    <a:pt x="340" y="531"/>
                  </a:lnTo>
                  <a:lnTo>
                    <a:pt x="340" y="520"/>
                  </a:lnTo>
                  <a:lnTo>
                    <a:pt x="342" y="509"/>
                  </a:lnTo>
                  <a:lnTo>
                    <a:pt x="351" y="502"/>
                  </a:lnTo>
                  <a:lnTo>
                    <a:pt x="360" y="501"/>
                  </a:lnTo>
                  <a:lnTo>
                    <a:pt x="370" y="506"/>
                  </a:lnTo>
                  <a:lnTo>
                    <a:pt x="381" y="513"/>
                  </a:lnTo>
                  <a:lnTo>
                    <a:pt x="392" y="522"/>
                  </a:lnTo>
                  <a:lnTo>
                    <a:pt x="404" y="529"/>
                  </a:lnTo>
                  <a:lnTo>
                    <a:pt x="415" y="533"/>
                  </a:lnTo>
                  <a:lnTo>
                    <a:pt x="424" y="531"/>
                  </a:lnTo>
                  <a:lnTo>
                    <a:pt x="435" y="529"/>
                  </a:lnTo>
                  <a:lnTo>
                    <a:pt x="445" y="525"/>
                  </a:lnTo>
                  <a:lnTo>
                    <a:pt x="455" y="522"/>
                  </a:lnTo>
                  <a:lnTo>
                    <a:pt x="465" y="520"/>
                  </a:lnTo>
                  <a:lnTo>
                    <a:pt x="478" y="520"/>
                  </a:lnTo>
                  <a:lnTo>
                    <a:pt x="492" y="525"/>
                  </a:lnTo>
                  <a:lnTo>
                    <a:pt x="508" y="535"/>
                  </a:lnTo>
                  <a:lnTo>
                    <a:pt x="508" y="844"/>
                  </a:lnTo>
                  <a:lnTo>
                    <a:pt x="492" y="843"/>
                  </a:lnTo>
                  <a:lnTo>
                    <a:pt x="474" y="840"/>
                  </a:lnTo>
                  <a:lnTo>
                    <a:pt x="456" y="837"/>
                  </a:lnTo>
                  <a:lnTo>
                    <a:pt x="435" y="833"/>
                  </a:lnTo>
                  <a:lnTo>
                    <a:pt x="411" y="832"/>
                  </a:lnTo>
                  <a:lnTo>
                    <a:pt x="383" y="832"/>
                  </a:lnTo>
                  <a:lnTo>
                    <a:pt x="359" y="837"/>
                  </a:lnTo>
                  <a:lnTo>
                    <a:pt x="338" y="846"/>
                  </a:lnTo>
                  <a:lnTo>
                    <a:pt x="322" y="858"/>
                  </a:lnTo>
                  <a:lnTo>
                    <a:pt x="306" y="874"/>
                  </a:lnTo>
                  <a:lnTo>
                    <a:pt x="295" y="892"/>
                  </a:lnTo>
                  <a:lnTo>
                    <a:pt x="286" y="911"/>
                  </a:lnTo>
                  <a:lnTo>
                    <a:pt x="282" y="922"/>
                  </a:lnTo>
                  <a:lnTo>
                    <a:pt x="278" y="936"/>
                  </a:lnTo>
                  <a:lnTo>
                    <a:pt x="276" y="952"/>
                  </a:lnTo>
                  <a:lnTo>
                    <a:pt x="273" y="964"/>
                  </a:lnTo>
                  <a:lnTo>
                    <a:pt x="272" y="975"/>
                  </a:lnTo>
                  <a:lnTo>
                    <a:pt x="272" y="980"/>
                  </a:lnTo>
                  <a:lnTo>
                    <a:pt x="276" y="984"/>
                  </a:lnTo>
                  <a:lnTo>
                    <a:pt x="286" y="990"/>
                  </a:lnTo>
                  <a:lnTo>
                    <a:pt x="301" y="999"/>
                  </a:lnTo>
                  <a:lnTo>
                    <a:pt x="322" y="1009"/>
                  </a:lnTo>
                  <a:lnTo>
                    <a:pt x="346" y="1019"/>
                  </a:lnTo>
                  <a:lnTo>
                    <a:pt x="373" y="1030"/>
                  </a:lnTo>
                  <a:lnTo>
                    <a:pt x="404" y="1040"/>
                  </a:lnTo>
                  <a:lnTo>
                    <a:pt x="437" y="1048"/>
                  </a:lnTo>
                  <a:lnTo>
                    <a:pt x="472" y="1053"/>
                  </a:lnTo>
                  <a:lnTo>
                    <a:pt x="508" y="1054"/>
                  </a:lnTo>
                  <a:lnTo>
                    <a:pt x="508" y="1151"/>
                  </a:lnTo>
                  <a:lnTo>
                    <a:pt x="474" y="1147"/>
                  </a:lnTo>
                  <a:lnTo>
                    <a:pt x="443" y="1140"/>
                  </a:lnTo>
                  <a:lnTo>
                    <a:pt x="413" y="1127"/>
                  </a:lnTo>
                  <a:lnTo>
                    <a:pt x="383" y="1110"/>
                  </a:lnTo>
                  <a:lnTo>
                    <a:pt x="356" y="1092"/>
                  </a:lnTo>
                  <a:lnTo>
                    <a:pt x="331" y="1072"/>
                  </a:lnTo>
                  <a:lnTo>
                    <a:pt x="309" y="1051"/>
                  </a:lnTo>
                  <a:lnTo>
                    <a:pt x="291" y="1031"/>
                  </a:lnTo>
                  <a:lnTo>
                    <a:pt x="276" y="1013"/>
                  </a:lnTo>
                  <a:lnTo>
                    <a:pt x="265" y="996"/>
                  </a:lnTo>
                  <a:lnTo>
                    <a:pt x="259" y="984"/>
                  </a:lnTo>
                  <a:lnTo>
                    <a:pt x="256" y="972"/>
                  </a:lnTo>
                  <a:lnTo>
                    <a:pt x="254" y="959"/>
                  </a:lnTo>
                  <a:lnTo>
                    <a:pt x="251" y="945"/>
                  </a:lnTo>
                  <a:lnTo>
                    <a:pt x="250" y="934"/>
                  </a:lnTo>
                  <a:lnTo>
                    <a:pt x="250" y="926"/>
                  </a:lnTo>
                  <a:lnTo>
                    <a:pt x="247" y="897"/>
                  </a:lnTo>
                  <a:lnTo>
                    <a:pt x="245" y="865"/>
                  </a:lnTo>
                  <a:lnTo>
                    <a:pt x="242" y="830"/>
                  </a:lnTo>
                  <a:lnTo>
                    <a:pt x="236" y="797"/>
                  </a:lnTo>
                  <a:lnTo>
                    <a:pt x="223" y="764"/>
                  </a:lnTo>
                  <a:lnTo>
                    <a:pt x="208" y="731"/>
                  </a:lnTo>
                  <a:lnTo>
                    <a:pt x="190" y="700"/>
                  </a:lnTo>
                  <a:lnTo>
                    <a:pt x="172" y="672"/>
                  </a:lnTo>
                  <a:lnTo>
                    <a:pt x="159" y="646"/>
                  </a:lnTo>
                  <a:lnTo>
                    <a:pt x="153" y="631"/>
                  </a:lnTo>
                  <a:lnTo>
                    <a:pt x="146" y="610"/>
                  </a:lnTo>
                  <a:lnTo>
                    <a:pt x="138" y="591"/>
                  </a:lnTo>
                  <a:lnTo>
                    <a:pt x="133" y="576"/>
                  </a:lnTo>
                  <a:lnTo>
                    <a:pt x="128" y="558"/>
                  </a:lnTo>
                  <a:lnTo>
                    <a:pt x="122" y="536"/>
                  </a:lnTo>
                  <a:lnTo>
                    <a:pt x="115" y="512"/>
                  </a:lnTo>
                  <a:lnTo>
                    <a:pt x="110" y="485"/>
                  </a:lnTo>
                  <a:lnTo>
                    <a:pt x="105" y="460"/>
                  </a:lnTo>
                  <a:lnTo>
                    <a:pt x="100" y="433"/>
                  </a:lnTo>
                  <a:lnTo>
                    <a:pt x="95" y="410"/>
                  </a:lnTo>
                  <a:lnTo>
                    <a:pt x="91" y="391"/>
                  </a:lnTo>
                  <a:lnTo>
                    <a:pt x="88" y="377"/>
                  </a:lnTo>
                  <a:lnTo>
                    <a:pt x="87" y="369"/>
                  </a:lnTo>
                  <a:lnTo>
                    <a:pt x="74" y="306"/>
                  </a:lnTo>
                  <a:lnTo>
                    <a:pt x="63" y="251"/>
                  </a:lnTo>
                  <a:lnTo>
                    <a:pt x="51" y="203"/>
                  </a:lnTo>
                  <a:lnTo>
                    <a:pt x="42" y="162"/>
                  </a:lnTo>
                  <a:lnTo>
                    <a:pt x="35" y="126"/>
                  </a:lnTo>
                  <a:lnTo>
                    <a:pt x="27" y="95"/>
                  </a:lnTo>
                  <a:lnTo>
                    <a:pt x="20" y="71"/>
                  </a:lnTo>
                  <a:lnTo>
                    <a:pt x="15" y="51"/>
                  </a:lnTo>
                  <a:lnTo>
                    <a:pt x="10" y="34"/>
                  </a:lnTo>
                  <a:lnTo>
                    <a:pt x="8" y="23"/>
                  </a:lnTo>
                  <a:lnTo>
                    <a:pt x="4" y="12"/>
                  </a:lnTo>
                  <a:lnTo>
                    <a:pt x="3" y="6"/>
                  </a:lnTo>
                  <a:lnTo>
                    <a:pt x="1" y="2"/>
                  </a:lnTo>
                  <a:lnTo>
                    <a:pt x="0" y="1"/>
                  </a:lnTo>
                  <a:lnTo>
                    <a:pt x="0" y="0"/>
                  </a:lnTo>
                  <a:lnTo>
                    <a:pt x="0" y="0"/>
                  </a:lnTo>
                  <a:close/>
                </a:path>
              </a:pathLst>
            </a:custGeom>
            <a:solidFill>
              <a:srgbClr val="147178"/>
            </a:solidFill>
            <a:ln w="0">
              <a:noFill/>
              <a:prstDash val="solid"/>
              <a:round/>
              <a:headEnd/>
              <a:tailEnd/>
            </a:ln>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8519832" y="680926"/>
              <a:ext cx="67327" cy="205379"/>
            </a:xfrm>
            <a:custGeom>
              <a:avLst/>
              <a:gdLst>
                <a:gd name="T0" fmla="*/ 200 w 211"/>
                <a:gd name="T1" fmla="*/ 0 h 649"/>
                <a:gd name="T2" fmla="*/ 205 w 211"/>
                <a:gd name="T3" fmla="*/ 16 h 649"/>
                <a:gd name="T4" fmla="*/ 209 w 211"/>
                <a:gd name="T5" fmla="*/ 35 h 649"/>
                <a:gd name="T6" fmla="*/ 211 w 211"/>
                <a:gd name="T7" fmla="*/ 60 h 649"/>
                <a:gd name="T8" fmla="*/ 210 w 211"/>
                <a:gd name="T9" fmla="*/ 85 h 649"/>
                <a:gd name="T10" fmla="*/ 206 w 211"/>
                <a:gd name="T11" fmla="*/ 113 h 649"/>
                <a:gd name="T12" fmla="*/ 196 w 211"/>
                <a:gd name="T13" fmla="*/ 143 h 649"/>
                <a:gd name="T14" fmla="*/ 179 w 211"/>
                <a:gd name="T15" fmla="*/ 172 h 649"/>
                <a:gd name="T16" fmla="*/ 155 w 211"/>
                <a:gd name="T17" fmla="*/ 209 h 649"/>
                <a:gd name="T18" fmla="*/ 131 w 211"/>
                <a:gd name="T19" fmla="*/ 251 h 649"/>
                <a:gd name="T20" fmla="*/ 110 w 211"/>
                <a:gd name="T21" fmla="*/ 296 h 649"/>
                <a:gd name="T22" fmla="*/ 92 w 211"/>
                <a:gd name="T23" fmla="*/ 343 h 649"/>
                <a:gd name="T24" fmla="*/ 83 w 211"/>
                <a:gd name="T25" fmla="*/ 389 h 649"/>
                <a:gd name="T26" fmla="*/ 79 w 211"/>
                <a:gd name="T27" fmla="*/ 430 h 649"/>
                <a:gd name="T28" fmla="*/ 79 w 211"/>
                <a:gd name="T29" fmla="*/ 469 h 649"/>
                <a:gd name="T30" fmla="*/ 82 w 211"/>
                <a:gd name="T31" fmla="*/ 504 h 649"/>
                <a:gd name="T32" fmla="*/ 83 w 211"/>
                <a:gd name="T33" fmla="*/ 524 h 649"/>
                <a:gd name="T34" fmla="*/ 83 w 211"/>
                <a:gd name="T35" fmla="*/ 545 h 649"/>
                <a:gd name="T36" fmla="*/ 83 w 211"/>
                <a:gd name="T37" fmla="*/ 568 h 649"/>
                <a:gd name="T38" fmla="*/ 81 w 211"/>
                <a:gd name="T39" fmla="*/ 590 h 649"/>
                <a:gd name="T40" fmla="*/ 76 w 211"/>
                <a:gd name="T41" fmla="*/ 612 h 649"/>
                <a:gd name="T42" fmla="*/ 67 w 211"/>
                <a:gd name="T43" fmla="*/ 630 h 649"/>
                <a:gd name="T44" fmla="*/ 54 w 211"/>
                <a:gd name="T45" fmla="*/ 644 h 649"/>
                <a:gd name="T46" fmla="*/ 46 w 211"/>
                <a:gd name="T47" fmla="*/ 649 h 649"/>
                <a:gd name="T48" fmla="*/ 43 w 211"/>
                <a:gd name="T49" fmla="*/ 649 h 649"/>
                <a:gd name="T50" fmla="*/ 43 w 211"/>
                <a:gd name="T51" fmla="*/ 645 h 649"/>
                <a:gd name="T52" fmla="*/ 45 w 211"/>
                <a:gd name="T53" fmla="*/ 637 h 649"/>
                <a:gd name="T54" fmla="*/ 46 w 211"/>
                <a:gd name="T55" fmla="*/ 627 h 649"/>
                <a:gd name="T56" fmla="*/ 46 w 211"/>
                <a:gd name="T57" fmla="*/ 612 h 649"/>
                <a:gd name="T58" fmla="*/ 45 w 211"/>
                <a:gd name="T59" fmla="*/ 591 h 649"/>
                <a:gd name="T60" fmla="*/ 40 w 211"/>
                <a:gd name="T61" fmla="*/ 568 h 649"/>
                <a:gd name="T62" fmla="*/ 29 w 211"/>
                <a:gd name="T63" fmla="*/ 541 h 649"/>
                <a:gd name="T64" fmla="*/ 20 w 211"/>
                <a:gd name="T65" fmla="*/ 518 h 649"/>
                <a:gd name="T66" fmla="*/ 13 w 211"/>
                <a:gd name="T67" fmla="*/ 497 h 649"/>
                <a:gd name="T68" fmla="*/ 6 w 211"/>
                <a:gd name="T69" fmla="*/ 472 h 649"/>
                <a:gd name="T70" fmla="*/ 2 w 211"/>
                <a:gd name="T71" fmla="*/ 446 h 649"/>
                <a:gd name="T72" fmla="*/ 0 w 211"/>
                <a:gd name="T73" fmla="*/ 418 h 649"/>
                <a:gd name="T74" fmla="*/ 0 w 211"/>
                <a:gd name="T75" fmla="*/ 386 h 649"/>
                <a:gd name="T76" fmla="*/ 5 w 211"/>
                <a:gd name="T77" fmla="*/ 351 h 649"/>
                <a:gd name="T78" fmla="*/ 10 w 211"/>
                <a:gd name="T79" fmla="*/ 329 h 649"/>
                <a:gd name="T80" fmla="*/ 18 w 211"/>
                <a:gd name="T81" fmla="*/ 305 h 649"/>
                <a:gd name="T82" fmla="*/ 27 w 211"/>
                <a:gd name="T83" fmla="*/ 279 h 649"/>
                <a:gd name="T84" fmla="*/ 38 w 211"/>
                <a:gd name="T85" fmla="*/ 255 h 649"/>
                <a:gd name="T86" fmla="*/ 49 w 211"/>
                <a:gd name="T87" fmla="*/ 235 h 649"/>
                <a:gd name="T88" fmla="*/ 63 w 211"/>
                <a:gd name="T89" fmla="*/ 212 h 649"/>
                <a:gd name="T90" fmla="*/ 82 w 211"/>
                <a:gd name="T91" fmla="*/ 187 h 649"/>
                <a:gd name="T92" fmla="*/ 102 w 211"/>
                <a:gd name="T93" fmla="*/ 162 h 649"/>
                <a:gd name="T94" fmla="*/ 126 w 211"/>
                <a:gd name="T95" fmla="*/ 135 h 649"/>
                <a:gd name="T96" fmla="*/ 147 w 211"/>
                <a:gd name="T97" fmla="*/ 107 h 649"/>
                <a:gd name="T98" fmla="*/ 167 w 211"/>
                <a:gd name="T99" fmla="*/ 79 h 649"/>
                <a:gd name="T100" fmla="*/ 183 w 211"/>
                <a:gd name="T101" fmla="*/ 52 h 649"/>
                <a:gd name="T102" fmla="*/ 195 w 211"/>
                <a:gd name="T103" fmla="*/ 25 h 649"/>
                <a:gd name="T104" fmla="*/ 200 w 211"/>
                <a:gd name="T105"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1" h="649">
                  <a:moveTo>
                    <a:pt x="200" y="0"/>
                  </a:moveTo>
                  <a:lnTo>
                    <a:pt x="205" y="16"/>
                  </a:lnTo>
                  <a:lnTo>
                    <a:pt x="209" y="35"/>
                  </a:lnTo>
                  <a:lnTo>
                    <a:pt x="211" y="60"/>
                  </a:lnTo>
                  <a:lnTo>
                    <a:pt x="210" y="85"/>
                  </a:lnTo>
                  <a:lnTo>
                    <a:pt x="206" y="113"/>
                  </a:lnTo>
                  <a:lnTo>
                    <a:pt x="196" y="143"/>
                  </a:lnTo>
                  <a:lnTo>
                    <a:pt x="179" y="172"/>
                  </a:lnTo>
                  <a:lnTo>
                    <a:pt x="155" y="209"/>
                  </a:lnTo>
                  <a:lnTo>
                    <a:pt x="131" y="251"/>
                  </a:lnTo>
                  <a:lnTo>
                    <a:pt x="110" y="296"/>
                  </a:lnTo>
                  <a:lnTo>
                    <a:pt x="92" y="343"/>
                  </a:lnTo>
                  <a:lnTo>
                    <a:pt x="83" y="389"/>
                  </a:lnTo>
                  <a:lnTo>
                    <a:pt x="79" y="430"/>
                  </a:lnTo>
                  <a:lnTo>
                    <a:pt x="79" y="469"/>
                  </a:lnTo>
                  <a:lnTo>
                    <a:pt x="82" y="504"/>
                  </a:lnTo>
                  <a:lnTo>
                    <a:pt x="83" y="524"/>
                  </a:lnTo>
                  <a:lnTo>
                    <a:pt x="83" y="545"/>
                  </a:lnTo>
                  <a:lnTo>
                    <a:pt x="83" y="568"/>
                  </a:lnTo>
                  <a:lnTo>
                    <a:pt x="81" y="590"/>
                  </a:lnTo>
                  <a:lnTo>
                    <a:pt x="76" y="612"/>
                  </a:lnTo>
                  <a:lnTo>
                    <a:pt x="67" y="630"/>
                  </a:lnTo>
                  <a:lnTo>
                    <a:pt x="54" y="644"/>
                  </a:lnTo>
                  <a:lnTo>
                    <a:pt x="46" y="649"/>
                  </a:lnTo>
                  <a:lnTo>
                    <a:pt x="43" y="649"/>
                  </a:lnTo>
                  <a:lnTo>
                    <a:pt x="43" y="645"/>
                  </a:lnTo>
                  <a:lnTo>
                    <a:pt x="45" y="637"/>
                  </a:lnTo>
                  <a:lnTo>
                    <a:pt x="46" y="627"/>
                  </a:lnTo>
                  <a:lnTo>
                    <a:pt x="46" y="612"/>
                  </a:lnTo>
                  <a:lnTo>
                    <a:pt x="45" y="591"/>
                  </a:lnTo>
                  <a:lnTo>
                    <a:pt x="40" y="568"/>
                  </a:lnTo>
                  <a:lnTo>
                    <a:pt x="29" y="541"/>
                  </a:lnTo>
                  <a:lnTo>
                    <a:pt x="20" y="518"/>
                  </a:lnTo>
                  <a:lnTo>
                    <a:pt x="13" y="497"/>
                  </a:lnTo>
                  <a:lnTo>
                    <a:pt x="6" y="472"/>
                  </a:lnTo>
                  <a:lnTo>
                    <a:pt x="2" y="446"/>
                  </a:lnTo>
                  <a:lnTo>
                    <a:pt x="0" y="418"/>
                  </a:lnTo>
                  <a:lnTo>
                    <a:pt x="0" y="386"/>
                  </a:lnTo>
                  <a:lnTo>
                    <a:pt x="5" y="351"/>
                  </a:lnTo>
                  <a:lnTo>
                    <a:pt x="10" y="329"/>
                  </a:lnTo>
                  <a:lnTo>
                    <a:pt x="18" y="305"/>
                  </a:lnTo>
                  <a:lnTo>
                    <a:pt x="27" y="279"/>
                  </a:lnTo>
                  <a:lnTo>
                    <a:pt x="38" y="255"/>
                  </a:lnTo>
                  <a:lnTo>
                    <a:pt x="49" y="235"/>
                  </a:lnTo>
                  <a:lnTo>
                    <a:pt x="63" y="212"/>
                  </a:lnTo>
                  <a:lnTo>
                    <a:pt x="82" y="187"/>
                  </a:lnTo>
                  <a:lnTo>
                    <a:pt x="102" y="162"/>
                  </a:lnTo>
                  <a:lnTo>
                    <a:pt x="126" y="135"/>
                  </a:lnTo>
                  <a:lnTo>
                    <a:pt x="147" y="107"/>
                  </a:lnTo>
                  <a:lnTo>
                    <a:pt x="167" y="79"/>
                  </a:lnTo>
                  <a:lnTo>
                    <a:pt x="183" y="52"/>
                  </a:lnTo>
                  <a:lnTo>
                    <a:pt x="195" y="25"/>
                  </a:lnTo>
                  <a:lnTo>
                    <a:pt x="200" y="0"/>
                  </a:lnTo>
                  <a:close/>
                </a:path>
              </a:pathLst>
            </a:custGeom>
            <a:solidFill>
              <a:srgbClr val="147178"/>
            </a:solidFill>
            <a:ln w="0">
              <a:noFill/>
              <a:prstDash val="solid"/>
              <a:round/>
              <a:headEnd/>
              <a:tailEnd/>
            </a:ln>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8567506" y="745399"/>
              <a:ext cx="74313" cy="226932"/>
            </a:xfrm>
            <a:custGeom>
              <a:avLst/>
              <a:gdLst>
                <a:gd name="T0" fmla="*/ 78 w 235"/>
                <a:gd name="T1" fmla="*/ 2 h 717"/>
                <a:gd name="T2" fmla="*/ 86 w 235"/>
                <a:gd name="T3" fmla="*/ 11 h 717"/>
                <a:gd name="T4" fmla="*/ 96 w 235"/>
                <a:gd name="T5" fmla="*/ 30 h 717"/>
                <a:gd name="T6" fmla="*/ 108 w 235"/>
                <a:gd name="T7" fmla="*/ 62 h 717"/>
                <a:gd name="T8" fmla="*/ 114 w 235"/>
                <a:gd name="T9" fmla="*/ 110 h 717"/>
                <a:gd name="T10" fmla="*/ 112 w 235"/>
                <a:gd name="T11" fmla="*/ 175 h 717"/>
                <a:gd name="T12" fmla="*/ 97 w 235"/>
                <a:gd name="T13" fmla="*/ 261 h 717"/>
                <a:gd name="T14" fmla="*/ 85 w 235"/>
                <a:gd name="T15" fmla="*/ 351 h 717"/>
                <a:gd name="T16" fmla="*/ 90 w 235"/>
                <a:gd name="T17" fmla="*/ 427 h 717"/>
                <a:gd name="T18" fmla="*/ 106 w 235"/>
                <a:gd name="T19" fmla="*/ 489 h 717"/>
                <a:gd name="T20" fmla="*/ 131 w 235"/>
                <a:gd name="T21" fmla="*/ 536 h 717"/>
                <a:gd name="T22" fmla="*/ 171 w 235"/>
                <a:gd name="T23" fmla="*/ 582 h 717"/>
                <a:gd name="T24" fmla="*/ 206 w 235"/>
                <a:gd name="T25" fmla="*/ 632 h 717"/>
                <a:gd name="T26" fmla="*/ 226 w 235"/>
                <a:gd name="T27" fmla="*/ 669 h 717"/>
                <a:gd name="T28" fmla="*/ 233 w 235"/>
                <a:gd name="T29" fmla="*/ 694 h 717"/>
                <a:gd name="T30" fmla="*/ 233 w 235"/>
                <a:gd name="T31" fmla="*/ 710 h 717"/>
                <a:gd name="T32" fmla="*/ 232 w 235"/>
                <a:gd name="T33" fmla="*/ 717 h 717"/>
                <a:gd name="T34" fmla="*/ 219 w 235"/>
                <a:gd name="T35" fmla="*/ 705 h 717"/>
                <a:gd name="T36" fmla="*/ 191 w 235"/>
                <a:gd name="T37" fmla="*/ 682 h 717"/>
                <a:gd name="T38" fmla="*/ 156 w 235"/>
                <a:gd name="T39" fmla="*/ 657 h 717"/>
                <a:gd name="T40" fmla="*/ 119 w 235"/>
                <a:gd name="T41" fmla="*/ 630 h 717"/>
                <a:gd name="T42" fmla="*/ 83 w 235"/>
                <a:gd name="T43" fmla="*/ 600 h 717"/>
                <a:gd name="T44" fmla="*/ 50 w 235"/>
                <a:gd name="T45" fmla="*/ 561 h 717"/>
                <a:gd name="T46" fmla="*/ 23 w 235"/>
                <a:gd name="T47" fmla="*/ 515 h 717"/>
                <a:gd name="T48" fmla="*/ 6 w 235"/>
                <a:gd name="T49" fmla="*/ 459 h 717"/>
                <a:gd name="T50" fmla="*/ 0 w 235"/>
                <a:gd name="T51" fmla="*/ 390 h 717"/>
                <a:gd name="T52" fmla="*/ 10 w 235"/>
                <a:gd name="T53" fmla="*/ 306 h 717"/>
                <a:gd name="T54" fmla="*/ 38 w 235"/>
                <a:gd name="T55" fmla="*/ 205 h 717"/>
                <a:gd name="T56" fmla="*/ 62 w 235"/>
                <a:gd name="T57" fmla="*/ 127 h 717"/>
                <a:gd name="T58" fmla="*/ 74 w 235"/>
                <a:gd name="T59" fmla="*/ 69 h 717"/>
                <a:gd name="T60" fmla="*/ 78 w 235"/>
                <a:gd name="T61" fmla="*/ 30 h 717"/>
                <a:gd name="T62" fmla="*/ 78 w 235"/>
                <a:gd name="T63" fmla="*/ 8 h 717"/>
                <a:gd name="T64" fmla="*/ 77 w 235"/>
                <a:gd name="T6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717">
                  <a:moveTo>
                    <a:pt x="77" y="0"/>
                  </a:moveTo>
                  <a:lnTo>
                    <a:pt x="78" y="2"/>
                  </a:lnTo>
                  <a:lnTo>
                    <a:pt x="81" y="4"/>
                  </a:lnTo>
                  <a:lnTo>
                    <a:pt x="86" y="11"/>
                  </a:lnTo>
                  <a:lnTo>
                    <a:pt x="91" y="18"/>
                  </a:lnTo>
                  <a:lnTo>
                    <a:pt x="96" y="30"/>
                  </a:lnTo>
                  <a:lnTo>
                    <a:pt x="103" y="44"/>
                  </a:lnTo>
                  <a:lnTo>
                    <a:pt x="108" y="62"/>
                  </a:lnTo>
                  <a:lnTo>
                    <a:pt x="112" y="83"/>
                  </a:lnTo>
                  <a:lnTo>
                    <a:pt x="114" y="110"/>
                  </a:lnTo>
                  <a:lnTo>
                    <a:pt x="114" y="140"/>
                  </a:lnTo>
                  <a:lnTo>
                    <a:pt x="112" y="175"/>
                  </a:lnTo>
                  <a:lnTo>
                    <a:pt x="106" y="215"/>
                  </a:lnTo>
                  <a:lnTo>
                    <a:pt x="97" y="261"/>
                  </a:lnTo>
                  <a:lnTo>
                    <a:pt x="88" y="308"/>
                  </a:lnTo>
                  <a:lnTo>
                    <a:pt x="85" y="351"/>
                  </a:lnTo>
                  <a:lnTo>
                    <a:pt x="86" y="391"/>
                  </a:lnTo>
                  <a:lnTo>
                    <a:pt x="90" y="427"/>
                  </a:lnTo>
                  <a:lnTo>
                    <a:pt x="96" y="460"/>
                  </a:lnTo>
                  <a:lnTo>
                    <a:pt x="106" y="489"/>
                  </a:lnTo>
                  <a:lnTo>
                    <a:pt x="118" y="514"/>
                  </a:lnTo>
                  <a:lnTo>
                    <a:pt x="131" y="536"/>
                  </a:lnTo>
                  <a:lnTo>
                    <a:pt x="144" y="552"/>
                  </a:lnTo>
                  <a:lnTo>
                    <a:pt x="171" y="582"/>
                  </a:lnTo>
                  <a:lnTo>
                    <a:pt x="191" y="609"/>
                  </a:lnTo>
                  <a:lnTo>
                    <a:pt x="206" y="632"/>
                  </a:lnTo>
                  <a:lnTo>
                    <a:pt x="218" y="651"/>
                  </a:lnTo>
                  <a:lnTo>
                    <a:pt x="226" y="669"/>
                  </a:lnTo>
                  <a:lnTo>
                    <a:pt x="231" y="683"/>
                  </a:lnTo>
                  <a:lnTo>
                    <a:pt x="233" y="694"/>
                  </a:lnTo>
                  <a:lnTo>
                    <a:pt x="235" y="703"/>
                  </a:lnTo>
                  <a:lnTo>
                    <a:pt x="233" y="710"/>
                  </a:lnTo>
                  <a:lnTo>
                    <a:pt x="232" y="713"/>
                  </a:lnTo>
                  <a:lnTo>
                    <a:pt x="232" y="717"/>
                  </a:lnTo>
                  <a:lnTo>
                    <a:pt x="231" y="717"/>
                  </a:lnTo>
                  <a:lnTo>
                    <a:pt x="219" y="705"/>
                  </a:lnTo>
                  <a:lnTo>
                    <a:pt x="206" y="693"/>
                  </a:lnTo>
                  <a:lnTo>
                    <a:pt x="191" y="682"/>
                  </a:lnTo>
                  <a:lnTo>
                    <a:pt x="174" y="669"/>
                  </a:lnTo>
                  <a:lnTo>
                    <a:pt x="156" y="657"/>
                  </a:lnTo>
                  <a:lnTo>
                    <a:pt x="138" y="644"/>
                  </a:lnTo>
                  <a:lnTo>
                    <a:pt x="119" y="630"/>
                  </a:lnTo>
                  <a:lnTo>
                    <a:pt x="101" y="615"/>
                  </a:lnTo>
                  <a:lnTo>
                    <a:pt x="83" y="600"/>
                  </a:lnTo>
                  <a:lnTo>
                    <a:pt x="67" y="582"/>
                  </a:lnTo>
                  <a:lnTo>
                    <a:pt x="50" y="561"/>
                  </a:lnTo>
                  <a:lnTo>
                    <a:pt x="36" y="540"/>
                  </a:lnTo>
                  <a:lnTo>
                    <a:pt x="23" y="515"/>
                  </a:lnTo>
                  <a:lnTo>
                    <a:pt x="13" y="489"/>
                  </a:lnTo>
                  <a:lnTo>
                    <a:pt x="6" y="459"/>
                  </a:lnTo>
                  <a:lnTo>
                    <a:pt x="1" y="426"/>
                  </a:lnTo>
                  <a:lnTo>
                    <a:pt x="0" y="390"/>
                  </a:lnTo>
                  <a:lnTo>
                    <a:pt x="4" y="351"/>
                  </a:lnTo>
                  <a:lnTo>
                    <a:pt x="10" y="306"/>
                  </a:lnTo>
                  <a:lnTo>
                    <a:pt x="22" y="257"/>
                  </a:lnTo>
                  <a:lnTo>
                    <a:pt x="38" y="205"/>
                  </a:lnTo>
                  <a:lnTo>
                    <a:pt x="51" y="164"/>
                  </a:lnTo>
                  <a:lnTo>
                    <a:pt x="62" y="127"/>
                  </a:lnTo>
                  <a:lnTo>
                    <a:pt x="69" y="96"/>
                  </a:lnTo>
                  <a:lnTo>
                    <a:pt x="74" y="69"/>
                  </a:lnTo>
                  <a:lnTo>
                    <a:pt x="77" y="48"/>
                  </a:lnTo>
                  <a:lnTo>
                    <a:pt x="78" y="30"/>
                  </a:lnTo>
                  <a:lnTo>
                    <a:pt x="78" y="17"/>
                  </a:lnTo>
                  <a:lnTo>
                    <a:pt x="78" y="8"/>
                  </a:lnTo>
                  <a:lnTo>
                    <a:pt x="77" y="2"/>
                  </a:lnTo>
                  <a:lnTo>
                    <a:pt x="77" y="0"/>
                  </a:lnTo>
                  <a:close/>
                </a:path>
              </a:pathLst>
            </a:custGeom>
            <a:solidFill>
              <a:srgbClr val="147178"/>
            </a:solidFill>
            <a:ln w="0">
              <a:noFill/>
              <a:prstDash val="solid"/>
              <a:round/>
              <a:headEnd/>
              <a:tailEnd/>
            </a:ln>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8508615" y="585620"/>
              <a:ext cx="50812" cy="79869"/>
            </a:xfrm>
            <a:custGeom>
              <a:avLst/>
              <a:gdLst>
                <a:gd name="T0" fmla="*/ 152 w 159"/>
                <a:gd name="T1" fmla="*/ 0 h 253"/>
                <a:gd name="T2" fmla="*/ 153 w 159"/>
                <a:gd name="T3" fmla="*/ 4 h 253"/>
                <a:gd name="T4" fmla="*/ 155 w 159"/>
                <a:gd name="T5" fmla="*/ 12 h 253"/>
                <a:gd name="T6" fmla="*/ 158 w 159"/>
                <a:gd name="T7" fmla="*/ 23 h 253"/>
                <a:gd name="T8" fmla="*/ 159 w 159"/>
                <a:gd name="T9" fmla="*/ 37 h 253"/>
                <a:gd name="T10" fmla="*/ 159 w 159"/>
                <a:gd name="T11" fmla="*/ 55 h 253"/>
                <a:gd name="T12" fmla="*/ 158 w 159"/>
                <a:gd name="T13" fmla="*/ 74 h 253"/>
                <a:gd name="T14" fmla="*/ 152 w 159"/>
                <a:gd name="T15" fmla="*/ 95 h 253"/>
                <a:gd name="T16" fmla="*/ 141 w 159"/>
                <a:gd name="T17" fmla="*/ 114 h 253"/>
                <a:gd name="T18" fmla="*/ 125 w 159"/>
                <a:gd name="T19" fmla="*/ 133 h 253"/>
                <a:gd name="T20" fmla="*/ 103 w 159"/>
                <a:gd name="T21" fmla="*/ 151 h 253"/>
                <a:gd name="T22" fmla="*/ 72 w 159"/>
                <a:gd name="T23" fmla="*/ 173 h 253"/>
                <a:gd name="T24" fmla="*/ 46 w 159"/>
                <a:gd name="T25" fmla="*/ 197 h 253"/>
                <a:gd name="T26" fmla="*/ 25 w 159"/>
                <a:gd name="T27" fmla="*/ 224 h 253"/>
                <a:gd name="T28" fmla="*/ 7 w 159"/>
                <a:gd name="T29" fmla="*/ 253 h 253"/>
                <a:gd name="T30" fmla="*/ 2 w 159"/>
                <a:gd name="T31" fmla="*/ 221 h 253"/>
                <a:gd name="T32" fmla="*/ 0 w 159"/>
                <a:gd name="T33" fmla="*/ 192 h 253"/>
                <a:gd name="T34" fmla="*/ 5 w 159"/>
                <a:gd name="T35" fmla="*/ 164 h 253"/>
                <a:gd name="T36" fmla="*/ 14 w 159"/>
                <a:gd name="T37" fmla="*/ 140 h 253"/>
                <a:gd name="T38" fmla="*/ 27 w 159"/>
                <a:gd name="T39" fmla="*/ 119 h 253"/>
                <a:gd name="T40" fmla="*/ 41 w 159"/>
                <a:gd name="T41" fmla="*/ 101 h 253"/>
                <a:gd name="T42" fmla="*/ 58 w 159"/>
                <a:gd name="T43" fmla="*/ 86 h 253"/>
                <a:gd name="T44" fmla="*/ 73 w 159"/>
                <a:gd name="T45" fmla="*/ 74 h 253"/>
                <a:gd name="T46" fmla="*/ 89 w 159"/>
                <a:gd name="T47" fmla="*/ 64 h 253"/>
                <a:gd name="T48" fmla="*/ 100 w 159"/>
                <a:gd name="T49" fmla="*/ 57 h 253"/>
                <a:gd name="T50" fmla="*/ 109 w 159"/>
                <a:gd name="T51" fmla="*/ 51 h 253"/>
                <a:gd name="T52" fmla="*/ 112 w 159"/>
                <a:gd name="T53" fmla="*/ 50 h 253"/>
                <a:gd name="T54" fmla="*/ 117 w 159"/>
                <a:gd name="T55" fmla="*/ 46 h 253"/>
                <a:gd name="T56" fmla="*/ 125 w 159"/>
                <a:gd name="T57" fmla="*/ 40 h 253"/>
                <a:gd name="T58" fmla="*/ 134 w 159"/>
                <a:gd name="T59" fmla="*/ 31 h 253"/>
                <a:gd name="T60" fmla="*/ 141 w 159"/>
                <a:gd name="T61" fmla="*/ 22 h 253"/>
                <a:gd name="T62" fmla="*/ 148 w 159"/>
                <a:gd name="T63" fmla="*/ 12 h 253"/>
                <a:gd name="T64" fmla="*/ 152 w 159"/>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253">
                  <a:moveTo>
                    <a:pt x="152" y="0"/>
                  </a:moveTo>
                  <a:lnTo>
                    <a:pt x="153" y="4"/>
                  </a:lnTo>
                  <a:lnTo>
                    <a:pt x="155" y="12"/>
                  </a:lnTo>
                  <a:lnTo>
                    <a:pt x="158" y="23"/>
                  </a:lnTo>
                  <a:lnTo>
                    <a:pt x="159" y="37"/>
                  </a:lnTo>
                  <a:lnTo>
                    <a:pt x="159" y="55"/>
                  </a:lnTo>
                  <a:lnTo>
                    <a:pt x="158" y="74"/>
                  </a:lnTo>
                  <a:lnTo>
                    <a:pt x="152" y="95"/>
                  </a:lnTo>
                  <a:lnTo>
                    <a:pt x="141" y="114"/>
                  </a:lnTo>
                  <a:lnTo>
                    <a:pt x="125" y="133"/>
                  </a:lnTo>
                  <a:lnTo>
                    <a:pt x="103" y="151"/>
                  </a:lnTo>
                  <a:lnTo>
                    <a:pt x="72" y="173"/>
                  </a:lnTo>
                  <a:lnTo>
                    <a:pt x="46" y="197"/>
                  </a:lnTo>
                  <a:lnTo>
                    <a:pt x="25" y="224"/>
                  </a:lnTo>
                  <a:lnTo>
                    <a:pt x="7" y="253"/>
                  </a:lnTo>
                  <a:lnTo>
                    <a:pt x="2" y="221"/>
                  </a:lnTo>
                  <a:lnTo>
                    <a:pt x="0" y="192"/>
                  </a:lnTo>
                  <a:lnTo>
                    <a:pt x="5" y="164"/>
                  </a:lnTo>
                  <a:lnTo>
                    <a:pt x="14" y="140"/>
                  </a:lnTo>
                  <a:lnTo>
                    <a:pt x="27" y="119"/>
                  </a:lnTo>
                  <a:lnTo>
                    <a:pt x="41" y="101"/>
                  </a:lnTo>
                  <a:lnTo>
                    <a:pt x="58" y="86"/>
                  </a:lnTo>
                  <a:lnTo>
                    <a:pt x="73" y="74"/>
                  </a:lnTo>
                  <a:lnTo>
                    <a:pt x="89" y="64"/>
                  </a:lnTo>
                  <a:lnTo>
                    <a:pt x="100" y="57"/>
                  </a:lnTo>
                  <a:lnTo>
                    <a:pt x="109" y="51"/>
                  </a:lnTo>
                  <a:lnTo>
                    <a:pt x="112" y="50"/>
                  </a:lnTo>
                  <a:lnTo>
                    <a:pt x="117" y="46"/>
                  </a:lnTo>
                  <a:lnTo>
                    <a:pt x="125" y="40"/>
                  </a:lnTo>
                  <a:lnTo>
                    <a:pt x="134" y="31"/>
                  </a:lnTo>
                  <a:lnTo>
                    <a:pt x="141" y="22"/>
                  </a:lnTo>
                  <a:lnTo>
                    <a:pt x="148" y="12"/>
                  </a:lnTo>
                  <a:lnTo>
                    <a:pt x="152" y="0"/>
                  </a:lnTo>
                  <a:close/>
                </a:path>
              </a:pathLst>
            </a:custGeom>
            <a:solidFill>
              <a:srgbClr val="147178"/>
            </a:solidFill>
            <a:ln w="0">
              <a:noFill/>
              <a:prstDash val="solid"/>
              <a:round/>
              <a:headEnd/>
              <a:tailEnd/>
            </a:ln>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8497399" y="630470"/>
              <a:ext cx="83841" cy="126144"/>
            </a:xfrm>
            <a:custGeom>
              <a:avLst/>
              <a:gdLst>
                <a:gd name="T0" fmla="*/ 219 w 264"/>
                <a:gd name="T1" fmla="*/ 0 h 397"/>
                <a:gd name="T2" fmla="*/ 222 w 264"/>
                <a:gd name="T3" fmla="*/ 0 h 397"/>
                <a:gd name="T4" fmla="*/ 229 w 264"/>
                <a:gd name="T5" fmla="*/ 1 h 397"/>
                <a:gd name="T6" fmla="*/ 238 w 264"/>
                <a:gd name="T7" fmla="*/ 5 h 397"/>
                <a:gd name="T8" fmla="*/ 249 w 264"/>
                <a:gd name="T9" fmla="*/ 13 h 397"/>
                <a:gd name="T10" fmla="*/ 258 w 264"/>
                <a:gd name="T11" fmla="*/ 25 h 397"/>
                <a:gd name="T12" fmla="*/ 259 w 264"/>
                <a:gd name="T13" fmla="*/ 28 h 397"/>
                <a:gd name="T14" fmla="*/ 261 w 264"/>
                <a:gd name="T15" fmla="*/ 33 h 397"/>
                <a:gd name="T16" fmla="*/ 263 w 264"/>
                <a:gd name="T17" fmla="*/ 40 h 397"/>
                <a:gd name="T18" fmla="*/ 264 w 264"/>
                <a:gd name="T19" fmla="*/ 48 h 397"/>
                <a:gd name="T20" fmla="*/ 264 w 264"/>
                <a:gd name="T21" fmla="*/ 60 h 397"/>
                <a:gd name="T22" fmla="*/ 261 w 264"/>
                <a:gd name="T23" fmla="*/ 73 h 397"/>
                <a:gd name="T24" fmla="*/ 255 w 264"/>
                <a:gd name="T25" fmla="*/ 88 h 397"/>
                <a:gd name="T26" fmla="*/ 246 w 264"/>
                <a:gd name="T27" fmla="*/ 105 h 397"/>
                <a:gd name="T28" fmla="*/ 232 w 264"/>
                <a:gd name="T29" fmla="*/ 125 h 397"/>
                <a:gd name="T30" fmla="*/ 213 w 264"/>
                <a:gd name="T31" fmla="*/ 147 h 397"/>
                <a:gd name="T32" fmla="*/ 187 w 264"/>
                <a:gd name="T33" fmla="*/ 172 h 397"/>
                <a:gd name="T34" fmla="*/ 156 w 264"/>
                <a:gd name="T35" fmla="*/ 199 h 397"/>
                <a:gd name="T36" fmla="*/ 124 w 264"/>
                <a:gd name="T37" fmla="*/ 227 h 397"/>
                <a:gd name="T38" fmla="*/ 100 w 264"/>
                <a:gd name="T39" fmla="*/ 254 h 397"/>
                <a:gd name="T40" fmla="*/ 82 w 264"/>
                <a:gd name="T41" fmla="*/ 278 h 397"/>
                <a:gd name="T42" fmla="*/ 69 w 264"/>
                <a:gd name="T43" fmla="*/ 301 h 397"/>
                <a:gd name="T44" fmla="*/ 60 w 264"/>
                <a:gd name="T45" fmla="*/ 323 h 397"/>
                <a:gd name="T46" fmla="*/ 55 w 264"/>
                <a:gd name="T47" fmla="*/ 341 h 397"/>
                <a:gd name="T48" fmla="*/ 54 w 264"/>
                <a:gd name="T49" fmla="*/ 358 h 397"/>
                <a:gd name="T50" fmla="*/ 54 w 264"/>
                <a:gd name="T51" fmla="*/ 372 h 397"/>
                <a:gd name="T52" fmla="*/ 55 w 264"/>
                <a:gd name="T53" fmla="*/ 382 h 397"/>
                <a:gd name="T54" fmla="*/ 58 w 264"/>
                <a:gd name="T55" fmla="*/ 390 h 397"/>
                <a:gd name="T56" fmla="*/ 59 w 264"/>
                <a:gd name="T57" fmla="*/ 395 h 397"/>
                <a:gd name="T58" fmla="*/ 60 w 264"/>
                <a:gd name="T59" fmla="*/ 397 h 397"/>
                <a:gd name="T60" fmla="*/ 58 w 264"/>
                <a:gd name="T61" fmla="*/ 396 h 397"/>
                <a:gd name="T62" fmla="*/ 54 w 264"/>
                <a:gd name="T63" fmla="*/ 392 h 397"/>
                <a:gd name="T64" fmla="*/ 46 w 264"/>
                <a:gd name="T65" fmla="*/ 387 h 397"/>
                <a:gd name="T66" fmla="*/ 37 w 264"/>
                <a:gd name="T67" fmla="*/ 379 h 397"/>
                <a:gd name="T68" fmla="*/ 28 w 264"/>
                <a:gd name="T69" fmla="*/ 370 h 397"/>
                <a:gd name="T70" fmla="*/ 18 w 264"/>
                <a:gd name="T71" fmla="*/ 359 h 397"/>
                <a:gd name="T72" fmla="*/ 10 w 264"/>
                <a:gd name="T73" fmla="*/ 345 h 397"/>
                <a:gd name="T74" fmla="*/ 4 w 264"/>
                <a:gd name="T75" fmla="*/ 330 h 397"/>
                <a:gd name="T76" fmla="*/ 0 w 264"/>
                <a:gd name="T77" fmla="*/ 313 h 397"/>
                <a:gd name="T78" fmla="*/ 0 w 264"/>
                <a:gd name="T79" fmla="*/ 294 h 397"/>
                <a:gd name="T80" fmla="*/ 5 w 264"/>
                <a:gd name="T81" fmla="*/ 272 h 397"/>
                <a:gd name="T82" fmla="*/ 14 w 264"/>
                <a:gd name="T83" fmla="*/ 249 h 397"/>
                <a:gd name="T84" fmla="*/ 29 w 264"/>
                <a:gd name="T85" fmla="*/ 225 h 397"/>
                <a:gd name="T86" fmla="*/ 53 w 264"/>
                <a:gd name="T87" fmla="*/ 199 h 397"/>
                <a:gd name="T88" fmla="*/ 83 w 264"/>
                <a:gd name="T89" fmla="*/ 171 h 397"/>
                <a:gd name="T90" fmla="*/ 117 w 264"/>
                <a:gd name="T91" fmla="*/ 142 h 397"/>
                <a:gd name="T92" fmla="*/ 145 w 264"/>
                <a:gd name="T93" fmla="*/ 116 h 397"/>
                <a:gd name="T94" fmla="*/ 167 w 264"/>
                <a:gd name="T95" fmla="*/ 94 h 397"/>
                <a:gd name="T96" fmla="*/ 185 w 264"/>
                <a:gd name="T97" fmla="*/ 75 h 397"/>
                <a:gd name="T98" fmla="*/ 199 w 264"/>
                <a:gd name="T99" fmla="*/ 57 h 397"/>
                <a:gd name="T100" fmla="*/ 209 w 264"/>
                <a:gd name="T101" fmla="*/ 43 h 397"/>
                <a:gd name="T102" fmla="*/ 215 w 264"/>
                <a:gd name="T103" fmla="*/ 32 h 397"/>
                <a:gd name="T104" fmla="*/ 219 w 264"/>
                <a:gd name="T105" fmla="*/ 22 h 397"/>
                <a:gd name="T106" fmla="*/ 222 w 264"/>
                <a:gd name="T107" fmla="*/ 14 h 397"/>
                <a:gd name="T108" fmla="*/ 222 w 264"/>
                <a:gd name="T109" fmla="*/ 9 h 397"/>
                <a:gd name="T110" fmla="*/ 222 w 264"/>
                <a:gd name="T111" fmla="*/ 4 h 397"/>
                <a:gd name="T112" fmla="*/ 220 w 264"/>
                <a:gd name="T113" fmla="*/ 1 h 397"/>
                <a:gd name="T114" fmla="*/ 220 w 264"/>
                <a:gd name="T115" fmla="*/ 0 h 397"/>
                <a:gd name="T116" fmla="*/ 219 w 264"/>
                <a:gd name="T1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4" h="397">
                  <a:moveTo>
                    <a:pt x="219" y="0"/>
                  </a:moveTo>
                  <a:lnTo>
                    <a:pt x="222" y="0"/>
                  </a:lnTo>
                  <a:lnTo>
                    <a:pt x="229" y="1"/>
                  </a:lnTo>
                  <a:lnTo>
                    <a:pt x="238" y="5"/>
                  </a:lnTo>
                  <a:lnTo>
                    <a:pt x="249" y="13"/>
                  </a:lnTo>
                  <a:lnTo>
                    <a:pt x="258" y="25"/>
                  </a:lnTo>
                  <a:lnTo>
                    <a:pt x="259" y="28"/>
                  </a:lnTo>
                  <a:lnTo>
                    <a:pt x="261" y="33"/>
                  </a:lnTo>
                  <a:lnTo>
                    <a:pt x="263" y="40"/>
                  </a:lnTo>
                  <a:lnTo>
                    <a:pt x="264" y="48"/>
                  </a:lnTo>
                  <a:lnTo>
                    <a:pt x="264" y="60"/>
                  </a:lnTo>
                  <a:lnTo>
                    <a:pt x="261" y="73"/>
                  </a:lnTo>
                  <a:lnTo>
                    <a:pt x="255" y="88"/>
                  </a:lnTo>
                  <a:lnTo>
                    <a:pt x="246" y="105"/>
                  </a:lnTo>
                  <a:lnTo>
                    <a:pt x="232" y="125"/>
                  </a:lnTo>
                  <a:lnTo>
                    <a:pt x="213" y="147"/>
                  </a:lnTo>
                  <a:lnTo>
                    <a:pt x="187" y="172"/>
                  </a:lnTo>
                  <a:lnTo>
                    <a:pt x="156" y="199"/>
                  </a:lnTo>
                  <a:lnTo>
                    <a:pt x="124" y="227"/>
                  </a:lnTo>
                  <a:lnTo>
                    <a:pt x="100" y="254"/>
                  </a:lnTo>
                  <a:lnTo>
                    <a:pt x="82" y="278"/>
                  </a:lnTo>
                  <a:lnTo>
                    <a:pt x="69" y="301"/>
                  </a:lnTo>
                  <a:lnTo>
                    <a:pt x="60" y="323"/>
                  </a:lnTo>
                  <a:lnTo>
                    <a:pt x="55" y="341"/>
                  </a:lnTo>
                  <a:lnTo>
                    <a:pt x="54" y="358"/>
                  </a:lnTo>
                  <a:lnTo>
                    <a:pt x="54" y="372"/>
                  </a:lnTo>
                  <a:lnTo>
                    <a:pt x="55" y="382"/>
                  </a:lnTo>
                  <a:lnTo>
                    <a:pt x="58" y="390"/>
                  </a:lnTo>
                  <a:lnTo>
                    <a:pt x="59" y="395"/>
                  </a:lnTo>
                  <a:lnTo>
                    <a:pt x="60" y="397"/>
                  </a:lnTo>
                  <a:lnTo>
                    <a:pt x="58" y="396"/>
                  </a:lnTo>
                  <a:lnTo>
                    <a:pt x="54" y="392"/>
                  </a:lnTo>
                  <a:lnTo>
                    <a:pt x="46" y="387"/>
                  </a:lnTo>
                  <a:lnTo>
                    <a:pt x="37" y="379"/>
                  </a:lnTo>
                  <a:lnTo>
                    <a:pt x="28" y="370"/>
                  </a:lnTo>
                  <a:lnTo>
                    <a:pt x="18" y="359"/>
                  </a:lnTo>
                  <a:lnTo>
                    <a:pt x="10" y="345"/>
                  </a:lnTo>
                  <a:lnTo>
                    <a:pt x="4" y="330"/>
                  </a:lnTo>
                  <a:lnTo>
                    <a:pt x="0" y="313"/>
                  </a:lnTo>
                  <a:lnTo>
                    <a:pt x="0" y="294"/>
                  </a:lnTo>
                  <a:lnTo>
                    <a:pt x="5" y="272"/>
                  </a:lnTo>
                  <a:lnTo>
                    <a:pt x="14" y="249"/>
                  </a:lnTo>
                  <a:lnTo>
                    <a:pt x="29" y="225"/>
                  </a:lnTo>
                  <a:lnTo>
                    <a:pt x="53" y="199"/>
                  </a:lnTo>
                  <a:lnTo>
                    <a:pt x="83" y="171"/>
                  </a:lnTo>
                  <a:lnTo>
                    <a:pt x="117" y="142"/>
                  </a:lnTo>
                  <a:lnTo>
                    <a:pt x="145" y="116"/>
                  </a:lnTo>
                  <a:lnTo>
                    <a:pt x="167" y="94"/>
                  </a:lnTo>
                  <a:lnTo>
                    <a:pt x="185" y="75"/>
                  </a:lnTo>
                  <a:lnTo>
                    <a:pt x="199" y="57"/>
                  </a:lnTo>
                  <a:lnTo>
                    <a:pt x="209" y="43"/>
                  </a:lnTo>
                  <a:lnTo>
                    <a:pt x="215" y="32"/>
                  </a:lnTo>
                  <a:lnTo>
                    <a:pt x="219" y="22"/>
                  </a:lnTo>
                  <a:lnTo>
                    <a:pt x="222" y="14"/>
                  </a:lnTo>
                  <a:lnTo>
                    <a:pt x="222" y="9"/>
                  </a:lnTo>
                  <a:lnTo>
                    <a:pt x="222" y="4"/>
                  </a:lnTo>
                  <a:lnTo>
                    <a:pt x="220" y="1"/>
                  </a:lnTo>
                  <a:lnTo>
                    <a:pt x="220" y="0"/>
                  </a:lnTo>
                  <a:lnTo>
                    <a:pt x="219" y="0"/>
                  </a:lnTo>
                  <a:close/>
                </a:path>
              </a:pathLst>
            </a:custGeom>
            <a:solidFill>
              <a:srgbClr val="147178"/>
            </a:solidFill>
            <a:ln w="0">
              <a:noFill/>
              <a:prstDash val="solid"/>
              <a:round/>
              <a:headEnd/>
              <a:tailEnd/>
            </a:ln>
          </p:spPr>
          <p:txBody>
            <a:bodyPr rot="0" vert="horz" wrap="square" lIns="91440" tIns="45720" rIns="91440" bIns="45720" anchor="t" anchorCtr="0" upright="1">
              <a:noAutofit/>
            </a:bodyPr>
            <a:lstStyle/>
            <a:p>
              <a:endParaRPr lang="en-GB"/>
            </a:p>
          </p:txBody>
        </p:sp>
        <p:sp>
          <p:nvSpPr>
            <p:cNvPr id="19" name="Freeform 18"/>
            <p:cNvSpPr>
              <a:spLocks noEditPoints="1"/>
            </p:cNvSpPr>
            <p:nvPr/>
          </p:nvSpPr>
          <p:spPr bwMode="auto">
            <a:xfrm>
              <a:off x="8634807" y="647288"/>
              <a:ext cx="67327" cy="54514"/>
            </a:xfrm>
            <a:custGeom>
              <a:avLst/>
              <a:gdLst>
                <a:gd name="T0" fmla="*/ 110 w 211"/>
                <a:gd name="T1" fmla="*/ 19 h 172"/>
                <a:gd name="T2" fmla="*/ 92 w 211"/>
                <a:gd name="T3" fmla="*/ 31 h 172"/>
                <a:gd name="T4" fmla="*/ 83 w 211"/>
                <a:gd name="T5" fmla="*/ 40 h 172"/>
                <a:gd name="T6" fmla="*/ 78 w 211"/>
                <a:gd name="T7" fmla="*/ 40 h 172"/>
                <a:gd name="T8" fmla="*/ 75 w 211"/>
                <a:gd name="T9" fmla="*/ 41 h 172"/>
                <a:gd name="T10" fmla="*/ 73 w 211"/>
                <a:gd name="T11" fmla="*/ 57 h 172"/>
                <a:gd name="T12" fmla="*/ 84 w 211"/>
                <a:gd name="T13" fmla="*/ 79 h 172"/>
                <a:gd name="T14" fmla="*/ 107 w 211"/>
                <a:gd name="T15" fmla="*/ 91 h 172"/>
                <a:gd name="T16" fmla="*/ 133 w 211"/>
                <a:gd name="T17" fmla="*/ 91 h 172"/>
                <a:gd name="T18" fmla="*/ 153 w 211"/>
                <a:gd name="T19" fmla="*/ 78 h 172"/>
                <a:gd name="T20" fmla="*/ 159 w 211"/>
                <a:gd name="T21" fmla="*/ 50 h 172"/>
                <a:gd name="T22" fmla="*/ 142 w 211"/>
                <a:gd name="T23" fmla="*/ 54 h 172"/>
                <a:gd name="T24" fmla="*/ 124 w 211"/>
                <a:gd name="T25" fmla="*/ 60 h 172"/>
                <a:gd name="T26" fmla="*/ 110 w 211"/>
                <a:gd name="T27" fmla="*/ 61 h 172"/>
                <a:gd name="T28" fmla="*/ 103 w 211"/>
                <a:gd name="T29" fmla="*/ 50 h 172"/>
                <a:gd name="T30" fmla="*/ 109 w 211"/>
                <a:gd name="T31" fmla="*/ 40 h 172"/>
                <a:gd name="T32" fmla="*/ 121 w 211"/>
                <a:gd name="T33" fmla="*/ 38 h 172"/>
                <a:gd name="T34" fmla="*/ 133 w 211"/>
                <a:gd name="T35" fmla="*/ 37 h 172"/>
                <a:gd name="T36" fmla="*/ 136 w 211"/>
                <a:gd name="T37" fmla="*/ 32 h 172"/>
                <a:gd name="T38" fmla="*/ 137 w 211"/>
                <a:gd name="T39" fmla="*/ 27 h 172"/>
                <a:gd name="T40" fmla="*/ 137 w 211"/>
                <a:gd name="T41" fmla="*/ 22 h 172"/>
                <a:gd name="T42" fmla="*/ 123 w 211"/>
                <a:gd name="T43" fmla="*/ 18 h 172"/>
                <a:gd name="T44" fmla="*/ 100 w 211"/>
                <a:gd name="T45" fmla="*/ 1 h 172"/>
                <a:gd name="T46" fmla="*/ 146 w 211"/>
                <a:gd name="T47" fmla="*/ 13 h 172"/>
                <a:gd name="T48" fmla="*/ 178 w 211"/>
                <a:gd name="T49" fmla="*/ 34 h 172"/>
                <a:gd name="T50" fmla="*/ 197 w 211"/>
                <a:gd name="T51" fmla="*/ 63 h 172"/>
                <a:gd name="T52" fmla="*/ 207 w 211"/>
                <a:gd name="T53" fmla="*/ 93 h 172"/>
                <a:gd name="T54" fmla="*/ 211 w 211"/>
                <a:gd name="T55" fmla="*/ 124 h 172"/>
                <a:gd name="T56" fmla="*/ 209 w 211"/>
                <a:gd name="T57" fmla="*/ 152 h 172"/>
                <a:gd name="T58" fmla="*/ 205 w 211"/>
                <a:gd name="T59" fmla="*/ 172 h 172"/>
                <a:gd name="T60" fmla="*/ 188 w 211"/>
                <a:gd name="T61" fmla="*/ 167 h 172"/>
                <a:gd name="T62" fmla="*/ 180 w 211"/>
                <a:gd name="T63" fmla="*/ 149 h 172"/>
                <a:gd name="T64" fmla="*/ 189 w 211"/>
                <a:gd name="T65" fmla="*/ 134 h 172"/>
                <a:gd name="T66" fmla="*/ 174 w 211"/>
                <a:gd name="T67" fmla="*/ 120 h 172"/>
                <a:gd name="T68" fmla="*/ 146 w 211"/>
                <a:gd name="T69" fmla="*/ 114 h 172"/>
                <a:gd name="T70" fmla="*/ 112 w 211"/>
                <a:gd name="T71" fmla="*/ 109 h 172"/>
                <a:gd name="T72" fmla="*/ 75 w 211"/>
                <a:gd name="T73" fmla="*/ 96 h 172"/>
                <a:gd name="T74" fmla="*/ 46 w 211"/>
                <a:gd name="T75" fmla="*/ 68 h 172"/>
                <a:gd name="T76" fmla="*/ 25 w 211"/>
                <a:gd name="T77" fmla="*/ 37 h 172"/>
                <a:gd name="T78" fmla="*/ 7 w 211"/>
                <a:gd name="T79" fmla="*/ 14 h 172"/>
                <a:gd name="T80" fmla="*/ 37 w 211"/>
                <a:gd name="T81" fmla="*/ 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1" h="172">
                  <a:moveTo>
                    <a:pt x="123" y="18"/>
                  </a:moveTo>
                  <a:lnTo>
                    <a:pt x="110" y="19"/>
                  </a:lnTo>
                  <a:lnTo>
                    <a:pt x="100" y="24"/>
                  </a:lnTo>
                  <a:lnTo>
                    <a:pt x="92" y="31"/>
                  </a:lnTo>
                  <a:lnTo>
                    <a:pt x="86" y="38"/>
                  </a:lnTo>
                  <a:lnTo>
                    <a:pt x="83" y="40"/>
                  </a:lnTo>
                  <a:lnTo>
                    <a:pt x="80" y="40"/>
                  </a:lnTo>
                  <a:lnTo>
                    <a:pt x="78" y="40"/>
                  </a:lnTo>
                  <a:lnTo>
                    <a:pt x="77" y="41"/>
                  </a:lnTo>
                  <a:lnTo>
                    <a:pt x="75" y="41"/>
                  </a:lnTo>
                  <a:lnTo>
                    <a:pt x="74" y="43"/>
                  </a:lnTo>
                  <a:lnTo>
                    <a:pt x="73" y="57"/>
                  </a:lnTo>
                  <a:lnTo>
                    <a:pt x="77" y="69"/>
                  </a:lnTo>
                  <a:lnTo>
                    <a:pt x="84" y="79"/>
                  </a:lnTo>
                  <a:lnTo>
                    <a:pt x="95" y="86"/>
                  </a:lnTo>
                  <a:lnTo>
                    <a:pt x="107" y="91"/>
                  </a:lnTo>
                  <a:lnTo>
                    <a:pt x="120" y="92"/>
                  </a:lnTo>
                  <a:lnTo>
                    <a:pt x="133" y="91"/>
                  </a:lnTo>
                  <a:lnTo>
                    <a:pt x="145" y="87"/>
                  </a:lnTo>
                  <a:lnTo>
                    <a:pt x="153" y="78"/>
                  </a:lnTo>
                  <a:lnTo>
                    <a:pt x="159" y="66"/>
                  </a:lnTo>
                  <a:lnTo>
                    <a:pt x="159" y="50"/>
                  </a:lnTo>
                  <a:lnTo>
                    <a:pt x="151" y="51"/>
                  </a:lnTo>
                  <a:lnTo>
                    <a:pt x="142" y="54"/>
                  </a:lnTo>
                  <a:lnTo>
                    <a:pt x="133" y="56"/>
                  </a:lnTo>
                  <a:lnTo>
                    <a:pt x="124" y="60"/>
                  </a:lnTo>
                  <a:lnTo>
                    <a:pt x="116" y="61"/>
                  </a:lnTo>
                  <a:lnTo>
                    <a:pt x="110" y="61"/>
                  </a:lnTo>
                  <a:lnTo>
                    <a:pt x="105" y="57"/>
                  </a:lnTo>
                  <a:lnTo>
                    <a:pt x="103" y="50"/>
                  </a:lnTo>
                  <a:lnTo>
                    <a:pt x="105" y="43"/>
                  </a:lnTo>
                  <a:lnTo>
                    <a:pt x="109" y="40"/>
                  </a:lnTo>
                  <a:lnTo>
                    <a:pt x="115" y="40"/>
                  </a:lnTo>
                  <a:lnTo>
                    <a:pt x="121" y="38"/>
                  </a:lnTo>
                  <a:lnTo>
                    <a:pt x="128" y="38"/>
                  </a:lnTo>
                  <a:lnTo>
                    <a:pt x="133" y="37"/>
                  </a:lnTo>
                  <a:lnTo>
                    <a:pt x="134" y="34"/>
                  </a:lnTo>
                  <a:lnTo>
                    <a:pt x="136" y="32"/>
                  </a:lnTo>
                  <a:lnTo>
                    <a:pt x="137" y="29"/>
                  </a:lnTo>
                  <a:lnTo>
                    <a:pt x="137" y="27"/>
                  </a:lnTo>
                  <a:lnTo>
                    <a:pt x="137" y="23"/>
                  </a:lnTo>
                  <a:lnTo>
                    <a:pt x="137" y="22"/>
                  </a:lnTo>
                  <a:lnTo>
                    <a:pt x="134" y="20"/>
                  </a:lnTo>
                  <a:lnTo>
                    <a:pt x="123" y="18"/>
                  </a:lnTo>
                  <a:close/>
                  <a:moveTo>
                    <a:pt x="70" y="0"/>
                  </a:moveTo>
                  <a:lnTo>
                    <a:pt x="100" y="1"/>
                  </a:lnTo>
                  <a:lnTo>
                    <a:pt x="124" y="5"/>
                  </a:lnTo>
                  <a:lnTo>
                    <a:pt x="146" y="13"/>
                  </a:lnTo>
                  <a:lnTo>
                    <a:pt x="162" y="23"/>
                  </a:lnTo>
                  <a:lnTo>
                    <a:pt x="178" y="34"/>
                  </a:lnTo>
                  <a:lnTo>
                    <a:pt x="188" y="47"/>
                  </a:lnTo>
                  <a:lnTo>
                    <a:pt x="197" y="63"/>
                  </a:lnTo>
                  <a:lnTo>
                    <a:pt x="203" y="78"/>
                  </a:lnTo>
                  <a:lnTo>
                    <a:pt x="207" y="93"/>
                  </a:lnTo>
                  <a:lnTo>
                    <a:pt x="210" y="110"/>
                  </a:lnTo>
                  <a:lnTo>
                    <a:pt x="211" y="124"/>
                  </a:lnTo>
                  <a:lnTo>
                    <a:pt x="211" y="139"/>
                  </a:lnTo>
                  <a:lnTo>
                    <a:pt x="209" y="152"/>
                  </a:lnTo>
                  <a:lnTo>
                    <a:pt x="207" y="164"/>
                  </a:lnTo>
                  <a:lnTo>
                    <a:pt x="205" y="172"/>
                  </a:lnTo>
                  <a:lnTo>
                    <a:pt x="196" y="171"/>
                  </a:lnTo>
                  <a:lnTo>
                    <a:pt x="188" y="167"/>
                  </a:lnTo>
                  <a:lnTo>
                    <a:pt x="183" y="158"/>
                  </a:lnTo>
                  <a:lnTo>
                    <a:pt x="180" y="149"/>
                  </a:lnTo>
                  <a:lnTo>
                    <a:pt x="183" y="141"/>
                  </a:lnTo>
                  <a:lnTo>
                    <a:pt x="189" y="134"/>
                  </a:lnTo>
                  <a:lnTo>
                    <a:pt x="183" y="125"/>
                  </a:lnTo>
                  <a:lnTo>
                    <a:pt x="174" y="120"/>
                  </a:lnTo>
                  <a:lnTo>
                    <a:pt x="161" y="116"/>
                  </a:lnTo>
                  <a:lnTo>
                    <a:pt x="146" y="114"/>
                  </a:lnTo>
                  <a:lnTo>
                    <a:pt x="129" y="111"/>
                  </a:lnTo>
                  <a:lnTo>
                    <a:pt x="112" y="109"/>
                  </a:lnTo>
                  <a:lnTo>
                    <a:pt x="95" y="103"/>
                  </a:lnTo>
                  <a:lnTo>
                    <a:pt x="75" y="96"/>
                  </a:lnTo>
                  <a:lnTo>
                    <a:pt x="60" y="83"/>
                  </a:lnTo>
                  <a:lnTo>
                    <a:pt x="46" y="68"/>
                  </a:lnTo>
                  <a:lnTo>
                    <a:pt x="36" y="52"/>
                  </a:lnTo>
                  <a:lnTo>
                    <a:pt x="25" y="37"/>
                  </a:lnTo>
                  <a:lnTo>
                    <a:pt x="16" y="23"/>
                  </a:lnTo>
                  <a:lnTo>
                    <a:pt x="7" y="14"/>
                  </a:lnTo>
                  <a:lnTo>
                    <a:pt x="0" y="9"/>
                  </a:lnTo>
                  <a:lnTo>
                    <a:pt x="37" y="3"/>
                  </a:lnTo>
                  <a:lnTo>
                    <a:pt x="70" y="0"/>
                  </a:lnTo>
                  <a:close/>
                </a:path>
              </a:pathLst>
            </a:custGeom>
            <a:solidFill>
              <a:srgbClr val="147178"/>
            </a:solidFill>
            <a:ln w="0">
              <a:noFill/>
              <a:prstDash val="solid"/>
              <a:round/>
              <a:headEnd/>
              <a:tailEnd/>
            </a:ln>
          </p:spPr>
          <p:txBody>
            <a:bodyPr rot="0" vert="horz" wrap="square" lIns="91440" tIns="45720" rIns="91440" bIns="45720" anchor="t" anchorCtr="0" upright="1">
              <a:noAutofit/>
            </a:bodyPr>
            <a:lstStyle/>
            <a:p>
              <a:endParaRPr lang="en-GB"/>
            </a:p>
          </p:txBody>
        </p:sp>
      </p:grpSp>
    </p:spTree>
    <p:extLst>
      <p:ext uri="{BB962C8B-B14F-4D97-AF65-F5344CB8AC3E}">
        <p14:creationId xmlns:p14="http://schemas.microsoft.com/office/powerpoint/2010/main" val="331698803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5" r:id="rId3"/>
    <p:sldLayoutId id="2147483650" r:id="rId4"/>
    <p:sldLayoutId id="2147483651" r:id="rId5"/>
    <p:sldLayoutId id="2147483661" r:id="rId6"/>
    <p:sldLayoutId id="2147483662" r:id="rId7"/>
    <p:sldLayoutId id="2147483666" r:id="rId8"/>
    <p:sldLayoutId id="2147483667" r:id="rId9"/>
    <p:sldLayoutId id="2147483668" r:id="rId10"/>
    <p:sldLayoutId id="2147483664" r:id="rId11"/>
    <p:sldLayoutId id="2147483652" r:id="rId12"/>
    <p:sldLayoutId id="2147483653" r:id="rId13"/>
    <p:sldLayoutId id="2147483654" r:id="rId14"/>
    <p:sldLayoutId id="2147483655" r:id="rId15"/>
    <p:sldLayoutId id="2147483663" r:id="rId16"/>
  </p:sldLayoutIdLst>
  <p:hf hdr="0"/>
  <p:txStyles>
    <p:titleStyle>
      <a:lvl1pPr algn="l" defTabSz="914400" rtl="0" eaLnBrk="1" latinLnBrk="0" hangingPunct="1">
        <a:spcBef>
          <a:spcPct val="0"/>
        </a:spcBef>
        <a:buNone/>
        <a:defRPr sz="3200" kern="1200" cap="all" baseline="0">
          <a:solidFill>
            <a:srgbClr val="39B9BE"/>
          </a:solidFill>
          <a:latin typeface="+mj-lt"/>
          <a:ea typeface="+mj-ea"/>
          <a:cs typeface="+mj-cs"/>
        </a:defRPr>
      </a:lvl1pPr>
    </p:titleStyle>
    <p:bodyStyle>
      <a:lvl1pPr marL="269875" indent="-269875" algn="l" defTabSz="914400" rtl="0" eaLnBrk="1" latinLnBrk="0" hangingPunct="1">
        <a:spcBef>
          <a:spcPct val="20000"/>
        </a:spcBef>
        <a:buClr>
          <a:srgbClr val="39B9BE"/>
        </a:buClr>
        <a:buFont typeface="Calibri" panose="020F0502020204030204" pitchFamily="34" charset="0"/>
        <a:buChar char="&gt;"/>
        <a:defRPr sz="2400" kern="1200">
          <a:solidFill>
            <a:schemeClr val="tx1"/>
          </a:solidFill>
          <a:latin typeface="+mn-lt"/>
          <a:ea typeface="+mn-ea"/>
          <a:cs typeface="+mn-cs"/>
        </a:defRPr>
      </a:lvl1pPr>
      <a:lvl2pPr marL="541338" indent="-271463" algn="l" defTabSz="914400" rtl="0" eaLnBrk="1" latinLnBrk="0" hangingPunct="1">
        <a:spcBef>
          <a:spcPct val="20000"/>
        </a:spcBef>
        <a:buClr>
          <a:srgbClr val="39B9BE"/>
        </a:buClr>
        <a:buFont typeface="Arial" panose="020B0604020202020204" pitchFamily="34" charset="0"/>
        <a:buChar char="•"/>
        <a:defRPr sz="2000" kern="1200">
          <a:solidFill>
            <a:schemeClr val="tx1"/>
          </a:solidFill>
          <a:latin typeface="+mn-lt"/>
          <a:ea typeface="+mn-ea"/>
          <a:cs typeface="+mn-cs"/>
        </a:defRPr>
      </a:lvl2pPr>
      <a:lvl3pPr marL="809625" indent="-266700" algn="l" defTabSz="914400" rtl="0" eaLnBrk="1" latinLnBrk="0" hangingPunct="1">
        <a:spcBef>
          <a:spcPct val="20000"/>
        </a:spcBef>
        <a:buClr>
          <a:srgbClr val="39B9BE"/>
        </a:buClr>
        <a:buFont typeface="Calibri" panose="020F0502020204030204" pitchFamily="34" charset="0"/>
        <a:buChar char="-"/>
        <a:defRPr sz="1800" kern="1200">
          <a:solidFill>
            <a:schemeClr val="tx1"/>
          </a:solidFill>
          <a:latin typeface="+mn-lt"/>
          <a:ea typeface="+mn-ea"/>
          <a:cs typeface="+mn-cs"/>
        </a:defRPr>
      </a:lvl3pPr>
      <a:lvl4pPr marL="1076325" indent="-266700" algn="l" defTabSz="914400" rtl="0" eaLnBrk="1" latinLnBrk="0" hangingPunct="1">
        <a:spcBef>
          <a:spcPct val="20000"/>
        </a:spcBef>
        <a:buClr>
          <a:srgbClr val="39B9BE"/>
        </a:buClr>
        <a:buFont typeface="Calibri" panose="020F0502020204030204" pitchFamily="34" charset="0"/>
        <a:buChar char="&gt;"/>
        <a:defRPr sz="1600" kern="1200">
          <a:solidFill>
            <a:schemeClr val="tx1"/>
          </a:solidFill>
          <a:latin typeface="+mn-lt"/>
          <a:ea typeface="+mn-ea"/>
          <a:cs typeface="+mn-cs"/>
        </a:defRPr>
      </a:lvl4pPr>
      <a:lvl5pPr marL="1257300" indent="-180975" algn="l" defTabSz="914400" rtl="0" eaLnBrk="1" latinLnBrk="0" hangingPunct="1">
        <a:spcBef>
          <a:spcPct val="20000"/>
        </a:spcBef>
        <a:buClr>
          <a:srgbClr val="39B9BE"/>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dirty="0"/>
              <a:t>Griepvaccinatie van zorgverleners</a:t>
            </a:r>
            <a:endParaRPr lang="en-GB" dirty="0"/>
          </a:p>
        </p:txBody>
      </p:sp>
      <p:sp>
        <p:nvSpPr>
          <p:cNvPr id="3" name="Subtitle 2"/>
          <p:cNvSpPr>
            <a:spLocks noGrp="1"/>
          </p:cNvSpPr>
          <p:nvPr>
            <p:ph type="subTitle" idx="1"/>
          </p:nvPr>
        </p:nvSpPr>
        <p:spPr/>
        <p:txBody>
          <a:bodyPr/>
          <a:lstStyle/>
          <a:p>
            <a:r>
              <a:rPr lang="nl-BE" dirty="0"/>
              <a:t>Hoe kan griep voorkomen worden?</a:t>
            </a:r>
            <a:endParaRPr lang="en-GB" dirty="0"/>
          </a:p>
        </p:txBody>
      </p:sp>
      <p:pic>
        <p:nvPicPr>
          <p:cNvPr id="8" name="Tijdelijke aanduiding voor afbeelding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0"/>
            <a:ext cx="9144000" cy="3994150"/>
          </a:xfrm>
        </p:spPr>
      </p:pic>
    </p:spTree>
    <p:extLst>
      <p:ext uri="{BB962C8B-B14F-4D97-AF65-F5344CB8AC3E}">
        <p14:creationId xmlns:p14="http://schemas.microsoft.com/office/powerpoint/2010/main" val="469137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Hoe kan griep voorkomen worden?</a:t>
            </a:r>
          </a:p>
        </p:txBody>
      </p:sp>
      <p:sp>
        <p:nvSpPr>
          <p:cNvPr id="5" name="Tijdelijke aanduiding voor inhoud 4"/>
          <p:cNvSpPr>
            <a:spLocks noGrp="1"/>
          </p:cNvSpPr>
          <p:nvPr>
            <p:ph idx="1"/>
          </p:nvPr>
        </p:nvSpPr>
        <p:spPr/>
        <p:txBody>
          <a:bodyPr/>
          <a:lstStyle/>
          <a:p>
            <a:endParaRPr lang="nl-BE" dirty="0"/>
          </a:p>
          <a:p>
            <a:r>
              <a:rPr lang="nl-BE" sz="2800" dirty="0"/>
              <a:t>Hygiëne maatregelen</a:t>
            </a:r>
          </a:p>
          <a:p>
            <a:endParaRPr lang="nl-BE" sz="2800" dirty="0"/>
          </a:p>
          <a:p>
            <a:endParaRPr lang="nl-BE" sz="2800" dirty="0"/>
          </a:p>
          <a:p>
            <a:r>
              <a:rPr lang="nl-BE" sz="2800" dirty="0"/>
              <a:t>Vaccinatie</a:t>
            </a: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780928"/>
            <a:ext cx="5826041" cy="3241154"/>
          </a:xfrm>
          <a:prstGeom prst="rect">
            <a:avLst/>
          </a:prstGeom>
        </p:spPr>
      </p:pic>
    </p:spTree>
    <p:extLst>
      <p:ext uri="{BB962C8B-B14F-4D97-AF65-F5344CB8AC3E}">
        <p14:creationId xmlns:p14="http://schemas.microsoft.com/office/powerpoint/2010/main" val="392115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Hygiëne maatregelen</a:t>
            </a:r>
          </a:p>
        </p:txBody>
      </p:sp>
      <p:sp>
        <p:nvSpPr>
          <p:cNvPr id="5" name="Tijdelijke aanduiding voor inhoud 4"/>
          <p:cNvSpPr>
            <a:spLocks noGrp="1"/>
          </p:cNvSpPr>
          <p:nvPr>
            <p:ph idx="1"/>
          </p:nvPr>
        </p:nvSpPr>
        <p:spPr/>
        <p:txBody>
          <a:bodyPr>
            <a:normAutofit/>
          </a:bodyPr>
          <a:lstStyle/>
          <a:p>
            <a:r>
              <a:rPr lang="nl-BE" sz="2800" dirty="0"/>
              <a:t>Regelmatig handen wassen met water en zeep of alcoholische </a:t>
            </a:r>
            <a:r>
              <a:rPr lang="nl-BE" sz="2800" dirty="0" err="1"/>
              <a:t>handgel</a:t>
            </a:r>
            <a:r>
              <a:rPr lang="nl-BE" sz="2800" dirty="0"/>
              <a:t>. </a:t>
            </a:r>
          </a:p>
          <a:p>
            <a:r>
              <a:rPr lang="nl-BE" sz="2800" dirty="0"/>
              <a:t>Nies- en hoesthygiëne:  </a:t>
            </a:r>
          </a:p>
          <a:p>
            <a:pPr lvl="1"/>
            <a:r>
              <a:rPr lang="nl-BE" sz="2400" dirty="0"/>
              <a:t>Gebruik papieren zakdoekjes </a:t>
            </a:r>
          </a:p>
          <a:p>
            <a:pPr lvl="1"/>
            <a:r>
              <a:rPr lang="nl-BE" sz="2400" dirty="0"/>
              <a:t>Gooi de zakdoekjes in de vuilbak na eenmalig gebruik </a:t>
            </a:r>
          </a:p>
          <a:p>
            <a:pPr lvl="1"/>
            <a:r>
              <a:rPr lang="nl-BE" sz="2400" dirty="0"/>
              <a:t>Bedek bij niezen of hoesten de neus/mond met een zakdoekje, de voorarm of </a:t>
            </a:r>
            <a:r>
              <a:rPr lang="nl-BE" sz="2400" dirty="0" err="1"/>
              <a:t>elleboog</a:t>
            </a:r>
            <a:endParaRPr lang="nl-BE" sz="2400" dirty="0"/>
          </a:p>
          <a:p>
            <a:r>
              <a:rPr lang="nl-BE" sz="2800" dirty="0"/>
              <a:t>Raak zo min mogelijk je mond, neus of ogen aan. </a:t>
            </a:r>
          </a:p>
          <a:p>
            <a:r>
              <a:rPr lang="nl-BE" sz="2800" dirty="0"/>
              <a:t>Als je ziek bent, blijf dan thuis. </a:t>
            </a:r>
          </a:p>
          <a:p>
            <a:endParaRPr lang="nl-BE" dirty="0"/>
          </a:p>
        </p:txBody>
      </p:sp>
    </p:spTree>
    <p:extLst>
      <p:ext uri="{BB962C8B-B14F-4D97-AF65-F5344CB8AC3E}">
        <p14:creationId xmlns:p14="http://schemas.microsoft.com/office/powerpoint/2010/main" val="384943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Griepvaccinatie</a:t>
            </a:r>
          </a:p>
        </p:txBody>
      </p:sp>
      <p:sp>
        <p:nvSpPr>
          <p:cNvPr id="3" name="Tijdelijke aanduiding voor tekst 2"/>
          <p:cNvSpPr>
            <a:spLocks noGrp="1"/>
          </p:cNvSpPr>
          <p:nvPr>
            <p:ph type="body" idx="1"/>
          </p:nvPr>
        </p:nvSpPr>
        <p:spPr/>
        <p:txBody>
          <a:bodyPr/>
          <a:lstStyle/>
          <a:p>
            <a:endParaRPr lang="nl-BE"/>
          </a:p>
        </p:txBody>
      </p:sp>
    </p:spTree>
    <p:extLst>
      <p:ext uri="{BB962C8B-B14F-4D97-AF65-F5344CB8AC3E}">
        <p14:creationId xmlns:p14="http://schemas.microsoft.com/office/powerpoint/2010/main" val="133186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Hoe werkt vaccinatie?</a:t>
            </a:r>
          </a:p>
        </p:txBody>
      </p:sp>
      <p:sp>
        <p:nvSpPr>
          <p:cNvPr id="5" name="Tijdelijke aanduiding voor inhoud 4"/>
          <p:cNvSpPr>
            <a:spLocks noGrp="1"/>
          </p:cNvSpPr>
          <p:nvPr>
            <p:ph idx="1"/>
          </p:nvPr>
        </p:nvSpPr>
        <p:spPr/>
        <p:txBody>
          <a:bodyPr>
            <a:normAutofit/>
          </a:bodyPr>
          <a:lstStyle/>
          <a:p>
            <a:r>
              <a:rPr lang="nl-BE" sz="2800" dirty="0"/>
              <a:t>Vaccin bevat virale eiwitten: productie van antilichamen. </a:t>
            </a:r>
          </a:p>
          <a:p>
            <a:endParaRPr lang="nl-BE" sz="2800" dirty="0"/>
          </a:p>
          <a:p>
            <a:r>
              <a:rPr lang="nl-BE" sz="2800" dirty="0"/>
              <a:t>Blootstelling echt virus: antilichamen binden zich aan het virus dat zo wordt geëlimineerd.</a:t>
            </a:r>
          </a:p>
          <a:p>
            <a:endParaRPr lang="nl-BE" sz="2800" dirty="0"/>
          </a:p>
          <a:p>
            <a:r>
              <a:rPr lang="nl-BE" sz="2800" dirty="0"/>
              <a:t>Hierdoor worden mensen niet ziek of zijn de klachten minder ernstig. </a:t>
            </a:r>
          </a:p>
        </p:txBody>
      </p:sp>
    </p:spTree>
    <p:extLst>
      <p:ext uri="{BB962C8B-B14F-4D97-AF65-F5344CB8AC3E}">
        <p14:creationId xmlns:p14="http://schemas.microsoft.com/office/powerpoint/2010/main" val="1498449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Werkzaamheid griepvaccinatie</a:t>
            </a:r>
          </a:p>
        </p:txBody>
      </p:sp>
      <p:sp>
        <p:nvSpPr>
          <p:cNvPr id="5" name="Tijdelijke aanduiding voor inhoud 4"/>
          <p:cNvSpPr>
            <a:spLocks noGrp="1"/>
          </p:cNvSpPr>
          <p:nvPr>
            <p:ph idx="1"/>
          </p:nvPr>
        </p:nvSpPr>
        <p:spPr/>
        <p:txBody>
          <a:bodyPr>
            <a:normAutofit/>
          </a:bodyPr>
          <a:lstStyle/>
          <a:p>
            <a:r>
              <a:rPr lang="nl-BE" sz="2800" dirty="0"/>
              <a:t>Afhankelijk van: </a:t>
            </a:r>
          </a:p>
          <a:p>
            <a:pPr lvl="1"/>
            <a:r>
              <a:rPr lang="nl-BE" sz="2400" dirty="0"/>
              <a:t>afweersysteem individu </a:t>
            </a:r>
          </a:p>
          <a:p>
            <a:pPr lvl="1"/>
            <a:r>
              <a:rPr lang="nl-BE" sz="2400" dirty="0"/>
              <a:t>leeftijd </a:t>
            </a:r>
          </a:p>
          <a:p>
            <a:pPr lvl="1"/>
            <a:r>
              <a:rPr lang="nl-BE" sz="2400" dirty="0"/>
              <a:t>gelijkenis virus in vaccin en circulerende virussen </a:t>
            </a:r>
          </a:p>
          <a:p>
            <a:pPr lvl="1"/>
            <a:r>
              <a:rPr lang="nl-BE" sz="2400" dirty="0"/>
              <a:t>(sub)type van het virus </a:t>
            </a:r>
          </a:p>
          <a:p>
            <a:pPr lvl="1"/>
            <a:r>
              <a:rPr lang="nl-BE" sz="2400" dirty="0"/>
              <a:t>tijd tussen vaccinatie en blootstelling   </a:t>
            </a:r>
          </a:p>
          <a:p>
            <a:r>
              <a:rPr lang="nl-BE" sz="2800" dirty="0"/>
              <a:t>In het algemeen voorkomt vaccinatie ziekte bij ongeveer 70% van de jongvolwassenen. Bij ouderen is dit lager. </a:t>
            </a:r>
          </a:p>
          <a:p>
            <a:endParaRPr lang="nl-BE" dirty="0"/>
          </a:p>
        </p:txBody>
      </p:sp>
    </p:spTree>
    <p:extLst>
      <p:ext uri="{BB962C8B-B14F-4D97-AF65-F5344CB8AC3E}">
        <p14:creationId xmlns:p14="http://schemas.microsoft.com/office/powerpoint/2010/main" val="332267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BE" dirty="0"/>
              <a:t>Kan men nog griep krijgen na vaccinatie?</a:t>
            </a:r>
          </a:p>
        </p:txBody>
      </p:sp>
      <p:sp>
        <p:nvSpPr>
          <p:cNvPr id="5" name="Tijdelijke aanduiding voor inhoud 4"/>
          <p:cNvSpPr>
            <a:spLocks noGrp="1"/>
          </p:cNvSpPr>
          <p:nvPr>
            <p:ph idx="1"/>
          </p:nvPr>
        </p:nvSpPr>
        <p:spPr/>
        <p:txBody>
          <a:bodyPr/>
          <a:lstStyle/>
          <a:p>
            <a:r>
              <a:rPr lang="nl-BE" sz="2800" dirty="0"/>
              <a:t>Het is mogelijk dat, vooral oudere mensen, toch griep krijgen terwijl ze gevaccineerd zijn.  </a:t>
            </a:r>
          </a:p>
          <a:p>
            <a:endParaRPr lang="nl-BE" sz="2800" dirty="0"/>
          </a:p>
          <a:p>
            <a:r>
              <a:rPr lang="nl-BE" sz="2800" dirty="0"/>
              <a:t>De ziekte is dan meestal minder ernstig en leidt minder vaak tot complicaties met ziekenhuisopname of overlijden. </a:t>
            </a:r>
          </a:p>
          <a:p>
            <a:endParaRPr lang="nl-BE" dirty="0"/>
          </a:p>
          <a:p>
            <a:endParaRPr lang="nl-BE" dirty="0"/>
          </a:p>
        </p:txBody>
      </p:sp>
    </p:spTree>
    <p:extLst>
      <p:ext uri="{BB962C8B-B14F-4D97-AF65-F5344CB8AC3E}">
        <p14:creationId xmlns:p14="http://schemas.microsoft.com/office/powerpoint/2010/main" val="1341271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Waarom elk jaar vaccineren?</a:t>
            </a:r>
          </a:p>
        </p:txBody>
      </p:sp>
      <p:sp>
        <p:nvSpPr>
          <p:cNvPr id="5" name="Tijdelijke aanduiding voor inhoud 4"/>
          <p:cNvSpPr>
            <a:spLocks noGrp="1"/>
          </p:cNvSpPr>
          <p:nvPr>
            <p:ph idx="1"/>
          </p:nvPr>
        </p:nvSpPr>
        <p:spPr/>
        <p:txBody>
          <a:bodyPr/>
          <a:lstStyle/>
          <a:p>
            <a:r>
              <a:rPr lang="nl-BE" sz="2800" dirty="0"/>
              <a:t>Het aantal antilichamen (beschermende stoffen) neemt af met de tijd. </a:t>
            </a:r>
          </a:p>
          <a:p>
            <a:endParaRPr lang="nl-BE" sz="2800" dirty="0"/>
          </a:p>
          <a:p>
            <a:r>
              <a:rPr lang="nl-BE" sz="2800" dirty="0"/>
              <a:t>Het virus kan veranderen doorheen de tijd. </a:t>
            </a:r>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4033061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Wanneer vaccineren?</a:t>
            </a:r>
          </a:p>
        </p:txBody>
      </p:sp>
      <p:sp>
        <p:nvSpPr>
          <p:cNvPr id="5" name="Tijdelijke aanduiding voor inhoud 4"/>
          <p:cNvSpPr>
            <a:spLocks noGrp="1"/>
          </p:cNvSpPr>
          <p:nvPr>
            <p:ph idx="1"/>
          </p:nvPr>
        </p:nvSpPr>
        <p:spPr/>
        <p:txBody>
          <a:bodyPr/>
          <a:lstStyle/>
          <a:p>
            <a:r>
              <a:rPr lang="nl-BE" sz="2800" dirty="0"/>
              <a:t>Best vanaf half oktober en in november </a:t>
            </a:r>
          </a:p>
          <a:p>
            <a:endParaRPr lang="nl-BE" sz="2800" dirty="0"/>
          </a:p>
          <a:p>
            <a:r>
              <a:rPr lang="nl-BE" sz="2800" dirty="0"/>
              <a:t>Vaccineren blijft zinvol zolang het griepseizoen niet gestart is, maar kan daarna ook nog zin hebben (als er dan nog vaccins zijn) </a:t>
            </a:r>
          </a:p>
          <a:p>
            <a:endParaRPr lang="nl-BE" dirty="0"/>
          </a:p>
          <a:p>
            <a:endParaRPr lang="nl-BE"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68977">
            <a:off x="6247892" y="4162417"/>
            <a:ext cx="2330196" cy="1330452"/>
          </a:xfrm>
          <a:prstGeom prst="rect">
            <a:avLst/>
          </a:prstGeom>
        </p:spPr>
      </p:pic>
    </p:spTree>
    <p:extLst>
      <p:ext uri="{BB962C8B-B14F-4D97-AF65-F5344CB8AC3E}">
        <p14:creationId xmlns:p14="http://schemas.microsoft.com/office/powerpoint/2010/main" val="41877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Bijwerkingen?</a:t>
            </a:r>
          </a:p>
        </p:txBody>
      </p:sp>
      <p:sp>
        <p:nvSpPr>
          <p:cNvPr id="5" name="Tijdelijke aanduiding voor inhoud 4"/>
          <p:cNvSpPr>
            <a:spLocks noGrp="1"/>
          </p:cNvSpPr>
          <p:nvPr>
            <p:ph idx="1"/>
          </p:nvPr>
        </p:nvSpPr>
        <p:spPr/>
        <p:txBody>
          <a:bodyPr>
            <a:normAutofit/>
          </a:bodyPr>
          <a:lstStyle/>
          <a:p>
            <a:r>
              <a:rPr lang="nl-BE" sz="2800" dirty="0"/>
              <a:t>Meest voorkomende bijwerking is roodheid en pijn op de plaats van de injectie.</a:t>
            </a:r>
          </a:p>
          <a:p>
            <a:r>
              <a:rPr lang="nl-BE" sz="2800" dirty="0"/>
              <a:t>In enkele gevallen lichte koorts en pijnlijke spieren.</a:t>
            </a:r>
          </a:p>
          <a:p>
            <a:r>
              <a:rPr lang="nl-BE" sz="2800" dirty="0" err="1"/>
              <a:t>Guillain-Barrésyndroom</a:t>
            </a:r>
            <a:r>
              <a:rPr lang="nl-BE" sz="2800" dirty="0"/>
              <a:t>: geen of zeer geringe verhoging van de kans op GBS, nl. minder dan 1 extra patiënt op 1 miljoen gevaccineerden. Deze kans is waarschijnlijk lager dan de kans op GBS na het doormaken van de griep.</a:t>
            </a:r>
          </a:p>
        </p:txBody>
      </p:sp>
    </p:spTree>
    <p:extLst>
      <p:ext uri="{BB962C8B-B14F-4D97-AF65-F5344CB8AC3E}">
        <p14:creationId xmlns:p14="http://schemas.microsoft.com/office/powerpoint/2010/main" val="2392827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Kan het vaccin griep veroorzaken?</a:t>
            </a:r>
          </a:p>
        </p:txBody>
      </p:sp>
      <p:sp>
        <p:nvSpPr>
          <p:cNvPr id="5" name="Tijdelijke aanduiding voor inhoud 4"/>
          <p:cNvSpPr>
            <a:spLocks noGrp="1"/>
          </p:cNvSpPr>
          <p:nvPr>
            <p:ph idx="1"/>
          </p:nvPr>
        </p:nvSpPr>
        <p:spPr/>
        <p:txBody>
          <a:bodyPr>
            <a:normAutofit/>
          </a:bodyPr>
          <a:lstStyle/>
          <a:p>
            <a:r>
              <a:rPr lang="nl-BE" sz="2800" dirty="0"/>
              <a:t>Het vaccin bevat geen levend virus en kan dus geen griep veroorzaken.  </a:t>
            </a:r>
          </a:p>
          <a:p>
            <a:endParaRPr lang="nl-BE" sz="2800" dirty="0"/>
          </a:p>
          <a:p>
            <a:r>
              <a:rPr lang="nl-BE" sz="2800" dirty="0"/>
              <a:t>Kort na de vaccinatie toch griep?  </a:t>
            </a:r>
          </a:p>
          <a:p>
            <a:pPr lvl="1"/>
            <a:r>
              <a:rPr lang="nl-BE" sz="2400" dirty="0"/>
              <a:t>Kort voor of na de inenting besmet </a:t>
            </a:r>
          </a:p>
          <a:p>
            <a:pPr lvl="1"/>
            <a:r>
              <a:rPr lang="nl-BE" sz="2400" dirty="0"/>
              <a:t>Besmet door een ander griepvirus dan opgenomen in het vaccin</a:t>
            </a:r>
          </a:p>
          <a:p>
            <a:pPr lvl="1"/>
            <a:r>
              <a:rPr lang="nl-BE" sz="2400" dirty="0"/>
              <a:t>Grieperig ziektebeeld door een ander virus </a:t>
            </a:r>
          </a:p>
        </p:txBody>
      </p:sp>
    </p:spTree>
    <p:extLst>
      <p:ext uri="{BB962C8B-B14F-4D97-AF65-F5344CB8AC3E}">
        <p14:creationId xmlns:p14="http://schemas.microsoft.com/office/powerpoint/2010/main" val="196621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WAT is </a:t>
            </a:r>
            <a:r>
              <a:rPr lang="en-GB" dirty="0" err="1"/>
              <a:t>Seizoensgriep</a:t>
            </a:r>
            <a:r>
              <a:rPr lang="en-GB" dirty="0"/>
              <a:t>?</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97190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BE" dirty="0"/>
              <a:t>Wie vaccineren?</a:t>
            </a:r>
            <a:br>
              <a:rPr lang="nl-BE" dirty="0"/>
            </a:br>
            <a:r>
              <a:rPr lang="nl-BE" dirty="0"/>
              <a:t>Advies Hoge Gezondheidsraad</a:t>
            </a:r>
          </a:p>
        </p:txBody>
      </p:sp>
      <p:sp>
        <p:nvSpPr>
          <p:cNvPr id="5" name="Tijdelijke aanduiding voor inhoud 4"/>
          <p:cNvSpPr>
            <a:spLocks noGrp="1"/>
          </p:cNvSpPr>
          <p:nvPr>
            <p:ph idx="1"/>
          </p:nvPr>
        </p:nvSpPr>
        <p:spPr>
          <a:xfrm>
            <a:off x="720000" y="1340768"/>
            <a:ext cx="8064000" cy="5040560"/>
          </a:xfrm>
        </p:spPr>
        <p:txBody>
          <a:bodyPr>
            <a:noAutofit/>
          </a:bodyPr>
          <a:lstStyle/>
          <a:p>
            <a:r>
              <a:rPr lang="nl-BE" sz="2800" dirty="0"/>
              <a:t>Groep 1: personen met </a:t>
            </a:r>
            <a:r>
              <a:rPr lang="nl-BE" sz="2800" b="1" dirty="0"/>
              <a:t>risico op complicaties</a:t>
            </a:r>
            <a:r>
              <a:rPr lang="nl-BE" sz="2800" dirty="0"/>
              <a:t>:</a:t>
            </a:r>
          </a:p>
          <a:p>
            <a:pPr lvl="1"/>
            <a:r>
              <a:rPr lang="nl-BE" dirty="0">
                <a:solidFill>
                  <a:schemeClr val="tx2"/>
                </a:solidFill>
              </a:rPr>
              <a:t>zwangere vrouwen </a:t>
            </a:r>
            <a:r>
              <a:rPr lang="nl-BE" dirty="0"/>
              <a:t>die in het tweede of derde trimester van hun zwangerschap zijn op het ogenblik van het griepseizoen. Zij worden gevaccineerd vanaf het tweede trimester van de zwangerschap. Door vaccinatie beschermen ze zichzelf en hun baby.</a:t>
            </a:r>
          </a:p>
          <a:p>
            <a:pPr lvl="1"/>
            <a:r>
              <a:rPr lang="nl-BE" dirty="0"/>
              <a:t>alle patiënten vanaf de leeftijd van 6 maanden die lijden aan een </a:t>
            </a:r>
            <a:r>
              <a:rPr lang="nl-BE" dirty="0">
                <a:solidFill>
                  <a:schemeClr val="tx2"/>
                </a:solidFill>
              </a:rPr>
              <a:t>onderliggende chronische aandoening, </a:t>
            </a:r>
            <a:r>
              <a:rPr lang="nl-BE" dirty="0"/>
              <a:t>ook indien gestabiliseerd, van de longen (inclusief ernstig astma1), het hart (uitgezonderd hypertensie), de lever, de nieren, aan </a:t>
            </a:r>
            <a:r>
              <a:rPr lang="nl-BE" dirty="0" err="1"/>
              <a:t>metabole</a:t>
            </a:r>
            <a:r>
              <a:rPr lang="nl-BE" dirty="0"/>
              <a:t> aandoeningen (inclusief diabetes), aan neuromusculaire aandoeningen of aan immuniteitsstoornissen (natuurlijk of geïnduceerd)</a:t>
            </a:r>
          </a:p>
          <a:p>
            <a:pPr lvl="1"/>
            <a:r>
              <a:rPr lang="nl-BE" dirty="0"/>
              <a:t>alle personen </a:t>
            </a:r>
            <a:r>
              <a:rPr lang="nl-BE" dirty="0">
                <a:solidFill>
                  <a:schemeClr val="tx2"/>
                </a:solidFill>
              </a:rPr>
              <a:t>vanaf 65 jaar</a:t>
            </a:r>
          </a:p>
          <a:p>
            <a:pPr lvl="1"/>
            <a:r>
              <a:rPr lang="nl-BE" dirty="0"/>
              <a:t>alle personen die in een </a:t>
            </a:r>
            <a:r>
              <a:rPr lang="nl-BE" dirty="0">
                <a:solidFill>
                  <a:schemeClr val="tx2"/>
                </a:solidFill>
              </a:rPr>
              <a:t>instelling </a:t>
            </a:r>
            <a:r>
              <a:rPr lang="nl-BE" dirty="0"/>
              <a:t>opgenomen zijn</a:t>
            </a:r>
          </a:p>
          <a:p>
            <a:pPr lvl="1"/>
            <a:r>
              <a:rPr lang="nl-BE" dirty="0"/>
              <a:t>kinderen tussen 6 maanden en 18 jaar die een </a:t>
            </a:r>
            <a:r>
              <a:rPr lang="nl-BE" dirty="0">
                <a:solidFill>
                  <a:schemeClr val="tx2"/>
                </a:solidFill>
              </a:rPr>
              <a:t>langdurige aspirinetherapie </a:t>
            </a:r>
            <a:r>
              <a:rPr lang="nl-BE" dirty="0"/>
              <a:t>ondergaan</a:t>
            </a:r>
          </a:p>
        </p:txBody>
      </p:sp>
    </p:spTree>
    <p:extLst>
      <p:ext uri="{BB962C8B-B14F-4D97-AF65-F5344CB8AC3E}">
        <p14:creationId xmlns:p14="http://schemas.microsoft.com/office/powerpoint/2010/main" val="1364288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BE" dirty="0"/>
              <a:t>Wie vaccineren?</a:t>
            </a:r>
            <a:br>
              <a:rPr lang="nl-BE" dirty="0"/>
            </a:br>
            <a:r>
              <a:rPr lang="nl-BE" dirty="0"/>
              <a:t>Advies Hoge Gezondheidsraad</a:t>
            </a:r>
          </a:p>
        </p:txBody>
      </p:sp>
      <p:sp>
        <p:nvSpPr>
          <p:cNvPr id="5" name="Tijdelijke aanduiding voor inhoud 4"/>
          <p:cNvSpPr>
            <a:spLocks noGrp="1"/>
          </p:cNvSpPr>
          <p:nvPr>
            <p:ph idx="1"/>
          </p:nvPr>
        </p:nvSpPr>
        <p:spPr/>
        <p:txBody>
          <a:bodyPr>
            <a:noAutofit/>
          </a:bodyPr>
          <a:lstStyle/>
          <a:p>
            <a:pPr marL="269875" lvl="1" indent="0">
              <a:buNone/>
            </a:pPr>
            <a:endParaRPr lang="nl-BE" sz="1800" dirty="0"/>
          </a:p>
          <a:p>
            <a:r>
              <a:rPr lang="nl-BE" sz="2800" dirty="0"/>
              <a:t>Groep 2: alle personen </a:t>
            </a:r>
            <a:r>
              <a:rPr lang="nl-BE" sz="2800" b="1" dirty="0"/>
              <a:t>werkzaam in de gezondheidssector</a:t>
            </a:r>
          </a:p>
          <a:p>
            <a:endParaRPr lang="nl-BE" sz="2800" b="1" dirty="0"/>
          </a:p>
          <a:p>
            <a:r>
              <a:rPr lang="nl-BE" sz="2800" dirty="0"/>
              <a:t>Groep 3: personen die onder hetzelfde dak wonen als</a:t>
            </a:r>
          </a:p>
          <a:p>
            <a:pPr lvl="1"/>
            <a:r>
              <a:rPr lang="nl-BE" dirty="0"/>
              <a:t>de risicopersonen van groep 1</a:t>
            </a:r>
          </a:p>
          <a:p>
            <a:pPr lvl="1"/>
            <a:r>
              <a:rPr lang="nl-BE" dirty="0"/>
              <a:t>kinderen jonger dan 6 maanden</a:t>
            </a:r>
          </a:p>
        </p:txBody>
      </p:sp>
    </p:spTree>
    <p:extLst>
      <p:ext uri="{BB962C8B-B14F-4D97-AF65-F5344CB8AC3E}">
        <p14:creationId xmlns:p14="http://schemas.microsoft.com/office/powerpoint/2010/main" val="3973157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p:cNvPicPr>
            <a:picLocks noChangeAspect="1"/>
          </p:cNvPicPr>
          <p:nvPr/>
        </p:nvPicPr>
        <p:blipFill>
          <a:blip r:embed="rId2"/>
          <a:stretch>
            <a:fillRect/>
          </a:stretch>
        </p:blipFill>
        <p:spPr>
          <a:xfrm>
            <a:off x="6444209" y="5229200"/>
            <a:ext cx="2736303" cy="1209675"/>
          </a:xfrm>
          <a:prstGeom prst="rect">
            <a:avLst/>
          </a:prstGeom>
        </p:spPr>
      </p:pic>
      <p:sp>
        <p:nvSpPr>
          <p:cNvPr id="7" name="Titel 6"/>
          <p:cNvSpPr>
            <a:spLocks noGrp="1"/>
          </p:cNvSpPr>
          <p:nvPr>
            <p:ph type="title"/>
          </p:nvPr>
        </p:nvSpPr>
        <p:spPr/>
        <p:txBody>
          <a:bodyPr/>
          <a:lstStyle/>
          <a:p>
            <a:r>
              <a:rPr lang="nl-BE" dirty="0"/>
              <a:t>Vaccinatie van </a:t>
            </a:r>
            <a:br>
              <a:rPr lang="nl-BE" dirty="0"/>
            </a:br>
            <a:r>
              <a:rPr lang="nl-BE" dirty="0"/>
              <a:t>gezondheidspersoneel</a:t>
            </a:r>
          </a:p>
        </p:txBody>
      </p:sp>
      <p:sp>
        <p:nvSpPr>
          <p:cNvPr id="8" name="Tijdelijke aanduiding voor tekst 7"/>
          <p:cNvSpPr>
            <a:spLocks noGrp="1"/>
          </p:cNvSpPr>
          <p:nvPr>
            <p:ph type="body" idx="1"/>
          </p:nvPr>
        </p:nvSpPr>
        <p:spPr/>
        <p:txBody>
          <a:bodyPr/>
          <a:lstStyle/>
          <a:p>
            <a:endParaRPr lang="nl-BE"/>
          </a:p>
        </p:txBody>
      </p:sp>
      <p:sp>
        <p:nvSpPr>
          <p:cNvPr id="4" name="Tijdelijke aanduiding voor datum 3"/>
          <p:cNvSpPr>
            <a:spLocks noGrp="1"/>
          </p:cNvSpPr>
          <p:nvPr>
            <p:ph type="dt" sz="half" idx="4294967295"/>
          </p:nvPr>
        </p:nvSpPr>
        <p:spPr>
          <a:xfrm>
            <a:off x="0" y="6588125"/>
            <a:ext cx="1109663" cy="268288"/>
          </a:xfrm>
        </p:spPr>
        <p:txBody>
          <a:bodyPr/>
          <a:lstStyle/>
          <a:p>
            <a:fld id="{F7E82108-348F-48F3-8EC3-5B21A1596D99}" type="datetime3">
              <a:rPr lang="nl-BE" smtClean="0"/>
              <a:t>18/07/24</a:t>
            </a:fld>
            <a:endParaRPr lang="en-GB"/>
          </a:p>
        </p:txBody>
      </p:sp>
      <p:sp>
        <p:nvSpPr>
          <p:cNvPr id="5" name="Tijdelijke aanduiding voor voettekst 4"/>
          <p:cNvSpPr>
            <a:spLocks noGrp="1"/>
          </p:cNvSpPr>
          <p:nvPr>
            <p:ph type="ftr" sz="quarter" idx="4294967295"/>
          </p:nvPr>
        </p:nvSpPr>
        <p:spPr>
          <a:xfrm>
            <a:off x="4462463" y="6588125"/>
            <a:ext cx="4681537" cy="268288"/>
          </a:xfrm>
        </p:spPr>
        <p:txBody>
          <a:bodyPr/>
          <a:lstStyle/>
          <a:p>
            <a:r>
              <a:rPr lang="en-GB"/>
              <a:t>Agentschap Zorg en Gezondheid</a:t>
            </a:r>
          </a:p>
        </p:txBody>
      </p:sp>
      <p:sp>
        <p:nvSpPr>
          <p:cNvPr id="6" name="Tijdelijke aanduiding voor dianummer 5"/>
          <p:cNvSpPr>
            <a:spLocks noGrp="1"/>
          </p:cNvSpPr>
          <p:nvPr>
            <p:ph type="sldNum" sz="quarter" idx="4294967295"/>
          </p:nvPr>
        </p:nvSpPr>
        <p:spPr>
          <a:xfrm>
            <a:off x="8020050" y="6588125"/>
            <a:ext cx="1123950" cy="268288"/>
          </a:xfrm>
        </p:spPr>
        <p:txBody>
          <a:bodyPr/>
          <a:lstStyle/>
          <a:p>
            <a:fld id="{B7E07145-3DEC-4101-B6F0-96A308288BCA}" type="slidenum">
              <a:rPr lang="en-GB" smtClean="0"/>
              <a:t>22</a:t>
            </a:fld>
            <a:endParaRPr lang="en-GB"/>
          </a:p>
        </p:txBody>
      </p:sp>
    </p:spTree>
    <p:extLst>
      <p:ext uri="{BB962C8B-B14F-4D97-AF65-F5344CB8AC3E}">
        <p14:creationId xmlns:p14="http://schemas.microsoft.com/office/powerpoint/2010/main" val="2454521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Wie is gezondheidspersoneel?</a:t>
            </a:r>
          </a:p>
        </p:txBody>
      </p:sp>
      <p:sp>
        <p:nvSpPr>
          <p:cNvPr id="4" name="Tijdelijke aanduiding voor inhoud 3"/>
          <p:cNvSpPr>
            <a:spLocks noGrp="1"/>
          </p:cNvSpPr>
          <p:nvPr>
            <p:ph idx="1"/>
          </p:nvPr>
        </p:nvSpPr>
        <p:spPr/>
        <p:txBody>
          <a:bodyPr>
            <a:normAutofit/>
          </a:bodyPr>
          <a:lstStyle/>
          <a:p>
            <a:r>
              <a:rPr lang="nl-BE" sz="2800" dirty="0"/>
              <a:t>Iedereen die in de gezondheidszorg werkt en dus in contact komt met zieke, verzwakte of oudere patiënten en residenten</a:t>
            </a:r>
          </a:p>
          <a:p>
            <a:r>
              <a:rPr lang="nl-BE" sz="2800" dirty="0"/>
              <a:t>Huisartsen, specialisten, (thuis)verpleegkundigen, verzorgend personeel, onderhoudspersoneel, administratieve medewerkers, ambulanciers…</a:t>
            </a:r>
          </a:p>
        </p:txBody>
      </p:sp>
    </p:spTree>
    <p:extLst>
      <p:ext uri="{BB962C8B-B14F-4D97-AF65-F5344CB8AC3E}">
        <p14:creationId xmlns:p14="http://schemas.microsoft.com/office/powerpoint/2010/main" val="346486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Waarom vaccineren?</a:t>
            </a:r>
          </a:p>
        </p:txBody>
      </p:sp>
      <p:sp>
        <p:nvSpPr>
          <p:cNvPr id="4" name="Tijdelijke aanduiding voor inhoud 3"/>
          <p:cNvSpPr>
            <a:spLocks noGrp="1"/>
          </p:cNvSpPr>
          <p:nvPr>
            <p:ph idx="1"/>
          </p:nvPr>
        </p:nvSpPr>
        <p:spPr/>
        <p:txBody>
          <a:bodyPr>
            <a:normAutofit/>
          </a:bodyPr>
          <a:lstStyle/>
          <a:p>
            <a:r>
              <a:rPr lang="nl-BE" sz="2800" dirty="0"/>
              <a:t>Bescherm je eigen gezondheid</a:t>
            </a:r>
          </a:p>
          <a:p>
            <a:r>
              <a:rPr lang="nl-BE" sz="2800" dirty="0"/>
              <a:t>Bescherm patiënten of residenten</a:t>
            </a:r>
          </a:p>
          <a:p>
            <a:r>
              <a:rPr lang="nl-BE" sz="2800" dirty="0"/>
              <a:t>Bescherm collega’s, familie en vrienden</a:t>
            </a: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576" y="3284984"/>
            <a:ext cx="5831696" cy="2915848"/>
          </a:xfrm>
          <a:prstGeom prst="rect">
            <a:avLst/>
          </a:prstGeom>
        </p:spPr>
      </p:pic>
    </p:spTree>
    <p:extLst>
      <p:ext uri="{BB962C8B-B14F-4D97-AF65-F5344CB8AC3E}">
        <p14:creationId xmlns:p14="http://schemas.microsoft.com/office/powerpoint/2010/main" val="2293285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Ik bescherm mezelf</a:t>
            </a:r>
          </a:p>
        </p:txBody>
      </p:sp>
      <p:sp>
        <p:nvSpPr>
          <p:cNvPr id="4" name="Tijdelijke aanduiding voor inhoud 3"/>
          <p:cNvSpPr>
            <a:spLocks noGrp="1"/>
          </p:cNvSpPr>
          <p:nvPr>
            <p:ph idx="1"/>
          </p:nvPr>
        </p:nvSpPr>
        <p:spPr>
          <a:xfrm>
            <a:off x="720000" y="1498829"/>
            <a:ext cx="7913900" cy="4525963"/>
          </a:xfrm>
        </p:spPr>
        <p:txBody>
          <a:bodyPr/>
          <a:lstStyle/>
          <a:p>
            <a:r>
              <a:rPr lang="nl-BE" sz="2800" dirty="0"/>
              <a:t>Vaccinatie is en blijft het beste beschermingsmiddel tegen de </a:t>
            </a:r>
            <a:r>
              <a:rPr lang="nl-BE" sz="2800" dirty="0" err="1"/>
              <a:t>seizoensgriep</a:t>
            </a:r>
            <a:r>
              <a:rPr lang="nl-BE" sz="2800" dirty="0"/>
              <a:t>. </a:t>
            </a:r>
          </a:p>
          <a:p>
            <a:endParaRPr lang="nl-BE" sz="2800" dirty="0"/>
          </a:p>
          <a:p>
            <a:r>
              <a:rPr lang="nl-BE" sz="2800" dirty="0"/>
              <a:t>Door vaccinatie: </a:t>
            </a:r>
          </a:p>
          <a:p>
            <a:pPr marL="857250" lvl="1" indent="-457200">
              <a:buFont typeface="Wingdings" panose="05000000000000000000" pitchFamily="2" charset="2"/>
              <a:buChar char="ü"/>
            </a:pPr>
            <a:r>
              <a:rPr lang="nl-BE" sz="2400" dirty="0"/>
              <a:t>minder ziekte </a:t>
            </a:r>
          </a:p>
          <a:p>
            <a:pPr marL="857250" lvl="1" indent="-457200">
              <a:buFont typeface="Wingdings" panose="05000000000000000000" pitchFamily="2" charset="2"/>
              <a:buChar char="ü"/>
            </a:pPr>
            <a:r>
              <a:rPr lang="nl-BE" sz="2400" dirty="0"/>
              <a:t>minder dokterscontacten </a:t>
            </a:r>
          </a:p>
          <a:p>
            <a:pPr marL="857250" lvl="1" indent="-457200">
              <a:buFont typeface="Wingdings" panose="05000000000000000000" pitchFamily="2" charset="2"/>
              <a:buChar char="ü"/>
            </a:pPr>
            <a:r>
              <a:rPr lang="nl-BE" sz="2400" dirty="0"/>
              <a:t>minder geneesmiddelengebruik </a:t>
            </a:r>
          </a:p>
          <a:p>
            <a:pPr marL="857250" lvl="1" indent="-457200">
              <a:buFont typeface="Wingdings" panose="05000000000000000000" pitchFamily="2" charset="2"/>
              <a:buChar char="ü"/>
            </a:pPr>
            <a:r>
              <a:rPr lang="nl-BE" sz="2400" dirty="0"/>
              <a:t>minder risico op complicaties als men toch griep krijgt</a:t>
            </a:r>
          </a:p>
          <a:p>
            <a:endParaRPr lang="nl-BE" dirty="0"/>
          </a:p>
        </p:txBody>
      </p:sp>
    </p:spTree>
    <p:extLst>
      <p:ext uri="{BB962C8B-B14F-4D97-AF65-F5344CB8AC3E}">
        <p14:creationId xmlns:p14="http://schemas.microsoft.com/office/powerpoint/2010/main" val="4028214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Ik bescherm mijn patiënten</a:t>
            </a:r>
          </a:p>
        </p:txBody>
      </p:sp>
      <p:sp>
        <p:nvSpPr>
          <p:cNvPr id="4" name="Tijdelijke aanduiding voor inhoud 3"/>
          <p:cNvSpPr>
            <a:spLocks noGrp="1"/>
          </p:cNvSpPr>
          <p:nvPr>
            <p:ph idx="1"/>
          </p:nvPr>
        </p:nvSpPr>
        <p:spPr>
          <a:xfrm>
            <a:off x="611560" y="1628800"/>
            <a:ext cx="8229600" cy="4525963"/>
          </a:xfrm>
        </p:spPr>
        <p:txBody>
          <a:bodyPr/>
          <a:lstStyle/>
          <a:p>
            <a:r>
              <a:rPr lang="nl-BE" sz="2800" dirty="0"/>
              <a:t>Gezondheidspersoneel komt vaak langdurig in contact met patiënten.</a:t>
            </a:r>
          </a:p>
          <a:p>
            <a:endParaRPr lang="nl-BE" sz="2800" dirty="0"/>
          </a:p>
          <a:p>
            <a:r>
              <a:rPr lang="nl-BE" sz="2800" dirty="0"/>
              <a:t>Patiënten behoren vaak tot de risicogroepen voor complicaties, hospitalisatie en overlijden ten gevolge van griep.</a:t>
            </a:r>
          </a:p>
          <a:p>
            <a:endParaRPr lang="nl-BE" dirty="0"/>
          </a:p>
        </p:txBody>
      </p:sp>
    </p:spTree>
    <p:extLst>
      <p:ext uri="{BB962C8B-B14F-4D97-AF65-F5344CB8AC3E}">
        <p14:creationId xmlns:p14="http://schemas.microsoft.com/office/powerpoint/2010/main" val="2166061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Gezondheidswerkers kunnen hun patiënten besmetten met griep</a:t>
            </a:r>
          </a:p>
        </p:txBody>
      </p:sp>
      <p:sp>
        <p:nvSpPr>
          <p:cNvPr id="3" name="Tijdelijke aanduiding voor inhoud 2"/>
          <p:cNvSpPr>
            <a:spLocks noGrp="1"/>
          </p:cNvSpPr>
          <p:nvPr>
            <p:ph idx="1"/>
          </p:nvPr>
        </p:nvSpPr>
        <p:spPr/>
        <p:txBody>
          <a:bodyPr>
            <a:normAutofit/>
          </a:bodyPr>
          <a:lstStyle/>
          <a:p>
            <a:pPr marL="0" indent="0">
              <a:buNone/>
            </a:pPr>
            <a:endParaRPr lang="nl-BE" dirty="0"/>
          </a:p>
          <a:p>
            <a:r>
              <a:rPr lang="nl-BE" sz="2800" dirty="0"/>
              <a:t>Voordat er symptomen zijn</a:t>
            </a:r>
          </a:p>
          <a:p>
            <a:r>
              <a:rPr lang="nl-BE" sz="2800" dirty="0"/>
              <a:t>Griep kan zonder symptomen verlopen</a:t>
            </a:r>
          </a:p>
          <a:p>
            <a:r>
              <a:rPr lang="nl-BE" sz="2800" dirty="0"/>
              <a:t>Omdat ze blijven verder werken tijdens ziekte </a:t>
            </a:r>
          </a:p>
          <a:p>
            <a:r>
              <a:rPr lang="nl-BE" sz="2800" dirty="0"/>
              <a:t>Omdat hygiënemaatregelen om verspreiding van infecties tegen te gaan niet altijd strikt nageleefd worden (bv. handhygiëne)</a:t>
            </a:r>
          </a:p>
          <a:p>
            <a:endParaRPr lang="nl-BE" dirty="0"/>
          </a:p>
        </p:txBody>
      </p:sp>
    </p:spTree>
    <p:extLst>
      <p:ext uri="{BB962C8B-B14F-4D97-AF65-F5344CB8AC3E}">
        <p14:creationId xmlns:p14="http://schemas.microsoft.com/office/powerpoint/2010/main" val="1165267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Ik Bescherm mijn collega’s</a:t>
            </a:r>
          </a:p>
        </p:txBody>
      </p:sp>
      <p:sp>
        <p:nvSpPr>
          <p:cNvPr id="5" name="Tijdelijke aanduiding voor inhoud 4"/>
          <p:cNvSpPr>
            <a:spLocks noGrp="1"/>
          </p:cNvSpPr>
          <p:nvPr>
            <p:ph idx="1"/>
          </p:nvPr>
        </p:nvSpPr>
        <p:spPr/>
        <p:txBody>
          <a:bodyPr/>
          <a:lstStyle/>
          <a:p>
            <a:r>
              <a:rPr lang="nl-BE" sz="2800" dirty="0"/>
              <a:t>Als ik de griep krijg:</a:t>
            </a:r>
          </a:p>
          <a:p>
            <a:pPr lvl="1"/>
            <a:r>
              <a:rPr lang="nl-BE" sz="2400" dirty="0"/>
              <a:t>Hogere werkdruk voor mijn collega’s</a:t>
            </a:r>
          </a:p>
          <a:p>
            <a:pPr lvl="1"/>
            <a:endParaRPr lang="nl-BE" sz="2400" dirty="0"/>
          </a:p>
          <a:p>
            <a:pPr lvl="1"/>
            <a:r>
              <a:rPr lang="nl-BE" sz="2400" dirty="0"/>
              <a:t>Geeft hen stress, verzwakking en misschien ook werkonbekwaamheid</a:t>
            </a:r>
          </a:p>
          <a:p>
            <a:pPr lvl="1"/>
            <a:endParaRPr lang="nl-BE" sz="2400" dirty="0"/>
          </a:p>
          <a:p>
            <a:pPr lvl="1"/>
            <a:r>
              <a:rPr lang="nl-BE" sz="2400" dirty="0"/>
              <a:t>Negatieve spiraal</a:t>
            </a:r>
          </a:p>
          <a:p>
            <a:pPr marL="0" indent="0">
              <a:buNone/>
            </a:pPr>
            <a:endParaRPr lang="nl-BE" dirty="0"/>
          </a:p>
        </p:txBody>
      </p:sp>
    </p:spTree>
    <p:extLst>
      <p:ext uri="{BB962C8B-B14F-4D97-AF65-F5344CB8AC3E}">
        <p14:creationId xmlns:p14="http://schemas.microsoft.com/office/powerpoint/2010/main" val="3606126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r>
              <a:rPr lang="nl-BE" dirty="0"/>
              <a:t/>
            </a:r>
            <a:br>
              <a:rPr lang="nl-BE" dirty="0"/>
            </a:br>
            <a:r>
              <a:rPr lang="nl-BE" dirty="0"/>
              <a:t>Ik bescherm mijn familie en vrienden</a:t>
            </a:r>
          </a:p>
        </p:txBody>
      </p:sp>
      <p:sp>
        <p:nvSpPr>
          <p:cNvPr id="4" name="Tijdelijke aanduiding voor inhoud 3"/>
          <p:cNvSpPr>
            <a:spLocks noGrp="1"/>
          </p:cNvSpPr>
          <p:nvPr>
            <p:ph idx="1"/>
          </p:nvPr>
        </p:nvSpPr>
        <p:spPr/>
        <p:txBody>
          <a:bodyPr/>
          <a:lstStyle/>
          <a:p>
            <a:endParaRPr lang="nl-BE" dirty="0"/>
          </a:p>
          <a:p>
            <a:endParaRPr lang="nl-BE" dirty="0"/>
          </a:p>
          <a:p>
            <a:r>
              <a:rPr lang="nl-BE" sz="2800" dirty="0"/>
              <a:t>Door griepvaccinatie verklein je de kans om je kinderen, familieleden en vrienden te besmetten</a:t>
            </a:r>
          </a:p>
        </p:txBody>
      </p:sp>
    </p:spTree>
    <p:extLst>
      <p:ext uri="{BB962C8B-B14F-4D97-AF65-F5344CB8AC3E}">
        <p14:creationId xmlns:p14="http://schemas.microsoft.com/office/powerpoint/2010/main" val="3947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Wat is </a:t>
            </a:r>
            <a:r>
              <a:rPr lang="nl-BE" dirty="0" err="1"/>
              <a:t>seizoensgriep</a:t>
            </a:r>
            <a:r>
              <a:rPr lang="nl-BE" dirty="0"/>
              <a:t>?</a:t>
            </a:r>
          </a:p>
        </p:txBody>
      </p:sp>
      <p:sp>
        <p:nvSpPr>
          <p:cNvPr id="3" name="Ondertitel 2"/>
          <p:cNvSpPr>
            <a:spLocks noGrp="1"/>
          </p:cNvSpPr>
          <p:nvPr>
            <p:ph idx="1"/>
          </p:nvPr>
        </p:nvSpPr>
        <p:spPr/>
        <p:txBody>
          <a:bodyPr>
            <a:normAutofit fontScale="25000" lnSpcReduction="20000"/>
          </a:bodyPr>
          <a:lstStyle/>
          <a:p>
            <a:pPr algn="l"/>
            <a:r>
              <a:rPr lang="nl-BE" sz="11200" dirty="0">
                <a:solidFill>
                  <a:schemeClr val="tx1"/>
                </a:solidFill>
              </a:rPr>
              <a:t>Een acute luchtweginfectie</a:t>
            </a:r>
            <a:r>
              <a:rPr lang="nl-BE" sz="11200" dirty="0"/>
              <a:t>:</a:t>
            </a:r>
          </a:p>
          <a:p>
            <a:pPr lvl="1" algn="l"/>
            <a:r>
              <a:rPr lang="nl-BE" sz="11200" dirty="0"/>
              <a:t>Plots begin met koorts </a:t>
            </a:r>
            <a:br>
              <a:rPr lang="nl-BE" sz="11200" dirty="0"/>
            </a:br>
            <a:r>
              <a:rPr lang="nl-BE" sz="11200" dirty="0"/>
              <a:t>en rillingen</a:t>
            </a:r>
          </a:p>
          <a:p>
            <a:pPr lvl="1" algn="l"/>
            <a:r>
              <a:rPr lang="nl-BE" sz="11200" dirty="0"/>
              <a:t>Hoofdpijn </a:t>
            </a:r>
          </a:p>
          <a:p>
            <a:pPr lvl="1" algn="l"/>
            <a:r>
              <a:rPr lang="nl-BE" sz="11200" dirty="0"/>
              <a:t>Spierpijn</a:t>
            </a:r>
          </a:p>
          <a:p>
            <a:pPr lvl="1" algn="l"/>
            <a:r>
              <a:rPr lang="nl-BE" sz="11200" dirty="0"/>
              <a:t>Keelpijn</a:t>
            </a:r>
          </a:p>
          <a:p>
            <a:pPr lvl="1" algn="l"/>
            <a:r>
              <a:rPr lang="nl-BE" sz="11200" dirty="0"/>
              <a:t>Droge hoest </a:t>
            </a:r>
          </a:p>
          <a:p>
            <a:pPr lvl="1" algn="l"/>
            <a:r>
              <a:rPr lang="nl-BE" sz="11200" dirty="0"/>
              <a:t>Neusloop</a:t>
            </a:r>
          </a:p>
          <a:p>
            <a:pPr lvl="1" algn="l"/>
            <a:r>
              <a:rPr lang="nl-BE" sz="11200" dirty="0"/>
              <a:t>Ernstige vermoeidheid </a:t>
            </a:r>
          </a:p>
          <a:p>
            <a:pPr algn="l"/>
            <a:endParaRPr lang="nl-BE" sz="11200" dirty="0"/>
          </a:p>
          <a:p>
            <a:pPr algn="l"/>
            <a:r>
              <a:rPr lang="nl-BE" sz="11200" dirty="0">
                <a:solidFill>
                  <a:schemeClr val="tx1"/>
                </a:solidFill>
              </a:rPr>
              <a:t>Veroorzaakt door twee verschillende </a:t>
            </a:r>
            <a:r>
              <a:rPr lang="nl-BE" sz="11200" dirty="0"/>
              <a:t>types </a:t>
            </a:r>
            <a:r>
              <a:rPr lang="nl-BE" sz="11200" dirty="0">
                <a:solidFill>
                  <a:schemeClr val="tx1"/>
                </a:solidFill>
              </a:rPr>
              <a:t>influenzavirussen: A en B</a:t>
            </a:r>
          </a:p>
          <a:p>
            <a:endParaRPr lang="nl-BE" dirty="0"/>
          </a:p>
          <a:p>
            <a:endParaRPr lang="nl-BE"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504" y="1268760"/>
            <a:ext cx="4464496" cy="4464496"/>
          </a:xfrm>
          <a:prstGeom prst="rect">
            <a:avLst/>
          </a:prstGeom>
        </p:spPr>
      </p:pic>
    </p:spTree>
    <p:extLst>
      <p:ext uri="{BB962C8B-B14F-4D97-AF65-F5344CB8AC3E}">
        <p14:creationId xmlns:p14="http://schemas.microsoft.com/office/powerpoint/2010/main" val="846387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Meer info</a:t>
            </a:r>
          </a:p>
        </p:txBody>
      </p:sp>
      <p:sp>
        <p:nvSpPr>
          <p:cNvPr id="3" name="Text Placeholder 2"/>
          <p:cNvSpPr>
            <a:spLocks noGrp="1"/>
          </p:cNvSpPr>
          <p:nvPr>
            <p:ph type="body" idx="1"/>
          </p:nvPr>
        </p:nvSpPr>
        <p:spPr/>
        <p:txBody>
          <a:bodyPr/>
          <a:lstStyle/>
          <a:p>
            <a:r>
              <a:rPr lang="en-GB" b="1" dirty="0"/>
              <a:t>hougriepuitjeteam.be</a:t>
            </a:r>
          </a:p>
        </p:txBody>
      </p:sp>
    </p:spTree>
    <p:extLst>
      <p:ext uri="{BB962C8B-B14F-4D97-AF65-F5344CB8AC3E}">
        <p14:creationId xmlns:p14="http://schemas.microsoft.com/office/powerpoint/2010/main" val="457690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besmetting</a:t>
            </a:r>
          </a:p>
        </p:txBody>
      </p:sp>
      <p:sp>
        <p:nvSpPr>
          <p:cNvPr id="3" name="Tijdelijke aanduiding voor inhoud 2"/>
          <p:cNvSpPr>
            <a:spLocks noGrp="1"/>
          </p:cNvSpPr>
          <p:nvPr>
            <p:ph idx="1"/>
          </p:nvPr>
        </p:nvSpPr>
        <p:spPr/>
        <p:txBody>
          <a:bodyPr>
            <a:normAutofit lnSpcReduction="10000"/>
          </a:bodyPr>
          <a:lstStyle/>
          <a:p>
            <a:r>
              <a:rPr lang="nl-BE" sz="2800" dirty="0"/>
              <a:t>Overdracht van griep van persoon tot persoon:</a:t>
            </a:r>
          </a:p>
          <a:p>
            <a:pPr lvl="1"/>
            <a:r>
              <a:rPr lang="nl-BE" sz="2400" dirty="0"/>
              <a:t>Door </a:t>
            </a:r>
            <a:r>
              <a:rPr lang="nl-BE" sz="2400" u="sng" dirty="0"/>
              <a:t>direct contact </a:t>
            </a:r>
            <a:r>
              <a:rPr lang="nl-BE" sz="2400" dirty="0"/>
              <a:t>door druppeltjes van een geïnfecteerde persoon die hoest of niest</a:t>
            </a:r>
          </a:p>
          <a:p>
            <a:pPr lvl="1"/>
            <a:r>
              <a:rPr lang="nl-BE" sz="2400" dirty="0"/>
              <a:t>Door </a:t>
            </a:r>
            <a:r>
              <a:rPr lang="nl-BE" sz="2400" u="sng" dirty="0"/>
              <a:t>indirect contact </a:t>
            </a:r>
            <a:r>
              <a:rPr lang="nl-BE" sz="2400" dirty="0"/>
              <a:t>als druppeltjes of secreties op handen of oppervlakken komen (deurklinken, kranen…). Zo kan het virus andere mensen bereiken als die met besmette handen hun gezicht aanraken.</a:t>
            </a:r>
          </a:p>
          <a:p>
            <a:r>
              <a:rPr lang="nl-BE" sz="2800" dirty="0"/>
              <a:t>Kans op besmetting is het grootst in gesloten, drukbezochte ruimten, zoals werkplaats, school, openbaar vervoer, kantoren, …  </a:t>
            </a:r>
          </a:p>
          <a:p>
            <a:r>
              <a:rPr lang="nl-BE" sz="2800" dirty="0"/>
              <a:t>Besmettelijke periode: 1 dag voor tot 6 dagen na het begin van de ziekteverschijnselen</a:t>
            </a:r>
          </a:p>
          <a:p>
            <a:pPr lvl="1"/>
            <a:endParaRPr lang="nl-BE" sz="2400" dirty="0">
              <a:solidFill>
                <a:srgbClr val="FF0000"/>
              </a:solidFill>
            </a:endParaRPr>
          </a:p>
          <a:p>
            <a:endParaRPr lang="nl-BE" dirty="0"/>
          </a:p>
        </p:txBody>
      </p:sp>
    </p:spTree>
    <p:extLst>
      <p:ext uri="{BB962C8B-B14F-4D97-AF65-F5344CB8AC3E}">
        <p14:creationId xmlns:p14="http://schemas.microsoft.com/office/powerpoint/2010/main" val="393792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Gevolgen van griep </a:t>
            </a:r>
          </a:p>
        </p:txBody>
      </p:sp>
      <p:sp>
        <p:nvSpPr>
          <p:cNvPr id="5" name="Tijdelijke aanduiding voor inhoud 4"/>
          <p:cNvSpPr>
            <a:spLocks noGrp="1"/>
          </p:cNvSpPr>
          <p:nvPr>
            <p:ph idx="1"/>
          </p:nvPr>
        </p:nvSpPr>
        <p:spPr/>
        <p:txBody>
          <a:bodyPr>
            <a:normAutofit/>
          </a:bodyPr>
          <a:lstStyle/>
          <a:p>
            <a:r>
              <a:rPr lang="nl-BE" sz="2800" dirty="0"/>
              <a:t>Zonder bijkomende complicaties is de zieke na ongeveer  1 week genezen  </a:t>
            </a:r>
          </a:p>
          <a:p>
            <a:r>
              <a:rPr lang="nl-BE" sz="2800" dirty="0"/>
              <a:t>Bij ongeveer 10% zijn er complicaties: </a:t>
            </a:r>
          </a:p>
          <a:p>
            <a:pPr lvl="1"/>
            <a:r>
              <a:rPr lang="nl-BE" sz="2400" dirty="0"/>
              <a:t>Bronchitis </a:t>
            </a:r>
          </a:p>
          <a:p>
            <a:pPr lvl="1"/>
            <a:r>
              <a:rPr lang="nl-BE" sz="2400" dirty="0"/>
              <a:t>Longontsteking </a:t>
            </a:r>
          </a:p>
          <a:p>
            <a:pPr lvl="1"/>
            <a:r>
              <a:rPr lang="nl-BE" sz="2400" dirty="0"/>
              <a:t>Oorontsteking bij kinderen </a:t>
            </a:r>
          </a:p>
          <a:p>
            <a:pPr lvl="1"/>
            <a:r>
              <a:rPr lang="nl-BE" sz="2400" dirty="0"/>
              <a:t>Ontregeling van een onderliggend gezondheidsprobleem zoals hartfalen, astma of diabetes</a:t>
            </a:r>
          </a:p>
          <a:p>
            <a:pPr lvl="1"/>
            <a:r>
              <a:rPr lang="nl-BE" sz="2400" dirty="0"/>
              <a:t>Bij 5% hiervan is hospitalisatie nodig</a:t>
            </a:r>
          </a:p>
          <a:p>
            <a:pPr lvl="1"/>
            <a:r>
              <a:rPr lang="nl-BE" sz="2400" dirty="0"/>
              <a:t>Fatale afloop mogelijk</a:t>
            </a:r>
          </a:p>
          <a:p>
            <a:endParaRPr lang="nl-BE" dirty="0"/>
          </a:p>
        </p:txBody>
      </p:sp>
    </p:spTree>
    <p:extLst>
      <p:ext uri="{BB962C8B-B14F-4D97-AF65-F5344CB8AC3E}">
        <p14:creationId xmlns:p14="http://schemas.microsoft.com/office/powerpoint/2010/main" val="2550267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Gevolgen van griep</a:t>
            </a:r>
          </a:p>
        </p:txBody>
      </p:sp>
      <p:sp>
        <p:nvSpPr>
          <p:cNvPr id="5" name="Tijdelijke aanduiding voor inhoud 4"/>
          <p:cNvSpPr>
            <a:spLocks noGrp="1"/>
          </p:cNvSpPr>
          <p:nvPr>
            <p:ph idx="1"/>
          </p:nvPr>
        </p:nvSpPr>
        <p:spPr/>
        <p:txBody>
          <a:bodyPr>
            <a:normAutofit/>
          </a:bodyPr>
          <a:lstStyle/>
          <a:p>
            <a:r>
              <a:rPr lang="nl-BE" sz="2800" dirty="0"/>
              <a:t>Complicaties kunnen bij iedereen voorkomen maar zijn frequenter bij:</a:t>
            </a:r>
          </a:p>
          <a:p>
            <a:pPr lvl="1"/>
            <a:r>
              <a:rPr lang="nl-BE" sz="2400" dirty="0"/>
              <a:t>Mensen met een chronische ziekte (bv. hartlijden, longlijden, diabetespatiënten) </a:t>
            </a:r>
          </a:p>
          <a:p>
            <a:pPr lvl="1"/>
            <a:r>
              <a:rPr lang="nl-BE" sz="2400" dirty="0"/>
              <a:t>Ouderen </a:t>
            </a:r>
          </a:p>
          <a:p>
            <a:pPr lvl="1"/>
            <a:r>
              <a:rPr lang="nl-BE" sz="2400" dirty="0"/>
              <a:t>Zwangere vrouwen</a:t>
            </a:r>
          </a:p>
          <a:p>
            <a:pPr lvl="1"/>
            <a:r>
              <a:rPr lang="nl-BE" sz="2400" dirty="0"/>
              <a:t>Zuigelingen </a:t>
            </a:r>
          </a:p>
          <a:p>
            <a:endParaRPr lang="nl-BE" dirty="0"/>
          </a:p>
        </p:txBody>
      </p:sp>
    </p:spTree>
    <p:extLst>
      <p:ext uri="{BB962C8B-B14F-4D97-AF65-F5344CB8AC3E}">
        <p14:creationId xmlns:p14="http://schemas.microsoft.com/office/powerpoint/2010/main" val="309126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BE" dirty="0"/>
              <a:t>Hoeveel mensen krijgen jaarlijks de griep?</a:t>
            </a:r>
          </a:p>
        </p:txBody>
      </p:sp>
      <p:sp>
        <p:nvSpPr>
          <p:cNvPr id="5" name="Tijdelijke aanduiding voor inhoud 4"/>
          <p:cNvSpPr>
            <a:spLocks noGrp="1"/>
          </p:cNvSpPr>
          <p:nvPr>
            <p:ph idx="1"/>
          </p:nvPr>
        </p:nvSpPr>
        <p:spPr/>
        <p:txBody>
          <a:bodyPr/>
          <a:lstStyle/>
          <a:p>
            <a:r>
              <a:rPr lang="nl-BE" sz="2800" dirty="0"/>
              <a:t>Dit verschilt van jaar tot jaar en is afhankelijk van de ernst van de epidemie.</a:t>
            </a:r>
          </a:p>
          <a:p>
            <a:endParaRPr lang="nl-BE" sz="2800" dirty="0"/>
          </a:p>
          <a:p>
            <a:r>
              <a:rPr lang="nl-BE" sz="2800" dirty="0"/>
              <a:t>Schatting: jaarlijks krijgt ongeveer 5 – 10% van de mensen over de hele wereld griep.</a:t>
            </a:r>
          </a:p>
          <a:p>
            <a:endParaRPr lang="nl-BE" sz="2800" dirty="0"/>
          </a:p>
          <a:p>
            <a:r>
              <a:rPr lang="nl-BE" sz="2800" dirty="0"/>
              <a:t>Tijdens grote epidemieën kan dit oplopen tot 50% van de bevolking.</a:t>
            </a:r>
          </a:p>
          <a:p>
            <a:endParaRPr lang="nl-BE" dirty="0"/>
          </a:p>
        </p:txBody>
      </p:sp>
    </p:spTree>
    <p:extLst>
      <p:ext uri="{BB962C8B-B14F-4D97-AF65-F5344CB8AC3E}">
        <p14:creationId xmlns:p14="http://schemas.microsoft.com/office/powerpoint/2010/main" val="25757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BE" dirty="0"/>
              <a:t>Wanneer komt de seizoensgriep voor?</a:t>
            </a:r>
          </a:p>
        </p:txBody>
      </p:sp>
      <p:sp>
        <p:nvSpPr>
          <p:cNvPr id="5" name="Tijdelijke aanduiding voor inhoud 4"/>
          <p:cNvSpPr>
            <a:spLocks noGrp="1"/>
          </p:cNvSpPr>
          <p:nvPr>
            <p:ph idx="1"/>
          </p:nvPr>
        </p:nvSpPr>
        <p:spPr/>
        <p:txBody>
          <a:bodyPr/>
          <a:lstStyle/>
          <a:p>
            <a:r>
              <a:rPr lang="nl-BE" sz="2800" dirty="0"/>
              <a:t>Influenza treedt meestal op tussen december en april op het noordelijke halfrond.</a:t>
            </a:r>
          </a:p>
          <a:p>
            <a:endParaRPr lang="nl-BE" sz="2800" dirty="0"/>
          </a:p>
          <a:p>
            <a:r>
              <a:rPr lang="nl-BE" sz="2800" dirty="0"/>
              <a:t>Wanneer de epidemie begint is niet voorspelbaar.</a:t>
            </a:r>
          </a:p>
          <a:p>
            <a:endParaRPr lang="nl-BE" sz="2800" dirty="0"/>
          </a:p>
          <a:p>
            <a:r>
              <a:rPr lang="nl-BE" sz="2800" dirty="0"/>
              <a:t>De gemiddelde duur van een epidemie is 8 weken.</a:t>
            </a:r>
          </a:p>
          <a:p>
            <a:endParaRPr lang="nl-BE" dirty="0"/>
          </a:p>
        </p:txBody>
      </p:sp>
    </p:spTree>
    <p:extLst>
      <p:ext uri="{BB962C8B-B14F-4D97-AF65-F5344CB8AC3E}">
        <p14:creationId xmlns:p14="http://schemas.microsoft.com/office/powerpoint/2010/main" val="1851524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Hoe griep voorkomen?</a:t>
            </a:r>
          </a:p>
        </p:txBody>
      </p:sp>
      <p:sp>
        <p:nvSpPr>
          <p:cNvPr id="4" name="Tijdelijke aanduiding voor tekst 3"/>
          <p:cNvSpPr>
            <a:spLocks noGrp="1"/>
          </p:cNvSpPr>
          <p:nvPr>
            <p:ph type="body" idx="1"/>
          </p:nvPr>
        </p:nvSpPr>
        <p:spPr/>
        <p:txBody>
          <a:bodyPr/>
          <a:lstStyle/>
          <a:p>
            <a:endParaRPr lang="nl-BE"/>
          </a:p>
        </p:txBody>
      </p:sp>
    </p:spTree>
    <p:extLst>
      <p:ext uri="{BB962C8B-B14F-4D97-AF65-F5344CB8AC3E}">
        <p14:creationId xmlns:p14="http://schemas.microsoft.com/office/powerpoint/2010/main" val="3597116239"/>
      </p:ext>
    </p:extLst>
  </p:cSld>
  <p:clrMapOvr>
    <a:masterClrMapping/>
  </p:clrMapOvr>
</p:sld>
</file>

<file path=ppt/theme/theme1.xml><?xml version="1.0" encoding="utf-8"?>
<a:theme xmlns:a="http://schemas.openxmlformats.org/drawingml/2006/main" name="20140506 Zorg en Gezondheid PowerPoint">
  <a:themeElements>
    <a:clrScheme name="AZG new">
      <a:dk1>
        <a:srgbClr val="2F2F2F"/>
      </a:dk1>
      <a:lt1>
        <a:sysClr val="window" lastClr="FFFFFF"/>
      </a:lt1>
      <a:dk2>
        <a:srgbClr val="147178"/>
      </a:dk2>
      <a:lt2>
        <a:srgbClr val="E4E4E4"/>
      </a:lt2>
      <a:accent1>
        <a:srgbClr val="114E68"/>
      </a:accent1>
      <a:accent2>
        <a:srgbClr val="A3CC00"/>
      </a:accent2>
      <a:accent3>
        <a:srgbClr val="219FD5"/>
      </a:accent3>
      <a:accent4>
        <a:srgbClr val="6F8B00"/>
      </a:accent4>
      <a:accent5>
        <a:srgbClr val="1B7EA9"/>
      </a:accent5>
      <a:accent6>
        <a:srgbClr val="8BAE00"/>
      </a:accent6>
      <a:hlink>
        <a:srgbClr val="2F2F2F"/>
      </a:hlink>
      <a:folHlink>
        <a:srgbClr val="2F2F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Logo Document" ma:contentTypeID="0x0101001390A6C646ABFA48991B3C5D72E3FCC2005288D322C8BEF746968551D481DAB571" ma:contentTypeVersion="19" ma:contentTypeDescription="" ma:contentTypeScope="" ma:versionID="a7140b079ea82b3d566f58d1ff51dae2">
  <xsd:schema xmlns:xsd="http://www.w3.org/2001/XMLSchema" xmlns:xs="http://www.w3.org/2001/XMLSchema" xmlns:p="http://schemas.microsoft.com/office/2006/metadata/properties" xmlns:ns2="512a8a3f-d619-4223-885f-c87163cc7fb7" xmlns:ns3="33e4d277-1743-4476-a740-a47da6706f11" xmlns:ns4="820c9a04-5cc1-4bf3-8b66-fcfb0670e566" targetNamespace="http://schemas.microsoft.com/office/2006/metadata/properties" ma:root="true" ma:fieldsID="3ab949ca407d208c56589ae385d1467f" ns2:_="" ns3:_="" ns4:_="">
    <xsd:import namespace="512a8a3f-d619-4223-885f-c87163cc7fb7"/>
    <xsd:import namespace="33e4d277-1743-4476-a740-a47da6706f11"/>
    <xsd:import namespace="820c9a04-5cc1-4bf3-8b66-fcfb0670e566"/>
    <xsd:element name="properties">
      <xsd:complexType>
        <xsd:sequence>
          <xsd:element name="documentManagement">
            <xsd:complexType>
              <xsd:all>
                <xsd:element ref="ns2:TaxCatchAll" minOccurs="0"/>
                <xsd:element ref="ns2:TaxCatchAllLabel" minOccurs="0"/>
                <xsd:element ref="ns3:SharedWithUsers" minOccurs="0"/>
                <xsd:element ref="ns2:SharedWithDetails" minOccurs="0"/>
                <xsd:element ref="ns4:MediaServiceMetadata" minOccurs="0"/>
                <xsd:element ref="ns4:MediaServiceFastMetadata" minOccurs="0"/>
                <xsd:element ref="ns2:i7f0cbd870b842668fecd679281b0676" minOccurs="0"/>
                <xsd:element ref="ns2:g9ae0d551cab4d468c9d351214a5df47" minOccurs="0"/>
                <xsd:element ref="ns2:n4fb02acb8e843d5ab255cd7f8abb177" minOccurs="0"/>
                <xsd:element ref="ns2:i600169be60c48fd8b63b6b552ae398f" minOccurs="0"/>
                <xsd:element ref="ns2:o1256ebe15bc4e83a94cdac658f241c2" minOccurs="0"/>
                <xsd:element ref="ns4:MediaServiceDateTaken" minOccurs="0"/>
                <xsd:element ref="ns4:MediaServiceAutoTags" minOccurs="0"/>
                <xsd:element ref="ns4:MediaServiceOCR" minOccurs="0"/>
                <xsd:element ref="ns2:hb9317d5a3aa42748b1063c04ce6aed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2a8a3f-d619-4223-885f-c87163cc7fb7" elementFormDefault="qualified">
    <xsd:import namespace="http://schemas.microsoft.com/office/2006/documentManagement/types"/>
    <xsd:import namespace="http://schemas.microsoft.com/office/infopath/2007/PartnerControls"/>
    <xsd:element name="TaxCatchAll" ma:index="8" nillable="true" ma:displayName="Catch-all-kolom van taxonomie" ma:description="" ma:hidden="true" ma:list="{742be383-d40e-47fc-87d8-c225ceb1e304}" ma:internalName="TaxCatchAll" ma:showField="CatchAllData" ma:web="512a8a3f-d619-4223-885f-c87163cc7fb7">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Catch-all-kolom van taxonomie1" ma:description="" ma:hidden="true" ma:list="{742be383-d40e-47fc-87d8-c225ceb1e304}" ma:internalName="TaxCatchAllLabel" ma:readOnly="true" ma:showField="CatchAllDataLabel" ma:web="512a8a3f-d619-4223-885f-c87163cc7fb7">
      <xsd:complexType>
        <xsd:complexContent>
          <xsd:extension base="dms:MultiChoiceLookup">
            <xsd:sequence>
              <xsd:element name="Value" type="dms:Lookup" maxOccurs="unbounded" minOccurs="0" nillable="true"/>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i7f0cbd870b842668fecd679281b0676" ma:index="14" ma:taxonomy="true" ma:internalName="i7f0cbd870b842668fecd679281b0676" ma:taxonomyFieldName="Setting" ma:displayName="Setting" ma:default="" ma:fieldId="{27f0cbd8-70b8-4266-8fec-d679281b0676}" ma:taxonomyMulti="true" ma:sspId="429a8baf-aa5e-4288-96ee-688e55ea74b1" ma:termSetId="33f81e1f-b770-4795-acec-3aa1c2dcb271" ma:anchorId="00000000-0000-0000-0000-000000000000" ma:open="false" ma:isKeyword="false">
      <xsd:complexType>
        <xsd:sequence>
          <xsd:element ref="pc:Terms" minOccurs="0" maxOccurs="1"/>
        </xsd:sequence>
      </xsd:complexType>
    </xsd:element>
    <xsd:element name="g9ae0d551cab4d468c9d351214a5df47" ma:index="16" ma:taxonomy="true" ma:internalName="g9ae0d551cab4d468c9d351214a5df47" ma:taxonomyFieldName="Thema" ma:displayName="Thema" ma:default="" ma:fieldId="{09ae0d55-1cab-4d46-8c9d-351214a5df47}" ma:taxonomyMulti="true" ma:sspId="429a8baf-aa5e-4288-96ee-688e55ea74b1" ma:termSetId="6d619f9a-e989-4693-a2c3-3c52f084d685" ma:anchorId="00000000-0000-0000-0000-000000000000" ma:open="false" ma:isKeyword="false">
      <xsd:complexType>
        <xsd:sequence>
          <xsd:element ref="pc:Terms" minOccurs="0" maxOccurs="1"/>
        </xsd:sequence>
      </xsd:complexType>
    </xsd:element>
    <xsd:element name="n4fb02acb8e843d5ab255cd7f8abb177" ma:index="18" ma:taxonomy="true" ma:internalName="n4fb02acb8e843d5ab255cd7f8abb177" ma:taxonomyFieldName="Doelgroep" ma:displayName="Doelgroep" ma:default="" ma:fieldId="{74fb02ac-b8e8-43d5-ab25-5cd7f8abb177}" ma:taxonomyMulti="true" ma:sspId="429a8baf-aa5e-4288-96ee-688e55ea74b1" ma:termSetId="b8627e88-d70d-474e-95cb-5da2f5609c37" ma:anchorId="00000000-0000-0000-0000-000000000000" ma:open="false" ma:isKeyword="false">
      <xsd:complexType>
        <xsd:sequence>
          <xsd:element ref="pc:Terms" minOccurs="0" maxOccurs="1"/>
        </xsd:sequence>
      </xsd:complexType>
    </xsd:element>
    <xsd:element name="i600169be60c48fd8b63b6b552ae398f" ma:index="20" ma:taxonomy="true" ma:internalName="i600169be60c48fd8b63b6b552ae398f" ma:taxonomyFieldName="Werkgroep" ma:displayName="Werkgroep" ma:default="" ma:fieldId="{2600169b-e60c-48fd-8b63-b6b552ae398f}" ma:taxonomyMulti="true" ma:sspId="429a8baf-aa5e-4288-96ee-688e55ea74b1" ma:termSetId="12af99ca-7098-488b-9582-93e5e02c967b" ma:anchorId="00000000-0000-0000-0000-000000000000" ma:open="false" ma:isKeyword="false">
      <xsd:complexType>
        <xsd:sequence>
          <xsd:element ref="pc:Terms" minOccurs="0" maxOccurs="1"/>
        </xsd:sequence>
      </xsd:complexType>
    </xsd:element>
    <xsd:element name="o1256ebe15bc4e83a94cdac658f241c2" ma:index="22" ma:taxonomy="true" ma:internalName="o1256ebe15bc4e83a94cdac658f241c2" ma:taxonomyFieldName="Project" ma:displayName="Project" ma:default="" ma:fieldId="{81256ebe-15bc-4e83-a94c-dac658f241c2}" ma:taxonomyMulti="true" ma:sspId="429a8baf-aa5e-4288-96ee-688e55ea74b1" ma:termSetId="3b53202d-da24-4877-be25-bbb324c34a6b" ma:anchorId="00000000-0000-0000-0000-000000000000" ma:open="false" ma:isKeyword="false">
      <xsd:complexType>
        <xsd:sequence>
          <xsd:element ref="pc:Terms" minOccurs="0" maxOccurs="1"/>
        </xsd:sequence>
      </xsd:complexType>
    </xsd:element>
    <xsd:element name="hb9317d5a3aa42748b1063c04ce6aed1" ma:index="28" nillable="true" ma:taxonomy="true" ma:internalName="hb9317d5a3aa42748b1063c04ce6aed1" ma:taxonomyFieldName="Type_x0020_Document" ma:displayName="Type Document" ma:readOnly="false" ma:default="" ma:fieldId="{1b9317d5-a3aa-4274-8b10-63c04ce6aed1}" ma:taxonomyMulti="true" ma:sspId="429a8baf-aa5e-4288-96ee-688e55ea74b1" ma:termSetId="e15c83f7-b677-4c5b-b1e0-cfe308c0ed5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3e4d277-1743-4476-a740-a47da6706f11"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0c9a04-5cc1-4bf3-8b66-fcfb0670e566"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MediaServiceAutoTags" ma:internalName="MediaServiceAutoTags" ma:readOnly="true">
      <xsd:simpleType>
        <xsd:restriction base="dms:Text"/>
      </xsd:simpleType>
    </xsd:element>
    <xsd:element name="MediaServiceOCR" ma:index="2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ZG Document" ma:contentTypeID="0x010100E5B23CBEC15EF443818A347F7744E75800512E5BCBC721254ABD72F14AD6B2C168" ma:contentTypeVersion="2" ma:contentTypeDescription="Het basis content type “ZG Document” is een basis voor content types voor in documentbibliotheken." ma:contentTypeScope="" ma:versionID="f081f98cfc4f85a64243f39e6793d979">
  <xsd:schema xmlns:xsd="http://www.w3.org/2001/XMLSchema" xmlns:xs="http://www.w3.org/2001/XMLSchema" xmlns:p="http://schemas.microsoft.com/office/2006/metadata/properties" xmlns:ns2="9a9ec0f0-7796-43d0-ac1f-4c8c46ee0bd1" xmlns:ns3="b1fbe6bc-579c-47af-b031-4320ec39a433" targetNamespace="http://schemas.microsoft.com/office/2006/metadata/properties" ma:root="true" ma:fieldsID="f76393a4ba7fd5038ab4e41cfa8c3b2f" ns2:_="" ns3:_="">
    <xsd:import namespace="9a9ec0f0-7796-43d0-ac1f-4c8c46ee0bd1"/>
    <xsd:import namespace="b1fbe6bc-579c-47af-b031-4320ec39a433"/>
    <xsd:element name="properties">
      <xsd:complexType>
        <xsd:sequence>
          <xsd:element name="documentManagement">
            <xsd:complexType>
              <xsd:all>
                <xsd:element ref="ns2:i2d81646cf3b4af085db4e59f76b2271" minOccurs="0"/>
                <xsd:element ref="ns2:TaxCatchAll" minOccurs="0"/>
                <xsd:element ref="ns2:TaxCatchAllLabel" minOccurs="0"/>
                <xsd:element ref="ns2:g3014de8249d42afad66165e3d2261e7"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i2d81646cf3b4af085db4e59f76b2271" ma:index="8" nillable="true" ma:taxonomy="true" ma:internalName="i2d81646cf3b4af085db4e59f76b2271" ma:taxonomyFieldName="ZG_x0020_Thema" ma:displayName="ZG Thema" ma:default="" ma:fieldId="{22d81646-cf3b-4af0-85db-4e59f76b2271}" ma:taxonomyMulti="true" ma:sspId="49ca8161-7180-459b-a0ef-1a71cf6ffea5" ma:termSetId="7fe39be1-420a-4760-9a61-3e6b46397d58"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f3f1a0b-e239-4cb7-8a38-872c86642cbf}" ma:internalName="TaxCatchAll" ma:showField="CatchAllData" ma:web="b1fbe6bc-579c-47af-b031-4320ec39a43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f3f1a0b-e239-4cb7-8a38-872c86642cbf}" ma:internalName="TaxCatchAllLabel" ma:readOnly="true" ma:showField="CatchAllDataLabel" ma:web="b1fbe6bc-579c-47af-b031-4320ec39a433">
      <xsd:complexType>
        <xsd:complexContent>
          <xsd:extension base="dms:MultiChoiceLookup">
            <xsd:sequence>
              <xsd:element name="Value" type="dms:Lookup" maxOccurs="unbounded" minOccurs="0" nillable="true"/>
            </xsd:sequence>
          </xsd:extension>
        </xsd:complexContent>
      </xsd:complexType>
    </xsd:element>
    <xsd:element name="g3014de8249d42afad66165e3d2261e7" ma:index="12" nillable="true" ma:taxonomy="true" ma:internalName="g3014de8249d42afad66165e3d2261e7" ma:taxonomyFieldName="ZG_x0020_Subthema" ma:displayName="ZG Subthema" ma:default="" ma:fieldId="{03014de8-249d-42af-ad66-165e3d2261e7}" ma:taxonomyMulti="true" ma:sspId="49ca8161-7180-459b-a0ef-1a71cf6ffea5" ma:termSetId="d7c685f0-dcff-44f7-afae-a3a295cca2e8"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1fbe6bc-579c-47af-b031-4320ec39a433" elementFormDefault="qualified">
    <xsd:import namespace="http://schemas.microsoft.com/office/2006/documentManagement/types"/>
    <xsd:import namespace="http://schemas.microsoft.com/office/infopath/2007/PartnerControls"/>
    <xsd:element name="SharedWithUsers" ma:index="14"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512a8a3f-d619-4223-885f-c87163cc7fb7">
      <Value>26</Value>
      <Value>11</Value>
      <Value>17</Value>
      <Value>58</Value>
      <Value>22</Value>
    </TaxCatchAll>
    <n4fb02acb8e843d5ab255cd7f8abb177 xmlns="512a8a3f-d619-4223-885f-c87163cc7fb7">
      <Terms xmlns="http://schemas.microsoft.com/office/infopath/2007/PartnerControls">
        <TermInfo xmlns="http://schemas.microsoft.com/office/infopath/2007/PartnerControls">
          <TermName xmlns="http://schemas.microsoft.com/office/infopath/2007/PartnerControls">Geen specifieke doelgroep</TermName>
          <TermId xmlns="http://schemas.microsoft.com/office/infopath/2007/PartnerControls">0ac45bf4-037f-44db-884f-000a5d0efdde</TermId>
        </TermInfo>
      </Terms>
    </n4fb02acb8e843d5ab255cd7f8abb177>
    <g9ae0d551cab4d468c9d351214a5df47 xmlns="512a8a3f-d619-4223-885f-c87163cc7fb7">
      <Terms xmlns="http://schemas.microsoft.com/office/infopath/2007/PartnerControls">
        <TermInfo xmlns="http://schemas.microsoft.com/office/infopath/2007/PartnerControls">
          <TermName xmlns="http://schemas.microsoft.com/office/infopath/2007/PartnerControls">Vaccinaties</TermName>
          <TermId xmlns="http://schemas.microsoft.com/office/infopath/2007/PartnerControls">f6da6c75-3fcf-4d17-81ea-8ea89a432b35</TermId>
        </TermInfo>
      </Terms>
    </g9ae0d551cab4d468c9d351214a5df47>
    <i600169be60c48fd8b63b6b552ae398f xmlns="512a8a3f-d619-4223-885f-c87163cc7fb7">
      <Terms xmlns="http://schemas.microsoft.com/office/infopath/2007/PartnerControls">
        <TermInfo xmlns="http://schemas.microsoft.com/office/infopath/2007/PartnerControls">
          <TermName xmlns="http://schemas.microsoft.com/office/infopath/2007/PartnerControls">Geen specifieke werkgroep</TermName>
          <TermId xmlns="http://schemas.microsoft.com/office/infopath/2007/PartnerControls">15ee871c-7264-4c4f-bc81-4328ce0e56cf</TermId>
        </TermInfo>
      </Terms>
    </i600169be60c48fd8b63b6b552ae398f>
    <o1256ebe15bc4e83a94cdac658f241c2 xmlns="512a8a3f-d619-4223-885f-c87163cc7fb7">
      <Terms xmlns="http://schemas.microsoft.com/office/infopath/2007/PartnerControls">
        <TermInfo xmlns="http://schemas.microsoft.com/office/infopath/2007/PartnerControls">
          <TermName xmlns="http://schemas.microsoft.com/office/infopath/2007/PartnerControls">Griepcampagne</TermName>
          <TermId xmlns="http://schemas.microsoft.com/office/infopath/2007/PartnerControls">bdc95ac6-d7e2-465f-9334-8cbb9e865831</TermId>
        </TermInfo>
      </Terms>
    </o1256ebe15bc4e83a94cdac658f241c2>
    <i7f0cbd870b842668fecd679281b0676 xmlns="512a8a3f-d619-4223-885f-c87163cc7fb7">
      <Terms xmlns="http://schemas.microsoft.com/office/infopath/2007/PartnerControls">
        <TermInfo xmlns="http://schemas.microsoft.com/office/infopath/2007/PartnerControls">
          <TermName xmlns="http://schemas.microsoft.com/office/infopath/2007/PartnerControls">In de zorg</TermName>
          <TermId xmlns="http://schemas.microsoft.com/office/infopath/2007/PartnerControls">ff53f23c-da68-48b7-a596-b67cf94bba5d</TermId>
        </TermInfo>
      </Terms>
    </i7f0cbd870b842668fecd679281b0676>
    <hb9317d5a3aa42748b1063c04ce6aed1 xmlns="512a8a3f-d619-4223-885f-c87163cc7fb7">
      <Terms xmlns="http://schemas.microsoft.com/office/infopath/2007/PartnerControls"/>
    </hb9317d5a3aa42748b1063c04ce6aed1>
  </documentManagement>
</p:properties>
</file>

<file path=customXml/itemProps1.xml><?xml version="1.0" encoding="utf-8"?>
<ds:datastoreItem xmlns:ds="http://schemas.openxmlformats.org/officeDocument/2006/customXml" ds:itemID="{A4929580-AA76-4F02-9112-932B27E639C9}">
  <ds:schemaRefs>
    <ds:schemaRef ds:uri="http://schemas.microsoft.com/sharepoint/v3/contenttype/forms"/>
  </ds:schemaRefs>
</ds:datastoreItem>
</file>

<file path=customXml/itemProps2.xml><?xml version="1.0" encoding="utf-8"?>
<ds:datastoreItem xmlns:ds="http://schemas.openxmlformats.org/officeDocument/2006/customXml" ds:itemID="{5682F28A-8B1F-49F5-8680-68787C18E5CC}"/>
</file>

<file path=customXml/itemProps3.xml><?xml version="1.0" encoding="utf-8"?>
<ds:datastoreItem xmlns:ds="http://schemas.openxmlformats.org/officeDocument/2006/customXml" ds:itemID="{17D0E985-9FB4-43EF-958C-F0103B9123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9ec0f0-7796-43d0-ac1f-4c8c46ee0bd1"/>
    <ds:schemaRef ds:uri="b1fbe6bc-579c-47af-b031-4320ec39a4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580AE25-FCBA-411C-9801-CBC00D373DA5}">
  <ds:schemaRefs>
    <ds:schemaRef ds:uri="http://purl.org/dc/terms/"/>
    <ds:schemaRef ds:uri="http://schemas.microsoft.com/office/2006/metadata/properties"/>
    <ds:schemaRef ds:uri="http://purl.org/dc/elements/1.1/"/>
    <ds:schemaRef ds:uri="http://www.w3.org/XML/1998/namespace"/>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b1fbe6bc-579c-47af-b031-4320ec39a433"/>
    <ds:schemaRef ds:uri="9a9ec0f0-7796-43d0-ac1f-4c8c46ee0bd1"/>
  </ds:schemaRefs>
</ds:datastoreItem>
</file>

<file path=docProps/app.xml><?xml version="1.0" encoding="utf-8"?>
<Properties xmlns="http://schemas.openxmlformats.org/officeDocument/2006/extended-properties" xmlns:vt="http://schemas.openxmlformats.org/officeDocument/2006/docPropsVTypes">
  <Template>20140506 Zorg en Gezondheid PowerPoint</Template>
  <TotalTime>120</TotalTime>
  <Words>1088</Words>
  <Application>Microsoft Office PowerPoint</Application>
  <PresentationFormat>Diavoorstelling (4:3)</PresentationFormat>
  <Paragraphs>164</Paragraphs>
  <Slides>30</Slides>
  <Notes>1</Notes>
  <HiddenSlides>0</HiddenSlides>
  <MMClips>0</MMClips>
  <ScaleCrop>false</ScaleCrop>
  <HeadingPairs>
    <vt:vector size="4" baseType="variant">
      <vt:variant>
        <vt:lpstr>Thema</vt:lpstr>
      </vt:variant>
      <vt:variant>
        <vt:i4>1</vt:i4>
      </vt:variant>
      <vt:variant>
        <vt:lpstr>Diatitels</vt:lpstr>
      </vt:variant>
      <vt:variant>
        <vt:i4>30</vt:i4>
      </vt:variant>
    </vt:vector>
  </HeadingPairs>
  <TitlesOfParts>
    <vt:vector size="31" baseType="lpstr">
      <vt:lpstr>20140506 Zorg en Gezondheid PowerPoint</vt:lpstr>
      <vt:lpstr>Griepvaccinatie van zorgverleners</vt:lpstr>
      <vt:lpstr>WAT is Seizoensgriep?</vt:lpstr>
      <vt:lpstr>Wat is seizoensgriep?</vt:lpstr>
      <vt:lpstr>besmetting</vt:lpstr>
      <vt:lpstr>Gevolgen van griep </vt:lpstr>
      <vt:lpstr>Gevolgen van griep</vt:lpstr>
      <vt:lpstr>Hoeveel mensen krijgen jaarlijks de griep?</vt:lpstr>
      <vt:lpstr>Wanneer komt de seizoensgriep voor?</vt:lpstr>
      <vt:lpstr>Hoe griep voorkomen?</vt:lpstr>
      <vt:lpstr>Hoe kan griep voorkomen worden?</vt:lpstr>
      <vt:lpstr>Hygiëne maatregelen</vt:lpstr>
      <vt:lpstr>Griepvaccinatie</vt:lpstr>
      <vt:lpstr>Hoe werkt vaccinatie?</vt:lpstr>
      <vt:lpstr>Werkzaamheid griepvaccinatie</vt:lpstr>
      <vt:lpstr>Kan men nog griep krijgen na vaccinatie?</vt:lpstr>
      <vt:lpstr>Waarom elk jaar vaccineren?</vt:lpstr>
      <vt:lpstr>Wanneer vaccineren?</vt:lpstr>
      <vt:lpstr>Bijwerkingen?</vt:lpstr>
      <vt:lpstr>Kan het vaccin griep veroorzaken?</vt:lpstr>
      <vt:lpstr>Wie vaccineren? Advies Hoge Gezondheidsraad</vt:lpstr>
      <vt:lpstr>Wie vaccineren? Advies Hoge Gezondheidsraad</vt:lpstr>
      <vt:lpstr>Vaccinatie van  gezondheidspersoneel</vt:lpstr>
      <vt:lpstr>Wie is gezondheidspersoneel?</vt:lpstr>
      <vt:lpstr>Waarom vaccineren?</vt:lpstr>
      <vt:lpstr>Ik bescherm mezelf</vt:lpstr>
      <vt:lpstr>Ik bescherm mijn patiënten</vt:lpstr>
      <vt:lpstr>Gezondheidswerkers kunnen hun patiënten besmetten met griep</vt:lpstr>
      <vt:lpstr>Ik Bescherm mijn collega’s</vt:lpstr>
      <vt:lpstr> Ik bescherm mijn familie en vrienden</vt:lpstr>
      <vt:lpstr>Meer info</vt:lpstr>
    </vt:vector>
  </TitlesOfParts>
  <Company>Vlaamse Overheid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Zorg en Gezondheid</dc:creator>
  <cp:lastModifiedBy>Roelandts Françoise</cp:lastModifiedBy>
  <cp:revision>15</cp:revision>
  <dcterms:created xsi:type="dcterms:W3CDTF">2014-06-26T12:45:26Z</dcterms:created>
  <dcterms:modified xsi:type="dcterms:W3CDTF">2018-07-24T06:59:56Z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0x0101001390A6C646ABFA48991B3C5D72E3FCC2005288D322C8BEF746968551D481DAB571</vt:lpwstr>
  </property>
  <property fmtid="{D5CDD505-2E9C-101B-9397-08002B2CF9AE}" pid="3" name="ZG Subthema">
    <vt:lpwstr/>
  </property>
  <property fmtid="{D5CDD505-2E9C-101B-9397-08002B2CF9AE}" pid="4" name="ZG Thema">
    <vt:lpwstr/>
  </property>
  <property fmtid="{D5CDD505-2E9C-101B-9397-08002B2CF9AE}" pid="5" name="Project">
    <vt:lpwstr>58;#Griepcampagne|bdc95ac6-d7e2-465f-9334-8cbb9e865831</vt:lpwstr>
  </property>
  <property fmtid="{D5CDD505-2E9C-101B-9397-08002B2CF9AE}" pid="6" name="Werkgroep">
    <vt:lpwstr>11;#Geen specifieke werkgroep|15ee871c-7264-4c4f-bc81-4328ce0e56cf</vt:lpwstr>
  </property>
  <property fmtid="{D5CDD505-2E9C-101B-9397-08002B2CF9AE}" pid="7" name="Thema">
    <vt:lpwstr>17;#Vaccinaties|f6da6c75-3fcf-4d17-81ea-8ea89a432b35</vt:lpwstr>
  </property>
  <property fmtid="{D5CDD505-2E9C-101B-9397-08002B2CF9AE}" pid="8" name="Doelgroep">
    <vt:lpwstr>26;#Geen specifieke doelgroep|0ac45bf4-037f-44db-884f-000a5d0efdde</vt:lpwstr>
  </property>
  <property fmtid="{D5CDD505-2E9C-101B-9397-08002B2CF9AE}" pid="9" name="Setting">
    <vt:lpwstr>22;#In de zorg|ff53f23c-da68-48b7-a596-b67cf94bba5d</vt:lpwstr>
  </property>
  <property fmtid="{D5CDD505-2E9C-101B-9397-08002B2CF9AE}" pid="10" name="Type Document">
    <vt:lpwstr/>
  </property>
</Properties>
</file>