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478" r:id="rId2"/>
    <p:sldId id="426" r:id="rId3"/>
    <p:sldId id="403" r:id="rId4"/>
    <p:sldId id="472" r:id="rId5"/>
    <p:sldId id="443" r:id="rId6"/>
    <p:sldId id="405" r:id="rId7"/>
    <p:sldId id="442" r:id="rId8"/>
    <p:sldId id="474" r:id="rId9"/>
    <p:sldId id="469" r:id="rId10"/>
    <p:sldId id="438" r:id="rId11"/>
    <p:sldId id="446" r:id="rId12"/>
    <p:sldId id="445" r:id="rId13"/>
    <p:sldId id="451" r:id="rId14"/>
    <p:sldId id="471" r:id="rId15"/>
    <p:sldId id="432" r:id="rId16"/>
    <p:sldId id="452" r:id="rId17"/>
    <p:sldId id="453" r:id="rId18"/>
    <p:sldId id="477" r:id="rId19"/>
    <p:sldId id="43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166F"/>
    <a:srgbClr val="47A8AF"/>
    <a:srgbClr val="163436"/>
    <a:srgbClr val="BA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71792" autoAdjust="0"/>
  </p:normalViewPr>
  <p:slideViewPr>
    <p:cSldViewPr snapToGrid="0">
      <p:cViewPr varScale="1">
        <p:scale>
          <a:sx n="79" d="100"/>
          <a:sy n="79" d="100"/>
        </p:scale>
        <p:origin x="17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4C975-F4AE-465B-86FD-C5AC855CCC39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5D8DA-4946-4359-9509-4BA4FC19CB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344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5D8DA-4946-4359-9509-4BA4FC19CB0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570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5729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246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4925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557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29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9911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endParaRPr lang="nl-BE" sz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3598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0733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Noto Sans"/>
              <a:buChar char="-"/>
            </a:pPr>
            <a:endParaRPr lang="nl-BE" sz="1200" dirty="0">
              <a:effectLst/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1115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5D8DA-4946-4359-9509-4BA4FC19CB09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745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</a:pPr>
            <a:endParaRPr lang="nl-BE" sz="1200" dirty="0">
              <a:solidFill>
                <a:schemeClr val="tx1">
                  <a:lumMod val="85000"/>
                  <a:lumOff val="15000"/>
                </a:schemeClr>
              </a:solidFill>
              <a:latin typeface="Noto Sans SemCond" panose="020B050204050402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5D8DA-4946-4359-9509-4BA4FC19CB0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68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821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1142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439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977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4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2739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7624B-E5BA-40E6-8EEB-9906C6C9E42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54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BC5-7510-478C-A12A-378002EF5012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4C36-790A-4839-B0B6-F44210E58C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9670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BC5-7510-478C-A12A-378002EF5012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4C36-790A-4839-B0B6-F44210E58C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39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BC5-7510-478C-A12A-378002EF5012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4C36-790A-4839-B0B6-F44210E58C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870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BC5-7510-478C-A12A-378002EF5012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4C36-790A-4839-B0B6-F44210E58C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745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BC5-7510-478C-A12A-378002EF5012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4C36-790A-4839-B0B6-F44210E58C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44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BC5-7510-478C-A12A-378002EF5012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4C36-790A-4839-B0B6-F44210E58C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289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BC5-7510-478C-A12A-378002EF5012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4C36-790A-4839-B0B6-F44210E58C88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7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BC5-7510-478C-A12A-378002EF5012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4C36-790A-4839-B0B6-F44210E58C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17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BC5-7510-478C-A12A-378002EF5012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4C36-790A-4839-B0B6-F44210E58C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412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BC5-7510-478C-A12A-378002EF5012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4C36-790A-4839-B0B6-F44210E58C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062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9B3BC5-7510-478C-A12A-378002EF5012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4C36-790A-4839-B0B6-F44210E58C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334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9B3BC5-7510-478C-A12A-378002EF5012}" type="datetimeFigureOut">
              <a:rPr lang="nl-BE" smtClean="0"/>
              <a:t>24/09/2024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D324C36-790A-4839-B0B6-F44210E58C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5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oeskersten@eigenkrachtcentrale.be" TargetMode="External"/><Relationship Id="rId5" Type="http://schemas.openxmlformats.org/officeDocument/2006/relationships/hyperlink" Target="mailto:info@eigenkrachtcentrale.be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eigenkrachtcentrale.b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3CFFD584-D50A-4C8A-A166-D9BB4E511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0187" y="1040698"/>
            <a:ext cx="4191402" cy="4882660"/>
          </a:xfrm>
        </p:spPr>
        <p:txBody>
          <a:bodyPr>
            <a:normAutofit/>
          </a:bodyPr>
          <a:lstStyle/>
          <a:p>
            <a:pPr algn="r"/>
            <a:r>
              <a:rPr lang="nl-BE" sz="2400" b="1" dirty="0">
                <a:latin typeface="Noto Sans SemCond" panose="020B0502040504020204"/>
              </a:rPr>
              <a:t>Jan Raymaekers &amp; Loes Kersten</a:t>
            </a:r>
          </a:p>
          <a:p>
            <a:pPr algn="r"/>
            <a:endParaRPr lang="nl-BE" sz="2400" b="1" dirty="0">
              <a:latin typeface="Noto Sans SemCond" panose="020B0502040504020204"/>
            </a:endParaRPr>
          </a:p>
          <a:p>
            <a:pPr algn="r"/>
            <a:r>
              <a:rPr lang="nl-BE" sz="2400" b="1" dirty="0">
                <a:latin typeface="Noto Sans SemCond" panose="020B0502040504020204"/>
              </a:rPr>
              <a:t>EK</a:t>
            </a:r>
            <a:r>
              <a:rPr lang="nl-BE" sz="2400" b="1" dirty="0">
                <a:latin typeface="Noto Sans SemCond" panose="020B0502040504020204"/>
                <a:cs typeface="Times New Roman" panose="02020603050405020304" pitchFamily="18" charset="0"/>
              </a:rPr>
              <a:t>© vzw </a:t>
            </a:r>
            <a:endParaRPr lang="nl-BE" sz="2400" b="1" dirty="0">
              <a:latin typeface="Noto Sans SemCond" panose="020B0502040504020204"/>
            </a:endParaRPr>
          </a:p>
          <a:p>
            <a:pPr algn="r"/>
            <a:r>
              <a:rPr lang="nl-BE" sz="2400" b="1" dirty="0">
                <a:latin typeface="Noto Sans SemCond" panose="020B0502040504020204"/>
              </a:rPr>
              <a:t>1 oktober 2024</a:t>
            </a:r>
          </a:p>
          <a:p>
            <a:endParaRPr lang="nl-BE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FA883BF-D0EC-4391-BA79-2B28EFA021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17" y="5087154"/>
            <a:ext cx="3271083" cy="1770845"/>
          </a:xfrm>
          <a:prstGeom prst="rect">
            <a:avLst/>
          </a:prstGeo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C55F7E35-3C80-75F7-F64A-50DC4D9E5A2F}"/>
              </a:ext>
            </a:extLst>
          </p:cNvPr>
          <p:cNvSpPr txBox="1">
            <a:spLocks/>
          </p:cNvSpPr>
          <p:nvPr/>
        </p:nvSpPr>
        <p:spPr>
          <a:xfrm>
            <a:off x="0" y="-1359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Eigen </a:t>
            </a:r>
            <a:r>
              <a:rPr lang="en-US" sz="3200" b="1" dirty="0" err="1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Kracht</a:t>
            </a:r>
            <a:r>
              <a:rPr lang="en-US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 Centrale </a:t>
            </a:r>
            <a:r>
              <a:rPr lang="en-US" sz="3200" b="1" dirty="0" err="1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vzw</a:t>
            </a:r>
            <a:r>
              <a:rPr lang="en-US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 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BC8B825-4418-1399-9D0E-145089E22A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68779" r="1"/>
          <a:stretch/>
        </p:blipFill>
        <p:spPr>
          <a:xfrm>
            <a:off x="454596" y="4349578"/>
            <a:ext cx="5353080" cy="1573780"/>
          </a:xfrm>
          <a:prstGeom prst="rect">
            <a:avLst/>
          </a:prstGeom>
        </p:spPr>
      </p:pic>
      <p:sp>
        <p:nvSpPr>
          <p:cNvPr id="4" name="Ondertitel 2">
            <a:extLst>
              <a:ext uri="{FF2B5EF4-FFF2-40B4-BE49-F238E27FC236}">
                <a16:creationId xmlns:a16="http://schemas.microsoft.com/office/drawing/2014/main" id="{16BF35B9-51F9-2F02-3AA9-BE7CAAAE0998}"/>
              </a:ext>
            </a:extLst>
          </p:cNvPr>
          <p:cNvSpPr txBox="1">
            <a:spLocks/>
          </p:cNvSpPr>
          <p:nvPr/>
        </p:nvSpPr>
        <p:spPr>
          <a:xfrm>
            <a:off x="454596" y="5977048"/>
            <a:ext cx="4833809" cy="4013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1400" dirty="0">
                <a:latin typeface="Noto Sans SemCond" panose="020B0502040504020204"/>
                <a:cs typeface="Times New Roman" panose="02020603050405020304" pitchFamily="18" charset="0"/>
              </a:rPr>
              <a:t>© James </a:t>
            </a:r>
            <a:r>
              <a:rPr lang="nl-BE" sz="1400" dirty="0" err="1">
                <a:latin typeface="Noto Sans SemCond" panose="020B0502040504020204"/>
                <a:cs typeface="Times New Roman" panose="02020603050405020304" pitchFamily="18" charset="0"/>
              </a:rPr>
              <a:t>Norbury</a:t>
            </a:r>
            <a:r>
              <a:rPr lang="nl-BE" sz="1400" dirty="0">
                <a:latin typeface="Noto Sans SemCond" panose="020B0502040504020204"/>
                <a:cs typeface="Times New Roman" panose="02020603050405020304" pitchFamily="18" charset="0"/>
              </a:rPr>
              <a:t> – ‘Big Panda </a:t>
            </a:r>
            <a:r>
              <a:rPr lang="nl-BE" sz="1400" dirty="0" err="1">
                <a:latin typeface="Noto Sans SemCond" panose="020B0502040504020204"/>
                <a:cs typeface="Times New Roman" panose="02020603050405020304" pitchFamily="18" charset="0"/>
              </a:rPr>
              <a:t>and</a:t>
            </a:r>
            <a:r>
              <a:rPr lang="nl-BE" sz="1400" dirty="0">
                <a:latin typeface="Noto Sans SemCond" panose="020B0502040504020204"/>
                <a:cs typeface="Times New Roman" panose="02020603050405020304" pitchFamily="18" charset="0"/>
              </a:rPr>
              <a:t> Tiny Dragon’ </a:t>
            </a:r>
            <a:endParaRPr lang="nl-BE" sz="1400" dirty="0">
              <a:latin typeface="Noto Sans SemCond" panose="020B0502040504020204"/>
            </a:endParaRPr>
          </a:p>
          <a:p>
            <a:endParaRPr lang="nl-BE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5C7EE3-1F41-C836-3632-0ACF6E5343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4358"/>
          <a:stretch/>
        </p:blipFill>
        <p:spPr>
          <a:xfrm>
            <a:off x="454596" y="1040698"/>
            <a:ext cx="5353080" cy="33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985926"/>
            <a:ext cx="7886700" cy="4723499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800" b="1" dirty="0">
                <a:latin typeface="Noto Sans SemCond" panose="020B0502040504020204"/>
              </a:rPr>
              <a:t>Situatie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Aanmelding </a:t>
            </a:r>
            <a:r>
              <a:rPr lang="nl-BE" sz="2400" dirty="0">
                <a:latin typeface="Noto Sans SemCond" panose="020B0502040504020204"/>
                <a:sym typeface="Wingdings" panose="05000000000000000000" pitchFamily="2" charset="2"/>
              </a:rPr>
              <a:t> </a:t>
            </a:r>
            <a:r>
              <a:rPr lang="nl-BE" sz="2400" dirty="0">
                <a:latin typeface="Noto Sans SemCond" panose="020B0502040504020204"/>
              </a:rPr>
              <a:t>match met vrijwilliger </a:t>
            </a:r>
            <a:r>
              <a:rPr lang="nl-BE" sz="2400" dirty="0">
                <a:latin typeface="Noto Sans SemCond" panose="020B0502040504020204"/>
                <a:sym typeface="Wingdings" panose="05000000000000000000" pitchFamily="2" charset="2"/>
              </a:rPr>
              <a:t> start traject</a:t>
            </a:r>
            <a:endParaRPr lang="nl-BE" sz="2400" dirty="0">
              <a:latin typeface="Noto Sans SemCond" panose="020B0502040504020204"/>
            </a:endParaRP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dirty="0">
              <a:latin typeface="Noto Sans SemCond" panose="020B0502040504020204"/>
            </a:endParaRP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Fase 1: Voorbereiding </a:t>
            </a: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	</a:t>
            </a:r>
            <a:r>
              <a:rPr lang="nl-BE" sz="2400" dirty="0">
                <a:latin typeface="Noto Sans SemCond" panose="020B0502040504020204"/>
              </a:rPr>
              <a:t> Kennismaking met:	a. Kernpersoon/gezin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		b. Omgeving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		c. (Hulpverleners)</a:t>
            </a:r>
            <a:endParaRPr lang="nl-BE" sz="1800" dirty="0">
              <a:latin typeface="Noto Sans SemCond" panose="020B0502040504020204"/>
            </a:endParaRP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Organisatie van de bijeenkomst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000" b="1" dirty="0">
              <a:latin typeface="Noto Sans SemCond" panose="020B0502040504020204"/>
            </a:endParaRPr>
          </a:p>
          <a:p>
            <a:pPr marL="3657600" lvl="8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rgbClr val="A1166F"/>
                </a:solidFill>
                <a:latin typeface="Noto Sans SemCond" panose="020B0502040504020204"/>
              </a:rPr>
              <a:t>Fase 2: De bijeenkomst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Noto Sans SemCond" panose="020B0502040504020204"/>
              </a:rPr>
              <a:t>	</a:t>
            </a:r>
          </a:p>
          <a:p>
            <a:pPr marL="3657600" lvl="8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chemeClr val="bg1">
                    <a:lumMod val="50000"/>
                  </a:schemeClr>
                </a:solidFill>
                <a:latin typeface="Noto Sans SemCond" panose="020B0502040504020204"/>
                <a:sym typeface="Wingdings" panose="05000000000000000000" pitchFamily="2" charset="2"/>
              </a:rPr>
              <a:t> </a:t>
            </a:r>
            <a:r>
              <a:rPr lang="nl-BE" sz="2400" b="1" dirty="0">
                <a:solidFill>
                  <a:schemeClr val="bg1">
                    <a:lumMod val="50000"/>
                  </a:schemeClr>
                </a:solidFill>
                <a:latin typeface="Noto Sans SemCond" panose="020B0502040504020204"/>
              </a:rPr>
              <a:t>Plan opmaken</a:t>
            </a:r>
            <a:endParaRPr lang="nl-BE" sz="2400" b="1" dirty="0">
              <a:latin typeface="Noto Sans SemCond" panose="020B0502040504020204"/>
            </a:endParaRP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sp>
        <p:nvSpPr>
          <p:cNvPr id="2" name="Tijdelijke aanduiding voor inhoud 6">
            <a:extLst>
              <a:ext uri="{FF2B5EF4-FFF2-40B4-BE49-F238E27FC236}">
                <a16:creationId xmlns:a16="http://schemas.microsoft.com/office/drawing/2014/main" id="{62C213DA-BB38-79BB-69BE-6A58CD9897B9}"/>
              </a:ext>
            </a:extLst>
          </p:cNvPr>
          <p:cNvSpPr txBox="1">
            <a:spLocks/>
          </p:cNvSpPr>
          <p:nvPr/>
        </p:nvSpPr>
        <p:spPr>
          <a:xfrm>
            <a:off x="1816472" y="4661693"/>
            <a:ext cx="2755528" cy="481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rgbClr val="003399"/>
                </a:solidFill>
                <a:latin typeface="Noto Sans SemCond" panose="020B0502040504020204"/>
              </a:rPr>
              <a:t>EKC-traject </a:t>
            </a:r>
          </a:p>
        </p:txBody>
      </p:sp>
      <p:pic>
        <p:nvPicPr>
          <p:cNvPr id="3" name="Picture 2" descr="Bilder und Videos suchen: strichmännchen">
            <a:extLst>
              <a:ext uri="{FF2B5EF4-FFF2-40B4-BE49-F238E27FC236}">
                <a16:creationId xmlns:a16="http://schemas.microsoft.com/office/drawing/2014/main" id="{2E87A4F6-28F2-C266-E33E-636A72F9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2811138"/>
            <a:ext cx="2794716" cy="18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085B132C-A7E1-CDA5-6F3B-5459EA9BB29B}"/>
              </a:ext>
            </a:extLst>
          </p:cNvPr>
          <p:cNvSpPr/>
          <p:nvPr/>
        </p:nvSpPr>
        <p:spPr>
          <a:xfrm rot="2344190">
            <a:off x="1436324" y="3831470"/>
            <a:ext cx="4717700" cy="529929"/>
          </a:xfrm>
          <a:prstGeom prst="rightArrow">
            <a:avLst/>
          </a:prstGeom>
          <a:solidFill>
            <a:srgbClr val="003399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route van een Eigen Kracht traject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29" y="928938"/>
            <a:ext cx="10958051" cy="46604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400" b="1" dirty="0">
                <a:solidFill>
                  <a:srgbClr val="A1166F"/>
                </a:solidFill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1. Het open gedeelte </a:t>
            </a:r>
          </a:p>
          <a:p>
            <a:pPr marL="0" indent="0">
              <a:buNone/>
            </a:pPr>
            <a:r>
              <a:rPr lang="nl-BE" sz="24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=</a:t>
            </a:r>
            <a:r>
              <a:rPr lang="nl-BE" sz="2400" b="1" dirty="0">
                <a:solidFill>
                  <a:srgbClr val="A1166F"/>
                </a:solidFill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 </a:t>
            </a:r>
            <a:r>
              <a:rPr lang="nl-BE" sz="24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Informatie uitwisseling</a:t>
            </a:r>
          </a:p>
          <a:p>
            <a:pPr marL="0" indent="0">
              <a:buNone/>
            </a:pPr>
            <a:endParaRPr lang="nl-BE" sz="3200" b="1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Voorstelling van de deelnemers</a:t>
            </a:r>
          </a:p>
          <a:p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Delen van de voorliggende vraag/vragen</a:t>
            </a:r>
          </a:p>
          <a:p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Professionals kunnen informatie/ blik op de situatie delen (eventueel bodemeisen)</a:t>
            </a:r>
          </a:p>
          <a:p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Deelnemers kunnen vragen stellen</a:t>
            </a:r>
          </a:p>
          <a:p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EKC-vrijwilliger modereert </a:t>
            </a: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Eigen Kracht-conferentie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5AD61F9-8BA8-D260-3B01-ED46D020C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142" y="821918"/>
            <a:ext cx="2402032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6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clipart, ontwerp&#10;&#10;Automatisch gegenereerde beschrijving">
            <a:extLst>
              <a:ext uri="{FF2B5EF4-FFF2-40B4-BE49-F238E27FC236}">
                <a16:creationId xmlns:a16="http://schemas.microsoft.com/office/drawing/2014/main" id="{DC975082-C74B-FFBF-801C-698A9691E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581" y="1469136"/>
            <a:ext cx="2514600" cy="1959864"/>
          </a:xfrm>
          <a:prstGeom prst="rect">
            <a:avLst/>
          </a:prstGeom>
        </p:spPr>
      </p:pic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914401"/>
            <a:ext cx="11821293" cy="5279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A1166F"/>
                </a:solidFill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2. De eigen tijd </a:t>
            </a:r>
            <a:r>
              <a:rPr lang="nl-NL" sz="24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=</a:t>
            </a:r>
            <a:r>
              <a:rPr lang="nl-NL" sz="2400" b="1" dirty="0">
                <a:solidFill>
                  <a:srgbClr val="A1166F"/>
                </a:solidFill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 </a:t>
            </a:r>
            <a:r>
              <a:rPr lang="nl-NL" sz="24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Overleg, het plan wordt bedacht</a:t>
            </a:r>
          </a:p>
          <a:p>
            <a:r>
              <a:rPr lang="nl-NL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Deelnemers uit het persoonlijk netwerk overleggen en maken samen een plan. </a:t>
            </a:r>
          </a:p>
          <a:p>
            <a:r>
              <a:rPr lang="nl-NL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Hulpverleners en EK-coördinator zijn </a:t>
            </a:r>
            <a:r>
              <a:rPr lang="nl-NL" sz="2400" i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niet</a:t>
            </a:r>
            <a:r>
              <a:rPr lang="nl-NL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 aanwezig</a:t>
            </a:r>
          </a:p>
          <a:p>
            <a:pPr marL="0" indent="0">
              <a:buNone/>
            </a:pPr>
            <a:endParaRPr lang="nl-NL" sz="2400" b="1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0" indent="0">
              <a:buNone/>
            </a:pPr>
            <a:endParaRPr lang="nl-NL" sz="2400" b="1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0" indent="0">
              <a:buNone/>
            </a:pPr>
            <a:r>
              <a:rPr lang="nl-NL" sz="24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Waarom belangrijk dat het netwerk binnen eigen kring overlegt?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Eigen mensen die zij vertrouwen en die willen meedenken</a:t>
            </a:r>
          </a:p>
          <a:p>
            <a:pPr marL="342900" indent="-342900"/>
            <a:r>
              <a:rPr lang="nl-NL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Zo circuleert info die anders niet gedeeld zou worden (eigen dynamiek/ creatief proces)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Niet teveel afwachtende houding t.o.v. de professional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Het is hun proces: eigenaarschap over wat ze bespreken en welke acties passend zijn</a:t>
            </a:r>
          </a:p>
          <a:p>
            <a:pPr lvl="1" indent="0">
              <a:buNone/>
            </a:pPr>
            <a:endParaRPr lang="nl-NL" sz="20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0" indent="0">
              <a:buNone/>
            </a:pPr>
            <a:endParaRPr lang="nl-BE" sz="2400" b="1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Eigen Kracht-conferentie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33" y="1157748"/>
            <a:ext cx="10987548" cy="4542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400" b="1" dirty="0">
                <a:solidFill>
                  <a:srgbClr val="A1166F"/>
                </a:solidFill>
                <a:latin typeface="Noto Sans SemCond" panose="020B0502040504020204"/>
                <a:ea typeface="Noto Sans SemCond" panose="020B0502040504020204" pitchFamily="34"/>
                <a:cs typeface="Noto Sans SemCond" panose="020B0502040504020204" pitchFamily="34"/>
              </a:rPr>
              <a:t>3. De voorstelling van het Plan </a:t>
            </a:r>
          </a:p>
          <a:p>
            <a:pPr marL="0" indent="0">
              <a:buNone/>
            </a:pPr>
            <a:r>
              <a:rPr lang="nl-BE" sz="2400" b="1" dirty="0">
                <a:latin typeface="Noto Sans SemCond" panose="020B0502040504020204"/>
                <a:ea typeface="Noto Sans SemCond" panose="020B0502040504020204" pitchFamily="34"/>
                <a:cs typeface="Noto Sans SemCond" panose="020B0502040504020204" pitchFamily="34"/>
              </a:rPr>
              <a:t>= Voorstelling &amp; toetsing</a:t>
            </a:r>
          </a:p>
          <a:p>
            <a:pPr marL="0" indent="0">
              <a:buNone/>
            </a:pPr>
            <a:endParaRPr lang="nl-BE" sz="2400" dirty="0">
              <a:latin typeface="Noto Sans SemCond" panose="020B050204050402020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0" indent="0">
              <a:buNone/>
            </a:pPr>
            <a:r>
              <a:rPr lang="nl-BE" sz="2400" dirty="0">
                <a:latin typeface="Noto Sans SemCond" panose="020B0502040504020204"/>
                <a:ea typeface="Noto Sans SemCond" panose="020B0502040504020204" pitchFamily="34"/>
                <a:cs typeface="Noto Sans SemCond" panose="020B0502040504020204" pitchFamily="34"/>
              </a:rPr>
              <a:t>De vrijwilliger overloopt met netwerk het plan: </a:t>
            </a:r>
          </a:p>
          <a:p>
            <a:r>
              <a:rPr lang="nl-BE" sz="2400" dirty="0">
                <a:latin typeface="Noto Sans SemCond" panose="020B0502040504020204"/>
                <a:ea typeface="Noto Sans SemCond" panose="020B0502040504020204" pitchFamily="34"/>
                <a:cs typeface="Noto Sans SemCond" panose="020B0502040504020204" pitchFamily="34"/>
              </a:rPr>
              <a:t>Afspraken duidelijk en concreet genoeg voor iedereen? </a:t>
            </a:r>
          </a:p>
          <a:p>
            <a:r>
              <a:rPr lang="nl-BE" sz="2400" dirty="0">
                <a:latin typeface="Noto Sans SemCond" panose="020B0502040504020204"/>
                <a:ea typeface="Noto Sans SemCond" panose="020B0502040504020204" pitchFamily="34"/>
                <a:cs typeface="Noto Sans SemCond" panose="020B0502040504020204" pitchFamily="34"/>
              </a:rPr>
              <a:t>Veilig? Wettelijk? Werkbaar?</a:t>
            </a:r>
          </a:p>
          <a:p>
            <a:r>
              <a:rPr lang="nl-BE" sz="2400" dirty="0">
                <a:latin typeface="Noto Sans SemCond" panose="020B0502040504020204"/>
                <a:ea typeface="Noto Sans SemCond" panose="020B0502040504020204" pitchFamily="34"/>
                <a:cs typeface="Noto Sans SemCond" panose="020B0502040504020204" pitchFamily="34"/>
              </a:rPr>
              <a:t>Wie komt bij elkaar als het plan bijsturing nodig heeft? </a:t>
            </a: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Eigen Kracht-conferentie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C56AF65-1962-E8EC-A06E-EA745472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440" y="1008164"/>
            <a:ext cx="3020943" cy="29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8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985926"/>
            <a:ext cx="7886700" cy="4723499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800" b="1" dirty="0">
                <a:latin typeface="Noto Sans SemCond" panose="020B0502040504020204"/>
              </a:rPr>
              <a:t>Situatie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Aanmelding </a:t>
            </a:r>
            <a:r>
              <a:rPr lang="nl-BE" sz="2400" dirty="0">
                <a:latin typeface="Noto Sans SemCond" panose="020B0502040504020204"/>
                <a:sym typeface="Wingdings" panose="05000000000000000000" pitchFamily="2" charset="2"/>
              </a:rPr>
              <a:t> </a:t>
            </a:r>
            <a:r>
              <a:rPr lang="nl-BE" sz="2400" dirty="0">
                <a:latin typeface="Noto Sans SemCond" panose="020B0502040504020204"/>
              </a:rPr>
              <a:t>match met vrijwilliger </a:t>
            </a:r>
            <a:r>
              <a:rPr lang="nl-BE" sz="2400" dirty="0">
                <a:latin typeface="Noto Sans SemCond" panose="020B0502040504020204"/>
                <a:sym typeface="Wingdings" panose="05000000000000000000" pitchFamily="2" charset="2"/>
              </a:rPr>
              <a:t> start traject</a:t>
            </a:r>
            <a:endParaRPr lang="nl-BE" sz="2400" dirty="0">
              <a:latin typeface="Noto Sans SemCond" panose="020B0502040504020204"/>
            </a:endParaRP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dirty="0">
              <a:latin typeface="Noto Sans SemCond" panose="020B0502040504020204"/>
            </a:endParaRP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Fase 1: Voorbereiding </a:t>
            </a: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	</a:t>
            </a:r>
            <a:r>
              <a:rPr lang="nl-BE" sz="2400" dirty="0">
                <a:latin typeface="Noto Sans SemCond" panose="020B0502040504020204"/>
              </a:rPr>
              <a:t> Kennismaking met:	a. Kernpersoon/gezin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		b. Omgeving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1800" dirty="0">
                <a:latin typeface="Noto Sans SemCond" panose="020B0502040504020204"/>
              </a:rPr>
              <a:t>		</a:t>
            </a:r>
            <a:r>
              <a:rPr lang="nl-BE" sz="2400" dirty="0">
                <a:latin typeface="Noto Sans SemCond" panose="020B0502040504020204"/>
              </a:rPr>
              <a:t>c. (Hulpverleners)</a:t>
            </a:r>
            <a:endParaRPr lang="nl-BE" sz="1400" dirty="0">
              <a:latin typeface="Noto Sans SemCond" panose="020B0502040504020204"/>
            </a:endParaRP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Organisatie van de bijeenkomst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000" b="1" dirty="0">
              <a:latin typeface="Noto Sans SemCond" panose="020B0502040504020204"/>
            </a:endParaRPr>
          </a:p>
          <a:p>
            <a:pPr marL="3657600" lvl="8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rgbClr val="A1166F"/>
                </a:solidFill>
                <a:latin typeface="Noto Sans SemCond" panose="020B0502040504020204"/>
              </a:rPr>
              <a:t>Fase 2: De bijeenkomst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Noto Sans SemCond" panose="020B0502040504020204"/>
              </a:rPr>
              <a:t>	</a:t>
            </a:r>
          </a:p>
          <a:p>
            <a:pPr marL="3657600" lvl="8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chemeClr val="bg1">
                    <a:lumMod val="50000"/>
                  </a:schemeClr>
                </a:solidFill>
                <a:latin typeface="Noto Sans SemCond" panose="020B0502040504020204"/>
                <a:sym typeface="Wingdings" panose="05000000000000000000" pitchFamily="2" charset="2"/>
              </a:rPr>
              <a:t> </a:t>
            </a:r>
            <a:r>
              <a:rPr lang="nl-BE" sz="2400" b="1" dirty="0">
                <a:solidFill>
                  <a:schemeClr val="bg1">
                    <a:lumMod val="50000"/>
                  </a:schemeClr>
                </a:solidFill>
                <a:latin typeface="Noto Sans SemCond" panose="020B0502040504020204"/>
              </a:rPr>
              <a:t>Plan opmaken</a:t>
            </a:r>
            <a:endParaRPr lang="nl-BE" sz="2400" b="1" dirty="0">
              <a:latin typeface="Noto Sans SemCond" panose="020B0502040504020204"/>
            </a:endParaRP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sp>
        <p:nvSpPr>
          <p:cNvPr id="2" name="Tijdelijke aanduiding voor inhoud 6">
            <a:extLst>
              <a:ext uri="{FF2B5EF4-FFF2-40B4-BE49-F238E27FC236}">
                <a16:creationId xmlns:a16="http://schemas.microsoft.com/office/drawing/2014/main" id="{62C213DA-BB38-79BB-69BE-6A58CD9897B9}"/>
              </a:ext>
            </a:extLst>
          </p:cNvPr>
          <p:cNvSpPr txBox="1">
            <a:spLocks/>
          </p:cNvSpPr>
          <p:nvPr/>
        </p:nvSpPr>
        <p:spPr>
          <a:xfrm>
            <a:off x="1816472" y="4661693"/>
            <a:ext cx="2755528" cy="481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rgbClr val="003399"/>
                </a:solidFill>
                <a:latin typeface="Noto Sans SemCond" panose="020B0502040504020204"/>
              </a:rPr>
              <a:t>EKC-traject </a:t>
            </a:r>
          </a:p>
        </p:txBody>
      </p:sp>
      <p:pic>
        <p:nvPicPr>
          <p:cNvPr id="3" name="Picture 2" descr="Bilder und Videos suchen: strichmännchen">
            <a:extLst>
              <a:ext uri="{FF2B5EF4-FFF2-40B4-BE49-F238E27FC236}">
                <a16:creationId xmlns:a16="http://schemas.microsoft.com/office/drawing/2014/main" id="{2E87A4F6-28F2-C266-E33E-636A72F9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2811138"/>
            <a:ext cx="2794716" cy="18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085B132C-A7E1-CDA5-6F3B-5459EA9BB29B}"/>
              </a:ext>
            </a:extLst>
          </p:cNvPr>
          <p:cNvSpPr/>
          <p:nvPr/>
        </p:nvSpPr>
        <p:spPr>
          <a:xfrm rot="2344190">
            <a:off x="1436324" y="3831470"/>
            <a:ext cx="4717700" cy="529929"/>
          </a:xfrm>
          <a:prstGeom prst="rightArrow">
            <a:avLst/>
          </a:prstGeom>
          <a:solidFill>
            <a:srgbClr val="003399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route van een Eigen Kracht traject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9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985926"/>
            <a:ext cx="7886700" cy="4723499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800" b="1" dirty="0">
                <a:latin typeface="Noto Sans SemCond" panose="020B0502040504020204"/>
              </a:rPr>
              <a:t>Situatie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Aanmelding </a:t>
            </a:r>
            <a:r>
              <a:rPr lang="nl-BE" sz="2400" dirty="0">
                <a:latin typeface="Noto Sans SemCond" panose="020B0502040504020204"/>
                <a:sym typeface="Wingdings" panose="05000000000000000000" pitchFamily="2" charset="2"/>
              </a:rPr>
              <a:t> </a:t>
            </a:r>
            <a:r>
              <a:rPr lang="nl-BE" sz="2400" dirty="0">
                <a:latin typeface="Noto Sans SemCond" panose="020B0502040504020204"/>
              </a:rPr>
              <a:t>match met vrijwilliger </a:t>
            </a:r>
            <a:r>
              <a:rPr lang="nl-BE" sz="2400" dirty="0">
                <a:latin typeface="Noto Sans SemCond" panose="020B0502040504020204"/>
                <a:sym typeface="Wingdings" panose="05000000000000000000" pitchFamily="2" charset="2"/>
              </a:rPr>
              <a:t> start traject</a:t>
            </a:r>
            <a:endParaRPr lang="nl-BE" sz="2400" dirty="0">
              <a:latin typeface="Noto Sans SemCond" panose="020B0502040504020204"/>
            </a:endParaRP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dirty="0">
              <a:latin typeface="Noto Sans SemCond" panose="020B0502040504020204"/>
            </a:endParaRP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Fase 1: Voorbereiding </a:t>
            </a: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	</a:t>
            </a:r>
            <a:r>
              <a:rPr lang="nl-BE" sz="2400" dirty="0">
                <a:latin typeface="Noto Sans SemCond" panose="020B0502040504020204"/>
              </a:rPr>
              <a:t> Kennismaking met:	a. Kernpersoon/gezin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		b. Omgeving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		c. (Hulpverleners)</a:t>
            </a:r>
            <a:endParaRPr lang="nl-BE" sz="1800" dirty="0">
              <a:latin typeface="Noto Sans SemCond" panose="020B0502040504020204"/>
            </a:endParaRP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Organisatie van de bijeenkomst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000" b="1" dirty="0">
              <a:latin typeface="Noto Sans SemCond" panose="020B0502040504020204"/>
            </a:endParaRPr>
          </a:p>
          <a:p>
            <a:pPr marL="3657600" lvl="8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Fase 2: De bijeenkomst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Noto Sans SemCond" panose="020B0502040504020204"/>
              </a:rPr>
              <a:t>	</a:t>
            </a:r>
          </a:p>
          <a:p>
            <a:pPr marL="3657600" lvl="8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chemeClr val="bg1">
                    <a:lumMod val="50000"/>
                  </a:schemeClr>
                </a:solidFill>
                <a:latin typeface="Noto Sans SemCond" panose="020B0502040504020204"/>
                <a:sym typeface="Wingdings" panose="05000000000000000000" pitchFamily="2" charset="2"/>
              </a:rPr>
              <a:t> </a:t>
            </a:r>
            <a:r>
              <a:rPr lang="nl-BE" sz="2400" b="1" dirty="0">
                <a:solidFill>
                  <a:schemeClr val="bg1">
                    <a:lumMod val="50000"/>
                  </a:schemeClr>
                </a:solidFill>
                <a:latin typeface="Noto Sans SemCond" panose="020B0502040504020204"/>
              </a:rPr>
              <a:t>Plan opmaken</a:t>
            </a:r>
            <a:endParaRPr lang="nl-BE" sz="2400" b="1" dirty="0">
              <a:latin typeface="Noto Sans SemCond" panose="020B0502040504020204"/>
            </a:endParaRP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sp>
        <p:nvSpPr>
          <p:cNvPr id="2" name="Tijdelijke aanduiding voor inhoud 6">
            <a:extLst>
              <a:ext uri="{FF2B5EF4-FFF2-40B4-BE49-F238E27FC236}">
                <a16:creationId xmlns:a16="http://schemas.microsoft.com/office/drawing/2014/main" id="{62C213DA-BB38-79BB-69BE-6A58CD9897B9}"/>
              </a:ext>
            </a:extLst>
          </p:cNvPr>
          <p:cNvSpPr txBox="1">
            <a:spLocks/>
          </p:cNvSpPr>
          <p:nvPr/>
        </p:nvSpPr>
        <p:spPr>
          <a:xfrm>
            <a:off x="1816472" y="4661693"/>
            <a:ext cx="2755528" cy="481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rgbClr val="003399"/>
                </a:solidFill>
                <a:latin typeface="Noto Sans SemCond" panose="020B0502040504020204"/>
              </a:rPr>
              <a:t>EKC-traject </a:t>
            </a:r>
          </a:p>
        </p:txBody>
      </p:sp>
      <p:pic>
        <p:nvPicPr>
          <p:cNvPr id="3" name="Picture 2" descr="Bilder und Videos suchen: strichmännchen">
            <a:extLst>
              <a:ext uri="{FF2B5EF4-FFF2-40B4-BE49-F238E27FC236}">
                <a16:creationId xmlns:a16="http://schemas.microsoft.com/office/drawing/2014/main" id="{2E87A4F6-28F2-C266-E33E-636A72F9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2811138"/>
            <a:ext cx="2794716" cy="18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085B132C-A7E1-CDA5-6F3B-5459EA9BB29B}"/>
              </a:ext>
            </a:extLst>
          </p:cNvPr>
          <p:cNvSpPr/>
          <p:nvPr/>
        </p:nvSpPr>
        <p:spPr>
          <a:xfrm rot="2344190">
            <a:off x="1436324" y="3831470"/>
            <a:ext cx="4717700" cy="529929"/>
          </a:xfrm>
          <a:prstGeom prst="rightArrow">
            <a:avLst/>
          </a:prstGeom>
          <a:solidFill>
            <a:srgbClr val="003399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route van een Eigen Kracht traject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11AC2A5-4D26-6691-547D-9B5AA87D37D6}"/>
              </a:ext>
            </a:extLst>
          </p:cNvPr>
          <p:cNvSpPr txBox="1"/>
          <p:nvPr/>
        </p:nvSpPr>
        <p:spPr>
          <a:xfrm>
            <a:off x="3164244" y="6396335"/>
            <a:ext cx="785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>
                <a:latin typeface="Noto Sans SemCond" panose="020B0502040504020204"/>
              </a:rPr>
              <a:t>	</a:t>
            </a:r>
            <a:r>
              <a:rPr lang="nl-BE" sz="2400" b="1" dirty="0">
                <a:solidFill>
                  <a:schemeClr val="bg1">
                    <a:lumMod val="50000"/>
                  </a:schemeClr>
                </a:solidFill>
                <a:latin typeface="Noto Sans SemCond" panose="020B0502040504020204"/>
              </a:rPr>
              <a:t>Fase 3: De uitvoering van het plan </a:t>
            </a:r>
          </a:p>
        </p:txBody>
      </p:sp>
      <p:sp>
        <p:nvSpPr>
          <p:cNvPr id="17" name="Pijl: omlaag 16">
            <a:extLst>
              <a:ext uri="{FF2B5EF4-FFF2-40B4-BE49-F238E27FC236}">
                <a16:creationId xmlns:a16="http://schemas.microsoft.com/office/drawing/2014/main" id="{8FC15490-CC7E-D0BA-68D6-03C6BFE675C2}"/>
              </a:ext>
            </a:extLst>
          </p:cNvPr>
          <p:cNvSpPr/>
          <p:nvPr/>
        </p:nvSpPr>
        <p:spPr>
          <a:xfrm>
            <a:off x="6838682" y="5872074"/>
            <a:ext cx="418106" cy="60811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229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4" y="1072727"/>
            <a:ext cx="11090786" cy="507344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Vrijwillige burger die</a:t>
            </a:r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onze 3-daagse vorming heeft gevolgd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ondersteund wordt door een </a:t>
            </a:r>
            <a:r>
              <a:rPr lang="nl-BE" sz="24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coach </a:t>
            </a:r>
            <a:r>
              <a:rPr lang="nl-BE" alt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+ kansen intervisie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Heeft de functie van een organisator en facilitator van de bijeenkomst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groep samenbrengen, bijdragen dat ze op prettige manier kunnen overleggen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is onafhankelijk/onpartijdig </a:t>
            </a:r>
          </a:p>
          <a:p>
            <a:r>
              <a:rPr lang="nl-BE" sz="24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Kan de tijd nemen</a:t>
            </a:r>
          </a:p>
          <a:p>
            <a:pPr lvl="2"/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om te luisteren, aan te moedigen, het brede netwerk in kaart te brengen </a:t>
            </a:r>
          </a:p>
          <a:p>
            <a:pPr lvl="2"/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te onderzoeken of er drempels zijn die kunnen worden verholpen  </a:t>
            </a:r>
          </a:p>
          <a:p>
            <a:pPr lvl="2"/>
            <a:r>
              <a:rPr lang="nl-BE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hulpvragen helpen concretiseren om aan netwerk voor te leggen </a:t>
            </a:r>
          </a:p>
          <a:p>
            <a:pPr lvl="2"/>
            <a:endParaRPr lang="nl-BE" sz="24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457200" lvl="2" indent="0">
              <a:buNone/>
            </a:pPr>
            <a:endParaRPr lang="nl-BE" sz="24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lvl="1" indent="0">
              <a:buNone/>
            </a:pPr>
            <a:endParaRPr lang="nl-BE" sz="24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Belang van de onafhankelijke coördinator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None/>
            </a:pPr>
            <a:r>
              <a:rPr lang="nl-BE" sz="3200" b="1" dirty="0">
                <a:solidFill>
                  <a:schemeClr val="bg1"/>
                </a:solidFill>
                <a:latin typeface="Noto Sans SemCond" panose="020B0502040504020204"/>
              </a:rPr>
              <a:t>Mogelijkheden tot samenwerking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E775082-9C97-CCBC-CE3B-520376C9B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90" y="1938174"/>
            <a:ext cx="3968614" cy="336347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53454EC-6432-E550-7B20-6DDBBA191210}"/>
              </a:ext>
            </a:extLst>
          </p:cNvPr>
          <p:cNvSpPr txBox="1"/>
          <p:nvPr/>
        </p:nvSpPr>
        <p:spPr>
          <a:xfrm>
            <a:off x="5226908" y="1597818"/>
            <a:ext cx="6809449" cy="362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</a:pPr>
            <a:endParaRPr lang="nl-BE" sz="2000" b="1" dirty="0">
              <a:solidFill>
                <a:schemeClr val="tx1">
                  <a:lumMod val="85000"/>
                  <a:lumOff val="15000"/>
                </a:schemeClr>
              </a:solidFill>
              <a:latin typeface="Noto Sans SemCond" panose="020B0502040504020204"/>
            </a:endParaRPr>
          </a:p>
          <a:p>
            <a:pPr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nl-B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emCond" panose="020B0502040504020204"/>
              </a:rPr>
              <a:t>Mogelijke samenwerking EK</a:t>
            </a:r>
            <a:r>
              <a:rPr lang="nl-B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emCond" panose="020B0502040504020204"/>
                <a:cs typeface="Times New Roman" panose="02020603050405020304" pitchFamily="18" charset="0"/>
              </a:rPr>
              <a:t>©</a:t>
            </a:r>
            <a:r>
              <a:rPr lang="nl-BE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emCond" panose="020B0502040504020204"/>
              </a:rPr>
              <a:t> - hulpverlening, bijv.: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emCond" panose="020B0502040504020204"/>
              </a:rPr>
              <a:t>EKC-traject steunt in de weg naar hulpverlening /  leidt tot een concrete vraag aan een professional 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emCond" panose="020B0502040504020204"/>
              </a:rPr>
              <a:t>Hulpverleningstraject brengt vraag voor netwerk naar voren 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emCond" panose="020B0502040504020204"/>
              </a:rPr>
              <a:t>Samen starten, EKC helpt iedereen rond de tafel te brengen: wat kan het netwerk zelf? Wat niet?</a:t>
            </a:r>
          </a:p>
          <a:p>
            <a:pPr marL="342900" indent="-342900" defTabSz="914400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B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Noto Sans SemCond" panose="020B0502040504020204"/>
              </a:rPr>
              <a:t>….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54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771" y="1248032"/>
            <a:ext cx="11647379" cy="3398613"/>
          </a:xfrm>
        </p:spPr>
        <p:txBody>
          <a:bodyPr>
            <a:noAutofit/>
          </a:bodyPr>
          <a:lstStyle/>
          <a:p>
            <a:r>
              <a:rPr lang="nl-BE" sz="28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Zicht krijgen op een breder netwerk dan kerngezin, wiens steun duurzaam kan zijn  </a:t>
            </a:r>
          </a:p>
          <a:p>
            <a:r>
              <a:rPr lang="nl-BE" sz="28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Mogelijkheid werking toe te lichten aan netwerk / uitleg te geven over wat er speelt zodat meerdere mensen betrokken worden </a:t>
            </a:r>
          </a:p>
          <a:p>
            <a:r>
              <a:rPr lang="nl-BE" sz="28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Een plan waarvoor de betrokkenen al motivatie hebben aangegeven</a:t>
            </a:r>
          </a:p>
          <a:p>
            <a:r>
              <a:rPr lang="nl-BE" sz="28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Meer ruimte te concentreren op de hulpvragen </a:t>
            </a:r>
          </a:p>
          <a:p>
            <a:r>
              <a:rPr lang="nl-BE" sz="28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…..</a:t>
            </a:r>
          </a:p>
          <a:p>
            <a:endParaRPr lang="nl-BE" sz="20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meerwaarde voor jullie als hulpverlener? 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A883BF-D0EC-4391-BA79-2B28EFA021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99" y="5486400"/>
            <a:ext cx="2533601" cy="1371599"/>
          </a:xfrm>
          <a:prstGeom prst="rect">
            <a:avLst/>
          </a:prstGeo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C55F7E35-3C80-75F7-F64A-50DC4D9E5A2F}"/>
              </a:ext>
            </a:extLst>
          </p:cNvPr>
          <p:cNvSpPr txBox="1">
            <a:spLocks/>
          </p:cNvSpPr>
          <p:nvPr/>
        </p:nvSpPr>
        <p:spPr>
          <a:xfrm>
            <a:off x="0" y="-1359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Bedankt</a:t>
            </a:r>
            <a:r>
              <a:rPr lang="en-US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voor</a:t>
            </a:r>
            <a:r>
              <a:rPr lang="en-US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jullie</a:t>
            </a:r>
            <a:r>
              <a:rPr lang="en-US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aandacht</a:t>
            </a:r>
            <a:r>
              <a:rPr lang="en-US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!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E36AC7-7635-4B78-06BA-2A55CA8B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69" y="858101"/>
            <a:ext cx="2714311" cy="27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03E5B4A-BF65-5853-91B7-027FF7D267A1}"/>
              </a:ext>
            </a:extLst>
          </p:cNvPr>
          <p:cNvSpPr txBox="1"/>
          <p:nvPr/>
        </p:nvSpPr>
        <p:spPr>
          <a:xfrm>
            <a:off x="1929012" y="4068231"/>
            <a:ext cx="81180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SzPct val="70000"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endParaRPr lang="nl-BE" sz="2000" b="1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0" indent="0" algn="ctr">
              <a:buSzPct val="70000"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endParaRPr lang="nl-BE" sz="2000" b="1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0" indent="0" algn="ctr">
              <a:buSzPct val="70000"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nl-BE" sz="20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Algemene contactgegevens EKC vzw </a:t>
            </a:r>
          </a:p>
          <a:p>
            <a:pPr marL="0" indent="0" algn="ctr">
              <a:buSzPct val="70000"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nl-BE" sz="20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	</a:t>
            </a:r>
            <a:r>
              <a:rPr lang="nl-BE" sz="2000" b="1" dirty="0">
                <a:solidFill>
                  <a:schemeClr val="bg1"/>
                </a:solidFill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info@eigenkrachtcentrale.be</a:t>
            </a:r>
            <a:r>
              <a:rPr lang="nl-BE" sz="2000" b="1" dirty="0">
                <a:solidFill>
                  <a:schemeClr val="bg1"/>
                </a:solidFill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 - 0489 45 54 12</a:t>
            </a:r>
          </a:p>
          <a:p>
            <a:pPr marL="0" indent="0" algn="ctr">
              <a:buSzPct val="70000"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endParaRPr lang="nl-BE" sz="2000" b="1" dirty="0">
              <a:solidFill>
                <a:schemeClr val="bg1"/>
              </a:solidFill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0" indent="0" algn="ctr">
              <a:buSzPct val="70000"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nl-BE" sz="20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Loes Kersten - Regio Brussel en Vlaams-Brabant</a:t>
            </a:r>
          </a:p>
          <a:p>
            <a:pPr marL="0" indent="0" algn="ctr">
              <a:buSzPct val="70000"/>
              <a:buNone/>
              <a:tabLst>
                <a:tab pos="317500" algn="l"/>
                <a:tab pos="422275" algn="l"/>
                <a:tab pos="871538" algn="l"/>
                <a:tab pos="1320800" algn="l"/>
                <a:tab pos="1770063" algn="l"/>
                <a:tab pos="2219325" algn="l"/>
                <a:tab pos="2668588" algn="l"/>
                <a:tab pos="3117850" algn="l"/>
                <a:tab pos="3567113" algn="l"/>
                <a:tab pos="4016375" algn="l"/>
                <a:tab pos="4465638" algn="l"/>
                <a:tab pos="4914900" algn="l"/>
                <a:tab pos="5364163" algn="l"/>
                <a:tab pos="5813425" algn="l"/>
                <a:tab pos="6262688" algn="l"/>
                <a:tab pos="6711950" algn="l"/>
                <a:tab pos="7161213" algn="l"/>
                <a:tab pos="7610475" algn="l"/>
                <a:tab pos="8059738" algn="l"/>
                <a:tab pos="8509000" algn="l"/>
                <a:tab pos="8958263" algn="l"/>
              </a:tabLst>
            </a:pPr>
            <a:r>
              <a:rPr lang="nl-BE" sz="2000" b="1" dirty="0">
                <a:solidFill>
                  <a:schemeClr val="bg1"/>
                </a:solidFill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loeskersten@eigenkrachtcentrale.be</a:t>
            </a:r>
            <a:r>
              <a:rPr lang="nl-BE" sz="2000" b="1" dirty="0">
                <a:solidFill>
                  <a:schemeClr val="bg1"/>
                </a:solidFill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 – 0489 27 88 30</a:t>
            </a:r>
          </a:p>
        </p:txBody>
      </p:sp>
    </p:spTree>
    <p:extLst>
      <p:ext uri="{BB962C8B-B14F-4D97-AF65-F5344CB8AC3E}">
        <p14:creationId xmlns:p14="http://schemas.microsoft.com/office/powerpoint/2010/main" val="46873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3">
            <a:extLst>
              <a:ext uri="{FF2B5EF4-FFF2-40B4-BE49-F238E27FC236}">
                <a16:creationId xmlns:a16="http://schemas.microsoft.com/office/drawing/2014/main" id="{26FFE062-C7C3-020B-BF3B-1B14E344B615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Eigen Kracht conferenties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8C8023A-F3B2-E4A2-1D5F-571AFA803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0" y="676296"/>
            <a:ext cx="9262622" cy="618170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78030B1-7170-7B0B-C88D-C52D9AEC6CA5}"/>
              </a:ext>
            </a:extLst>
          </p:cNvPr>
          <p:cNvSpPr txBox="1">
            <a:spLocks/>
          </p:cNvSpPr>
          <p:nvPr/>
        </p:nvSpPr>
        <p:spPr>
          <a:xfrm>
            <a:off x="2076315" y="1445341"/>
            <a:ext cx="6698975" cy="4768645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8000" b="1" dirty="0">
                <a:solidFill>
                  <a:srgbClr val="BA4E8C"/>
                </a:solidFill>
                <a:latin typeface="Trebuchet MS" charset="0"/>
                <a:ea typeface="Trebuchet MS" charset="0"/>
                <a:cs typeface="Trebuchet MS" charset="0"/>
              </a:rPr>
              <a:t>Maak zelf </a:t>
            </a:r>
            <a:br>
              <a:rPr lang="nl-NL" sz="8000" b="1" dirty="0">
                <a:solidFill>
                  <a:srgbClr val="BA4E8C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nl-NL" sz="8000" b="1" dirty="0">
                <a:solidFill>
                  <a:srgbClr val="BA4E8C"/>
                </a:solidFill>
                <a:latin typeface="Trebuchet MS" charset="0"/>
                <a:ea typeface="Trebuchet MS" charset="0"/>
                <a:cs typeface="Trebuchet MS" charset="0"/>
              </a:rPr>
              <a:t>samen </a:t>
            </a:r>
            <a:br>
              <a:rPr lang="nl-NL" sz="8000" b="1" dirty="0">
                <a:solidFill>
                  <a:srgbClr val="BA4E8C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nl-NL" sz="8000" b="1" dirty="0">
                <a:solidFill>
                  <a:srgbClr val="BA4E8C"/>
                </a:solidFill>
                <a:latin typeface="Trebuchet MS" charset="0"/>
                <a:ea typeface="Trebuchet MS" charset="0"/>
                <a:cs typeface="Trebuchet MS" charset="0"/>
              </a:rPr>
              <a:t>een plan,</a:t>
            </a:r>
            <a:br>
              <a:rPr lang="nl-NL" sz="8000" b="1" dirty="0">
                <a:solidFill>
                  <a:srgbClr val="BA4E8C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nl-NL" sz="8000" b="1" dirty="0">
                <a:solidFill>
                  <a:srgbClr val="BA4E8C"/>
                </a:solidFill>
                <a:latin typeface="Trebuchet MS" charset="0"/>
                <a:ea typeface="Trebuchet MS" charset="0"/>
                <a:cs typeface="Trebuchet MS" charset="0"/>
              </a:rPr>
              <a:t>het kan!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FB3409D-10A3-7A2F-F65C-EA3376B5FF0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8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08" y="1067250"/>
            <a:ext cx="10039349" cy="4723499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3200" b="1" dirty="0">
                <a:latin typeface="Noto Sans SemCond" panose="020B0502040504020204"/>
              </a:rPr>
              <a:t>Een EKC-traject start met </a:t>
            </a:r>
            <a:r>
              <a:rPr lang="nl-BE" sz="3200" b="1" dirty="0">
                <a:latin typeface="Noto Sans SemCond" panose="020B0502040504020204"/>
                <a:ea typeface="Noto Sans SemCond" panose="020B0502040504020204" pitchFamily="34"/>
                <a:cs typeface="Noto Sans SemCond" panose="020B0502040504020204" pitchFamily="34"/>
              </a:rPr>
              <a:t>iets dat een plan vraagt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BE" sz="3200" b="1" dirty="0">
              <a:latin typeface="Noto Sans SemCond" panose="020B050204050402020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l-BE" sz="3200" b="1" dirty="0">
              <a:latin typeface="Noto Sans SemCond" panose="020B050204050402020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BE" sz="3200" b="1" dirty="0">
                <a:solidFill>
                  <a:srgbClr val="A1166F"/>
                </a:solidFill>
                <a:latin typeface="Noto Sans SemCond" panose="020B0502040504020204"/>
              </a:rPr>
              <a:t>Situatie</a:t>
            </a: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Hoe pakken we dat aan?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  <p:pic>
        <p:nvPicPr>
          <p:cNvPr id="19" name="Picture 2" descr="Bilder und Videos suchen: strichmännchen">
            <a:extLst>
              <a:ext uri="{FF2B5EF4-FFF2-40B4-BE49-F238E27FC236}">
                <a16:creationId xmlns:a16="http://schemas.microsoft.com/office/drawing/2014/main" id="{B9C3A4B6-A930-7DF0-DB52-ED15734D4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67"/>
          <a:stretch/>
        </p:blipFill>
        <p:spPr bwMode="auto">
          <a:xfrm>
            <a:off x="10300814" y="955744"/>
            <a:ext cx="719543" cy="185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: omlaag 1">
            <a:extLst>
              <a:ext uri="{FF2B5EF4-FFF2-40B4-BE49-F238E27FC236}">
                <a16:creationId xmlns:a16="http://schemas.microsoft.com/office/drawing/2014/main" id="{BB5D7FB7-156C-85C6-F5DE-0577B73D5C26}"/>
              </a:ext>
            </a:extLst>
          </p:cNvPr>
          <p:cNvSpPr/>
          <p:nvPr/>
        </p:nvSpPr>
        <p:spPr>
          <a:xfrm>
            <a:off x="5893380" y="1885117"/>
            <a:ext cx="214604" cy="64836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A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161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985926"/>
            <a:ext cx="7886700" cy="472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3200" b="1" dirty="0">
                <a:latin typeface="Noto Sans SemCond" panose="020B0502040504020204"/>
              </a:rPr>
              <a:t>		Situatie		</a:t>
            </a:r>
            <a:r>
              <a:rPr lang="nl-BE" sz="3200" b="1" dirty="0">
                <a:solidFill>
                  <a:srgbClr val="A1166F"/>
                </a:solidFill>
                <a:latin typeface="Noto Sans SemCond" panose="020B0502040504020204" pitchFamily="34"/>
              </a:rPr>
              <a:t>Aanmelding</a:t>
            </a: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dirty="0">
              <a:latin typeface="Noto Sans SemCond" panose="020B0502040504020204"/>
            </a:endParaRP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000" b="1" dirty="0">
              <a:latin typeface="Noto Sans SemCond" panose="020B0502040504020204"/>
            </a:endParaRPr>
          </a:p>
          <a:p>
            <a:pPr marL="3657600" lvl="8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b="1" dirty="0">
              <a:latin typeface="Noto Sans SemCond" panose="020B0502040504020204"/>
            </a:endParaRP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route van een Eigen Kracht traject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  <p:sp>
        <p:nvSpPr>
          <p:cNvPr id="2" name="Tijdelijke aanduiding voor inhoud 4">
            <a:extLst>
              <a:ext uri="{FF2B5EF4-FFF2-40B4-BE49-F238E27FC236}">
                <a16:creationId xmlns:a16="http://schemas.microsoft.com/office/drawing/2014/main" id="{A9D47E05-ACBE-3F15-A869-F196EF966789}"/>
              </a:ext>
            </a:extLst>
          </p:cNvPr>
          <p:cNvSpPr txBox="1">
            <a:spLocks/>
          </p:cNvSpPr>
          <p:nvPr/>
        </p:nvSpPr>
        <p:spPr>
          <a:xfrm>
            <a:off x="383060" y="1625470"/>
            <a:ext cx="9098924" cy="5232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72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Door wie?</a:t>
            </a:r>
          </a:p>
          <a:p>
            <a:r>
              <a:rPr lang="nl-BE" sz="72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Soms door burgers zelf</a:t>
            </a:r>
          </a:p>
          <a:p>
            <a:r>
              <a:rPr lang="nl-BE" sz="72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Meestal door hulpverlener: 1G1P, CAW, CLB, OCMW, jeugdhulporganisaties, pleegzorg, OCJ…</a:t>
            </a:r>
          </a:p>
          <a:p>
            <a:r>
              <a:rPr lang="nl-BE" sz="72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Altijd in samenspraak met kernpersoon/-gezin</a:t>
            </a:r>
          </a:p>
          <a:p>
            <a:endParaRPr lang="nl-BE" sz="72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72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Hoe?</a:t>
            </a:r>
          </a:p>
          <a:p>
            <a:r>
              <a:rPr lang="nl-BE" sz="72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Aanmeldingsformulier op website </a:t>
            </a:r>
            <a:r>
              <a:rPr lang="nl-BE" sz="72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  <a:hlinkClick r:id="rId4"/>
              </a:rPr>
              <a:t>www.eigenkrachtcentrale.be</a:t>
            </a:r>
            <a:endParaRPr lang="nl-BE" sz="72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r>
              <a:rPr lang="nl-BE" sz="72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Telefonisch 0489 455 413</a:t>
            </a:r>
          </a:p>
          <a:p>
            <a:r>
              <a:rPr lang="nl-BE" sz="7200" dirty="0">
                <a:solidFill>
                  <a:schemeClr val="tx1"/>
                </a:solidFill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Wie kunnen aanmelden? </a:t>
            </a:r>
            <a:r>
              <a:rPr lang="nl-BE" sz="72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Als er een kind/jongere betrokken is van -9 maanden t/m 25 jaar </a:t>
            </a:r>
          </a:p>
          <a:p>
            <a:pPr lvl="1"/>
            <a:endParaRPr lang="nl-BE" sz="72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lvl="1"/>
            <a:endParaRPr lang="nl-BE" sz="24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lvl="1"/>
            <a:endParaRPr lang="nl-BE" sz="24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lvl="1"/>
            <a:endParaRPr lang="nl-BE" sz="24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nl-BE" sz="20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</a:br>
            <a:endParaRPr lang="nl-BE" sz="20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8551E714-0687-8B81-6F9D-650CBD3F9CDF}"/>
              </a:ext>
            </a:extLst>
          </p:cNvPr>
          <p:cNvSpPr/>
          <p:nvPr/>
        </p:nvSpPr>
        <p:spPr>
          <a:xfrm rot="16200000">
            <a:off x="5988698" y="981515"/>
            <a:ext cx="214604" cy="64836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A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CD5E3B-3824-7541-A9A6-7313FE619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0967" y="985926"/>
            <a:ext cx="71939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0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E2D5DB1-8EB2-FF09-15D8-A47C0E456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89" y="3597490"/>
            <a:ext cx="5387545" cy="3011857"/>
          </a:xfrm>
          <a:prstGeom prst="rect">
            <a:avLst/>
          </a:prstGeom>
        </p:spPr>
      </p:pic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985926"/>
            <a:ext cx="7886700" cy="4723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3200" b="1" dirty="0">
                <a:latin typeface="Noto Sans SemCond" panose="020B0502040504020204"/>
              </a:rPr>
              <a:t>		Situatie		</a:t>
            </a:r>
            <a:r>
              <a:rPr lang="nl-BE" sz="3200" b="1" dirty="0">
                <a:solidFill>
                  <a:srgbClr val="A1166F"/>
                </a:solidFill>
                <a:latin typeface="Noto Sans SemCond" panose="020B0502040504020204" pitchFamily="34"/>
              </a:rPr>
              <a:t>Aanmelding</a:t>
            </a: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dirty="0">
              <a:latin typeface="Noto Sans SemCond" panose="020B0502040504020204"/>
            </a:endParaRP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000" b="1" dirty="0">
              <a:latin typeface="Noto Sans SemCond" panose="020B0502040504020204"/>
            </a:endParaRPr>
          </a:p>
          <a:p>
            <a:pPr marL="3657600" lvl="8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b="1" dirty="0">
              <a:latin typeface="Noto Sans SemCond" panose="020B0502040504020204"/>
            </a:endParaRP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route van een Eigen Kracht traject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  <p:sp>
        <p:nvSpPr>
          <p:cNvPr id="2" name="Tijdelijke aanduiding voor inhoud 4">
            <a:extLst>
              <a:ext uri="{FF2B5EF4-FFF2-40B4-BE49-F238E27FC236}">
                <a16:creationId xmlns:a16="http://schemas.microsoft.com/office/drawing/2014/main" id="{A9D47E05-ACBE-3F15-A869-F196EF966789}"/>
              </a:ext>
            </a:extLst>
          </p:cNvPr>
          <p:cNvSpPr txBox="1">
            <a:spLocks/>
          </p:cNvSpPr>
          <p:nvPr/>
        </p:nvSpPr>
        <p:spPr>
          <a:xfrm>
            <a:off x="514866" y="2026508"/>
            <a:ext cx="8967117" cy="4831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6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Vrijwilliger zoeken in de regio</a:t>
            </a:r>
            <a:endParaRPr lang="nl-BE" sz="26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r>
              <a:rPr lang="nl-BE" sz="2600" dirty="0">
                <a:latin typeface="Noto Sans SemCond" panose="020B0502040504020204" pitchFamily="34"/>
              </a:rPr>
              <a:t>Eigen Kracht-coördinator / Eigen Kracht-coach</a:t>
            </a:r>
          </a:p>
          <a:p>
            <a:pPr marL="0" indent="0">
              <a:buNone/>
            </a:pPr>
            <a:r>
              <a:rPr lang="nl-BE" sz="2600" b="1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Opstart Eigen Kracht-traject</a:t>
            </a:r>
          </a:p>
          <a:p>
            <a:r>
              <a:rPr lang="nl-BE" sz="2600" dirty="0">
                <a:latin typeface="Noto Sans SemCond" panose="020B0502040504020204" pitchFamily="34"/>
              </a:rPr>
              <a:t>Binnen 1 dag - 3 weken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nl-BE" sz="20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</a:br>
            <a:endParaRPr lang="nl-BE" sz="20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8551E714-0687-8B81-6F9D-650CBD3F9CDF}"/>
              </a:ext>
            </a:extLst>
          </p:cNvPr>
          <p:cNvSpPr/>
          <p:nvPr/>
        </p:nvSpPr>
        <p:spPr>
          <a:xfrm rot="16200000">
            <a:off x="5988698" y="981515"/>
            <a:ext cx="214604" cy="64836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A4E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5CD5E3B-3824-7541-A9A6-7313FE619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0967" y="985926"/>
            <a:ext cx="71939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3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985926"/>
            <a:ext cx="7886700" cy="4723499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800" b="1" dirty="0">
                <a:latin typeface="Noto Sans SemCond" panose="020B0502040504020204"/>
              </a:rPr>
              <a:t>Situatie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rgbClr val="A1166F"/>
                </a:solidFill>
                <a:latin typeface="Noto Sans SemCond" panose="020B0502040504020204" pitchFamily="34"/>
              </a:rPr>
              <a:t>Aanmelding</a:t>
            </a:r>
            <a:r>
              <a:rPr lang="nl-BE" sz="2400" b="1" dirty="0">
                <a:latin typeface="Noto Sans SemCond" panose="020B0502040504020204"/>
              </a:rPr>
              <a:t> </a:t>
            </a:r>
            <a:r>
              <a:rPr lang="nl-BE" sz="2400" dirty="0">
                <a:latin typeface="Noto Sans SemCond" panose="020B0502040504020204"/>
                <a:sym typeface="Wingdings" panose="05000000000000000000" pitchFamily="2" charset="2"/>
              </a:rPr>
              <a:t> </a:t>
            </a:r>
            <a:r>
              <a:rPr lang="nl-BE" sz="2400" dirty="0">
                <a:latin typeface="Noto Sans SemCond" panose="020B0502040504020204"/>
              </a:rPr>
              <a:t>match met vrijwilliger </a:t>
            </a:r>
            <a:r>
              <a:rPr lang="nl-BE" sz="2400" dirty="0">
                <a:latin typeface="Noto Sans SemCond" panose="020B0502040504020204"/>
                <a:sym typeface="Wingdings" panose="05000000000000000000" pitchFamily="2" charset="2"/>
              </a:rPr>
              <a:t> start traject</a:t>
            </a:r>
            <a:endParaRPr lang="nl-BE" sz="2400" dirty="0">
              <a:latin typeface="Noto Sans SemCond" panose="020B0502040504020204"/>
            </a:endParaRP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000" b="1" dirty="0">
              <a:latin typeface="Noto Sans SemCond" panose="020B0502040504020204"/>
            </a:endParaRPr>
          </a:p>
          <a:p>
            <a:pPr marL="3657600" lvl="8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b="1" dirty="0">
              <a:latin typeface="Noto Sans SemCond" panose="020B0502040504020204"/>
            </a:endParaRP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route van een Eigen Kracht traject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76951ED-CE1C-C966-2602-A6AD30039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0967" y="985926"/>
            <a:ext cx="719390" cy="1853345"/>
          </a:xfrm>
          <a:prstGeom prst="rect">
            <a:avLst/>
          </a:prstGeom>
        </p:spPr>
      </p:pic>
      <p:sp>
        <p:nvSpPr>
          <p:cNvPr id="3" name="Pijl: rechts 2">
            <a:extLst>
              <a:ext uri="{FF2B5EF4-FFF2-40B4-BE49-F238E27FC236}">
                <a16:creationId xmlns:a16="http://schemas.microsoft.com/office/drawing/2014/main" id="{9DA50DA3-8BD0-E8D1-20F2-1629BD2956AC}"/>
              </a:ext>
            </a:extLst>
          </p:cNvPr>
          <p:cNvSpPr/>
          <p:nvPr/>
        </p:nvSpPr>
        <p:spPr>
          <a:xfrm rot="2344190">
            <a:off x="1436324" y="3831470"/>
            <a:ext cx="4717700" cy="529929"/>
          </a:xfrm>
          <a:prstGeom prst="rightArrow">
            <a:avLst/>
          </a:prstGeom>
          <a:solidFill>
            <a:srgbClr val="003399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29591696-890B-C38B-05EE-1D78ED22CF99}"/>
              </a:ext>
            </a:extLst>
          </p:cNvPr>
          <p:cNvSpPr txBox="1">
            <a:spLocks/>
          </p:cNvSpPr>
          <p:nvPr/>
        </p:nvSpPr>
        <p:spPr>
          <a:xfrm>
            <a:off x="1816472" y="4661693"/>
            <a:ext cx="2755528" cy="481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rgbClr val="003399"/>
                </a:solidFill>
                <a:latin typeface="Noto Sans SemCond" panose="020B0502040504020204"/>
              </a:rPr>
              <a:t>EKC-traject </a:t>
            </a:r>
          </a:p>
        </p:txBody>
      </p:sp>
    </p:spTree>
    <p:extLst>
      <p:ext uri="{BB962C8B-B14F-4D97-AF65-F5344CB8AC3E}">
        <p14:creationId xmlns:p14="http://schemas.microsoft.com/office/powerpoint/2010/main" val="198114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985926"/>
            <a:ext cx="7886700" cy="4723499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800" b="1" dirty="0">
                <a:latin typeface="Noto Sans SemCond" panose="020B0502040504020204"/>
              </a:rPr>
              <a:t>Situatie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Aanmelding </a:t>
            </a:r>
            <a:r>
              <a:rPr lang="nl-BE" sz="2400" dirty="0">
                <a:latin typeface="Noto Sans SemCond" panose="020B0502040504020204"/>
                <a:sym typeface="Wingdings" panose="05000000000000000000" pitchFamily="2" charset="2"/>
              </a:rPr>
              <a:t> </a:t>
            </a:r>
            <a:r>
              <a:rPr lang="nl-BE" sz="2400" dirty="0">
                <a:latin typeface="Noto Sans SemCond" panose="020B0502040504020204"/>
              </a:rPr>
              <a:t>match met vrijwilliger </a:t>
            </a:r>
            <a:r>
              <a:rPr lang="nl-BE" sz="2400" dirty="0">
                <a:latin typeface="Noto Sans SemCond" panose="020B0502040504020204"/>
                <a:sym typeface="Wingdings" panose="05000000000000000000" pitchFamily="2" charset="2"/>
              </a:rPr>
              <a:t> start traject</a:t>
            </a:r>
            <a:endParaRPr lang="nl-BE" sz="2400" dirty="0">
              <a:latin typeface="Noto Sans SemCond" panose="020B0502040504020204"/>
            </a:endParaRP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dirty="0">
              <a:latin typeface="Noto Sans SemCond" panose="020B0502040504020204"/>
            </a:endParaRP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rgbClr val="A1166F"/>
                </a:solidFill>
                <a:latin typeface="Noto Sans SemCond" panose="020B0502040504020204"/>
              </a:rPr>
              <a:t>Fase 1: Voorbereiding </a:t>
            </a: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	</a:t>
            </a:r>
            <a:r>
              <a:rPr lang="nl-BE" sz="2400" dirty="0">
                <a:latin typeface="Noto Sans SemCond" panose="020B0502040504020204"/>
              </a:rPr>
              <a:t> Kennismaking met:	a. Kernpersoon/gezin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		b. Omgeving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		c. (Hulpverleners) </a:t>
            </a:r>
            <a:endParaRPr lang="nl-BE" sz="1800" dirty="0">
              <a:latin typeface="Noto Sans SemCond" panose="020B0502040504020204"/>
            </a:endParaRP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Organisatie van de bijeenkomst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000" b="1" dirty="0">
              <a:latin typeface="Noto Sans SemCond" panose="020B0502040504020204"/>
            </a:endParaRPr>
          </a:p>
          <a:p>
            <a:pPr marL="3657600" lvl="8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b="1" dirty="0">
              <a:latin typeface="Noto Sans SemCond" panose="020B0502040504020204"/>
            </a:endParaRP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pic>
        <p:nvPicPr>
          <p:cNvPr id="3" name="Picture 2" descr="Bilder und Videos suchen: strichmännchen">
            <a:extLst>
              <a:ext uri="{FF2B5EF4-FFF2-40B4-BE49-F238E27FC236}">
                <a16:creationId xmlns:a16="http://schemas.microsoft.com/office/drawing/2014/main" id="{2E87A4F6-28F2-C266-E33E-636A72F9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2811138"/>
            <a:ext cx="2794716" cy="18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route van een Eigen Kracht traject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  <p:sp>
        <p:nvSpPr>
          <p:cNvPr id="2" name="Pijl: rechts 1">
            <a:extLst>
              <a:ext uri="{FF2B5EF4-FFF2-40B4-BE49-F238E27FC236}">
                <a16:creationId xmlns:a16="http://schemas.microsoft.com/office/drawing/2014/main" id="{A8D9BA92-DBE5-2F5D-1D1D-87A54892138E}"/>
              </a:ext>
            </a:extLst>
          </p:cNvPr>
          <p:cNvSpPr/>
          <p:nvPr/>
        </p:nvSpPr>
        <p:spPr>
          <a:xfrm rot="2344190">
            <a:off x="1436324" y="3831470"/>
            <a:ext cx="4717700" cy="529929"/>
          </a:xfrm>
          <a:prstGeom prst="rightArrow">
            <a:avLst/>
          </a:prstGeom>
          <a:solidFill>
            <a:srgbClr val="003399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5A3DDF80-9DD3-1DA5-7A17-C34D3138580C}"/>
              </a:ext>
            </a:extLst>
          </p:cNvPr>
          <p:cNvSpPr txBox="1">
            <a:spLocks/>
          </p:cNvSpPr>
          <p:nvPr/>
        </p:nvSpPr>
        <p:spPr>
          <a:xfrm>
            <a:off x="1816472" y="4661693"/>
            <a:ext cx="2755528" cy="481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rgbClr val="003399"/>
                </a:solidFill>
                <a:latin typeface="Noto Sans SemCond" panose="020B0502040504020204"/>
              </a:rPr>
              <a:t>EKC-traject </a:t>
            </a:r>
          </a:p>
        </p:txBody>
      </p:sp>
    </p:spTree>
    <p:extLst>
      <p:ext uri="{BB962C8B-B14F-4D97-AF65-F5344CB8AC3E}">
        <p14:creationId xmlns:p14="http://schemas.microsoft.com/office/powerpoint/2010/main" val="32774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985926"/>
            <a:ext cx="10565555" cy="5334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A1166F"/>
                </a:solidFill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Belangrijk in de voorbereidende fase:</a:t>
            </a:r>
          </a:p>
          <a:p>
            <a:pPr marL="0" indent="0">
              <a:buNone/>
            </a:pPr>
            <a:endParaRPr lang="nl-NL" sz="24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342900" indent="-342900"/>
            <a:r>
              <a:rPr lang="nl-NL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Kennismaking gezin, uitleg werkwijze, vertrouwen </a:t>
            </a:r>
          </a:p>
          <a:p>
            <a:pPr marL="571500" lvl="1" indent="-342900"/>
            <a:r>
              <a:rPr lang="nl-NL" sz="22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Steunen in hulp vragen, drempels identificeren en nemen </a:t>
            </a:r>
          </a:p>
          <a:p>
            <a:pPr marL="571500" lvl="1" indent="-342900"/>
            <a:r>
              <a:rPr lang="nl-NL" sz="22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Verhelderen van een open een deelbare vraag </a:t>
            </a:r>
          </a:p>
          <a:p>
            <a:pPr marL="342900" indent="-342900"/>
            <a:r>
              <a:rPr lang="nl-NL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Verzamelen en motiveren van deelnemers:</a:t>
            </a:r>
          </a:p>
          <a:p>
            <a:pPr marL="571500" lvl="1" indent="-342900"/>
            <a:r>
              <a:rPr lang="nl-NL" sz="22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Kennismaking met iedere deelnemer</a:t>
            </a:r>
          </a:p>
          <a:p>
            <a:pPr marL="571500" lvl="1" indent="-342900"/>
            <a:r>
              <a:rPr lang="nl-NL" sz="22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Drempels wegnemen om deel te nemen </a:t>
            </a:r>
          </a:p>
          <a:p>
            <a:pPr marL="342900" indent="-342900"/>
            <a:r>
              <a:rPr lang="nl-NL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Voorbereiden van (begeleidende) instanties </a:t>
            </a:r>
          </a:p>
          <a:p>
            <a:pPr marL="342900" indent="-342900"/>
            <a:r>
              <a:rPr lang="nl-NL" sz="2400" dirty="0">
                <a:latin typeface="Noto Sans SemCond" panose="020B0502040504020204" pitchFamily="34"/>
                <a:ea typeface="Noto Sans SemCond" panose="020B0502040504020204" pitchFamily="34"/>
                <a:cs typeface="Noto Sans SemCond" panose="020B0502040504020204" pitchFamily="34"/>
              </a:rPr>
              <a:t>Praktische organisatie</a:t>
            </a: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b="1" dirty="0">
              <a:latin typeface="Noto Sans SemCond" panose="020B0502040504020204"/>
            </a:endParaRPr>
          </a:p>
        </p:txBody>
      </p:sp>
      <p:pic>
        <p:nvPicPr>
          <p:cNvPr id="3" name="Picture 2" descr="Bilder und Videos suchen: strichmännchen">
            <a:extLst>
              <a:ext uri="{FF2B5EF4-FFF2-40B4-BE49-F238E27FC236}">
                <a16:creationId xmlns:a16="http://schemas.microsoft.com/office/drawing/2014/main" id="{2E87A4F6-28F2-C266-E33E-636A72F9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2811138"/>
            <a:ext cx="2794716" cy="18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route van een Eigen Kracht traject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  <p:sp>
        <p:nvSpPr>
          <p:cNvPr id="2" name="Tijdelijke aanduiding voor inhoud 6">
            <a:extLst>
              <a:ext uri="{FF2B5EF4-FFF2-40B4-BE49-F238E27FC236}">
                <a16:creationId xmlns:a16="http://schemas.microsoft.com/office/drawing/2014/main" id="{428A9DCC-DDFF-CDCB-6C9C-9B80AF3746BE}"/>
              </a:ext>
            </a:extLst>
          </p:cNvPr>
          <p:cNvSpPr txBox="1">
            <a:spLocks/>
          </p:cNvSpPr>
          <p:nvPr/>
        </p:nvSpPr>
        <p:spPr>
          <a:xfrm>
            <a:off x="279042" y="4056800"/>
            <a:ext cx="10864029" cy="1532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en-US" sz="2000" b="1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342900" indent="-342900"/>
            <a:endParaRPr lang="en-US" sz="2400" dirty="0">
              <a:latin typeface="Noto Sans SemCond" panose="020B0502040504020204" pitchFamily="34"/>
              <a:ea typeface="Noto Sans SemCond" panose="020B0502040504020204" pitchFamily="34"/>
              <a:cs typeface="Noto Sans SemCond" panose="020B0502040504020204" pitchFamily="34"/>
            </a:endParaRP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nl-BE" sz="2000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0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inhoud 6">
            <a:extLst>
              <a:ext uri="{FF2B5EF4-FFF2-40B4-BE49-F238E27FC236}">
                <a16:creationId xmlns:a16="http://schemas.microsoft.com/office/drawing/2014/main" id="{0514E2CF-95E6-0870-5E30-6675A9880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985926"/>
            <a:ext cx="7886700" cy="4723499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800" b="1" dirty="0">
                <a:latin typeface="Noto Sans SemCond" panose="020B0502040504020204"/>
              </a:rPr>
              <a:t>Situatie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Aanmelding </a:t>
            </a:r>
            <a:r>
              <a:rPr lang="nl-BE" sz="2400" dirty="0">
                <a:latin typeface="Noto Sans SemCond" panose="020B0502040504020204"/>
                <a:sym typeface="Wingdings" panose="05000000000000000000" pitchFamily="2" charset="2"/>
              </a:rPr>
              <a:t> </a:t>
            </a:r>
            <a:r>
              <a:rPr lang="nl-BE" sz="2400" dirty="0">
                <a:latin typeface="Noto Sans SemCond" panose="020B0502040504020204"/>
              </a:rPr>
              <a:t>match met vrijwilliger </a:t>
            </a:r>
            <a:r>
              <a:rPr lang="nl-BE" sz="2400" dirty="0">
                <a:latin typeface="Noto Sans SemCond" panose="020B0502040504020204"/>
                <a:sym typeface="Wingdings" panose="05000000000000000000" pitchFamily="2" charset="2"/>
              </a:rPr>
              <a:t> start traject</a:t>
            </a:r>
            <a:endParaRPr lang="nl-BE" sz="2400" dirty="0">
              <a:latin typeface="Noto Sans SemCond" panose="020B0502040504020204"/>
            </a:endParaRP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dirty="0">
              <a:latin typeface="Noto Sans SemCond" panose="020B0502040504020204"/>
            </a:endParaRP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rgbClr val="A1166F"/>
                </a:solidFill>
                <a:latin typeface="Noto Sans SemCond" panose="020B0502040504020204"/>
              </a:rPr>
              <a:t>Fase 1: Voorbereiding </a:t>
            </a:r>
          </a:p>
          <a:p>
            <a:pPr lvl="1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latin typeface="Noto Sans SemCond" panose="020B0502040504020204"/>
              </a:rPr>
              <a:t>	</a:t>
            </a:r>
            <a:r>
              <a:rPr lang="nl-BE" sz="2400" dirty="0">
                <a:latin typeface="Noto Sans SemCond" panose="020B0502040504020204"/>
              </a:rPr>
              <a:t> Kennismaking met:	a. Kernpersoon/gezin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		b. Omgeving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		c. (Hulpverleners)</a:t>
            </a:r>
            <a:endParaRPr lang="nl-BE" sz="1800" dirty="0">
              <a:latin typeface="Noto Sans SemCond" panose="020B0502040504020204"/>
            </a:endParaRP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dirty="0">
                <a:latin typeface="Noto Sans SemCond" panose="020B0502040504020204"/>
              </a:rPr>
              <a:t>Organisatie van de bijeenkomst</a:t>
            </a:r>
          </a:p>
          <a:p>
            <a:pPr marL="2286000" lvl="5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000" b="1" dirty="0">
              <a:latin typeface="Noto Sans SemCond" panose="020B0502040504020204"/>
            </a:endParaRPr>
          </a:p>
          <a:p>
            <a:pPr marL="3657600" lvl="8" indent="0">
              <a:spcBef>
                <a:spcPct val="0"/>
              </a:spcBef>
              <a:spcAft>
                <a:spcPts val="600"/>
              </a:spcAft>
              <a:buNone/>
            </a:pPr>
            <a:endParaRPr lang="nl-BE" sz="2400" b="1" dirty="0">
              <a:latin typeface="Noto Sans SemCond" panose="020B0502040504020204"/>
            </a:endParaRPr>
          </a:p>
          <a:p>
            <a:pPr marL="3657600" lvl="8" indent="0"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nl-BE" sz="2000" dirty="0">
              <a:latin typeface="Trebuchet MS" charset="0"/>
            </a:endParaRPr>
          </a:p>
        </p:txBody>
      </p:sp>
      <p:pic>
        <p:nvPicPr>
          <p:cNvPr id="3" name="Picture 2" descr="Bilder und Videos suchen: strichmännchen">
            <a:extLst>
              <a:ext uri="{FF2B5EF4-FFF2-40B4-BE49-F238E27FC236}">
                <a16:creationId xmlns:a16="http://schemas.microsoft.com/office/drawing/2014/main" id="{2E87A4F6-28F2-C266-E33E-636A72F9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2811138"/>
            <a:ext cx="2794716" cy="18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3">
            <a:extLst>
              <a:ext uri="{FF2B5EF4-FFF2-40B4-BE49-F238E27FC236}">
                <a16:creationId xmlns:a16="http://schemas.microsoft.com/office/drawing/2014/main" id="{2A8C01B6-8247-C220-C3F1-D71213B2575A}"/>
              </a:ext>
            </a:extLst>
          </p:cNvPr>
          <p:cNvSpPr txBox="1">
            <a:spLocks/>
          </p:cNvSpPr>
          <p:nvPr/>
        </p:nvSpPr>
        <p:spPr>
          <a:xfrm>
            <a:off x="0" y="-17353"/>
            <a:ext cx="12192000" cy="648632"/>
          </a:xfrm>
          <a:prstGeom prst="rect">
            <a:avLst/>
          </a:prstGeom>
          <a:solidFill>
            <a:srgbClr val="00B1A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prstClr val="white"/>
                </a:solidFill>
                <a:latin typeface="Noto Sans SemCond" panose="020B0502040504020204"/>
                <a:ea typeface="Trebuchet MS" charset="0"/>
                <a:cs typeface="Trebuchet MS" charset="0"/>
              </a:rPr>
              <a:t>De route van een Eigen Kracht traject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SemCond" panose="020B0502040504020204"/>
              <a:ea typeface="Trebuchet MS" charset="0"/>
              <a:cs typeface="Trebuchet MS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0EC9A9-491A-7FA4-D7E2-A1844AC708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15" y="5589430"/>
            <a:ext cx="2343285" cy="1268569"/>
          </a:xfrm>
          <a:prstGeom prst="rect">
            <a:avLst/>
          </a:prstGeom>
        </p:spPr>
      </p:pic>
      <p:sp>
        <p:nvSpPr>
          <p:cNvPr id="2" name="Pijl: rechts 1">
            <a:extLst>
              <a:ext uri="{FF2B5EF4-FFF2-40B4-BE49-F238E27FC236}">
                <a16:creationId xmlns:a16="http://schemas.microsoft.com/office/drawing/2014/main" id="{3B11A572-54CC-9C26-8D43-C915799FB26D}"/>
              </a:ext>
            </a:extLst>
          </p:cNvPr>
          <p:cNvSpPr/>
          <p:nvPr/>
        </p:nvSpPr>
        <p:spPr>
          <a:xfrm rot="2344190">
            <a:off x="1436324" y="3831470"/>
            <a:ext cx="4717700" cy="529929"/>
          </a:xfrm>
          <a:prstGeom prst="rightArrow">
            <a:avLst/>
          </a:prstGeom>
          <a:solidFill>
            <a:srgbClr val="003399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inhoud 6">
            <a:extLst>
              <a:ext uri="{FF2B5EF4-FFF2-40B4-BE49-F238E27FC236}">
                <a16:creationId xmlns:a16="http://schemas.microsoft.com/office/drawing/2014/main" id="{5DAB9DF3-B0AA-2889-36A2-3E51D9D110F7}"/>
              </a:ext>
            </a:extLst>
          </p:cNvPr>
          <p:cNvSpPr txBox="1">
            <a:spLocks/>
          </p:cNvSpPr>
          <p:nvPr/>
        </p:nvSpPr>
        <p:spPr>
          <a:xfrm>
            <a:off x="1816472" y="4661693"/>
            <a:ext cx="2755528" cy="481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nl-BE" sz="2400" b="1" dirty="0">
                <a:solidFill>
                  <a:srgbClr val="003399"/>
                </a:solidFill>
                <a:latin typeface="Noto Sans SemCond" panose="020B0502040504020204"/>
              </a:rPr>
              <a:t>EKC-traject </a:t>
            </a:r>
          </a:p>
        </p:txBody>
      </p:sp>
    </p:spTree>
    <p:extLst>
      <p:ext uri="{BB962C8B-B14F-4D97-AF65-F5344CB8AC3E}">
        <p14:creationId xmlns:p14="http://schemas.microsoft.com/office/powerpoint/2010/main" val="2578996142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Pakket</Template>
  <TotalTime>0</TotalTime>
  <Words>965</Words>
  <Application>Microsoft Office PowerPoint</Application>
  <PresentationFormat>Breedbeeld</PresentationFormat>
  <Paragraphs>202</Paragraphs>
  <Slides>19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Gill Sans MT</vt:lpstr>
      <vt:lpstr>Noto Sans</vt:lpstr>
      <vt:lpstr>Noto Sans SemCond</vt:lpstr>
      <vt:lpstr>Trebuchet MS</vt:lpstr>
      <vt:lpstr>Verdana</vt:lpstr>
      <vt:lpstr>Wingdings</vt:lpstr>
      <vt:lpstr>Pakket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Eigen Kracht Centrale</dc:creator>
  <cp:lastModifiedBy>Loes EKC</cp:lastModifiedBy>
  <cp:revision>304</cp:revision>
  <dcterms:created xsi:type="dcterms:W3CDTF">2020-10-15T07:02:54Z</dcterms:created>
  <dcterms:modified xsi:type="dcterms:W3CDTF">2024-09-24T16:43:08Z</dcterms:modified>
</cp:coreProperties>
</file>