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embeddedFontLst>
    <p:embeddedFont>
      <p:font typeface="Gill Sans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ii8yNgkwpSC5UfnWTpYftkc2Cz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GillSans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Gill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B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b8c4ff841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2bb8c4ff841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g2bb8c4ff841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bb8c4ff841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g2bb8c4ff841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bb8c4ff841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2bb8c4ff841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g2bb8c4ff841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4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4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4"/>
          <p:cNvSpPr txBox="1"/>
          <p:nvPr>
            <p:ph idx="10" type="dt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9F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9F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3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3"/>
          <p:cNvSpPr txBox="1"/>
          <p:nvPr>
            <p:ph idx="1" type="body"/>
          </p:nvPr>
        </p:nvSpPr>
        <p:spPr>
          <a:xfrm rot="5400000">
            <a:off x="4334603" y="-1417408"/>
            <a:ext cx="3522794" cy="11029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22072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indent="-310388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indent="-298703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indent="-298704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6" name="Google Shape;86;p33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3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4"/>
          <p:cNvSpPr/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4"/>
          <p:cNvSpPr txBox="1"/>
          <p:nvPr>
            <p:ph type="title"/>
          </p:nvPr>
        </p:nvSpPr>
        <p:spPr>
          <a:xfrm rot="5400000">
            <a:off x="7249746" y="2265181"/>
            <a:ext cx="5183073" cy="20041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4"/>
          <p:cNvSpPr txBox="1"/>
          <p:nvPr>
            <p:ph idx="1" type="body"/>
          </p:nvPr>
        </p:nvSpPr>
        <p:spPr>
          <a:xfrm rot="5400000">
            <a:off x="2131526" y="-680877"/>
            <a:ext cx="5183073" cy="789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93" name="Google Shape;93;p34"/>
          <p:cNvSpPr txBox="1"/>
          <p:nvPr>
            <p:ph idx="10" type="dt"/>
          </p:nvPr>
        </p:nvSpPr>
        <p:spPr>
          <a:xfrm>
            <a:off x="8993673" y="5956137"/>
            <a:ext cx="13281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9F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4"/>
          <p:cNvSpPr txBox="1"/>
          <p:nvPr>
            <p:ph idx="11" type="ftr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4"/>
          <p:cNvSpPr txBox="1"/>
          <p:nvPr>
            <p:ph idx="12" type="sldNum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5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" type="body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2" type="sldNum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6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887219" y="2250892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36" name="Google Shape;36;p26"/>
          <p:cNvSpPr txBox="1"/>
          <p:nvPr>
            <p:ph idx="2" type="body"/>
          </p:nvPr>
        </p:nvSpPr>
        <p:spPr>
          <a:xfrm>
            <a:off x="581194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3" type="body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38" name="Google Shape;38;p26"/>
          <p:cNvSpPr txBox="1"/>
          <p:nvPr>
            <p:ph idx="4" type="body"/>
          </p:nvPr>
        </p:nvSpPr>
        <p:spPr>
          <a:xfrm>
            <a:off x="6217709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7"/>
          <p:cNvSpPr txBox="1"/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7"/>
          <p:cNvSpPr txBox="1"/>
          <p:nvPr>
            <p:ph idx="1" type="body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9F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9F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8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" type="body"/>
          </p:nvPr>
        </p:nvSpPr>
        <p:spPr>
          <a:xfrm>
            <a:off x="581193" y="2228003"/>
            <a:ext cx="5422390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2" type="body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4" name="Google Shape;54;p28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/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9"/>
          <p:cNvSpPr txBox="1"/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9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9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0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/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1"/>
          <p:cNvSpPr txBox="1"/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9F8A"/>
              </a:buClr>
              <a:buSzPts val="2000"/>
              <a:buFont typeface="Gill Sans"/>
              <a:buNone/>
              <a:defRPr b="0" sz="2000">
                <a:solidFill>
                  <a:srgbClr val="539F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" type="body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31"/>
          <p:cNvSpPr txBox="1"/>
          <p:nvPr>
            <p:ph idx="2" type="body"/>
          </p:nvPr>
        </p:nvSpPr>
        <p:spPr>
          <a:xfrm>
            <a:off x="5740823" y="5262296"/>
            <a:ext cx="5869987" cy="689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2" name="Google Shape;72;p31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9F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39F8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539F8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 txBox="1"/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/>
          <p:nvPr>
            <p:ph idx="2" type="pic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32"/>
          <p:cNvSpPr txBox="1"/>
          <p:nvPr>
            <p:ph idx="1" type="body"/>
          </p:nvPr>
        </p:nvSpPr>
        <p:spPr>
          <a:xfrm>
            <a:off x="581192" y="5260127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9" name="Google Shape;79;p32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15" name="Google Shape;15;p23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3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3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info@1g1p.be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1g1p.be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1g1p.be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</a:pPr>
            <a:r>
              <a:rPr lang="nl-BE"/>
              <a:t>1 GEZIN 1 PLAN HALLE-VILVOORDE </a:t>
            </a:r>
            <a:endParaRPr/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nl-BE"/>
              <a:t>SAMENWERKEN WERKT … ZAL JE MERKEN </a:t>
            </a:r>
            <a:endParaRPr/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6938" y="3921542"/>
            <a:ext cx="4580708" cy="1114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BE"/>
              <a:t>AANMELDEN? </a:t>
            </a:r>
            <a:endParaRPr/>
          </a:p>
        </p:txBody>
      </p:sp>
      <p:sp>
        <p:nvSpPr>
          <p:cNvPr id="173" name="Google Shape;173;p10"/>
          <p:cNvSpPr txBox="1"/>
          <p:nvPr>
            <p:ph idx="1" type="body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Aanmelden doe je via een verwijzer, indien het hele gezin akkoord is.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Aanmeldingsformulier kan ingevuld worden via de website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Vervolgens wordt een kennismakingsgesprek georganiseerd met verwijzer en gezin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Traject kan van start gaan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Begeleiding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Afronding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BE"/>
              <a:t>WIE KAN JE CONTACTEREN BIJ VRAGEN OVER GC? </a:t>
            </a:r>
            <a:endParaRPr/>
          </a:p>
        </p:txBody>
      </p:sp>
      <p:sp>
        <p:nvSpPr>
          <p:cNvPr id="179" name="Google Shape;179;p11"/>
          <p:cNvSpPr txBox="1"/>
          <p:nvPr>
            <p:ph idx="1" type="body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999"/>
              <a:buChar char="◼"/>
            </a:pPr>
            <a:r>
              <a:rPr lang="nl-BE"/>
              <a:t>Team Halle (Regio Amalo, Zennevallei &amp; Pajottenland) : Marijke Van Riel  0493 25 76 60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ct val="91999"/>
              <a:buChar char="◼"/>
            </a:pPr>
            <a:r>
              <a:rPr lang="nl-BE"/>
              <a:t>Team Vilvoorde (Regio Grimbergen &amp; Bravio)  : Olivier De Vos 0497 49 41 91</a:t>
            </a:r>
            <a:endParaRPr/>
          </a:p>
          <a:p>
            <a:pPr indent="-208729" lvl="0" marL="30600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ct val="91999"/>
              <a:buNone/>
            </a:pPr>
            <a:r>
              <a:t/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ct val="91999"/>
              <a:buChar char="◼"/>
            </a:pPr>
            <a:r>
              <a:rPr lang="nl-BE"/>
              <a:t>Zoek je zelf hulp of ben je verwijzer? Stuur gerust jouw vraag naar </a:t>
            </a:r>
            <a:r>
              <a:rPr lang="nl-BE" u="sng">
                <a:solidFill>
                  <a:schemeClr val="hlink"/>
                </a:solidFill>
                <a:hlinkClick r:id="rId3"/>
              </a:rPr>
              <a:t>info@1g1p.be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ct val="91999"/>
              <a:buNone/>
            </a:pPr>
            <a:r>
              <a:rPr lang="nl-BE"/>
              <a:t>Wij zijn ook telefonisch bereikbaar op: 02 306 19 45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ct val="91999"/>
              <a:buNone/>
            </a:pPr>
            <a:r>
              <a:rPr lang="nl-BE"/>
              <a:t>maandag : 14u – 16u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ct val="91999"/>
              <a:buNone/>
            </a:pPr>
            <a:r>
              <a:rPr lang="nl-BE"/>
              <a:t>woensdag : 10u – 12u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ct val="91999"/>
              <a:buNone/>
            </a:pPr>
            <a:r>
              <a:rPr lang="nl-BE"/>
              <a:t>vrijdag : 10u – 12u</a:t>
            </a:r>
            <a:endParaRPr/>
          </a:p>
          <a:p>
            <a:pPr indent="-208729" lvl="0" marL="30600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ct val="91999"/>
              <a:buNone/>
            </a:pPr>
            <a:r>
              <a:t/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ct val="91999"/>
              <a:buChar char="◼"/>
            </a:pPr>
            <a:r>
              <a:rPr lang="nl-BE"/>
              <a:t>Ook na de uren mag je een boodschap nalaten op het antwoordapparaat.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/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</a:pPr>
            <a:r>
              <a:rPr lang="nl-BE"/>
              <a:t>EERSTELIJNSPSYCHOLOGISCHE ZORG</a:t>
            </a:r>
            <a:endParaRPr/>
          </a:p>
        </p:txBody>
      </p:sp>
      <p:sp>
        <p:nvSpPr>
          <p:cNvPr id="185" name="Google Shape;185;p12"/>
          <p:cNvSpPr txBox="1"/>
          <p:nvPr>
            <p:ph idx="1" type="body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nl-BE"/>
              <a:t>EEN WOORDJE UITLEG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BE"/>
              <a:t>MISSION STATEMENT ELP </a:t>
            </a:r>
            <a:endParaRPr/>
          </a:p>
        </p:txBody>
      </p:sp>
      <p:sp>
        <p:nvSpPr>
          <p:cNvPr id="191" name="Google Shape;191;p13"/>
          <p:cNvSpPr txBox="1"/>
          <p:nvPr>
            <p:ph idx="1" type="body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nl-BE"/>
              <a:t>“De eerstelijnspsycholoog van het samenwerkingsverband 1G1P Halle-Vilvoorde biedt laagdrempelige psychologische zorg aan gezinnen binnen een kortdurend kader.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BE"/>
              <a:t>WAAR STAAN WE VOOR? </a:t>
            </a:r>
            <a:endParaRPr/>
          </a:p>
        </p:txBody>
      </p:sp>
      <p:sp>
        <p:nvSpPr>
          <p:cNvPr id="197" name="Google Shape;197;p14"/>
          <p:cNvSpPr txBox="1"/>
          <p:nvPr>
            <p:ph idx="1" type="body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658"/>
              </a:buClr>
              <a:buSzPts val="1656"/>
              <a:buChar char="◼"/>
            </a:pPr>
            <a:r>
              <a:rPr lang="nl-BE"/>
              <a:t>Als eerstelijnspsychologen binnen het samenwerkingsverband 1G1P Halle-Vilvoorde hebben we als doel geestelijke gezondheidszorg </a:t>
            </a:r>
            <a:r>
              <a:rPr b="1" lang="nl-BE"/>
              <a:t>snel toegankelijk </a:t>
            </a:r>
            <a:r>
              <a:rPr lang="nl-BE"/>
              <a:t>te maken en </a:t>
            </a:r>
            <a:r>
              <a:rPr b="1" lang="nl-BE"/>
              <a:t>psychologische hulp te normaliseren </a:t>
            </a:r>
            <a:r>
              <a:rPr lang="nl-BE"/>
              <a:t>voor kinderen, jongeren en hun gezin. We willen </a:t>
            </a:r>
            <a:r>
              <a:rPr b="1" lang="nl-BE"/>
              <a:t>voorkomen dat beginnende psychologische klachten escaleren</a:t>
            </a:r>
            <a:r>
              <a:rPr lang="nl-BE"/>
              <a:t>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64A"/>
              </a:buClr>
              <a:buSzPts val="1656"/>
              <a:buChar char="◼"/>
            </a:pPr>
            <a:r>
              <a:rPr lang="nl-BE"/>
              <a:t>Binnen ons </a:t>
            </a:r>
            <a:r>
              <a:rPr b="1" lang="nl-BE"/>
              <a:t>kortdurend kader</a:t>
            </a:r>
            <a:r>
              <a:rPr lang="nl-BE"/>
              <a:t> stemmen we steeds hulpvragen en begeleidingsdoelen af met cliënt en verwijzer.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FA7"/>
              </a:buClr>
              <a:buSzPts val="1656"/>
              <a:buChar char="◼"/>
            </a:pPr>
            <a:r>
              <a:rPr lang="nl-BE"/>
              <a:t>Als partner in het samenwerkingsverband vinden we het belangrijk om het </a:t>
            </a:r>
            <a:r>
              <a:rPr b="1" lang="nl-BE"/>
              <a:t>partnerschap actief aan </a:t>
            </a:r>
            <a:r>
              <a:rPr lang="nl-BE"/>
              <a:t>te gaan met andere organisaties/netwerken binnen de regio Halle-Vilvoorde.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BE"/>
              <a:t>REGIO? </a:t>
            </a:r>
            <a:endParaRPr/>
          </a:p>
        </p:txBody>
      </p:sp>
      <p:pic>
        <p:nvPicPr>
          <p:cNvPr descr="https://lh3.googleusercontent.com/XfL3OMZ9tee2IPz5ogTRQGiM4qerGhKUrfUlsgBrb8xmX_-sr9cPkIzOFy0-W4DoRKFSESBGAGLrBdgqyrGMSwCKe_xBQFfqxozymDo5hB6szJSvhemy0WNGnx7fx6Pztk9dPOU" id="203" name="Google Shape;203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882" y="2227263"/>
            <a:ext cx="5145185" cy="363378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5"/>
          <p:cNvSpPr txBox="1"/>
          <p:nvPr>
            <p:ph idx="2" type="body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5 eerstelijnspsychologen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5 eerstelijnszones </a:t>
            </a:r>
            <a:br>
              <a:rPr lang="nl-BE"/>
            </a:br>
            <a:r>
              <a:rPr lang="nl-BE"/>
              <a:t>- Zennevallei </a:t>
            </a:r>
            <a:br>
              <a:rPr lang="nl-BE"/>
            </a:br>
            <a:r>
              <a:rPr lang="nl-BE"/>
              <a:t>- Amalo </a:t>
            </a:r>
            <a:br>
              <a:rPr lang="nl-BE"/>
            </a:br>
            <a:r>
              <a:rPr lang="nl-BE"/>
              <a:t>- Grimbergen </a:t>
            </a:r>
            <a:br>
              <a:rPr lang="nl-BE"/>
            </a:br>
            <a:r>
              <a:rPr lang="nl-BE"/>
              <a:t>- Pajottenland</a:t>
            </a:r>
            <a:br>
              <a:rPr lang="nl-BE"/>
            </a:br>
            <a:r>
              <a:rPr lang="nl-BE"/>
              <a:t>- BraVio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We streven naar 1 vaste locatie per eerstelijnszone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Ad hoc locaties indien nodig voor cliënten die zich moeilijk kunnen verplaatsen bij onze partners (OverKop, …)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BE"/>
              <a:t>WERKWIJZE </a:t>
            </a:r>
            <a:endParaRPr/>
          </a:p>
        </p:txBody>
      </p:sp>
      <p:sp>
        <p:nvSpPr>
          <p:cNvPr id="210" name="Google Shape;210;p16"/>
          <p:cNvSpPr txBox="1"/>
          <p:nvPr>
            <p:ph idx="1" type="body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Kortdurende psychologische hulp (max 8 sessies) voor kinderen en jongeren van 0-25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Aanmelding via professionele doorverwijzer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Kosteloos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Vraag-, en krachtgericht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Laagdrempelig en toegankelijk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Inzicht- / perspectief bieden (overzicht, inzicht en uitzicht bieden)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Transparantie (naar cliënten, ouders en andere hulpverleners)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Samenwerking met anderen (verwijzer, huisartsen, vervolghulp, andere betrokken hulpverleners, …),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Gericht doorverwijzen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BE"/>
              <a:t>WIE IS GEBAAT BIJ EEN TRAJECT BIJ EEN EERSTELIJNSPSYCHOLOOG? </a:t>
            </a:r>
            <a:endParaRPr/>
          </a:p>
        </p:txBody>
      </p:sp>
      <p:sp>
        <p:nvSpPr>
          <p:cNvPr id="216" name="Google Shape;216;p17"/>
          <p:cNvSpPr txBox="1"/>
          <p:nvPr>
            <p:ph idx="1" type="body"/>
          </p:nvPr>
        </p:nvSpPr>
        <p:spPr>
          <a:xfrm>
            <a:off x="581193" y="2228003"/>
            <a:ext cx="5422390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999"/>
              <a:buChar char="◼"/>
            </a:pPr>
            <a:r>
              <a:rPr lang="nl-BE"/>
              <a:t>Faalangst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ct val="91999"/>
              <a:buChar char="◼"/>
            </a:pPr>
            <a:r>
              <a:rPr lang="nl-BE"/>
              <a:t>Hyperventilatie/duizeligheid/ stress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ct val="91999"/>
              <a:buChar char="◼"/>
            </a:pPr>
            <a:r>
              <a:rPr lang="nl-BE"/>
              <a:t>Omgaan met boosheid/angst/verdriet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ct val="91999"/>
              <a:buChar char="◼"/>
            </a:pPr>
            <a:r>
              <a:rPr lang="nl-BE"/>
              <a:t>Identiteitsvragen/onzekerheid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ct val="91999"/>
              <a:buChar char="◼"/>
            </a:pPr>
            <a:r>
              <a:rPr lang="nl-BE"/>
              <a:t>Communicatieproblemen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ct val="91999"/>
              <a:buChar char="◼"/>
            </a:pPr>
            <a:r>
              <a:rPr lang="nl-BE"/>
              <a:t>Piekeren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ct val="91999"/>
              <a:buChar char="◼"/>
            </a:pPr>
            <a:r>
              <a:rPr lang="nl-BE"/>
              <a:t>Pesten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ct val="91999"/>
              <a:buChar char="◼"/>
            </a:pPr>
            <a:r>
              <a:rPr lang="nl-BE"/>
              <a:t>Slaap-/eetproblemen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ct val="91999"/>
              <a:buChar char="◼"/>
            </a:pPr>
            <a:r>
              <a:rPr lang="nl-BE"/>
              <a:t>Vragen/onzekerheden bij pril ouderschap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SzPct val="91999"/>
              <a:buChar char="◼"/>
            </a:pPr>
            <a:r>
              <a:rPr lang="nl-BE"/>
              <a:t>Fase-gerelateerde moeilijkheden</a:t>
            </a:r>
            <a:endParaRPr/>
          </a:p>
        </p:txBody>
      </p:sp>
      <p:sp>
        <p:nvSpPr>
          <p:cNvPr id="217" name="Google Shape;217;p17"/>
          <p:cNvSpPr txBox="1"/>
          <p:nvPr>
            <p:ph idx="2" type="body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Twijfel je? Neem contact op! We bekijken het met jou.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Twijfelen wij? We doen steeds een eerste uitklaringsgesprek.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BE"/>
              <a:t>WIE VERWIJZEN WE BETER DOOR NAAR DE TWEEDE LIJN?  </a:t>
            </a:r>
            <a:endParaRPr/>
          </a:p>
        </p:txBody>
      </p:sp>
      <p:sp>
        <p:nvSpPr>
          <p:cNvPr id="223" name="Google Shape;223;p18"/>
          <p:cNvSpPr txBox="1"/>
          <p:nvPr>
            <p:ph idx="1" type="body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Diagnostische vragen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Crisissituaties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Complexe of chronische problematieken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Meervoudig trauma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Omgaan met conflictueuze echtscheiding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Ontwikkelingsstoornissen</a:t>
            </a:r>
            <a:endParaRPr/>
          </a:p>
          <a:p>
            <a:pPr indent="-200844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BE"/>
              <a:t>WIE KAN JE CONTACTEREN BIJ VRAGEN OVER ELP? </a:t>
            </a:r>
            <a:endParaRPr/>
          </a:p>
        </p:txBody>
      </p:sp>
      <p:sp>
        <p:nvSpPr>
          <p:cNvPr id="229" name="Google Shape;229;p19"/>
          <p:cNvSpPr txBox="1"/>
          <p:nvPr>
            <p:ph idx="2" type="body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nl-BE" u="sng">
                <a:solidFill>
                  <a:schemeClr val="hlink"/>
                </a:solidFill>
                <a:hlinkClick r:id="rId3"/>
              </a:rPr>
              <a:t>www.1g1p.be</a:t>
            </a:r>
            <a:r>
              <a:rPr lang="nl-BE"/>
              <a:t>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Je kan ons allemaal mailen met onze naam, gevolgd door @1g1p.be </a:t>
            </a:r>
            <a:endParaRPr/>
          </a:p>
          <a:p>
            <a:pPr indent="-306000" lvl="0" marL="3060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Bellen kan je op 02/306 19 45</a:t>
            </a:r>
            <a:endParaRPr/>
          </a:p>
          <a:p>
            <a:pPr indent="-306000" lvl="0" marL="3060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Dorien Segers: 0497/494 205</a:t>
            </a:r>
            <a:endParaRPr>
              <a:highlight>
                <a:srgbClr val="FF00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grpSp>
        <p:nvGrpSpPr>
          <p:cNvPr id="230" name="Google Shape;230;p19"/>
          <p:cNvGrpSpPr/>
          <p:nvPr/>
        </p:nvGrpSpPr>
        <p:grpSpPr>
          <a:xfrm>
            <a:off x="1105993" y="2228000"/>
            <a:ext cx="4438648" cy="4154683"/>
            <a:chOff x="1464288" y="195"/>
            <a:chExt cx="2494183" cy="2472584"/>
          </a:xfrm>
        </p:grpSpPr>
        <p:sp>
          <p:nvSpPr>
            <p:cNvPr id="231" name="Google Shape;231;p19"/>
            <p:cNvSpPr/>
            <p:nvPr/>
          </p:nvSpPr>
          <p:spPr>
            <a:xfrm rot="5400000">
              <a:off x="2519229" y="45345"/>
              <a:ext cx="693000" cy="6027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497668"/>
                </a:gs>
                <a:gs pos="84000">
                  <a:srgbClr val="2C5549"/>
                </a:gs>
                <a:gs pos="100000">
                  <a:srgbClr val="2C5549"/>
                </a:gs>
              </a:gsLst>
              <a:lin ang="5400012" scaled="0"/>
            </a:gradFill>
            <a:ln>
              <a:noFill/>
            </a:ln>
            <a:effectLst>
              <a:outerShdw blurRad="88900" rotWithShape="0" dir="504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9"/>
            <p:cNvSpPr txBox="1"/>
            <p:nvPr/>
          </p:nvSpPr>
          <p:spPr>
            <a:xfrm>
              <a:off x="2462523" y="108165"/>
              <a:ext cx="7227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nl-BE" sz="6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Christophe</a:t>
              </a:r>
              <a:r>
                <a:rPr b="1" lang="nl-BE" sz="6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l</a:t>
              </a:r>
              <a:r>
                <a:rPr b="1" i="0" lang="nl-BE" sz="6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ocus</a:t>
              </a:r>
              <a:endParaRPr b="1" i="0" sz="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lang="nl-BE" sz="6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@1g1p.be</a:t>
              </a:r>
              <a:endParaRPr b="1" i="0" sz="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3185371" y="138768"/>
              <a:ext cx="7731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9"/>
            <p:cNvSpPr/>
            <p:nvPr/>
          </p:nvSpPr>
          <p:spPr>
            <a:xfrm rot="5400000">
              <a:off x="1868211" y="45345"/>
              <a:ext cx="693000" cy="6027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497668"/>
                </a:gs>
                <a:gs pos="84000">
                  <a:srgbClr val="2C5549"/>
                </a:gs>
                <a:gs pos="100000">
                  <a:srgbClr val="2C5549"/>
                </a:gs>
              </a:gsLst>
              <a:lin ang="5400012" scaled="0"/>
            </a:gradFill>
            <a:ln>
              <a:noFill/>
            </a:ln>
            <a:effectLst>
              <a:outerShdw blurRad="88900" rotWithShape="0" dir="504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9"/>
            <p:cNvSpPr txBox="1"/>
            <p:nvPr/>
          </p:nvSpPr>
          <p:spPr>
            <a:xfrm>
              <a:off x="1933014" y="108164"/>
              <a:ext cx="5613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nl-BE" sz="6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ELZ Zennevallei &amp; Pajottenland</a:t>
              </a:r>
              <a:endParaRPr b="1" i="0" sz="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6" name="Google Shape;236;p19"/>
            <p:cNvSpPr/>
            <p:nvPr/>
          </p:nvSpPr>
          <p:spPr>
            <a:xfrm rot="5400000">
              <a:off x="2192473" y="633451"/>
              <a:ext cx="693000" cy="6027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497668"/>
                </a:gs>
                <a:gs pos="84000">
                  <a:srgbClr val="2C5549"/>
                </a:gs>
                <a:gs pos="100000">
                  <a:srgbClr val="2C5549"/>
                </a:gs>
              </a:gsLst>
              <a:lin ang="5400012" scaled="0"/>
            </a:gradFill>
            <a:ln>
              <a:noFill/>
            </a:ln>
            <a:effectLst>
              <a:outerShdw blurRad="88900" rotWithShape="0" dir="504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9"/>
            <p:cNvSpPr txBox="1"/>
            <p:nvPr/>
          </p:nvSpPr>
          <p:spPr>
            <a:xfrm>
              <a:off x="2237620" y="696272"/>
              <a:ext cx="6027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lang="nl-BE" sz="6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Julievandendoorent</a:t>
              </a:r>
              <a:endParaRPr b="1" i="0" sz="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lang="nl-BE" sz="6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@1g1p.be</a:t>
              </a:r>
              <a:r>
                <a:rPr b="1" i="0" lang="nl-BE" sz="6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endParaRPr b="1" i="0" sz="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lang="nl-BE" sz="6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Tineleesen@1g1p.be</a:t>
              </a:r>
              <a:endParaRPr b="1" sz="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1464288" y="726874"/>
              <a:ext cx="748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9"/>
            <p:cNvSpPr/>
            <p:nvPr/>
          </p:nvSpPr>
          <p:spPr>
            <a:xfrm rot="5400000">
              <a:off x="2843491" y="633451"/>
              <a:ext cx="693000" cy="6027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497668"/>
                </a:gs>
                <a:gs pos="84000">
                  <a:srgbClr val="2C5549"/>
                </a:gs>
                <a:gs pos="100000">
                  <a:srgbClr val="2C5549"/>
                </a:gs>
              </a:gsLst>
              <a:lin ang="5400012" scaled="0"/>
            </a:gradFill>
            <a:ln>
              <a:noFill/>
            </a:ln>
            <a:effectLst>
              <a:outerShdw blurRad="88900" rotWithShape="0" dir="504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9"/>
            <p:cNvSpPr txBox="1"/>
            <p:nvPr/>
          </p:nvSpPr>
          <p:spPr>
            <a:xfrm>
              <a:off x="2982481" y="696273"/>
              <a:ext cx="4149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nl-BE" sz="6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ELZ Amalo &amp; </a:t>
              </a:r>
              <a:r>
                <a:rPr b="1" lang="nl-BE" sz="6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Grimbergen</a:t>
              </a:r>
              <a:r>
                <a:rPr b="1" i="0" lang="nl-BE" sz="6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endParaRPr b="1" i="0" sz="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3185371" y="1314980"/>
              <a:ext cx="7731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9"/>
            <p:cNvSpPr txBox="1"/>
            <p:nvPr/>
          </p:nvSpPr>
          <p:spPr>
            <a:xfrm>
              <a:off x="2331463" y="1872485"/>
              <a:ext cx="4149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rPr b="1" lang="nl-BE" sz="5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1g1p.be</a:t>
              </a:r>
              <a:endParaRPr b="0" i="0" sz="5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1464288" y="1903086"/>
              <a:ext cx="748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9"/>
            <p:cNvSpPr/>
            <p:nvPr/>
          </p:nvSpPr>
          <p:spPr>
            <a:xfrm rot="5400000">
              <a:off x="2192415" y="1809626"/>
              <a:ext cx="693000" cy="6027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497668"/>
                </a:gs>
                <a:gs pos="84000">
                  <a:srgbClr val="2C5549"/>
                </a:gs>
                <a:gs pos="100000">
                  <a:srgbClr val="2C5549"/>
                </a:gs>
              </a:gsLst>
              <a:lin ang="5400012" scaled="0"/>
            </a:gradFill>
            <a:ln>
              <a:noFill/>
            </a:ln>
            <a:effectLst>
              <a:outerShdw blurRad="88900" rotWithShape="0" dir="504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9"/>
            <p:cNvSpPr txBox="1"/>
            <p:nvPr/>
          </p:nvSpPr>
          <p:spPr>
            <a:xfrm>
              <a:off x="2331464" y="1872488"/>
              <a:ext cx="4149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nl-BE" sz="6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Dorien</a:t>
              </a:r>
              <a:endParaRPr b="1" sz="600"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nl-BE" sz="6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Segers </a:t>
              </a:r>
              <a:endParaRPr b="1" i="0" sz="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6" name="Google Shape;246;p19"/>
            <p:cNvSpPr/>
            <p:nvPr/>
          </p:nvSpPr>
          <p:spPr>
            <a:xfrm rot="5400000">
              <a:off x="2843491" y="1824929"/>
              <a:ext cx="693000" cy="6027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497668"/>
                </a:gs>
                <a:gs pos="84000">
                  <a:srgbClr val="2C5549"/>
                </a:gs>
                <a:gs pos="100000">
                  <a:srgbClr val="2C5549"/>
                </a:gs>
              </a:gsLst>
              <a:lin ang="5400012" scaled="0"/>
            </a:gradFill>
            <a:ln>
              <a:noFill/>
            </a:ln>
            <a:effectLst>
              <a:outerShdw blurRad="88900" rotWithShape="0" dir="504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9"/>
            <p:cNvSpPr txBox="1"/>
            <p:nvPr/>
          </p:nvSpPr>
          <p:spPr>
            <a:xfrm>
              <a:off x="3006891" y="1903095"/>
              <a:ext cx="4149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nl-BE" sz="6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Teamcoördinator</a:t>
              </a:r>
              <a:endParaRPr b="1" i="0" sz="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48" name="Google Shape;248;p19"/>
            <p:cNvSpPr/>
            <p:nvPr/>
          </p:nvSpPr>
          <p:spPr>
            <a:xfrm rot="5400000">
              <a:off x="2519229" y="1221557"/>
              <a:ext cx="693000" cy="6027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497668"/>
                </a:gs>
                <a:gs pos="84000">
                  <a:srgbClr val="2C5549"/>
                </a:gs>
                <a:gs pos="100000">
                  <a:srgbClr val="2C5549"/>
                </a:gs>
              </a:gsLst>
              <a:lin ang="5400012" scaled="0"/>
            </a:gradFill>
            <a:ln>
              <a:noFill/>
            </a:ln>
            <a:effectLst>
              <a:outerShdw blurRad="88900" rotWithShape="0" dir="504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9"/>
            <p:cNvSpPr/>
            <p:nvPr/>
          </p:nvSpPr>
          <p:spPr>
            <a:xfrm rot="5400000">
              <a:off x="1868211" y="1221557"/>
              <a:ext cx="693000" cy="6027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497668"/>
                </a:gs>
                <a:gs pos="84000">
                  <a:srgbClr val="2C5549"/>
                </a:gs>
                <a:gs pos="100000">
                  <a:srgbClr val="2C5549"/>
                </a:gs>
              </a:gsLst>
              <a:lin ang="5400012" scaled="0"/>
            </a:gradFill>
            <a:ln>
              <a:noFill/>
            </a:ln>
            <a:effectLst>
              <a:outerShdw blurRad="88900" rotWithShape="0" dir="5040000" dist="38100">
                <a:srgbClr val="000000">
                  <a:alpha val="6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9"/>
            <p:cNvSpPr txBox="1"/>
            <p:nvPr/>
          </p:nvSpPr>
          <p:spPr>
            <a:xfrm>
              <a:off x="2007201" y="1284379"/>
              <a:ext cx="4149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nl-BE" sz="6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ELZ Bravio</a:t>
              </a:r>
              <a:r>
                <a:rPr b="1" i="0" lang="nl-BE" sz="6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endParaRPr b="1" i="0" sz="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51" name="Google Shape;251;p19"/>
            <p:cNvSpPr txBox="1"/>
            <p:nvPr/>
          </p:nvSpPr>
          <p:spPr>
            <a:xfrm>
              <a:off x="2600328" y="1284380"/>
              <a:ext cx="5337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rPr b="1" lang="nl-BE" sz="6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Sarahmarrocco</a:t>
              </a:r>
              <a:endParaRPr b="1" sz="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rPr b="1" lang="nl-BE" sz="6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@1g1p.be</a:t>
              </a:r>
              <a:endParaRPr b="1" i="0" sz="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b8c4ff841_0_22"/>
          <p:cNvSpPr txBox="1"/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800"/>
              <a:buFont typeface="Gill Sans"/>
              <a:buNone/>
            </a:pPr>
            <a:r>
              <a:rPr b="0" i="0" lang="nl-BE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1 Gezin 1 Plan Halle-Vilvoorde</a:t>
            </a:r>
            <a:endParaRPr>
              <a:solidFill>
                <a:srgbClr val="FFFEFF"/>
              </a:solidFill>
            </a:endParaRPr>
          </a:p>
        </p:txBody>
      </p:sp>
      <p:sp>
        <p:nvSpPr>
          <p:cNvPr id="109" name="Google Shape;109;g2bb8c4ff841_0_22"/>
          <p:cNvSpPr/>
          <p:nvPr/>
        </p:nvSpPr>
        <p:spPr>
          <a:xfrm>
            <a:off x="687280" y="2728050"/>
            <a:ext cx="3218520" cy="1401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9FC266"/>
          </a:solidFill>
          <a:ln cap="rnd" cmpd="sng" w="22225">
            <a:solidFill>
              <a:srgbClr val="274A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GEZINSCOACHES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TEAM  </a:t>
            </a:r>
            <a:r>
              <a:rPr lang="nl-BE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REGIO </a:t>
            </a:r>
            <a:r>
              <a:rPr b="0" i="0" lang="nl-BE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HALLE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bb8c4ff841_0_22"/>
          <p:cNvSpPr/>
          <p:nvPr/>
        </p:nvSpPr>
        <p:spPr>
          <a:xfrm>
            <a:off x="4377783" y="3590084"/>
            <a:ext cx="3168900" cy="1401900"/>
          </a:xfrm>
          <a:prstGeom prst="ellipse">
            <a:avLst/>
          </a:prstGeom>
          <a:solidFill>
            <a:schemeClr val="accent1"/>
          </a:solidFill>
          <a:ln cap="rnd" cmpd="sng" w="22225">
            <a:solidFill>
              <a:srgbClr val="274A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Kinderen, jongeren en hun ouders centraal </a:t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1" name="Google Shape;111;g2bb8c4ff841_0_22"/>
          <p:cNvSpPr/>
          <p:nvPr/>
        </p:nvSpPr>
        <p:spPr>
          <a:xfrm>
            <a:off x="7927708" y="2748863"/>
            <a:ext cx="3218520" cy="1401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9FC266"/>
          </a:solidFill>
          <a:ln cap="rnd" cmpd="sng" w="22225">
            <a:solidFill>
              <a:srgbClr val="274A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GEZINSCOACHES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TEAM  </a:t>
            </a:r>
            <a:r>
              <a:rPr lang="nl-BE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</a:t>
            </a:r>
            <a:r>
              <a:rPr b="0" i="0" lang="nl-BE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EGIO VILVOORDE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bb8c4ff841_0_22"/>
          <p:cNvSpPr/>
          <p:nvPr/>
        </p:nvSpPr>
        <p:spPr>
          <a:xfrm>
            <a:off x="4372245" y="5255436"/>
            <a:ext cx="3218520" cy="1401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498977"/>
          </a:solidFill>
          <a:ln cap="rnd" cmpd="sng" w="22225">
            <a:solidFill>
              <a:srgbClr val="274A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nl-BE" sz="1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MOEDERORGANISATIES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bb8c4ff841_0_22"/>
          <p:cNvSpPr/>
          <p:nvPr/>
        </p:nvSpPr>
        <p:spPr>
          <a:xfrm>
            <a:off x="8018685" y="4741877"/>
            <a:ext cx="3218520" cy="1401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969FA7"/>
          </a:solidFill>
          <a:ln cap="rnd" cmpd="sng" w="22225">
            <a:solidFill>
              <a:srgbClr val="274A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BE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INTERSECTORALE PARTNERTAFEL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IPT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bb8c4ff841_0_22"/>
          <p:cNvSpPr/>
          <p:nvPr/>
        </p:nvSpPr>
        <p:spPr>
          <a:xfrm>
            <a:off x="676185" y="4741877"/>
            <a:ext cx="3218520" cy="1401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969FA7"/>
          </a:solidFill>
          <a:ln cap="rnd" cmpd="sng" w="22225">
            <a:solidFill>
              <a:srgbClr val="274A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l-BE" sz="1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EERSTELIJNSPSYCHOLOOG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ELP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bb8c4ff841_0_22"/>
          <p:cNvSpPr/>
          <p:nvPr/>
        </p:nvSpPr>
        <p:spPr>
          <a:xfrm>
            <a:off x="4292363" y="1924757"/>
            <a:ext cx="3218520" cy="14019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498977"/>
          </a:solidFill>
          <a:ln cap="rnd" cmpd="sng" w="22225">
            <a:solidFill>
              <a:srgbClr val="274A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nl-BE" sz="1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NETWERKCOÖRDINATOR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BE"/>
              <a:t>AANMELDEN? </a:t>
            </a:r>
            <a:endParaRPr/>
          </a:p>
        </p:txBody>
      </p:sp>
      <p:sp>
        <p:nvSpPr>
          <p:cNvPr id="257" name="Google Shape;257;p20"/>
          <p:cNvSpPr txBox="1"/>
          <p:nvPr>
            <p:ph idx="1" type="body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Aanmelden doe je via de website </a:t>
            </a:r>
            <a:r>
              <a:rPr lang="nl-BE" u="sng">
                <a:solidFill>
                  <a:schemeClr val="hlink"/>
                </a:solidFill>
                <a:hlinkClick r:id="rId3"/>
              </a:rPr>
              <a:t>www.1g1p.be</a:t>
            </a:r>
            <a:r>
              <a:rPr lang="nl-BE"/>
              <a:t>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Je vult samen met de cliënt het aanmeldingsformulier in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Daarna word je gecontacteerd door een gezinscoach of eerstelijnspsycholoog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bb8c4ff841_0_12"/>
          <p:cNvSpPr txBox="1"/>
          <p:nvPr>
            <p:ph type="title"/>
          </p:nvPr>
        </p:nvSpPr>
        <p:spPr>
          <a:xfrm>
            <a:off x="581193" y="3043910"/>
            <a:ext cx="11029500" cy="14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</a:pPr>
            <a:r>
              <a:rPr lang="nl-BE"/>
              <a:t>INTERSECTORALE PARTNERTAFEL (IPT)</a:t>
            </a:r>
            <a:endParaRPr/>
          </a:p>
        </p:txBody>
      </p:sp>
      <p:sp>
        <p:nvSpPr>
          <p:cNvPr id="263" name="Google Shape;263;g2bb8c4ff841_0_12"/>
          <p:cNvSpPr txBox="1"/>
          <p:nvPr>
            <p:ph idx="1" type="body"/>
          </p:nvPr>
        </p:nvSpPr>
        <p:spPr>
          <a:xfrm>
            <a:off x="581192" y="4541417"/>
            <a:ext cx="110295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nl-BE"/>
              <a:t>EEN WOORDJE UITLEG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bb8c4ff841_0_6"/>
          <p:cNvSpPr txBox="1"/>
          <p:nvPr>
            <p:ph type="title"/>
          </p:nvPr>
        </p:nvSpPr>
        <p:spPr>
          <a:xfrm>
            <a:off x="575894" y="729658"/>
            <a:ext cx="110295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BE"/>
              <a:t>INTERSECTORALE PARTNERTAFEL (IPT)</a:t>
            </a:r>
            <a:endParaRPr/>
          </a:p>
        </p:txBody>
      </p:sp>
      <p:pic>
        <p:nvPicPr>
          <p:cNvPr id="270" name="Google Shape;270;g2bb8c4ff841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2325" y="1889275"/>
            <a:ext cx="5050649" cy="513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/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</a:pPr>
            <a:r>
              <a:rPr lang="nl-BE"/>
              <a:t>VRAGEN? </a:t>
            </a:r>
            <a:endParaRPr/>
          </a:p>
        </p:txBody>
      </p:sp>
      <p:sp>
        <p:nvSpPr>
          <p:cNvPr id="276" name="Google Shape;276;p22"/>
          <p:cNvSpPr txBox="1"/>
          <p:nvPr>
            <p:ph idx="1" type="body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nl-BE"/>
              <a:t>SHOOT! </a:t>
            </a:r>
            <a:endParaRPr/>
          </a:p>
        </p:txBody>
      </p:sp>
      <p:pic>
        <p:nvPicPr>
          <p:cNvPr id="277" name="Google Shape;2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3158" y="1222057"/>
            <a:ext cx="2381250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BE"/>
              <a:t>REGIO </a:t>
            </a:r>
            <a:endParaRPr/>
          </a:p>
        </p:txBody>
      </p:sp>
      <p:sp>
        <p:nvSpPr>
          <p:cNvPr id="121" name="Google Shape;121;p3"/>
          <p:cNvSpPr txBox="1"/>
          <p:nvPr>
            <p:ph idx="1" type="body"/>
          </p:nvPr>
        </p:nvSpPr>
        <p:spPr>
          <a:xfrm>
            <a:off x="904636" y="2053874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24"/>
              <a:buNone/>
            </a:pPr>
            <a:r>
              <a:rPr lang="nl-BE"/>
              <a:t>Waar zijn we werkzaam? </a:t>
            </a:r>
            <a:endParaRPr/>
          </a:p>
        </p:txBody>
      </p:sp>
      <p:pic>
        <p:nvPicPr>
          <p:cNvPr id="122" name="Google Shape;122;p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028" y="2925738"/>
            <a:ext cx="4156800" cy="29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/>
          <p:nvPr>
            <p:ph idx="3" type="body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24"/>
              <a:buNone/>
            </a:pPr>
            <a:r>
              <a:rPr lang="nl-BE"/>
              <a:t>Concreet : Halle-Vilvoorde bestaat uit 5 eerstelijnszones </a:t>
            </a:r>
            <a:endParaRPr/>
          </a:p>
        </p:txBody>
      </p:sp>
      <p:sp>
        <p:nvSpPr>
          <p:cNvPr id="124" name="Google Shape;124;p3"/>
          <p:cNvSpPr txBox="1"/>
          <p:nvPr>
            <p:ph idx="4" type="body"/>
          </p:nvPr>
        </p:nvSpPr>
        <p:spPr>
          <a:xfrm>
            <a:off x="6217709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In de hele regio Halle-Vilvoorde zijn zowel gezinscoaches als eerstelijnspsychologen werkzaam. </a:t>
            </a:r>
            <a:br>
              <a:rPr lang="nl-BE"/>
            </a:br>
            <a:br>
              <a:rPr lang="nl-BE"/>
            </a:br>
            <a:r>
              <a:rPr lang="nl-BE"/>
              <a:t>Indien er gezinscoaches betrokken worden, komen zij bij het gezin aan huis. </a:t>
            </a:r>
            <a:br>
              <a:rPr lang="nl-BE"/>
            </a:br>
            <a:br>
              <a:rPr lang="nl-BE"/>
            </a:br>
            <a:r>
              <a:rPr lang="nl-BE"/>
              <a:t>De gesprekken met de eerstelijnspsychologen vinden altijd plaats in één van de daar voor voorziene plaatsen (CAW, CGG, …) of een vindplaats die cliënt en ELP overeenkomen.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BE"/>
              <a:t>SAMENWERKINGVERBAND? </a:t>
            </a:r>
            <a:endParaRPr/>
          </a:p>
        </p:txBody>
      </p:sp>
      <p:sp>
        <p:nvSpPr>
          <p:cNvPr id="130" name="Google Shape;130;p4"/>
          <p:cNvSpPr txBox="1"/>
          <p:nvPr>
            <p:ph idx="1" type="body"/>
          </p:nvPr>
        </p:nvSpPr>
        <p:spPr>
          <a:xfrm>
            <a:off x="887219" y="2250892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24"/>
              <a:buNone/>
            </a:pPr>
            <a:r>
              <a:rPr lang="nl-BE"/>
              <a:t>Partners 1G1P </a:t>
            </a:r>
            <a:endParaRPr/>
          </a:p>
        </p:txBody>
      </p:sp>
      <p:pic>
        <p:nvPicPr>
          <p:cNvPr descr="https://lh4.googleusercontent.com/PtfuJlLdkRQgXHTCfZCZUBH8-lSALicPoq7KaatzSRcyKNxJpLelTbmLuLH9Foez8alatheP_kxUlp0ICo6XpnnU6BRhNMbe7Bp8V2PKeZeD-Q4hYR9c35xGSmUQFzIeCpjEcTE" id="131" name="Google Shape;131;p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0536" y="2925763"/>
            <a:ext cx="3913800" cy="29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>
            <p:ph idx="3" type="body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2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202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2024"/>
              <a:buNone/>
            </a:pPr>
            <a:r>
              <a:rPr lang="nl-BE"/>
              <a:t>Wat betekent dit in de praktijk? </a:t>
            </a:r>
            <a:endParaRPr/>
          </a:p>
        </p:txBody>
      </p:sp>
      <p:sp>
        <p:nvSpPr>
          <p:cNvPr id="133" name="Google Shape;133;p4"/>
          <p:cNvSpPr txBox="1"/>
          <p:nvPr>
            <p:ph idx="4" type="body"/>
          </p:nvPr>
        </p:nvSpPr>
        <p:spPr>
          <a:xfrm>
            <a:off x="6217709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1999"/>
              <a:buChar char="◼"/>
            </a:pPr>
            <a:r>
              <a:rPr lang="nl-BE"/>
              <a:t>Iedere persoon die voor het samenwerkingsverband 1G1P Halle-Vilvoorde werkt, heeft zijn eigen moederorganisatie, en blijft op die manier verbonden aan zowel moederorganisatie als 1G1P. </a:t>
            </a:r>
            <a:br>
              <a:rPr lang="nl-BE"/>
            </a:br>
            <a:br>
              <a:rPr lang="nl-BE"/>
            </a:br>
            <a:r>
              <a:rPr lang="nl-BE"/>
              <a:t>Zo wordt expertise vanuit vele hoeken gebundeld om voor de cliënt zorgcontinuïteit in te bouwen en een brede waaier aan kennis te bundelen. </a:t>
            </a:r>
            <a:br>
              <a:rPr lang="nl-BE"/>
            </a:br>
            <a:br>
              <a:rPr lang="nl-BE"/>
            </a:br>
            <a:br>
              <a:rPr lang="nl-BE"/>
            </a:br>
            <a:br>
              <a:rPr lang="nl-BE"/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BE"/>
              <a:t>MISSIE 1G1P </a:t>
            </a:r>
            <a:endParaRPr/>
          </a:p>
        </p:txBody>
      </p:sp>
      <p:sp>
        <p:nvSpPr>
          <p:cNvPr id="139" name="Google Shape;139;p5"/>
          <p:cNvSpPr txBox="1"/>
          <p:nvPr>
            <p:ph idx="1" type="body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>
                <a:solidFill>
                  <a:srgbClr val="FFFFFF"/>
                </a:solidFill>
                <a:highlight>
                  <a:srgbClr val="498977"/>
                </a:highlight>
              </a:rPr>
              <a:t>☞Wij willen... </a:t>
            </a:r>
            <a:endParaRPr sz="2400">
              <a:solidFill>
                <a:srgbClr val="FFFFFF"/>
              </a:solidFill>
              <a:highlight>
                <a:srgbClr val="498977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highlight>
                <a:srgbClr val="3D85C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highlight>
                <a:srgbClr val="3D85C6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497668"/>
              </a:buClr>
              <a:buSzPts val="1800"/>
              <a:buFont typeface="Gill Sans"/>
              <a:buChar char="◼"/>
            </a:pPr>
            <a:r>
              <a:rPr lang="nl-BE">
                <a:solidFill>
                  <a:schemeClr val="dk1"/>
                </a:solidFill>
              </a:rPr>
              <a:t>k</a:t>
            </a:r>
            <a:r>
              <a:rPr lang="nl-BE">
                <a:solidFill>
                  <a:schemeClr val="dk1"/>
                </a:solidFill>
              </a:rPr>
              <a:t>inderen, jongeren en hun gezinnen ondersteunen zodat de integriteit en de ontwikkeling van elk kind gegarandeerd wordt.</a:t>
            </a:r>
            <a:endParaRPr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8CB64A"/>
              </a:buClr>
              <a:buSzPts val="1800"/>
              <a:buFont typeface="Gill Sans"/>
              <a:buChar char="◼"/>
            </a:pPr>
            <a:r>
              <a:rPr lang="nl-BE">
                <a:solidFill>
                  <a:schemeClr val="dk1"/>
                </a:solidFill>
              </a:rPr>
              <a:t>a</a:t>
            </a:r>
            <a:r>
              <a:rPr lang="nl-BE">
                <a:solidFill>
                  <a:schemeClr val="dk1"/>
                </a:solidFill>
              </a:rPr>
              <a:t>ls samenwerkingsverband vanuit een gedeelde verantwoordelijkheid elke  jeugdhulpvraag een snel en accuraat antwoord bieden.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969FA7"/>
              </a:buClr>
              <a:buSzPts val="1800"/>
              <a:buFont typeface="Gill Sans"/>
              <a:buChar char="◼"/>
            </a:pPr>
            <a:r>
              <a:rPr lang="nl-BE">
                <a:solidFill>
                  <a:schemeClr val="dk1"/>
                </a:solidFill>
              </a:rPr>
              <a:t>a</a:t>
            </a:r>
            <a:r>
              <a:rPr lang="nl-BE">
                <a:solidFill>
                  <a:schemeClr val="dk1"/>
                </a:solidFill>
              </a:rPr>
              <a:t>ls 1 Gezin 1 Plan Halle-Vilvoorde samen met de professionele verwijzers het meest gepaste traject uitstippelen voor kinderen, jongeren en hun gezinnen.</a:t>
            </a:r>
            <a:r>
              <a:rPr i="1" lang="nl-BE">
                <a:solidFill>
                  <a:schemeClr val="dk1"/>
                </a:solidFill>
              </a:rPr>
              <a:t> </a:t>
            </a:r>
            <a:endParaRPr i="1">
              <a:solidFill>
                <a:schemeClr val="dk1"/>
              </a:solidFill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br>
              <a:rPr lang="nl-BE"/>
            </a:b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BE"/>
              <a:t>GEZINSCOACHING : VOOR WIE? </a:t>
            </a:r>
            <a:endParaRPr/>
          </a:p>
        </p:txBody>
      </p:sp>
      <p:sp>
        <p:nvSpPr>
          <p:cNvPr id="145" name="Google Shape;145;p7"/>
          <p:cNvSpPr txBox="1"/>
          <p:nvPr>
            <p:ph idx="1" type="body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Gezinnen met een hulpvraag </a:t>
            </a:r>
            <a:endParaRPr/>
          </a:p>
          <a:p>
            <a:pPr indent="0" lvl="0" marL="45720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None/>
            </a:pPr>
            <a:r>
              <a:rPr lang="nl-BE"/>
              <a:t>3 type vragen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  <a:p>
            <a:pPr indent="-237744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Font typeface="Gill San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3521413" y="4192619"/>
            <a:ext cx="1887166" cy="55447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rnd" cmpd="sng" w="22225">
            <a:solidFill>
              <a:srgbClr val="274A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highlight>
                  <a:srgbClr val="366658"/>
                </a:highlight>
                <a:latin typeface="Gill Sans"/>
                <a:ea typeface="Gill Sans"/>
                <a:cs typeface="Gill Sans"/>
                <a:sym typeface="Gill Sans"/>
              </a:rPr>
              <a:t>Uitklaring </a:t>
            </a:r>
            <a:endParaRPr b="0" i="0" sz="1800" u="none" cap="none" strike="noStrike">
              <a:solidFill>
                <a:schemeClr val="lt1"/>
              </a:solidFill>
              <a:highlight>
                <a:srgbClr val="366658"/>
              </a:highligh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5493538" y="4192619"/>
            <a:ext cx="2010770" cy="535021"/>
          </a:xfrm>
          <a:prstGeom prst="roundRect">
            <a:avLst>
              <a:gd fmla="val 16667" name="adj"/>
            </a:avLst>
          </a:prstGeom>
          <a:solidFill>
            <a:srgbClr val="8CB64A"/>
          </a:solidFill>
          <a:ln cap="rnd" cmpd="sng" w="22225">
            <a:solidFill>
              <a:srgbClr val="274A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Overbrugging </a:t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7589267" y="4192618"/>
            <a:ext cx="2039954" cy="535021"/>
          </a:xfrm>
          <a:prstGeom prst="roundRect">
            <a:avLst>
              <a:gd fmla="val 16667" name="adj"/>
            </a:avLst>
          </a:prstGeom>
          <a:solidFill>
            <a:srgbClr val="969FA7"/>
          </a:solidFill>
          <a:ln cap="rnd" cmpd="sng" w="22225">
            <a:solidFill>
              <a:srgbClr val="274A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nl-BE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Regie </a:t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</a:pPr>
            <a:r>
              <a:rPr lang="nl-BE"/>
              <a:t>GEZINSCOACHING </a:t>
            </a:r>
            <a:endParaRPr/>
          </a:p>
        </p:txBody>
      </p:sp>
      <p:sp>
        <p:nvSpPr>
          <p:cNvPr id="154" name="Google Shape;154;p6"/>
          <p:cNvSpPr txBox="1"/>
          <p:nvPr>
            <p:ph idx="1" type="body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nl-BE"/>
              <a:t>EEN WOORDJE UITLEG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BE"/>
              <a:t>GEZINSCOACHING : WAT? </a:t>
            </a:r>
            <a:endParaRPr/>
          </a:p>
        </p:txBody>
      </p:sp>
      <p:sp>
        <p:nvSpPr>
          <p:cNvPr id="160" name="Google Shape;160;p8"/>
          <p:cNvSpPr txBox="1"/>
          <p:nvPr>
            <p:ph idx="1" type="body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Begeleiding aan huis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Frequentie : gemiddeld 1 x per 2 weken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Voor gezinnen met kinderen van 0 – 25 jaar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Kosteloos voor de gezinnen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Geen eindtermijn bepaald op voorhand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In geval van scheiding dienen beide ouders op de hoogte te zijn met het traject</a:t>
            </a:r>
            <a:endParaRPr/>
          </a:p>
          <a:p>
            <a:pPr indent="-200844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7486" y="2020756"/>
            <a:ext cx="3508257" cy="247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BE"/>
              <a:t>GEZINSCOACHING : HOE? </a:t>
            </a:r>
            <a:endParaRPr/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De gezinscoach maakt </a:t>
            </a:r>
            <a:r>
              <a:rPr b="1" lang="nl-BE"/>
              <a:t>samen</a:t>
            </a:r>
            <a:r>
              <a:rPr lang="nl-BE"/>
              <a:t> met het gezin een gezinsplan op.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In dit gezinsplan worden een aantal hulpvragen, krachten en doelstellingen geformuleerd op basis van de noden van het gezin, en op basis van de krachten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Het gezin heeft </a:t>
            </a:r>
            <a:r>
              <a:rPr b="1" lang="nl-BE"/>
              <a:t>zelf de regie </a:t>
            </a:r>
            <a:r>
              <a:rPr lang="nl-BE"/>
              <a:t>over dit gezinsplan en over het traject 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Het traject verloopt op het tempo van het gezin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We werken zeer transparant</a:t>
            </a:r>
            <a:endParaRPr/>
          </a:p>
          <a:p>
            <a:pPr indent="-306000" lvl="0" marL="3060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nl-BE"/>
              <a:t>We streven naar zorgcontinuïteit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2021-11-04T09:14:39Z</dcterms:created>
  <dc:creator>Dorien Segers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