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63" r:id="rId7"/>
    <p:sldId id="258" r:id="rId8"/>
    <p:sldId id="259" r:id="rId9"/>
    <p:sldId id="261" r:id="rId10"/>
    <p:sldId id="267" r:id="rId11"/>
    <p:sldId id="260" r:id="rId12"/>
    <p:sldId id="265" r:id="rId13"/>
    <p:sldId id="266" r:id="rId14"/>
    <p:sldId id="264" r:id="rId15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2AD"/>
    <a:srgbClr val="6C9FBC"/>
    <a:srgbClr val="7AA8C2"/>
    <a:srgbClr val="569CBE"/>
    <a:srgbClr val="0099CC"/>
    <a:srgbClr val="6699FF"/>
    <a:srgbClr val="0066CC"/>
    <a:srgbClr val="000099"/>
    <a:srgbClr val="7889FB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B23BF1-BE72-4F3B-8B02-EFE031E65CF3}" v="568" dt="2024-09-30T18:00:34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47" autoAdjust="0"/>
    <p:restoredTop sz="97108" autoAdjust="0"/>
  </p:normalViewPr>
  <p:slideViewPr>
    <p:cSldViewPr snapToGrid="0">
      <p:cViewPr varScale="1">
        <p:scale>
          <a:sx n="78" d="100"/>
          <a:sy n="78" d="100"/>
        </p:scale>
        <p:origin x="101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1962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De Feyter" userId="S::elena.defeyter@despiegel.org::8bc9245a-5b97-420b-8592-df65fa155f6a" providerId="AD" clId="Web-{7C790D59-8F84-4DB1-9471-06EAD3A88D05}"/>
    <pc:docChg chg="addSld delSld modSld">
      <pc:chgData name="Elena De Feyter" userId="S::elena.defeyter@despiegel.org::8bc9245a-5b97-420b-8592-df65fa155f6a" providerId="AD" clId="Web-{7C790D59-8F84-4DB1-9471-06EAD3A88D05}" dt="2024-09-23T07:21:34.145" v="983" actId="20577"/>
      <pc:docMkLst>
        <pc:docMk/>
      </pc:docMkLst>
      <pc:sldChg chg="modSp">
        <pc:chgData name="Elena De Feyter" userId="S::elena.defeyter@despiegel.org::8bc9245a-5b97-420b-8592-df65fa155f6a" providerId="AD" clId="Web-{7C790D59-8F84-4DB1-9471-06EAD3A88D05}" dt="2024-09-23T07:00:20.910" v="4" actId="20577"/>
        <pc:sldMkLst>
          <pc:docMk/>
          <pc:sldMk cId="0" sldId="256"/>
        </pc:sldMkLst>
        <pc:spChg chg="mod">
          <ac:chgData name="Elena De Feyter" userId="S::elena.defeyter@despiegel.org::8bc9245a-5b97-420b-8592-df65fa155f6a" providerId="AD" clId="Web-{7C790D59-8F84-4DB1-9471-06EAD3A88D05}" dt="2024-09-23T07:00:20.910" v="4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">
        <pc:chgData name="Elena De Feyter" userId="S::elena.defeyter@despiegel.org::8bc9245a-5b97-420b-8592-df65fa155f6a" providerId="AD" clId="Web-{7C790D59-8F84-4DB1-9471-06EAD3A88D05}" dt="2024-09-23T07:04:43.214" v="178" actId="20577"/>
        <pc:sldMkLst>
          <pc:docMk/>
          <pc:sldMk cId="0" sldId="258"/>
        </pc:sldMkLst>
        <pc:spChg chg="add mod">
          <ac:chgData name="Elena De Feyter" userId="S::elena.defeyter@despiegel.org::8bc9245a-5b97-420b-8592-df65fa155f6a" providerId="AD" clId="Web-{7C790D59-8F84-4DB1-9471-06EAD3A88D05}" dt="2024-09-23T07:04:43.214" v="178" actId="20577"/>
          <ac:spMkLst>
            <pc:docMk/>
            <pc:sldMk cId="0" sldId="258"/>
            <ac:spMk id="3" creationId="{34457CA4-81BE-131B-43EE-CACA5ACB1485}"/>
          </ac:spMkLst>
        </pc:spChg>
        <pc:graphicFrameChg chg="del">
          <ac:chgData name="Elena De Feyter" userId="S::elena.defeyter@despiegel.org::8bc9245a-5b97-420b-8592-df65fa155f6a" providerId="AD" clId="Web-{7C790D59-8F84-4DB1-9471-06EAD3A88D05}" dt="2024-09-23T07:00:35.114" v="5"/>
          <ac:graphicFrameMkLst>
            <pc:docMk/>
            <pc:sldMk cId="0" sldId="258"/>
            <ac:graphicFrameMk id="2" creationId="{83465DEB-2EE5-A2A8-C812-ECD0FD59C072}"/>
          </ac:graphicFrameMkLst>
        </pc:graphicFrameChg>
        <pc:graphicFrameChg chg="del mod modGraphic">
          <ac:chgData name="Elena De Feyter" userId="S::elena.defeyter@despiegel.org::8bc9245a-5b97-420b-8592-df65fa155f6a" providerId="AD" clId="Web-{7C790D59-8F84-4DB1-9471-06EAD3A88D05}" dt="2024-09-23T07:00:52.224" v="15"/>
          <ac:graphicFrameMkLst>
            <pc:docMk/>
            <pc:sldMk cId="0" sldId="258"/>
            <ac:graphicFrameMk id="4" creationId="{CC52705B-2BB9-0A50-3135-EF2874CA4948}"/>
          </ac:graphicFrameMkLst>
        </pc:graphicFrameChg>
      </pc:sldChg>
      <pc:sldChg chg="modSp">
        <pc:chgData name="Elena De Feyter" userId="S::elena.defeyter@despiegel.org::8bc9245a-5b97-420b-8592-df65fa155f6a" providerId="AD" clId="Web-{7C790D59-8F84-4DB1-9471-06EAD3A88D05}" dt="2024-09-23T07:06:35.310" v="211" actId="20577"/>
        <pc:sldMkLst>
          <pc:docMk/>
          <pc:sldMk cId="3788623737" sldId="259"/>
        </pc:sldMkLst>
        <pc:spChg chg="mod">
          <ac:chgData name="Elena De Feyter" userId="S::elena.defeyter@despiegel.org::8bc9245a-5b97-420b-8592-df65fa155f6a" providerId="AD" clId="Web-{7C790D59-8F84-4DB1-9471-06EAD3A88D05}" dt="2024-09-23T07:06:35.310" v="211" actId="20577"/>
          <ac:spMkLst>
            <pc:docMk/>
            <pc:sldMk cId="3788623737" sldId="259"/>
            <ac:spMk id="3" creationId="{00000000-0000-0000-0000-000000000000}"/>
          </ac:spMkLst>
        </pc:spChg>
      </pc:sldChg>
      <pc:sldChg chg="modSp">
        <pc:chgData name="Elena De Feyter" userId="S::elena.defeyter@despiegel.org::8bc9245a-5b97-420b-8592-df65fa155f6a" providerId="AD" clId="Web-{7C790D59-8F84-4DB1-9471-06EAD3A88D05}" dt="2024-09-23T07:07:29.186" v="236" actId="20577"/>
        <pc:sldMkLst>
          <pc:docMk/>
          <pc:sldMk cId="1733326570" sldId="261"/>
        </pc:sldMkLst>
        <pc:spChg chg="mod">
          <ac:chgData name="Elena De Feyter" userId="S::elena.defeyter@despiegel.org::8bc9245a-5b97-420b-8592-df65fa155f6a" providerId="AD" clId="Web-{7C790D59-8F84-4DB1-9471-06EAD3A88D05}" dt="2024-09-23T07:07:29.186" v="236" actId="20577"/>
          <ac:spMkLst>
            <pc:docMk/>
            <pc:sldMk cId="1733326570" sldId="261"/>
            <ac:spMk id="3" creationId="{6E750C5A-12E7-3762-C5E7-00B0A4C421D3}"/>
          </ac:spMkLst>
        </pc:spChg>
      </pc:sldChg>
      <pc:sldChg chg="modSp">
        <pc:chgData name="Elena De Feyter" userId="S::elena.defeyter@despiegel.org::8bc9245a-5b97-420b-8592-df65fa155f6a" providerId="AD" clId="Web-{7C790D59-8F84-4DB1-9471-06EAD3A88D05}" dt="2024-09-23T07:16:13.324" v="726" actId="20577"/>
        <pc:sldMkLst>
          <pc:docMk/>
          <pc:sldMk cId="3638429376" sldId="264"/>
        </pc:sldMkLst>
        <pc:spChg chg="mod">
          <ac:chgData name="Elena De Feyter" userId="S::elena.defeyter@despiegel.org::8bc9245a-5b97-420b-8592-df65fa155f6a" providerId="AD" clId="Web-{7C790D59-8F84-4DB1-9471-06EAD3A88D05}" dt="2024-09-23T07:16:13.324" v="726" actId="20577"/>
          <ac:spMkLst>
            <pc:docMk/>
            <pc:sldMk cId="3638429376" sldId="264"/>
            <ac:spMk id="3" creationId="{078736A2-66C6-9F05-B2F4-1DCF79ED1023}"/>
          </ac:spMkLst>
        </pc:spChg>
      </pc:sldChg>
      <pc:sldChg chg="modSp">
        <pc:chgData name="Elena De Feyter" userId="S::elena.defeyter@despiegel.org::8bc9245a-5b97-420b-8592-df65fa155f6a" providerId="AD" clId="Web-{7C790D59-8F84-4DB1-9471-06EAD3A88D05}" dt="2024-09-23T07:15:15.010" v="708" actId="20577"/>
        <pc:sldMkLst>
          <pc:docMk/>
          <pc:sldMk cId="3991920057" sldId="265"/>
        </pc:sldMkLst>
        <pc:spChg chg="mod">
          <ac:chgData name="Elena De Feyter" userId="S::elena.defeyter@despiegel.org::8bc9245a-5b97-420b-8592-df65fa155f6a" providerId="AD" clId="Web-{7C790D59-8F84-4DB1-9471-06EAD3A88D05}" dt="2024-09-23T07:08:56.329" v="258" actId="20577"/>
          <ac:spMkLst>
            <pc:docMk/>
            <pc:sldMk cId="3991920057" sldId="265"/>
            <ac:spMk id="2" creationId="{B16A423C-EBFF-D954-1B70-B9EAD2553C6B}"/>
          </ac:spMkLst>
        </pc:spChg>
        <pc:spChg chg="mod">
          <ac:chgData name="Elena De Feyter" userId="S::elena.defeyter@despiegel.org::8bc9245a-5b97-420b-8592-df65fa155f6a" providerId="AD" clId="Web-{7C790D59-8F84-4DB1-9471-06EAD3A88D05}" dt="2024-09-23T07:15:15.010" v="708" actId="20577"/>
          <ac:spMkLst>
            <pc:docMk/>
            <pc:sldMk cId="3991920057" sldId="265"/>
            <ac:spMk id="3" creationId="{7D1F1D8D-6722-1EBF-7BF0-F8B24D59437E}"/>
          </ac:spMkLst>
        </pc:spChg>
      </pc:sldChg>
      <pc:sldChg chg="modSp new">
        <pc:chgData name="Elena De Feyter" userId="S::elena.defeyter@despiegel.org::8bc9245a-5b97-420b-8592-df65fa155f6a" providerId="AD" clId="Web-{7C790D59-8F84-4DB1-9471-06EAD3A88D05}" dt="2024-09-23T07:21:01.488" v="970" actId="20577"/>
        <pc:sldMkLst>
          <pc:docMk/>
          <pc:sldMk cId="291843503" sldId="266"/>
        </pc:sldMkLst>
        <pc:spChg chg="mod">
          <ac:chgData name="Elena De Feyter" userId="S::elena.defeyter@despiegel.org::8bc9245a-5b97-420b-8592-df65fa155f6a" providerId="AD" clId="Web-{7C790D59-8F84-4DB1-9471-06EAD3A88D05}" dt="2024-09-23T07:16:37.091" v="746" actId="20577"/>
          <ac:spMkLst>
            <pc:docMk/>
            <pc:sldMk cId="291843503" sldId="266"/>
            <ac:spMk id="2" creationId="{0BE75BB4-7537-8081-7B52-7553AD20E3D8}"/>
          </ac:spMkLst>
        </pc:spChg>
        <pc:spChg chg="mod">
          <ac:chgData name="Elena De Feyter" userId="S::elena.defeyter@despiegel.org::8bc9245a-5b97-420b-8592-df65fa155f6a" providerId="AD" clId="Web-{7C790D59-8F84-4DB1-9471-06EAD3A88D05}" dt="2024-09-23T07:21:01.488" v="970" actId="20577"/>
          <ac:spMkLst>
            <pc:docMk/>
            <pc:sldMk cId="291843503" sldId="266"/>
            <ac:spMk id="3" creationId="{8D9341F2-9B90-6311-FA15-C1FD1A78B1B4}"/>
          </ac:spMkLst>
        </pc:spChg>
      </pc:sldChg>
      <pc:sldChg chg="del">
        <pc:chgData name="Elena De Feyter" userId="S::elena.defeyter@despiegel.org::8bc9245a-5b97-420b-8592-df65fa155f6a" providerId="AD" clId="Web-{7C790D59-8F84-4DB1-9471-06EAD3A88D05}" dt="2024-09-23T07:15:28.761" v="709"/>
        <pc:sldMkLst>
          <pc:docMk/>
          <pc:sldMk cId="2846529720" sldId="266"/>
        </pc:sldMkLst>
      </pc:sldChg>
      <pc:sldChg chg="modSp new">
        <pc:chgData name="Elena De Feyter" userId="S::elena.defeyter@despiegel.org::8bc9245a-5b97-420b-8592-df65fa155f6a" providerId="AD" clId="Web-{7C790D59-8F84-4DB1-9471-06EAD3A88D05}" dt="2024-09-23T07:21:34.145" v="983" actId="20577"/>
        <pc:sldMkLst>
          <pc:docMk/>
          <pc:sldMk cId="239221960" sldId="267"/>
        </pc:sldMkLst>
        <pc:spChg chg="mod">
          <ac:chgData name="Elena De Feyter" userId="S::elena.defeyter@despiegel.org::8bc9245a-5b97-420b-8592-df65fa155f6a" providerId="AD" clId="Web-{7C790D59-8F84-4DB1-9471-06EAD3A88D05}" dt="2024-09-23T07:21:34.145" v="983" actId="20577"/>
          <ac:spMkLst>
            <pc:docMk/>
            <pc:sldMk cId="239221960" sldId="267"/>
            <ac:spMk id="2" creationId="{1E106BD2-00C3-331C-93EF-9CBC8D518895}"/>
          </ac:spMkLst>
        </pc:spChg>
      </pc:sldChg>
      <pc:sldChg chg="del">
        <pc:chgData name="Elena De Feyter" userId="S::elena.defeyter@despiegel.org::8bc9245a-5b97-420b-8592-df65fa155f6a" providerId="AD" clId="Web-{7C790D59-8F84-4DB1-9471-06EAD3A88D05}" dt="2024-09-23T07:15:32.589" v="710"/>
        <pc:sldMkLst>
          <pc:docMk/>
          <pc:sldMk cId="3197044276" sldId="267"/>
        </pc:sldMkLst>
      </pc:sldChg>
    </pc:docChg>
  </pc:docChgLst>
  <pc:docChgLst>
    <pc:chgData name="Elena De Feyter" userId="S::elena.defeyter@despiegel.org::8bc9245a-5b97-420b-8592-df65fa155f6a" providerId="AD" clId="Web-{C4B23BF1-BE72-4F3B-8B02-EFE031E65CF3}"/>
    <pc:docChg chg="modSld">
      <pc:chgData name="Elena De Feyter" userId="S::elena.defeyter@despiegel.org::8bc9245a-5b97-420b-8592-df65fa155f6a" providerId="AD" clId="Web-{C4B23BF1-BE72-4F3B-8B02-EFE031E65CF3}" dt="2024-09-30T18:00:34.555" v="563" actId="1076"/>
      <pc:docMkLst>
        <pc:docMk/>
      </pc:docMkLst>
      <pc:sldChg chg="modSp">
        <pc:chgData name="Elena De Feyter" userId="S::elena.defeyter@despiegel.org::8bc9245a-5b97-420b-8592-df65fa155f6a" providerId="AD" clId="Web-{C4B23BF1-BE72-4F3B-8B02-EFE031E65CF3}" dt="2024-09-30T18:00:34.555" v="563" actId="1076"/>
        <pc:sldMkLst>
          <pc:docMk/>
          <pc:sldMk cId="3638429376" sldId="264"/>
        </pc:sldMkLst>
        <pc:spChg chg="mod">
          <ac:chgData name="Elena De Feyter" userId="S::elena.defeyter@despiegel.org::8bc9245a-5b97-420b-8592-df65fa155f6a" providerId="AD" clId="Web-{C4B23BF1-BE72-4F3B-8B02-EFE031E65CF3}" dt="2024-09-30T18:00:34.555" v="563" actId="1076"/>
          <ac:spMkLst>
            <pc:docMk/>
            <pc:sldMk cId="3638429376" sldId="264"/>
            <ac:spMk id="3" creationId="{078736A2-66C6-9F05-B2F4-1DCF79ED1023}"/>
          </ac:spMkLst>
        </pc:spChg>
      </pc:sldChg>
      <pc:sldChg chg="modSp">
        <pc:chgData name="Elena De Feyter" userId="S::elena.defeyter@despiegel.org::8bc9245a-5b97-420b-8592-df65fa155f6a" providerId="AD" clId="Web-{C4B23BF1-BE72-4F3B-8B02-EFE031E65CF3}" dt="2024-09-30T17:57:41.878" v="435" actId="20577"/>
        <pc:sldMkLst>
          <pc:docMk/>
          <pc:sldMk cId="3991920057" sldId="265"/>
        </pc:sldMkLst>
        <pc:spChg chg="mod">
          <ac:chgData name="Elena De Feyter" userId="S::elena.defeyter@despiegel.org::8bc9245a-5b97-420b-8592-df65fa155f6a" providerId="AD" clId="Web-{C4B23BF1-BE72-4F3B-8B02-EFE031E65CF3}" dt="2024-09-30T17:57:41.878" v="435" actId="20577"/>
          <ac:spMkLst>
            <pc:docMk/>
            <pc:sldMk cId="3991920057" sldId="265"/>
            <ac:spMk id="3" creationId="{7D1F1D8D-6722-1EBF-7BF0-F8B24D59437E}"/>
          </ac:spMkLst>
        </pc:spChg>
      </pc:sldChg>
      <pc:sldChg chg="modSp">
        <pc:chgData name="Elena De Feyter" userId="S::elena.defeyter@despiegel.org::8bc9245a-5b97-420b-8592-df65fa155f6a" providerId="AD" clId="Web-{C4B23BF1-BE72-4F3B-8B02-EFE031E65CF3}" dt="2024-09-30T17:58:00.675" v="440" actId="20577"/>
        <pc:sldMkLst>
          <pc:docMk/>
          <pc:sldMk cId="291843503" sldId="266"/>
        </pc:sldMkLst>
        <pc:spChg chg="mod">
          <ac:chgData name="Elena De Feyter" userId="S::elena.defeyter@despiegel.org::8bc9245a-5b97-420b-8592-df65fa155f6a" providerId="AD" clId="Web-{C4B23BF1-BE72-4F3B-8B02-EFE031E65CF3}" dt="2024-09-30T17:58:00.675" v="440" actId="20577"/>
          <ac:spMkLst>
            <pc:docMk/>
            <pc:sldMk cId="291843503" sldId="266"/>
            <ac:spMk id="3" creationId="{8D9341F2-9B90-6311-FA15-C1FD1A78B1B4}"/>
          </ac:spMkLst>
        </pc:spChg>
      </pc:sldChg>
      <pc:sldChg chg="modSp">
        <pc:chgData name="Elena De Feyter" userId="S::elena.defeyter@despiegel.org::8bc9245a-5b97-420b-8592-df65fa155f6a" providerId="AD" clId="Web-{C4B23BF1-BE72-4F3B-8B02-EFE031E65CF3}" dt="2024-09-30T17:54:19.856" v="259" actId="20577"/>
        <pc:sldMkLst>
          <pc:docMk/>
          <pc:sldMk cId="239221960" sldId="267"/>
        </pc:sldMkLst>
        <pc:spChg chg="mod">
          <ac:chgData name="Elena De Feyter" userId="S::elena.defeyter@despiegel.org::8bc9245a-5b97-420b-8592-df65fa155f6a" providerId="AD" clId="Web-{C4B23BF1-BE72-4F3B-8B02-EFE031E65CF3}" dt="2024-09-30T17:54:19.856" v="259" actId="20577"/>
          <ac:spMkLst>
            <pc:docMk/>
            <pc:sldMk cId="239221960" sldId="267"/>
            <ac:spMk id="3" creationId="{58D01088-EE70-4019-7407-53525338526B}"/>
          </ac:spMkLst>
        </pc:spChg>
      </pc:sldChg>
    </pc:docChg>
  </pc:docChgLst>
  <pc:docChgLst>
    <pc:chgData clId="Web-{7C790D59-8F84-4DB1-9471-06EAD3A88D05}"/>
    <pc:docChg chg="modSld">
      <pc:chgData name="" userId="" providerId="" clId="Web-{7C790D59-8F84-4DB1-9471-06EAD3A88D05}" dt="2024-09-23T06:59:59.003" v="1" actId="20577"/>
      <pc:docMkLst>
        <pc:docMk/>
      </pc:docMkLst>
      <pc:sldChg chg="modSp">
        <pc:chgData name="" userId="" providerId="" clId="Web-{7C790D59-8F84-4DB1-9471-06EAD3A88D05}" dt="2024-09-23T06:59:59.003" v="1" actId="20577"/>
        <pc:sldMkLst>
          <pc:docMk/>
          <pc:sldMk cId="0" sldId="256"/>
        </pc:sldMkLst>
        <pc:spChg chg="mod">
          <ac:chgData name="" userId="" providerId="" clId="Web-{7C790D59-8F84-4DB1-9471-06EAD3A88D05}" dt="2024-09-23T06:59:59.003" v="1" actId="20577"/>
          <ac:spMkLst>
            <pc:docMk/>
            <pc:sldMk cId="0" sldId="256"/>
            <ac:spMk id="307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965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t" anchorCtr="0" compatLnSpc="1">
            <a:prstTxWarp prst="textNoShape">
              <a:avLst/>
            </a:prstTxWarp>
          </a:bodyPr>
          <a:lstStyle>
            <a:lvl1pPr defTabSz="939800">
              <a:defRPr sz="1200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048" y="0"/>
            <a:ext cx="2888503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t" anchorCtr="0" compatLnSpc="1">
            <a:prstTxWarp prst="textNoShape">
              <a:avLst/>
            </a:prstTxWarp>
          </a:bodyPr>
          <a:lstStyle>
            <a:lvl1pPr algn="r" defTabSz="939800">
              <a:defRPr sz="900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048" y="9430306"/>
            <a:ext cx="2888503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b" anchorCtr="0" compatLnSpc="1">
            <a:prstTxWarp prst="textNoShape">
              <a:avLst/>
            </a:prstTxWarp>
          </a:bodyPr>
          <a:lstStyle>
            <a:lvl1pPr algn="r" defTabSz="939800">
              <a:defRPr sz="900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ACA82696-98C6-4CFA-A5AE-280E22A4064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65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965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t" anchorCtr="0" compatLnSpc="1">
            <a:prstTxWarp prst="textNoShape">
              <a:avLst/>
            </a:prstTxWarp>
          </a:bodyPr>
          <a:lstStyle>
            <a:lvl1pPr defTabSz="939800">
              <a:defRPr sz="1000" b="1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048" y="0"/>
            <a:ext cx="2888503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t" anchorCtr="0" compatLnSpc="1">
            <a:prstTxWarp prst="textNoShape">
              <a:avLst/>
            </a:prstTxWarp>
          </a:bodyPr>
          <a:lstStyle>
            <a:lvl1pPr algn="r" defTabSz="939800">
              <a:defRPr sz="900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987" y="4715153"/>
            <a:ext cx="5337116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048" y="9430306"/>
            <a:ext cx="2888503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b" anchorCtr="0" compatLnSpc="1">
            <a:prstTxWarp prst="textNoShape">
              <a:avLst/>
            </a:prstTxWarp>
          </a:bodyPr>
          <a:lstStyle>
            <a:lvl1pPr algn="r" defTabSz="939800">
              <a:defRPr sz="900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7BD53604-0601-4F20-96A2-33B3E5F3370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304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Asse (1997) – Halle (2014) – Dilbeek (2022)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53604-0601-4F20-96A2-33B3E5F337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Hoofdzakelijk middelen uit conventie, ook sociale </a:t>
            </a:r>
            <a:r>
              <a:rPr lang="nl-BE" dirty="0" err="1"/>
              <a:t>maribel</a:t>
            </a:r>
            <a:r>
              <a:rPr lang="nl-BE" dirty="0"/>
              <a:t>. </a:t>
            </a:r>
          </a:p>
          <a:p>
            <a:r>
              <a:rPr lang="nl-BE" dirty="0"/>
              <a:t>ASSE: normaal 5,98 (zonder project middelen ) en ongeveer 10 medewerkers, schommelt </a:t>
            </a:r>
            <a:r>
              <a:rPr lang="nl-BE" dirty="0" err="1"/>
              <a:t>nav</a:t>
            </a:r>
            <a:r>
              <a:rPr lang="nl-BE" dirty="0"/>
              <a:t> vervangingen, ook stagiair.</a:t>
            </a:r>
          </a:p>
          <a:p>
            <a:r>
              <a:rPr lang="nl-BE" dirty="0"/>
              <a:t>Zal in september ‘krimpen’ -0,3 VTE dus ongeveer 5,5-6VTE</a:t>
            </a:r>
          </a:p>
          <a:p>
            <a:r>
              <a:rPr lang="nl-BE" dirty="0"/>
              <a:t>Artsen en </a:t>
            </a:r>
            <a:r>
              <a:rPr lang="nl-BE" dirty="0" err="1"/>
              <a:t>psy</a:t>
            </a:r>
            <a:r>
              <a:rPr lang="nl-BE" dirty="0"/>
              <a:t> werken in meerdere vestigingen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53604-0601-4F20-96A2-33B3E5F337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9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(!) groeipijnen van 1 team naar 3 </a:t>
            </a:r>
            <a:r>
              <a:rPr lang="nl-BE" dirty="0" err="1"/>
              <a:t>subteams</a:t>
            </a:r>
            <a:r>
              <a:rPr lang="nl-BE" dirty="0"/>
              <a:t> – verschillen in populatie</a:t>
            </a:r>
          </a:p>
          <a:p>
            <a:r>
              <a:rPr lang="nl-BE" dirty="0"/>
              <a:t>Van velen markten thuis zijn, doch…</a:t>
            </a:r>
          </a:p>
          <a:p>
            <a:r>
              <a:rPr lang="nl-NL" dirty="0"/>
              <a:t>Jarenlange sterke nadruk op klinische expertise, maar ook op ‘iedereen moet alles kunnen’ is aan het verschuiven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53604-0601-4F20-96A2-33B3E5F337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8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HV: minimale is er bereidheid tot zorg nodig</a:t>
            </a:r>
          </a:p>
          <a:p>
            <a:r>
              <a:rPr lang="nl-NL" dirty="0"/>
              <a:t>Warm wachtlijst beheer</a:t>
            </a:r>
          </a:p>
          <a:p>
            <a:r>
              <a:rPr lang="nl-NL" dirty="0"/>
              <a:t>Frequentie wordt nadien op maat bepaald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53604-0601-4F20-96A2-33B3E5F337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4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5257800"/>
            <a:ext cx="9144000" cy="1600200"/>
          </a:xfrm>
          <a:prstGeom prst="rect">
            <a:avLst/>
          </a:prstGeom>
          <a:solidFill>
            <a:srgbClr val="82A2AD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pitchFamily="2" charset="2"/>
              <a:buNone/>
              <a:defRPr/>
            </a:pPr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600200"/>
          </a:xfrm>
          <a:prstGeom prst="rect">
            <a:avLst/>
          </a:prstGeom>
          <a:solidFill>
            <a:srgbClr val="82A2AD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1828800" y="12192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05000" y="1219200"/>
            <a:ext cx="5138738" cy="306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288" tIns="18288" rIns="18288" bIns="18288" anchor="ctr"/>
          <a:lstStyle>
            <a:lvl1pPr marL="342900" indent="-3429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20000"/>
              </a:spcBef>
            </a:pPr>
            <a:r>
              <a:rPr lang="en-US" altLang="nl-BE" sz="1800" i="0" dirty="0" err="1">
                <a:solidFill>
                  <a:schemeClr val="bg1"/>
                </a:solidFill>
                <a:latin typeface="Calibri" pitchFamily="34" charset="0"/>
              </a:rPr>
              <a:t>Behandelingscentra</a:t>
            </a:r>
            <a:r>
              <a:rPr lang="en-US" altLang="nl-BE" sz="1800" i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nl-BE" sz="1800" i="0" dirty="0" err="1">
                <a:solidFill>
                  <a:schemeClr val="bg1"/>
                </a:solidFill>
                <a:latin typeface="Calibri" pitchFamily="34" charset="0"/>
              </a:rPr>
              <a:t>voor</a:t>
            </a:r>
            <a:r>
              <a:rPr lang="en-US" altLang="nl-BE" sz="1800" i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nl-BE" sz="1800" i="0" dirty="0" err="1">
                <a:solidFill>
                  <a:schemeClr val="bg1"/>
                </a:solidFill>
                <a:latin typeface="Calibri" pitchFamily="34" charset="0"/>
              </a:rPr>
              <a:t>drugsverslaafden</a:t>
            </a:r>
            <a:endParaRPr lang="en-US" altLang="nl-BE" sz="1800" i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661150" y="6096000"/>
            <a:ext cx="193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nl-BE" sz="1000" i="0" dirty="0">
                <a:solidFill>
                  <a:schemeClr val="bg1"/>
                </a:solidFill>
              </a:rPr>
              <a:t>© Copyright De Spiegel 2018</a:t>
            </a:r>
          </a:p>
          <a:p>
            <a:pPr algn="r" eaLnBrk="1" hangingPunct="1"/>
            <a:endParaRPr lang="en-US" altLang="nl-BE" sz="1000" i="0" dirty="0">
              <a:solidFill>
                <a:schemeClr val="bg1"/>
              </a:solidFill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nl-BE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nl-BE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828800" y="4343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267200"/>
            <a:ext cx="3814354" cy="914400"/>
          </a:xfrm>
        </p:spPr>
        <p:txBody>
          <a:bodyPr lIns="91440" tIns="18000" rIns="91440"/>
          <a:lstStyle>
            <a:lvl1pPr marL="0" indent="0">
              <a:buFont typeface="Wingdings" pitchFamily="2" charset="2"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7885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667000"/>
            <a:ext cx="4804954" cy="914400"/>
          </a:xfrm>
        </p:spPr>
        <p:txBody>
          <a:bodyPr lIns="91440" rIns="91440" anchor="t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556" name="Picture 4" descr="\\spiegel-dc01\FolderRedirections\Cindy Vandevelde\Desktop\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29" y="2641113"/>
            <a:ext cx="2276300" cy="15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514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0B850-9C75-4E30-9F80-E974AE35BA5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201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B2B14-D713-48E4-B87D-713C69A09FA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41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67544"/>
            <a:ext cx="4038600" cy="4558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7544"/>
            <a:ext cx="4038600" cy="4558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CF147-E7DB-4D17-B037-DDFB20B1A3A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610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E036C-F0E8-444D-9E46-D209B5F5272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114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5B1A-2698-4DC4-8797-7C96DACBB4F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81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6531429" cy="5000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7550"/>
            <a:ext cx="8229600" cy="4138613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60780-AD36-4786-97B8-2145DD38ECA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444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6466114" cy="5000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34849"/>
            <a:ext cx="8229600" cy="1992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79562"/>
            <a:ext cx="8229600" cy="199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6DA0-8F90-4D5C-92E9-2CD3868005B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965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6544491" cy="5000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80606"/>
            <a:ext cx="4038600" cy="4545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0606"/>
            <a:ext cx="4038600" cy="4545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B6B37-04E6-4BA4-842A-5980AF864EA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79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hidden">
          <a:xfrm>
            <a:off x="0" y="6477000"/>
            <a:ext cx="9144000" cy="381000"/>
          </a:xfrm>
          <a:prstGeom prst="rect">
            <a:avLst/>
          </a:prstGeom>
          <a:solidFill>
            <a:srgbClr val="82A2AD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hidden">
          <a:xfrm>
            <a:off x="0" y="0"/>
            <a:ext cx="7350736" cy="381000"/>
          </a:xfrm>
          <a:prstGeom prst="rect">
            <a:avLst/>
          </a:prstGeom>
          <a:solidFill>
            <a:srgbClr val="82A2AD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1025"/>
            <a:ext cx="65706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Titel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58938"/>
            <a:ext cx="82296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dirty="0"/>
              <a:t>Level One Text</a:t>
            </a:r>
          </a:p>
          <a:p>
            <a:pPr lvl="1"/>
            <a:r>
              <a:rPr lang="en-US" altLang="nl-BE" dirty="0"/>
              <a:t>Level Two Text</a:t>
            </a:r>
          </a:p>
          <a:p>
            <a:pPr lvl="2"/>
            <a:r>
              <a:rPr lang="en-US" altLang="nl-BE" dirty="0"/>
              <a:t>Level Three Text</a:t>
            </a:r>
          </a:p>
          <a:p>
            <a:pPr lvl="3"/>
            <a:r>
              <a:rPr lang="en-US" altLang="nl-BE" dirty="0"/>
              <a:t>Level Four Text</a:t>
            </a:r>
          </a:p>
          <a:p>
            <a:pPr lvl="4"/>
            <a:r>
              <a:rPr lang="en-US" altLang="nl-BE" dirty="0"/>
              <a:t>Level Five Text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534150"/>
            <a:ext cx="5486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6840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1219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6840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9067F64-4E96-4A6A-949F-8D1D2C5EC77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1524000" y="74613"/>
            <a:ext cx="2217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 i="0" dirty="0" err="1">
                <a:solidFill>
                  <a:schemeClr val="bg1"/>
                </a:solidFill>
              </a:rPr>
              <a:t>Titel</a:t>
            </a:r>
            <a:r>
              <a:rPr lang="en-US" altLang="en-US" sz="1400" i="0" dirty="0">
                <a:solidFill>
                  <a:schemeClr val="bg1"/>
                </a:solidFill>
              </a:rPr>
              <a:t> van de </a:t>
            </a:r>
            <a:r>
              <a:rPr lang="en-US" altLang="en-US" sz="1400" i="0" dirty="0" err="1">
                <a:solidFill>
                  <a:schemeClr val="bg1"/>
                </a:solidFill>
              </a:rPr>
              <a:t>presentatie</a:t>
            </a:r>
            <a:endParaRPr lang="en-US" altLang="en-US" sz="1400" i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857" name="Line 9"/>
          <p:cNvSpPr>
            <a:spLocks noChangeShapeType="1"/>
          </p:cNvSpPr>
          <p:nvPr/>
        </p:nvSpPr>
        <p:spPr bwMode="auto">
          <a:xfrm flipV="1">
            <a:off x="1524000" y="1524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206860" name="Line 12"/>
          <p:cNvSpPr>
            <a:spLocks noChangeShapeType="1"/>
          </p:cNvSpPr>
          <p:nvPr/>
        </p:nvSpPr>
        <p:spPr bwMode="auto">
          <a:xfrm flipV="1">
            <a:off x="1524000" y="64770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206862" name="Line 14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nl-BE"/>
          </a:p>
        </p:txBody>
      </p:sp>
      <p:pic>
        <p:nvPicPr>
          <p:cNvPr id="1037" name="Picture 13" descr="\\spiegel-dc01\FolderRedirections\Cindy Vandevelde\Desktop\Logo.jpg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" r="512" b="1"/>
          <a:stretch/>
        </p:blipFill>
        <p:spPr bwMode="auto">
          <a:xfrm>
            <a:off x="7350736" y="0"/>
            <a:ext cx="1793264" cy="125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Century Gothic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Century Gothic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Century Gothic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Century Gothic" pitchFamily="34" charset="0"/>
          <a:cs typeface="Arial" charset="0"/>
        </a:defRPr>
      </a:lvl9pPr>
    </p:titleStyle>
    <p:bodyStyle>
      <a:lvl1pPr marL="192088" indent="-192088"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463550" indent="-185738"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SimSun" pitchFamily="2" charset="-122"/>
        <a:buChar char="-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768350" indent="-193675"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052513" indent="-180975"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SimSun" pitchFamily="2" charset="-122"/>
        <a:buChar char="-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381125" indent="-146050"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1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1838325" indent="-146050" algn="l" rtl="0" fontAlgn="base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cs typeface="+mn-cs"/>
        </a:defRPr>
      </a:lvl6pPr>
      <a:lvl7pPr marL="2295525" indent="-146050" algn="l" rtl="0" fontAlgn="base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cs typeface="+mn-cs"/>
        </a:defRPr>
      </a:lvl7pPr>
      <a:lvl8pPr marL="2752725" indent="-146050" algn="l" rtl="0" fontAlgn="base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cs typeface="+mn-cs"/>
        </a:defRPr>
      </a:lvl8pPr>
      <a:lvl9pPr marL="3209925" indent="-146050" algn="l" rtl="0" fontAlgn="base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mbulante.drugszorg@despiegel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1"/>
          <p:cNvSpPr>
            <a:spLocks noGrp="1"/>
          </p:cNvSpPr>
          <p:nvPr>
            <p:ph type="subTitle" idx="1"/>
          </p:nvPr>
        </p:nvSpPr>
        <p:spPr>
          <a:xfrm>
            <a:off x="2047741" y="4365938"/>
            <a:ext cx="4881093" cy="880056"/>
          </a:xfrm>
        </p:spPr>
        <p:txBody>
          <a:bodyPr/>
          <a:lstStyle/>
          <a:p>
            <a:pPr eaLnBrk="1" hangingPunct="1"/>
            <a:r>
              <a:rPr lang="fr-BE" altLang="nl-BE" sz="2000" b="1" dirty="0">
                <a:latin typeface="Calibri"/>
                <a:ea typeface="Calibri"/>
                <a:cs typeface="Calibri"/>
              </a:rPr>
              <a:t>2024 (Halle-Vilvoorde)</a:t>
            </a:r>
            <a:endParaRPr lang="fr-BE" altLang="nl-BE" sz="2000" b="1" dirty="0"/>
          </a:p>
        </p:txBody>
      </p:sp>
      <p:sp>
        <p:nvSpPr>
          <p:cNvPr id="3075" name="Title 2"/>
          <p:cNvSpPr>
            <a:spLocks noGrp="1"/>
          </p:cNvSpPr>
          <p:nvPr>
            <p:ph type="ctrTitle" sz="quarter"/>
          </p:nvPr>
        </p:nvSpPr>
        <p:spPr>
          <a:xfrm>
            <a:off x="799563" y="2743200"/>
            <a:ext cx="4805363" cy="599768"/>
          </a:xfrm>
        </p:spPr>
        <p:txBody>
          <a:bodyPr/>
          <a:lstStyle/>
          <a:p>
            <a:pPr eaLnBrk="1" hangingPunct="1"/>
            <a:r>
              <a:rPr lang="nl-BE" altLang="nl-BE" dirty="0"/>
              <a:t>Ambulante verslavingszorg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75BB4-7537-8081-7B52-7553AD20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/>
                <a:ea typeface="Calibri"/>
                <a:cs typeface="Calibri"/>
              </a:rPr>
              <a:t>Aandachtspunten projectwerkingen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9341F2-9B90-6311-FA15-C1FD1A78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1770" indent="-191770"/>
            <a:r>
              <a:rPr lang="nl-NL" dirty="0">
                <a:latin typeface="Calibri"/>
                <a:ea typeface="Calibri"/>
                <a:cs typeface="Calibri"/>
              </a:rPr>
              <a:t>ELP: betaling volgens tarieven van de conventie (4€/11€ remgeld per sessie) - beperkt aantal sessies</a:t>
            </a:r>
          </a:p>
          <a:p>
            <a:pPr marL="191770" indent="-191770"/>
            <a:r>
              <a:rPr lang="nl-NL" dirty="0">
                <a:latin typeface="Calibri"/>
                <a:ea typeface="Calibri"/>
                <a:cs typeface="Calibri"/>
              </a:rPr>
              <a:t>Begeleidingsaanbod binnen de andere projecten is kosteloos voor de cliënt</a:t>
            </a:r>
          </a:p>
          <a:p>
            <a:pPr marL="191770" indent="-191770"/>
            <a:r>
              <a:rPr lang="nl-NL" dirty="0">
                <a:latin typeface="Calibri"/>
                <a:ea typeface="Calibri"/>
                <a:cs typeface="Calibri"/>
              </a:rPr>
              <a:t>Begeleidingsaanbod binnen sommige projecten is monodisciplinair (psycholoog of psychosociaal begeleider), dus geen arts/maatschappelijk werker/psychiater</a:t>
            </a:r>
          </a:p>
          <a:p>
            <a:pPr marL="191770" indent="-191770"/>
            <a:r>
              <a:rPr lang="nl-NL" dirty="0">
                <a:latin typeface="Calibri"/>
                <a:ea typeface="Calibri"/>
                <a:cs typeface="Calibri"/>
              </a:rPr>
              <a:t>Begeleidingsduur per project kan verschillen van 1 jaar tot onbepaalde tijd)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17E5DC5-71F1-1D15-D6C7-A81AE80432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3873CF-415C-03CB-AB44-DFD59F8656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0B850-9C75-4E30-9F80-E974AE35BA5F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35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3D8F4-7B07-0461-24B1-BDE07FAF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Praktische informatie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8736A2-66C6-9F05-B2F4-1DCF79ED1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2918"/>
            <a:ext cx="8229600" cy="4749647"/>
          </a:xfrm>
        </p:spPr>
        <p:txBody>
          <a:bodyPr/>
          <a:lstStyle/>
          <a:p>
            <a:pPr marL="191770" indent="-191770"/>
            <a:r>
              <a:rPr lang="nl-BE" dirty="0"/>
              <a:t>Verwijzen kan via 02/453.22.45 of via </a:t>
            </a:r>
            <a:r>
              <a:rPr lang="nl-BE" dirty="0">
                <a:hlinkClick r:id="rId2"/>
              </a:rPr>
              <a:t>ambulante.drugszorg@despiegel.org</a:t>
            </a:r>
            <a:endParaRPr lang="nl-BE" dirty="0">
              <a:ea typeface="Calibri" pitchFamily="34" charset="0"/>
            </a:endParaRPr>
          </a:p>
          <a:p>
            <a:pPr marL="191770" indent="-191770"/>
            <a:r>
              <a:rPr lang="nl-BE" dirty="0"/>
              <a:t>Telefonische bereikbaarheid tijdens kantooruren</a:t>
            </a:r>
            <a:endParaRPr lang="nl-BE" dirty="0">
              <a:ea typeface="Calibri" pitchFamily="34" charset="0"/>
            </a:endParaRPr>
          </a:p>
          <a:p>
            <a:pPr marL="191770" indent="-191770"/>
            <a:r>
              <a:rPr lang="nl-BE" dirty="0">
                <a:latin typeface="Calibri"/>
                <a:ea typeface="Calibri"/>
                <a:cs typeface="Calibri"/>
              </a:rPr>
              <a:t>Ambulant aanbod: Cliënten betalen 2,15€ remgeld (per dag) m.u.v. statuut verhoogde tegemoetkoming.</a:t>
            </a:r>
          </a:p>
          <a:p>
            <a:pPr marL="191770" indent="-191770"/>
            <a:r>
              <a:rPr lang="nl-BE" dirty="0">
                <a:latin typeface="Calibri"/>
                <a:ea typeface="Calibri"/>
                <a:cs typeface="Calibri"/>
              </a:rPr>
              <a:t>Facturatie via Vlaamse sociale bescherming</a:t>
            </a:r>
            <a:endParaRPr lang="nl-BE" dirty="0">
              <a:ea typeface="Calibri"/>
            </a:endParaRPr>
          </a:p>
          <a:p>
            <a:pPr marL="191770" indent="-191770"/>
            <a:r>
              <a:rPr lang="nl-BE" dirty="0">
                <a:latin typeface="Calibri"/>
                <a:cs typeface="Calibri"/>
              </a:rPr>
              <a:t>Geen rechtstreekse aanmelding bij artsen – multidisciplinair aanbod moet wenselijk zijn.</a:t>
            </a:r>
            <a:endParaRPr lang="nl-BE" dirty="0">
              <a:latin typeface="Calibri"/>
              <a:ea typeface="Calibri" pitchFamily="34" charset="0"/>
              <a:cs typeface="Calibri"/>
            </a:endParaRPr>
          </a:p>
          <a:p>
            <a:pPr marL="191770" indent="-191770"/>
            <a:r>
              <a:rPr lang="nl-BE" dirty="0">
                <a:latin typeface="Calibri"/>
                <a:ea typeface="Calibri"/>
                <a:cs typeface="Calibri"/>
              </a:rPr>
              <a:t> Aanmelding zelf is enkel effectief als we de cliënt zelf gesproken hebben. </a:t>
            </a:r>
          </a:p>
          <a:p>
            <a:pPr marL="191770" indent="-191770"/>
            <a:r>
              <a:rPr lang="nl-BE" dirty="0">
                <a:latin typeface="Calibri"/>
                <a:ea typeface="Calibri"/>
                <a:cs typeface="Calibri"/>
              </a:rPr>
              <a:t>Adviesverlening</a:t>
            </a:r>
            <a:r>
              <a:rPr lang="nl-BE">
                <a:latin typeface="Calibri"/>
                <a:ea typeface="Calibri"/>
                <a:cs typeface="Calibri"/>
              </a:rPr>
              <a:t> op casusniveau (vanuit de praktijk) – geen </a:t>
            </a:r>
            <a:r>
              <a:rPr lang="nl-BE" dirty="0">
                <a:latin typeface="Calibri"/>
                <a:ea typeface="Calibri"/>
                <a:cs typeface="Calibri"/>
              </a:rPr>
              <a:t>vormingsaanbod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39390E4-1903-DB8F-BDBD-AEE1B7DAA9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2DE528-496B-CD4C-A899-853AA4843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0B850-9C75-4E30-9F80-E974AE35BA5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293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dirty="0"/>
              <a:t>3 vestigingen, 1 afdeling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fr-BE" altLang="nl-BE" dirty="0"/>
          </a:p>
          <a:p>
            <a:pPr lvl="2" eaLnBrk="1" hangingPunct="1"/>
            <a:endParaRPr lang="fr-BE" altLang="nl-BE" dirty="0"/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nl-BE" sz="1200" i="0">
                <a:solidFill>
                  <a:schemeClr val="bg1"/>
                </a:solidFill>
                <a:latin typeface="Calibri" pitchFamily="34" charset="0"/>
              </a:rPr>
              <a:t>Datum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8B2E5AAF-7FB7-4B54-A27E-D6B05D7885F3}" type="slidenum">
              <a:rPr lang="en-US" altLang="nl-BE" sz="1400" i="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2</a:t>
            </a:fld>
            <a:endParaRPr lang="en-US" altLang="nl-BE" sz="1400" i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Afbeelding 2" descr="Afbeelding met kaart&#10;&#10;Automatisch gegenereerde beschrijving">
            <a:extLst>
              <a:ext uri="{FF2B5EF4-FFF2-40B4-BE49-F238E27FC236}">
                <a16:creationId xmlns:a16="http://schemas.microsoft.com/office/drawing/2014/main" id="{C7C67317-B2F1-EFC0-A5A6-090699D28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15" y="1160206"/>
            <a:ext cx="7020369" cy="524087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15FF9B2-3E31-7A7B-F2B8-3F44BFF27BAD}"/>
              </a:ext>
            </a:extLst>
          </p:cNvPr>
          <p:cNvSpPr txBox="1"/>
          <p:nvPr/>
        </p:nvSpPr>
        <p:spPr>
          <a:xfrm>
            <a:off x="963492" y="2861187"/>
            <a:ext cx="1278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ASSE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924D258-DF89-B547-5680-9F91FCC1C385}"/>
              </a:ext>
            </a:extLst>
          </p:cNvPr>
          <p:cNvSpPr txBox="1"/>
          <p:nvPr/>
        </p:nvSpPr>
        <p:spPr>
          <a:xfrm>
            <a:off x="7162800" y="2713703"/>
            <a:ext cx="1342103" cy="34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DILBEEK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C78EBFA-4625-1520-A8DE-447B367F6B65}"/>
              </a:ext>
            </a:extLst>
          </p:cNvPr>
          <p:cNvSpPr txBox="1"/>
          <p:nvPr/>
        </p:nvSpPr>
        <p:spPr>
          <a:xfrm>
            <a:off x="6548318" y="5663189"/>
            <a:ext cx="1342103" cy="34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HALLE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9E8F2-A2B5-C997-BF00-91F304FA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Ambulant – Residentieel </a:t>
            </a:r>
            <a:endParaRPr lang="nl-BE" dirty="0"/>
          </a:p>
        </p:txBody>
      </p:sp>
      <p:pic>
        <p:nvPicPr>
          <p:cNvPr id="7" name="Tijdelijke aanduiding voor inhoud 6" descr="Afbeelding met kaart&#10;&#10;Automatisch gegenereerde beschrijving">
            <a:extLst>
              <a:ext uri="{FF2B5EF4-FFF2-40B4-BE49-F238E27FC236}">
                <a16:creationId xmlns:a16="http://schemas.microsoft.com/office/drawing/2014/main" id="{91136CF6-57A9-C654-F201-DC87161B8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3" y="1306286"/>
            <a:ext cx="8568670" cy="4819877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279F19-E89B-1818-3786-043DEC2D66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4B27E6-C52E-BEBA-F945-D3529DF4D9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0B850-9C75-4E30-9F80-E974AE35BA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145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/>
              <a:t>Personeelsequipe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4457CA4-81BE-131B-43EE-CACA5ACB1485}"/>
              </a:ext>
            </a:extLst>
          </p:cNvPr>
          <p:cNvSpPr txBox="1"/>
          <p:nvPr/>
        </p:nvSpPr>
        <p:spPr>
          <a:xfrm>
            <a:off x="1167262" y="1914835"/>
            <a:ext cx="691177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latin typeface="Century Gothic"/>
                <a:cs typeface="Arial"/>
              </a:rPr>
              <a:t>Elke vestiging bestaat uit een </a:t>
            </a:r>
            <a:r>
              <a:rPr lang="nl-NL" b="1" dirty="0">
                <a:latin typeface="Century Gothic"/>
                <a:cs typeface="Arial"/>
              </a:rPr>
              <a:t>multidisciplinair team</a:t>
            </a:r>
            <a:r>
              <a:rPr lang="nl-NL" dirty="0">
                <a:latin typeface="Century Gothic"/>
                <a:cs typeface="Arial"/>
              </a:rPr>
              <a:t>:</a:t>
            </a:r>
            <a:endParaRPr lang="nl-NL" dirty="0"/>
          </a:p>
          <a:p>
            <a:pPr marL="285750" indent="-285750">
              <a:buFont typeface="Calibri"/>
              <a:buChar char="-"/>
            </a:pPr>
            <a:r>
              <a:rPr lang="nl-NL" dirty="0">
                <a:latin typeface="Century Gothic"/>
                <a:cs typeface="Arial"/>
              </a:rPr>
              <a:t>psychosociaal begeleiders</a:t>
            </a:r>
          </a:p>
          <a:p>
            <a:pPr marL="285750" indent="-285750">
              <a:buFont typeface="Calibri"/>
              <a:buChar char="-"/>
            </a:pPr>
            <a:r>
              <a:rPr lang="nl-NL" dirty="0">
                <a:latin typeface="Century Gothic"/>
                <a:cs typeface="Arial"/>
              </a:rPr>
              <a:t>psycholoog</a:t>
            </a:r>
          </a:p>
          <a:p>
            <a:pPr marL="285750" indent="-285750">
              <a:buFont typeface="Calibri"/>
              <a:buChar char="-"/>
            </a:pPr>
            <a:r>
              <a:rPr lang="nl-NL" dirty="0">
                <a:latin typeface="Century Gothic"/>
                <a:cs typeface="Arial"/>
              </a:rPr>
              <a:t>verslavingsarts</a:t>
            </a:r>
          </a:p>
          <a:p>
            <a:pPr marL="285750" indent="-285750">
              <a:buFont typeface="Calibri"/>
              <a:buChar char="-"/>
            </a:pPr>
            <a:r>
              <a:rPr lang="nl-NL" dirty="0">
                <a:latin typeface="Century Gothic"/>
                <a:cs typeface="Arial"/>
              </a:rPr>
              <a:t>Psychiater</a:t>
            </a:r>
            <a:endParaRPr lang="nl-NL" dirty="0"/>
          </a:p>
          <a:p>
            <a:pPr marL="285750" indent="-285750">
              <a:buFont typeface="Calibri"/>
              <a:buChar char="-"/>
            </a:pPr>
            <a:r>
              <a:rPr lang="nl-NL" dirty="0">
                <a:latin typeface="Century Gothic"/>
                <a:cs typeface="Arial"/>
              </a:rPr>
              <a:t>(verpleegkundige)</a:t>
            </a:r>
            <a:endParaRPr lang="nl-NL" dirty="0"/>
          </a:p>
          <a:p>
            <a:pPr marL="285750" indent="-285750">
              <a:buFont typeface="Calibri"/>
              <a:buChar char="-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b="1" dirty="0">
                <a:latin typeface="Century Gothic"/>
                <a:cs typeface="Arial"/>
              </a:rPr>
              <a:t>Asse</a:t>
            </a:r>
            <a:r>
              <a:rPr lang="nl-NL" dirty="0">
                <a:latin typeface="Century Gothic"/>
                <a:cs typeface="Arial"/>
              </a:rPr>
              <a:t> is de grootste vestiging: 10 à 11-koppig team - </a:t>
            </a:r>
          </a:p>
          <a:p>
            <a:r>
              <a:rPr lang="nl-NL" b="1" dirty="0">
                <a:latin typeface="Century Gothic"/>
                <a:cs typeface="Arial"/>
              </a:rPr>
              <a:t>Halle</a:t>
            </a:r>
            <a:r>
              <a:rPr lang="nl-NL" dirty="0">
                <a:latin typeface="Century Gothic"/>
                <a:cs typeface="Arial"/>
              </a:rPr>
              <a:t> volgt met een 6-tal </a:t>
            </a:r>
            <a:r>
              <a:rPr lang="nl-NL" dirty="0" err="1">
                <a:latin typeface="Century Gothic"/>
                <a:cs typeface="Arial"/>
              </a:rPr>
              <a:t>personeesleden</a:t>
            </a:r>
            <a:endParaRPr lang="nl-NL" dirty="0">
              <a:latin typeface="Century Gothic"/>
              <a:cs typeface="Arial"/>
            </a:endParaRPr>
          </a:p>
          <a:p>
            <a:r>
              <a:rPr lang="nl-NL" b="1" dirty="0">
                <a:latin typeface="Century Gothic"/>
                <a:cs typeface="Arial"/>
              </a:rPr>
              <a:t>Dilbeek</a:t>
            </a:r>
            <a:r>
              <a:rPr lang="nl-NL" dirty="0">
                <a:latin typeface="Century Gothic"/>
                <a:cs typeface="Arial"/>
              </a:rPr>
              <a:t> is de kleinste antenne met 4 hulpverleners</a:t>
            </a:r>
            <a:endParaRPr lang="nl-NL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ambulant centrum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1770" indent="-191770"/>
            <a:r>
              <a:rPr lang="nl-BE" sz="2000" dirty="0"/>
              <a:t>(Ref. kwaliteitsstandaarden AMB – VVBV 2021)</a:t>
            </a:r>
            <a:endParaRPr lang="nl-BE" sz="700" dirty="0">
              <a:ea typeface="Calibri" pitchFamily="34" charset="0"/>
            </a:endParaRPr>
          </a:p>
          <a:p>
            <a:pPr marL="0" indent="0">
              <a:buNone/>
            </a:pPr>
            <a:endParaRPr lang="nl-BE" sz="2000" dirty="0"/>
          </a:p>
          <a:p>
            <a:pPr marL="191770" indent="-191770"/>
            <a:r>
              <a:rPr lang="nl-BE" sz="2000" dirty="0"/>
              <a:t>Laagdrempelig &amp; toegankelijk</a:t>
            </a:r>
            <a:endParaRPr lang="nl-BE" sz="2000" dirty="0">
              <a:ea typeface="Calibri" pitchFamily="34" charset="0"/>
            </a:endParaRPr>
          </a:p>
          <a:p>
            <a:pPr marL="191770" indent="-191770"/>
            <a:r>
              <a:rPr lang="nl-BE" sz="2000" dirty="0"/>
              <a:t>Multidisciplinaire dienstverlening/aanbod</a:t>
            </a:r>
            <a:endParaRPr lang="nl-BE" sz="2000" dirty="0">
              <a:ea typeface="Calibri" pitchFamily="34" charset="0"/>
            </a:endParaRPr>
          </a:p>
          <a:p>
            <a:pPr marL="191770" indent="-191770"/>
            <a:r>
              <a:rPr lang="nl-BE" sz="2000" dirty="0"/>
              <a:t>Bevorderen van kwaliteit van leven – herstelgerichte zorg</a:t>
            </a:r>
            <a:endParaRPr lang="nl-BE" sz="2000" dirty="0">
              <a:ea typeface="Calibri" pitchFamily="34" charset="0"/>
            </a:endParaRPr>
          </a:p>
          <a:p>
            <a:pPr marL="191770" indent="-191770"/>
            <a:r>
              <a:rPr lang="nl-BE" sz="2000" dirty="0"/>
              <a:t>Contextgerichte zorg</a:t>
            </a:r>
            <a:endParaRPr lang="nl-BE" sz="2000" dirty="0">
              <a:ea typeface="Calibri" pitchFamily="34" charset="0"/>
            </a:endParaRPr>
          </a:p>
          <a:p>
            <a:pPr marL="191770" indent="-191770"/>
            <a:r>
              <a:rPr lang="nl-BE" sz="2000" dirty="0"/>
              <a:t>Schadebeperking (= startpunt)</a:t>
            </a:r>
            <a:endParaRPr lang="nl-BE" sz="2000" dirty="0">
              <a:ea typeface="Calibri" pitchFamily="34" charset="0"/>
            </a:endParaRPr>
          </a:p>
          <a:p>
            <a:pPr marL="191770" indent="-191770"/>
            <a:r>
              <a:rPr lang="nl-BE" sz="2000" dirty="0"/>
              <a:t>Inbedding in regionaal zorgnetwerk* – continuïteit van zorg</a:t>
            </a:r>
            <a:endParaRPr lang="nl-BE" sz="2000" dirty="0">
              <a:ea typeface="Calibri" pitchFamily="34" charset="0"/>
            </a:endParaRPr>
          </a:p>
          <a:p>
            <a:pPr marL="191770" indent="-191770"/>
            <a:r>
              <a:rPr lang="nl-BE" sz="2000" dirty="0"/>
              <a:t>Individueel consultatiemodel – ZORG OP MAAT</a:t>
            </a:r>
            <a:endParaRPr lang="nl-BE" sz="2000" dirty="0">
              <a:ea typeface="Calibri" pitchFamily="34" charset="0"/>
            </a:endParaRPr>
          </a:p>
          <a:p>
            <a:pPr marL="191770" indent="-191770"/>
            <a:r>
              <a:rPr lang="nl-BE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NIEUW (2024): Groepsaanbod (try-out Asse)</a:t>
            </a:r>
            <a:endParaRPr lang="nl-BE" sz="2000" b="1" dirty="0">
              <a:solidFill>
                <a:srgbClr val="FF0000"/>
              </a:solidFill>
              <a:ea typeface="Calibri"/>
            </a:endParaRPr>
          </a:p>
          <a:p>
            <a:pPr marL="191770" indent="-191770"/>
            <a:r>
              <a:rPr lang="nl-BE" sz="2000" dirty="0">
                <a:latin typeface="Calibri"/>
                <a:ea typeface="Calibri"/>
                <a:cs typeface="Calibri"/>
              </a:rPr>
              <a:t>*</a:t>
            </a:r>
            <a:r>
              <a:rPr lang="nl-BE" sz="2000" dirty="0" err="1">
                <a:latin typeface="Calibri"/>
                <a:ea typeface="Calibri"/>
                <a:cs typeface="Calibri"/>
              </a:rPr>
              <a:t>SaVHA</a:t>
            </a:r>
            <a:r>
              <a:rPr lang="nl-BE" sz="2000" dirty="0">
                <a:latin typeface="Calibri"/>
                <a:ea typeface="Calibri"/>
                <a:cs typeface="Calibri"/>
              </a:rPr>
              <a:t>?!, maar geen regionale beperking, dus ook toegankelijk &amp; samenwerking met diensten Oost-Vlaanderen (Aalst &amp; Dendermonde) en Brussel.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0B850-9C75-4E30-9F80-E974AE35BA5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2373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E54D8-CD22-A3A8-7CED-D68A664C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/>
              <a:t>Visie ambulante werking (2022)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750C5A-12E7-3762-C5E7-00B0A4C42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7681"/>
            <a:ext cx="8229600" cy="5012450"/>
          </a:xfrm>
        </p:spPr>
        <p:txBody>
          <a:bodyPr/>
          <a:lstStyle/>
          <a:p>
            <a:pPr marL="191770" indent="-191770"/>
            <a:r>
              <a:rPr lang="nl-BE" dirty="0"/>
              <a:t>Multidisciplinaire teams – lokaal georganiseerd (!)</a:t>
            </a:r>
            <a:endParaRPr lang="nl-NL"/>
          </a:p>
          <a:p>
            <a:pPr marL="191770" indent="-191770"/>
            <a:r>
              <a:rPr lang="nl-BE" dirty="0"/>
              <a:t>Veel differentiatie in profielen van druggebruikers – verscheidenheid aan psychopathologie, sociale status, mate van zelfredzaamheid, ontwikkelingsfase </a:t>
            </a:r>
            <a:endParaRPr lang="nl-BE" dirty="0">
              <a:ea typeface="Calibri" pitchFamily="34" charset="0"/>
            </a:endParaRPr>
          </a:p>
          <a:p>
            <a:pPr marL="0" indent="0">
              <a:buNone/>
            </a:pPr>
            <a:r>
              <a:rPr lang="nl-BE" dirty="0"/>
              <a:t>=&gt;Meer aandacht voor differentiatie in zorgaanbod en zorgdisciplines – wie doet wat, wie is waar sterk in, welk aanbod .. </a:t>
            </a:r>
          </a:p>
          <a:p>
            <a:pPr marL="191770" indent="-191770"/>
            <a:r>
              <a:rPr lang="nl-BE" dirty="0"/>
              <a:t>Flexibiliteit </a:t>
            </a:r>
            <a:r>
              <a:rPr lang="nl-BE" dirty="0" err="1"/>
              <a:t>ifv</a:t>
            </a:r>
            <a:r>
              <a:rPr lang="nl-BE" dirty="0"/>
              <a:t> toegankelijkheid: bv </a:t>
            </a:r>
            <a:r>
              <a:rPr lang="nl-BE" dirty="0" err="1"/>
              <a:t>outreachend</a:t>
            </a:r>
            <a:r>
              <a:rPr lang="nl-BE" dirty="0"/>
              <a:t> werken</a:t>
            </a:r>
            <a:endParaRPr lang="nl-BE" dirty="0">
              <a:ea typeface="Calibri" pitchFamily="34" charset="0"/>
            </a:endParaRPr>
          </a:p>
          <a:p>
            <a:pPr marL="191770" indent="-191770"/>
            <a:r>
              <a:rPr lang="nl-BE" dirty="0"/>
              <a:t>Geen termijn op begeleidingsduur</a:t>
            </a:r>
            <a:endParaRPr lang="nl-BE" dirty="0">
              <a:ea typeface="Calibri" pitchFamily="34" charset="0"/>
            </a:endParaRPr>
          </a:p>
          <a:p>
            <a:pPr marL="191770" indent="-191770"/>
            <a:r>
              <a:rPr lang="nl-BE" dirty="0">
                <a:latin typeface="Calibri"/>
                <a:ea typeface="Calibri"/>
                <a:cs typeface="Calibri"/>
              </a:rPr>
              <a:t>Laagdrempelige opvang met oog op </a:t>
            </a:r>
            <a:r>
              <a:rPr lang="nl-BE" dirty="0" err="1">
                <a:latin typeface="Calibri"/>
                <a:ea typeface="Calibri"/>
                <a:cs typeface="Calibri"/>
              </a:rPr>
              <a:t>harm-reduction</a:t>
            </a:r>
            <a:endParaRPr lang="nl-BE" dirty="0" err="1">
              <a:ea typeface="Calibri" pitchFamily="34" charset="0"/>
            </a:endParaRPr>
          </a:p>
          <a:p>
            <a:pPr marL="191770" indent="-191770"/>
            <a:r>
              <a:rPr lang="nl-BE" dirty="0">
                <a:latin typeface="Calibri"/>
                <a:ea typeface="Calibri"/>
                <a:cs typeface="Calibri"/>
              </a:rPr>
              <a:t>Vrijheid in individueel werk (aansturing door team en supervisie)</a:t>
            </a:r>
            <a:endParaRPr lang="nl-BE" dirty="0">
              <a:ea typeface="Calibri" pitchFamily="34" charset="0"/>
            </a:endParaRPr>
          </a:p>
          <a:p>
            <a:pPr marL="191770" indent="-191770"/>
            <a:endParaRPr lang="nl-BE" dirty="0">
              <a:ea typeface="Calibri" pitchFamily="34" charset="0"/>
            </a:endParaRPr>
          </a:p>
          <a:p>
            <a:pPr marL="191770" indent="-191770"/>
            <a:endParaRPr lang="nl-BE" dirty="0">
              <a:ea typeface="Calibri" pitchFamily="34" charset="0"/>
            </a:endParaRPr>
          </a:p>
          <a:p>
            <a:pPr marL="191770" indent="-191770"/>
            <a:endParaRPr lang="nl-BE" dirty="0">
              <a:ea typeface="Calibri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184C4EE-9735-0071-9116-12F8657857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0EC04F-EF0D-10E0-FCF0-C299E63B7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0B850-9C75-4E30-9F80-E974AE35BA5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2657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06BD2-00C3-331C-93EF-9CBC8D518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/>
                <a:ea typeface="Calibri"/>
                <a:cs typeface="Calibri"/>
              </a:rPr>
              <a:t>Wat houdt een ambulante begeleiding in?</a:t>
            </a:r>
            <a:endParaRPr lang="nl-NL" dirty="0">
              <a:ea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D01088-EE70-4019-7407-535253385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2011"/>
            <a:ext cx="8229600" cy="4467225"/>
          </a:xfrm>
        </p:spPr>
        <p:txBody>
          <a:bodyPr/>
          <a:lstStyle/>
          <a:p>
            <a:pPr marL="191770" indent="-191770"/>
            <a:r>
              <a:rPr lang="nl-NL" dirty="0">
                <a:latin typeface="Calibri"/>
                <a:cs typeface="Calibri"/>
              </a:rPr>
              <a:t>Ambulant of residentieel is kwestie van keuze van de cliënt</a:t>
            </a:r>
          </a:p>
          <a:p>
            <a:pPr marL="191770" indent="-191770"/>
            <a:r>
              <a:rPr lang="nl-NL" dirty="0">
                <a:latin typeface="Calibri"/>
                <a:cs typeface="Calibri"/>
              </a:rPr>
              <a:t>Enkel in precaire of dwingende situaties nemen wij hierin standpunt in</a:t>
            </a:r>
          </a:p>
          <a:p>
            <a:pPr marL="191770" indent="-191770"/>
            <a:r>
              <a:rPr lang="nl-NL" dirty="0">
                <a:latin typeface="Calibri"/>
                <a:cs typeface="Calibri"/>
              </a:rPr>
              <a:t>Verslaving is een chronische aandoening – begeleiding vraagt dus tijd</a:t>
            </a:r>
            <a:endParaRPr lang="nl-NL" dirty="0"/>
          </a:p>
          <a:p>
            <a:pPr marL="191770" indent="-191770"/>
            <a:r>
              <a:rPr lang="nl-NL" dirty="0">
                <a:latin typeface="Calibri"/>
                <a:cs typeface="Calibri"/>
              </a:rPr>
              <a:t>Sommigen ontwennen snel, bij anderen fluctueert gebruik of neemt het af naar een leefbaarder niveau</a:t>
            </a:r>
          </a:p>
          <a:p>
            <a:pPr marL="191770" indent="-191770"/>
            <a:r>
              <a:rPr lang="nl-NL" dirty="0">
                <a:latin typeface="Calibri"/>
                <a:cs typeface="Calibri"/>
              </a:rPr>
              <a:t>Gesprekken gaan over datgene wat al dan niet rechtstreeks verband houdt met het gebruik: gebruik zien we als iets functioneel – als symptoom, dus focus ligt heel vaak op relationele, sociale of psychische kwesties</a:t>
            </a:r>
          </a:p>
          <a:p>
            <a:pPr marL="191770" indent="-191770"/>
            <a:r>
              <a:rPr lang="nl-NL" dirty="0">
                <a:latin typeface="Calibri"/>
                <a:cs typeface="Calibri"/>
              </a:rPr>
              <a:t>Centrale vraag: Hoe verhoudt iemand zich tot zijn product en hoe beïnvloeden we die verhouding?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470795B-F598-ED10-1565-59CE1CC421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F8845D-660A-B9FE-2AEB-9429C0ED1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0B850-9C75-4E30-9F80-E974AE35BA5F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19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40D9A-D95C-EEA2-3DEF-696FB780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Begeleidingsprocedure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67D443-01F6-B26D-0624-EF1D01A5C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1088"/>
            <a:ext cx="8229600" cy="5033832"/>
          </a:xfrm>
        </p:spPr>
        <p:txBody>
          <a:bodyPr/>
          <a:lstStyle/>
          <a:p>
            <a:r>
              <a:rPr lang="nl-BE" dirty="0"/>
              <a:t>Aanmelding (tel.): screening – geen verwijzing nodig</a:t>
            </a:r>
          </a:p>
          <a:p>
            <a:r>
              <a:rPr lang="nl-BE" dirty="0"/>
              <a:t>Intake: exploratie hulpvraag</a:t>
            </a:r>
          </a:p>
          <a:p>
            <a:r>
              <a:rPr lang="nl-BE" dirty="0"/>
              <a:t>(WL)</a:t>
            </a:r>
          </a:p>
          <a:p>
            <a:r>
              <a:rPr lang="nl-BE" dirty="0"/>
              <a:t>Aanvang begeleiding: consult bij arts – wekelijkse gesprekken (counseling-therapie)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i="1" dirty="0"/>
              <a:t>afstemming intern zorgaanbod:</a:t>
            </a:r>
          </a:p>
          <a:p>
            <a:r>
              <a:rPr lang="nl-BE" i="1" dirty="0"/>
              <a:t>Cocaïneproject (CRA + vouchers)</a:t>
            </a:r>
          </a:p>
          <a:p>
            <a:r>
              <a:rPr lang="nl-BE" i="1" dirty="0"/>
              <a:t>Laagdrempelig aanbod (Asse)</a:t>
            </a:r>
          </a:p>
          <a:p>
            <a:r>
              <a:rPr lang="nl-BE" i="1" dirty="0"/>
              <a:t>Contextbegeleiding </a:t>
            </a:r>
          </a:p>
          <a:p>
            <a:r>
              <a:rPr lang="nl-BE" i="1" dirty="0"/>
              <a:t>Maatschappelijk werk (of GTB – “we go </a:t>
            </a:r>
            <a:r>
              <a:rPr lang="nl-BE" i="1" dirty="0" err="1"/>
              <a:t>to</a:t>
            </a:r>
            <a:r>
              <a:rPr lang="nl-BE" i="1" dirty="0"/>
              <a:t> </a:t>
            </a:r>
            <a:r>
              <a:rPr lang="nl-BE" i="1" dirty="0" err="1"/>
              <a:t>work</a:t>
            </a:r>
            <a:r>
              <a:rPr lang="nl-BE" i="1" dirty="0"/>
              <a:t>”)</a:t>
            </a:r>
          </a:p>
          <a:p>
            <a:r>
              <a:rPr lang="nl-BE" i="1" dirty="0"/>
              <a:t>Consult bij psychiater </a:t>
            </a:r>
          </a:p>
          <a:p>
            <a:r>
              <a:rPr lang="nl-BE" dirty="0"/>
              <a:t>(afronding)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07475F-ED4E-25D0-F6DE-F67E3B091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FAECBBD-62FE-CD4A-6A30-85E144E913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0B850-9C75-4E30-9F80-E974AE35BA5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5599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A423C-EBFF-D954-1B70-B9EAD255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0852"/>
            <a:ext cx="6570663" cy="500063"/>
          </a:xfrm>
        </p:spPr>
        <p:txBody>
          <a:bodyPr/>
          <a:lstStyle/>
          <a:p>
            <a:r>
              <a:rPr lang="nl-BE" dirty="0">
                <a:latin typeface="Calibri"/>
                <a:ea typeface="Calibri"/>
                <a:cs typeface="Calibri"/>
              </a:rPr>
              <a:t>  Uitbreidingen zorgaanbod De Spiegel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1F1D8D-6722-1EBF-7BF0-F8B24D594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2200"/>
            <a:ext cx="8229600" cy="5021701"/>
          </a:xfrm>
        </p:spPr>
        <p:txBody>
          <a:bodyPr/>
          <a:lstStyle/>
          <a:p>
            <a:pPr marL="0" indent="0">
              <a:buNone/>
            </a:pPr>
            <a:r>
              <a:rPr lang="nl-BE" sz="2200" dirty="0">
                <a:latin typeface="Calibri"/>
                <a:ea typeface="Calibri"/>
                <a:cs typeface="Calibri"/>
              </a:rPr>
              <a:t>Sinds 2022 zetten we in op projectwerkingen om specifieke doelgroepen gerichter te kunnen helpen door samenwerkingen.</a:t>
            </a:r>
            <a:endParaRPr lang="nl-BE" sz="2200" dirty="0">
              <a:ea typeface="Calibri"/>
            </a:endParaRPr>
          </a:p>
          <a:p>
            <a:pPr marL="457200" indent="-457200">
              <a:buAutoNum type="arabicParenR"/>
            </a:pPr>
            <a:r>
              <a:rPr lang="nl-BE" sz="1800" dirty="0">
                <a:latin typeface="Calibri"/>
                <a:ea typeface="Calibri"/>
                <a:cs typeface="Calibri"/>
              </a:rPr>
              <a:t>Project rond </a:t>
            </a:r>
            <a:r>
              <a:rPr lang="nl-BE" sz="1800" dirty="0" err="1">
                <a:latin typeface="Calibri"/>
                <a:ea typeface="Calibri"/>
                <a:cs typeface="Calibri"/>
              </a:rPr>
              <a:t>harm</a:t>
            </a:r>
            <a:r>
              <a:rPr lang="nl-BE" sz="1800" dirty="0">
                <a:latin typeface="Calibri"/>
                <a:ea typeface="Calibri"/>
                <a:cs typeface="Calibri"/>
              </a:rPr>
              <a:t> </a:t>
            </a:r>
            <a:r>
              <a:rPr lang="nl-BE" sz="1800" dirty="0" err="1">
                <a:latin typeface="Calibri"/>
                <a:ea typeface="Calibri"/>
                <a:cs typeface="Calibri"/>
              </a:rPr>
              <a:t>reduction</a:t>
            </a:r>
            <a:r>
              <a:rPr lang="nl-BE" sz="1800" dirty="0">
                <a:latin typeface="Calibri"/>
                <a:ea typeface="Calibri"/>
                <a:cs typeface="Calibri"/>
              </a:rPr>
              <a:t> voor alcoholverslaving (afgerond in 2023)</a:t>
            </a:r>
          </a:p>
          <a:p>
            <a:pPr marL="457200" indent="-457200">
              <a:buAutoNum type="arabicParenR"/>
            </a:pPr>
            <a:r>
              <a:rPr lang="nl-BE" sz="1800" dirty="0">
                <a:latin typeface="Calibri"/>
                <a:ea typeface="Calibri"/>
                <a:cs typeface="Calibri"/>
              </a:rPr>
              <a:t>Eerstelijnspsychologische zorg voor netwerk van verslaafden (°2022)</a:t>
            </a:r>
          </a:p>
          <a:p>
            <a:pPr marL="457200" indent="-457200">
              <a:buAutoNum type="arabicParenR"/>
            </a:pPr>
            <a:r>
              <a:rPr lang="nl-BE" sz="1800" dirty="0">
                <a:latin typeface="Calibri"/>
                <a:ea typeface="Calibri"/>
                <a:cs typeface="Calibri"/>
              </a:rPr>
              <a:t>Eerstelijnspsychologische zorg voor personen met beginnende (°2022) alcoholafhankelijkheid</a:t>
            </a:r>
          </a:p>
          <a:p>
            <a:pPr marL="457200" indent="-457200">
              <a:buAutoNum type="arabicParenR"/>
            </a:pPr>
            <a:r>
              <a:rPr lang="nl-BE" sz="1800" dirty="0">
                <a:latin typeface="Calibri"/>
                <a:ea typeface="Calibri"/>
                <a:cs typeface="Calibri"/>
              </a:rPr>
              <a:t>Project niet gedetineerde justitiabelen met een alcoholverslaving al dan niet gecombineerd met een agressieproblematiek (°2023)</a:t>
            </a:r>
          </a:p>
          <a:p>
            <a:pPr marL="457200" indent="-457200">
              <a:buAutoNum type="arabicParenR"/>
            </a:pPr>
            <a:r>
              <a:rPr lang="nl-BE" sz="1800" dirty="0" err="1">
                <a:latin typeface="Calibri"/>
                <a:ea typeface="Calibri"/>
                <a:cs typeface="Calibri"/>
              </a:rPr>
              <a:t>Capacity</a:t>
            </a:r>
            <a:r>
              <a:rPr lang="nl-BE" sz="1800" dirty="0">
                <a:latin typeface="Calibri"/>
                <a:ea typeface="Calibri"/>
                <a:cs typeface="Calibri"/>
              </a:rPr>
              <a:t> Building: project LIFT (Beersel-Sint Pietersleeuw-Halle): kwetsbare personen begeleiden naar (sociale activering/tewerkstelling) (°2024)</a:t>
            </a:r>
          </a:p>
          <a:p>
            <a:pPr marL="457200" indent="-457200">
              <a:buAutoNum type="arabicParenR"/>
            </a:pPr>
            <a:r>
              <a:rPr lang="nl-BE" sz="1800" dirty="0">
                <a:latin typeface="Calibri"/>
                <a:ea typeface="Calibri"/>
                <a:cs typeface="Calibri"/>
              </a:rPr>
              <a:t>Project 4YOU(</a:t>
            </a:r>
            <a:r>
              <a:rPr lang="nl-BE" sz="1800" dirty="0" err="1">
                <a:latin typeface="Calibri"/>
                <a:ea typeface="Calibri"/>
                <a:cs typeface="Calibri"/>
              </a:rPr>
              <a:t>th</a:t>
            </a:r>
            <a:r>
              <a:rPr lang="nl-BE" sz="1800" dirty="0">
                <a:latin typeface="Calibri"/>
                <a:ea typeface="Calibri"/>
                <a:cs typeface="Calibri"/>
              </a:rPr>
              <a:t>): begeleiding jongeren/jongvolwassenen in de dreigende </a:t>
            </a:r>
            <a:r>
              <a:rPr lang="nl-BE" sz="1800" dirty="0" err="1">
                <a:latin typeface="Calibri"/>
                <a:ea typeface="Calibri"/>
                <a:cs typeface="Calibri"/>
              </a:rPr>
              <a:t>dak-en</a:t>
            </a:r>
            <a:r>
              <a:rPr lang="nl-BE" sz="1800" dirty="0">
                <a:latin typeface="Calibri"/>
                <a:ea typeface="Calibri"/>
                <a:cs typeface="Calibri"/>
              </a:rPr>
              <a:t> thuisloosheid) (°2024)</a:t>
            </a:r>
          </a:p>
          <a:p>
            <a:pPr marL="457200" indent="-457200">
              <a:buAutoNum type="arabicParenR"/>
            </a:pPr>
            <a:r>
              <a:rPr lang="nl-BE" sz="1800" dirty="0">
                <a:latin typeface="Calibri"/>
                <a:ea typeface="Calibri"/>
                <a:cs typeface="Calibri"/>
              </a:rPr>
              <a:t>Project EPA: ondersteuning van personen met een EPA-problematiek </a:t>
            </a:r>
            <a:r>
              <a:rPr lang="nl-BE" sz="1800" dirty="0" err="1">
                <a:latin typeface="Calibri"/>
                <a:ea typeface="Calibri"/>
                <a:cs typeface="Calibri"/>
              </a:rPr>
              <a:t>incombinatie</a:t>
            </a:r>
            <a:r>
              <a:rPr lang="nl-BE" sz="1800" dirty="0">
                <a:latin typeface="Calibri"/>
                <a:ea typeface="Calibri"/>
                <a:cs typeface="Calibri"/>
              </a:rPr>
              <a:t> met illegaalmiddelen gebruik in de toeleiding voor/tijdens/na behandeling (° 2024.. in aanmaak)</a:t>
            </a:r>
          </a:p>
          <a:p>
            <a:pPr marL="0" indent="0">
              <a:buNone/>
            </a:pPr>
            <a:endParaRPr lang="nl-BE" sz="180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BE" sz="1800" dirty="0">
                <a:latin typeface="Calibri"/>
                <a:ea typeface="Calibri"/>
                <a:cs typeface="Calibri"/>
              </a:rPr>
              <a:t>(!) onze reguliere ambulante werking richt zich nog steeds uitsluitende op gebruikers van illegale middelen.</a:t>
            </a:r>
          </a:p>
          <a:p>
            <a:pPr marL="457200" indent="-457200">
              <a:buAutoNum type="arabicParenR"/>
            </a:pPr>
            <a:endParaRPr lang="nl-BE" sz="22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9101F4-C8B0-B7BD-85D3-5C1EE83C9C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3F0A71-EA02-C24B-6534-AEB902543F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0B850-9C75-4E30-9F80-E974AE35BA5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2005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 Spiegel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CS Template White Background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rgbClr val="0000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Gothi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rgbClr val="0000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Gothic" pitchFamily="34" charset="0"/>
            <a:cs typeface="Arial" charset="0"/>
          </a:defRPr>
        </a:defPPr>
      </a:lstStyle>
    </a:lnDef>
  </a:objectDefaults>
  <a:extraClrSchemeLst>
    <a:extraClrScheme>
      <a:clrScheme name="BCS Template White Background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7CA8434D58BC4E93ABE610AAC06A40" ma:contentTypeVersion="14" ma:contentTypeDescription="Een nieuw document maken." ma:contentTypeScope="" ma:versionID="61a282a2897ae6559de1a505cdf00a64">
  <xsd:schema xmlns:xsd="http://www.w3.org/2001/XMLSchema" xmlns:xs="http://www.w3.org/2001/XMLSchema" xmlns:p="http://schemas.microsoft.com/office/2006/metadata/properties" xmlns:ns2="b4d58afd-926c-46d0-af89-d32ba0bcd76b" xmlns:ns3="c8580164-745e-41cf-89b2-25db059a10ff" targetNamespace="http://schemas.microsoft.com/office/2006/metadata/properties" ma:root="true" ma:fieldsID="b604b6ad635c14530092b981013243e2" ns2:_="" ns3:_="">
    <xsd:import namespace="b4d58afd-926c-46d0-af89-d32ba0bcd76b"/>
    <xsd:import namespace="c8580164-745e-41cf-89b2-25db059a10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58afd-926c-46d0-af89-d32ba0bcd7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7ade8c0-1c68-4938-a24b-4a31cc8076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80164-745e-41cf-89b2-25db059a10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df7549f-981c-4507-aa8b-2973243658ce}" ma:internalName="TaxCatchAll" ma:showField="CatchAllData" ma:web="c8580164-745e-41cf-89b2-25db059a10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580164-745e-41cf-89b2-25db059a10ff" xsi:nil="true"/>
    <lcf76f155ced4ddcb4097134ff3c332f xmlns="b4d58afd-926c-46d0-af89-d32ba0bcd76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2D1181-D333-4097-89B9-F957611768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58afd-926c-46d0-af89-d32ba0bcd76b"/>
    <ds:schemaRef ds:uri="c8580164-745e-41cf-89b2-25db059a10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29D967-1F6A-42DB-9818-A9C8DF588652}">
  <ds:schemaRefs>
    <ds:schemaRef ds:uri="c8580164-745e-41cf-89b2-25db059a10ff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4d58afd-926c-46d0-af89-d32ba0bcd76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B15B05-7E0B-4E2F-A47E-AB228DD0B2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 Spiegel Template</Template>
  <TotalTime>337</TotalTime>
  <Words>849</Words>
  <Application>Microsoft Office PowerPoint</Application>
  <PresentationFormat>Diavoorstelling (4:3)</PresentationFormat>
  <Paragraphs>141</Paragraphs>
  <Slides>11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De Spiegel Template</vt:lpstr>
      <vt:lpstr>Ambulante verslavingszorg</vt:lpstr>
      <vt:lpstr>3 vestigingen, 1 afdeling</vt:lpstr>
      <vt:lpstr>Ambulant – Residentieel </vt:lpstr>
      <vt:lpstr>Personeelsequipe</vt:lpstr>
      <vt:lpstr>Opdracht ambulant centrum</vt:lpstr>
      <vt:lpstr>Visie ambulante werking (2022)</vt:lpstr>
      <vt:lpstr>Wat houdt een ambulante begeleiding in?</vt:lpstr>
      <vt:lpstr>Begeleidingsprocedure </vt:lpstr>
      <vt:lpstr>  Uitbreidingen zorgaanbod De Spiegel</vt:lpstr>
      <vt:lpstr>Aandachtspunten projectwerkingen</vt:lpstr>
      <vt:lpstr>Praktische informatie</vt:lpstr>
    </vt:vector>
  </TitlesOfParts>
  <Company>De Spiegel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Loop Zonder Dope</dc:title>
  <dc:creator>Inge Temmerman</dc:creator>
  <cp:lastModifiedBy>Elena De Feyter</cp:lastModifiedBy>
  <cp:revision>259</cp:revision>
  <cp:lastPrinted>2022-06-14T16:08:17Z</cp:lastPrinted>
  <dcterms:created xsi:type="dcterms:W3CDTF">2012-10-30T10:35:15Z</dcterms:created>
  <dcterms:modified xsi:type="dcterms:W3CDTF">2024-09-30T18:00:36Z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0x010100D97CA8434D58BC4E93ABE610AAC06A40</vt:lpwstr>
  </property>
  <property fmtid="{D5CDD505-2E9C-101B-9397-08002B2CF9AE}" pid="3" name="MediaServiceImageTags">
    <vt:lpwstr/>
  </property>
</Properties>
</file>