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3_3E30534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2_2360E27E.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077" r:id="rId4"/>
  </p:sldMasterIdLst>
  <p:notesMasterIdLst>
    <p:notesMasterId r:id="rId29"/>
  </p:notesMasterIdLst>
  <p:handoutMasterIdLst>
    <p:handoutMasterId r:id="rId30"/>
  </p:handoutMasterIdLst>
  <p:sldIdLst>
    <p:sldId id="292" r:id="rId5"/>
    <p:sldId id="294" r:id="rId6"/>
    <p:sldId id="306" r:id="rId7"/>
    <p:sldId id="295" r:id="rId8"/>
    <p:sldId id="305" r:id="rId9"/>
    <p:sldId id="307" r:id="rId10"/>
    <p:sldId id="256" r:id="rId11"/>
    <p:sldId id="273" r:id="rId12"/>
    <p:sldId id="283" r:id="rId13"/>
    <p:sldId id="308" r:id="rId14"/>
    <p:sldId id="284" r:id="rId15"/>
    <p:sldId id="297" r:id="rId16"/>
    <p:sldId id="312" r:id="rId17"/>
    <p:sldId id="286" r:id="rId18"/>
    <p:sldId id="309" r:id="rId19"/>
    <p:sldId id="298" r:id="rId20"/>
    <p:sldId id="311" r:id="rId21"/>
    <p:sldId id="318" r:id="rId22"/>
    <p:sldId id="264" r:id="rId23"/>
    <p:sldId id="290" r:id="rId24"/>
    <p:sldId id="265" r:id="rId25"/>
    <p:sldId id="291" r:id="rId26"/>
    <p:sldId id="270" r:id="rId27"/>
    <p:sldId id="319"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1EC589-FB31-966B-FC6B-EBCBE02BE266}" name="Lien Blindeman" initials="LB" userId="S::lien.blindeman@CAWOOSTBRABANT.BE::06da8bc8-2f32-44cb-97ea-b4fc67f54b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386"/>
    <a:srgbClr val="E4E7E1"/>
    <a:srgbClr val="ECEEEA"/>
    <a:srgbClr val="EBE6D9"/>
    <a:srgbClr val="2E5369"/>
    <a:srgbClr val="2F4E83"/>
    <a:srgbClr val="4C2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8" autoAdjust="0"/>
    <p:restoredTop sz="82021" autoAdjust="0"/>
  </p:normalViewPr>
  <p:slideViewPr>
    <p:cSldViewPr snapToGrid="0">
      <p:cViewPr varScale="1">
        <p:scale>
          <a:sx n="67" d="100"/>
          <a:sy n="67" d="100"/>
        </p:scale>
        <p:origin x="1306" y="6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Dekens" userId="05e92f91-916e-487d-af39-66a90df009d7" providerId="ADAL" clId="{7748C9DE-F3A3-48D9-BE59-287A1109C6BE}"/>
    <pc:docChg chg="custSel addSld delSld modSld">
      <pc:chgData name="Dana Dekens" userId="05e92f91-916e-487d-af39-66a90df009d7" providerId="ADAL" clId="{7748C9DE-F3A3-48D9-BE59-287A1109C6BE}" dt="2024-09-23T11:22:32.371" v="35" actId="478"/>
      <pc:docMkLst>
        <pc:docMk/>
      </pc:docMkLst>
      <pc:sldChg chg="del">
        <pc:chgData name="Dana Dekens" userId="05e92f91-916e-487d-af39-66a90df009d7" providerId="ADAL" clId="{7748C9DE-F3A3-48D9-BE59-287A1109C6BE}" dt="2024-09-23T11:21:55.305" v="0" actId="47"/>
        <pc:sldMkLst>
          <pc:docMk/>
          <pc:sldMk cId="1854942330" sldId="281"/>
        </pc:sldMkLst>
      </pc:sldChg>
      <pc:sldChg chg="del">
        <pc:chgData name="Dana Dekens" userId="05e92f91-916e-487d-af39-66a90df009d7" providerId="ADAL" clId="{7748C9DE-F3A3-48D9-BE59-287A1109C6BE}" dt="2024-09-23T11:22:13.778" v="13" actId="47"/>
        <pc:sldMkLst>
          <pc:docMk/>
          <pc:sldMk cId="261862606" sldId="296"/>
        </pc:sldMkLst>
      </pc:sldChg>
      <pc:sldChg chg="del">
        <pc:chgData name="Dana Dekens" userId="05e92f91-916e-487d-af39-66a90df009d7" providerId="ADAL" clId="{7748C9DE-F3A3-48D9-BE59-287A1109C6BE}" dt="2024-09-23T11:22:11.232" v="11" actId="47"/>
        <pc:sldMkLst>
          <pc:docMk/>
          <pc:sldMk cId="2036457551" sldId="299"/>
        </pc:sldMkLst>
      </pc:sldChg>
      <pc:sldChg chg="del">
        <pc:chgData name="Dana Dekens" userId="05e92f91-916e-487d-af39-66a90df009d7" providerId="ADAL" clId="{7748C9DE-F3A3-48D9-BE59-287A1109C6BE}" dt="2024-09-23T11:22:07.376" v="8" actId="47"/>
        <pc:sldMkLst>
          <pc:docMk/>
          <pc:sldMk cId="3363299692" sldId="300"/>
        </pc:sldMkLst>
      </pc:sldChg>
      <pc:sldChg chg="del">
        <pc:chgData name="Dana Dekens" userId="05e92f91-916e-487d-af39-66a90df009d7" providerId="ADAL" clId="{7748C9DE-F3A3-48D9-BE59-287A1109C6BE}" dt="2024-09-23T11:22:09.674" v="10" actId="47"/>
        <pc:sldMkLst>
          <pc:docMk/>
          <pc:sldMk cId="2381610912" sldId="301"/>
        </pc:sldMkLst>
      </pc:sldChg>
      <pc:sldChg chg="del">
        <pc:chgData name="Dana Dekens" userId="05e92f91-916e-487d-af39-66a90df009d7" providerId="ADAL" clId="{7748C9DE-F3A3-48D9-BE59-287A1109C6BE}" dt="2024-09-23T11:22:04.323" v="7" actId="47"/>
        <pc:sldMkLst>
          <pc:docMk/>
          <pc:sldMk cId="3322980380" sldId="302"/>
        </pc:sldMkLst>
      </pc:sldChg>
      <pc:sldChg chg="del">
        <pc:chgData name="Dana Dekens" userId="05e92f91-916e-487d-af39-66a90df009d7" providerId="ADAL" clId="{7748C9DE-F3A3-48D9-BE59-287A1109C6BE}" dt="2024-09-23T11:22:03.291" v="6" actId="47"/>
        <pc:sldMkLst>
          <pc:docMk/>
          <pc:sldMk cId="108479150" sldId="303"/>
        </pc:sldMkLst>
      </pc:sldChg>
      <pc:sldChg chg="del">
        <pc:chgData name="Dana Dekens" userId="05e92f91-916e-487d-af39-66a90df009d7" providerId="ADAL" clId="{7748C9DE-F3A3-48D9-BE59-287A1109C6BE}" dt="2024-09-23T11:22:08.540" v="9" actId="47"/>
        <pc:sldMkLst>
          <pc:docMk/>
          <pc:sldMk cId="1656201161" sldId="304"/>
        </pc:sldMkLst>
      </pc:sldChg>
      <pc:sldChg chg="del">
        <pc:chgData name="Dana Dekens" userId="05e92f91-916e-487d-af39-66a90df009d7" providerId="ADAL" clId="{7748C9DE-F3A3-48D9-BE59-287A1109C6BE}" dt="2024-09-23T11:22:12.546" v="12" actId="47"/>
        <pc:sldMkLst>
          <pc:docMk/>
          <pc:sldMk cId="2851430253" sldId="310"/>
        </pc:sldMkLst>
      </pc:sldChg>
      <pc:sldChg chg="del">
        <pc:chgData name="Dana Dekens" userId="05e92f91-916e-487d-af39-66a90df009d7" providerId="ADAL" clId="{7748C9DE-F3A3-48D9-BE59-287A1109C6BE}" dt="2024-09-23T11:22:00.935" v="5" actId="47"/>
        <pc:sldMkLst>
          <pc:docMk/>
          <pc:sldMk cId="254197158" sldId="313"/>
        </pc:sldMkLst>
      </pc:sldChg>
      <pc:sldChg chg="del">
        <pc:chgData name="Dana Dekens" userId="05e92f91-916e-487d-af39-66a90df009d7" providerId="ADAL" clId="{7748C9DE-F3A3-48D9-BE59-287A1109C6BE}" dt="2024-09-23T11:21:59.435" v="4" actId="47"/>
        <pc:sldMkLst>
          <pc:docMk/>
          <pc:sldMk cId="2412965196" sldId="314"/>
        </pc:sldMkLst>
      </pc:sldChg>
      <pc:sldChg chg="del">
        <pc:chgData name="Dana Dekens" userId="05e92f91-916e-487d-af39-66a90df009d7" providerId="ADAL" clId="{7748C9DE-F3A3-48D9-BE59-287A1109C6BE}" dt="2024-09-23T11:21:58.261" v="3" actId="47"/>
        <pc:sldMkLst>
          <pc:docMk/>
          <pc:sldMk cId="4034114241" sldId="315"/>
        </pc:sldMkLst>
      </pc:sldChg>
      <pc:sldChg chg="del">
        <pc:chgData name="Dana Dekens" userId="05e92f91-916e-487d-af39-66a90df009d7" providerId="ADAL" clId="{7748C9DE-F3A3-48D9-BE59-287A1109C6BE}" dt="2024-09-23T11:21:57.349" v="2" actId="47"/>
        <pc:sldMkLst>
          <pc:docMk/>
          <pc:sldMk cId="2376988280" sldId="316"/>
        </pc:sldMkLst>
      </pc:sldChg>
      <pc:sldChg chg="del">
        <pc:chgData name="Dana Dekens" userId="05e92f91-916e-487d-af39-66a90df009d7" providerId="ADAL" clId="{7748C9DE-F3A3-48D9-BE59-287A1109C6BE}" dt="2024-09-23T11:21:56.305" v="1" actId="47"/>
        <pc:sldMkLst>
          <pc:docMk/>
          <pc:sldMk cId="2049827483" sldId="317"/>
        </pc:sldMkLst>
      </pc:sldChg>
      <pc:sldChg chg="delSp modSp new mod">
        <pc:chgData name="Dana Dekens" userId="05e92f91-916e-487d-af39-66a90df009d7" providerId="ADAL" clId="{7748C9DE-F3A3-48D9-BE59-287A1109C6BE}" dt="2024-09-23T11:22:32.371" v="35" actId="478"/>
        <pc:sldMkLst>
          <pc:docMk/>
          <pc:sldMk cId="2793764635" sldId="319"/>
        </pc:sldMkLst>
        <pc:spChg chg="mod">
          <ac:chgData name="Dana Dekens" userId="05e92f91-916e-487d-af39-66a90df009d7" providerId="ADAL" clId="{7748C9DE-F3A3-48D9-BE59-287A1109C6BE}" dt="2024-09-23T11:22:29.446" v="34" actId="20577"/>
          <ac:spMkLst>
            <pc:docMk/>
            <pc:sldMk cId="2793764635" sldId="319"/>
            <ac:spMk id="2" creationId="{F0E4B876-B44B-9472-4C47-C594CE6E9A74}"/>
          </ac:spMkLst>
        </pc:spChg>
        <pc:spChg chg="del">
          <ac:chgData name="Dana Dekens" userId="05e92f91-916e-487d-af39-66a90df009d7" providerId="ADAL" clId="{7748C9DE-F3A3-48D9-BE59-287A1109C6BE}" dt="2024-09-23T11:22:32.371" v="35" actId="478"/>
          <ac:spMkLst>
            <pc:docMk/>
            <pc:sldMk cId="2793764635" sldId="319"/>
            <ac:spMk id="3" creationId="{FFE958FF-9696-4A59-6CE1-60C6EE0363D4}"/>
          </ac:spMkLst>
        </pc:spChg>
      </pc:sldChg>
    </pc:docChg>
  </pc:docChgLst>
  <pc:docChgLst>
    <pc:chgData name="Dana Dekens" userId="05e92f91-916e-487d-af39-66a90df009d7" providerId="ADAL" clId="{0617C5E7-C41E-4BBE-85C0-59F1E1077398}"/>
    <pc:docChg chg="undo custSel addSld delSld modSld sldOrd">
      <pc:chgData name="Dana Dekens" userId="05e92f91-916e-487d-af39-66a90df009d7" providerId="ADAL" clId="{0617C5E7-C41E-4BBE-85C0-59F1E1077398}" dt="2024-09-10T12:06:46.136" v="227" actId="27636"/>
      <pc:docMkLst>
        <pc:docMk/>
      </pc:docMkLst>
      <pc:sldChg chg="addSp">
        <pc:chgData name="Dana Dekens" userId="05e92f91-916e-487d-af39-66a90df009d7" providerId="ADAL" clId="{0617C5E7-C41E-4BBE-85C0-59F1E1077398}" dt="2024-09-10T11:52:07.907" v="4"/>
        <pc:sldMkLst>
          <pc:docMk/>
          <pc:sldMk cId="2773183380" sldId="264"/>
        </pc:sldMkLst>
        <pc:picChg chg="add">
          <ac:chgData name="Dana Dekens" userId="05e92f91-916e-487d-af39-66a90df009d7" providerId="ADAL" clId="{0617C5E7-C41E-4BBE-85C0-59F1E1077398}" dt="2024-09-10T11:52:07.907" v="4"/>
          <ac:picMkLst>
            <pc:docMk/>
            <pc:sldMk cId="2773183380" sldId="264"/>
            <ac:picMk id="7" creationId="{0137E957-C509-CEFF-CF38-C5A53083A0DA}"/>
          </ac:picMkLst>
        </pc:picChg>
      </pc:sldChg>
      <pc:sldChg chg="modSp mod">
        <pc:chgData name="Dana Dekens" userId="05e92f91-916e-487d-af39-66a90df009d7" providerId="ADAL" clId="{0617C5E7-C41E-4BBE-85C0-59F1E1077398}" dt="2024-09-10T12:02:33.190" v="122" actId="13926"/>
        <pc:sldMkLst>
          <pc:docMk/>
          <pc:sldMk cId="2145469138" sldId="270"/>
        </pc:sldMkLst>
        <pc:spChg chg="mod">
          <ac:chgData name="Dana Dekens" userId="05e92f91-916e-487d-af39-66a90df009d7" providerId="ADAL" clId="{0617C5E7-C41E-4BBE-85C0-59F1E1077398}" dt="2024-09-10T12:02:33.190" v="122" actId="13926"/>
          <ac:spMkLst>
            <pc:docMk/>
            <pc:sldMk cId="2145469138" sldId="270"/>
            <ac:spMk id="6" creationId="{00000000-0000-0000-0000-000000000000}"/>
          </ac:spMkLst>
        </pc:spChg>
      </pc:sldChg>
      <pc:sldChg chg="modSp mod">
        <pc:chgData name="Dana Dekens" userId="05e92f91-916e-487d-af39-66a90df009d7" providerId="ADAL" clId="{0617C5E7-C41E-4BBE-85C0-59F1E1077398}" dt="2024-09-10T12:06:20.146" v="202"/>
        <pc:sldMkLst>
          <pc:docMk/>
          <pc:sldMk cId="2216716701" sldId="273"/>
        </pc:sldMkLst>
        <pc:spChg chg="mod">
          <ac:chgData name="Dana Dekens" userId="05e92f91-916e-487d-af39-66a90df009d7" providerId="ADAL" clId="{0617C5E7-C41E-4BBE-85C0-59F1E1077398}" dt="2024-09-10T12:06:20.146" v="202"/>
          <ac:spMkLst>
            <pc:docMk/>
            <pc:sldMk cId="2216716701" sldId="273"/>
            <ac:spMk id="3" creationId="{00000000-0000-0000-0000-000000000000}"/>
          </ac:spMkLst>
        </pc:spChg>
      </pc:sldChg>
      <pc:sldChg chg="modSp mod">
        <pc:chgData name="Dana Dekens" userId="05e92f91-916e-487d-af39-66a90df009d7" providerId="ADAL" clId="{0617C5E7-C41E-4BBE-85C0-59F1E1077398}" dt="2024-09-10T12:05:59.367" v="191" actId="20577"/>
        <pc:sldMkLst>
          <pc:docMk/>
          <pc:sldMk cId="2818148508" sldId="283"/>
        </pc:sldMkLst>
        <pc:spChg chg="mod">
          <ac:chgData name="Dana Dekens" userId="05e92f91-916e-487d-af39-66a90df009d7" providerId="ADAL" clId="{0617C5E7-C41E-4BBE-85C0-59F1E1077398}" dt="2024-09-10T12:05:59.367" v="191" actId="20577"/>
          <ac:spMkLst>
            <pc:docMk/>
            <pc:sldMk cId="2818148508" sldId="283"/>
            <ac:spMk id="4" creationId="{00000000-0000-0000-0000-000000000000}"/>
          </ac:spMkLst>
        </pc:spChg>
        <pc:spChg chg="mod">
          <ac:chgData name="Dana Dekens" userId="05e92f91-916e-487d-af39-66a90df009d7" providerId="ADAL" clId="{0617C5E7-C41E-4BBE-85C0-59F1E1077398}" dt="2024-09-10T11:54:02.952" v="33" actId="20577"/>
          <ac:spMkLst>
            <pc:docMk/>
            <pc:sldMk cId="2818148508" sldId="283"/>
            <ac:spMk id="6" creationId="{00000000-0000-0000-0000-000000000000}"/>
          </ac:spMkLst>
        </pc:spChg>
      </pc:sldChg>
      <pc:sldChg chg="addSp modSp mod">
        <pc:chgData name="Dana Dekens" userId="05e92f91-916e-487d-af39-66a90df009d7" providerId="ADAL" clId="{0617C5E7-C41E-4BBE-85C0-59F1E1077398}" dt="2024-09-10T11:58:52.639" v="57"/>
        <pc:sldMkLst>
          <pc:docMk/>
          <pc:sldMk cId="2920298029" sldId="286"/>
        </pc:sldMkLst>
        <pc:spChg chg="mod">
          <ac:chgData name="Dana Dekens" userId="05e92f91-916e-487d-af39-66a90df009d7" providerId="ADAL" clId="{0617C5E7-C41E-4BBE-85C0-59F1E1077398}" dt="2024-09-10T11:58:06.863" v="55" actId="20577"/>
          <ac:spMkLst>
            <pc:docMk/>
            <pc:sldMk cId="2920298029" sldId="286"/>
            <ac:spMk id="2" creationId="{00000000-0000-0000-0000-000000000000}"/>
          </ac:spMkLst>
        </pc:spChg>
        <pc:picChg chg="add mod">
          <ac:chgData name="Dana Dekens" userId="05e92f91-916e-487d-af39-66a90df009d7" providerId="ADAL" clId="{0617C5E7-C41E-4BBE-85C0-59F1E1077398}" dt="2024-09-10T11:58:49.025" v="56"/>
          <ac:picMkLst>
            <pc:docMk/>
            <pc:sldMk cId="2920298029" sldId="286"/>
            <ac:picMk id="4" creationId="{2A340FDF-F18A-6687-19D1-2DCC6889EFD1}"/>
          </ac:picMkLst>
        </pc:picChg>
        <pc:picChg chg="add mod">
          <ac:chgData name="Dana Dekens" userId="05e92f91-916e-487d-af39-66a90df009d7" providerId="ADAL" clId="{0617C5E7-C41E-4BBE-85C0-59F1E1077398}" dt="2024-09-10T11:58:52.639" v="57"/>
          <ac:picMkLst>
            <pc:docMk/>
            <pc:sldMk cId="2920298029" sldId="286"/>
            <ac:picMk id="6" creationId="{150470AB-F5B3-C3E8-1B89-0A15C8229034}"/>
          </ac:picMkLst>
        </pc:picChg>
      </pc:sldChg>
      <pc:sldChg chg="modSp mod">
        <pc:chgData name="Dana Dekens" userId="05e92f91-916e-487d-af39-66a90df009d7" providerId="ADAL" clId="{0617C5E7-C41E-4BBE-85C0-59F1E1077398}" dt="2024-09-10T12:01:55.794" v="118" actId="20577"/>
        <pc:sldMkLst>
          <pc:docMk/>
          <pc:sldMk cId="593551998" sldId="290"/>
        </pc:sldMkLst>
        <pc:spChg chg="mod">
          <ac:chgData name="Dana Dekens" userId="05e92f91-916e-487d-af39-66a90df009d7" providerId="ADAL" clId="{0617C5E7-C41E-4BBE-85C0-59F1E1077398}" dt="2024-09-10T12:01:55.794" v="118" actId="20577"/>
          <ac:spMkLst>
            <pc:docMk/>
            <pc:sldMk cId="593551998" sldId="290"/>
            <ac:spMk id="8" creationId="{CBBD1001-DF9F-4782-AA5A-0EBEB9B5FCFC}"/>
          </ac:spMkLst>
        </pc:spChg>
      </pc:sldChg>
      <pc:sldChg chg="modSp mod">
        <pc:chgData name="Dana Dekens" userId="05e92f91-916e-487d-af39-66a90df009d7" providerId="ADAL" clId="{0617C5E7-C41E-4BBE-85C0-59F1E1077398}" dt="2024-09-10T12:02:19.222" v="120" actId="13926"/>
        <pc:sldMkLst>
          <pc:docMk/>
          <pc:sldMk cId="1034516055" sldId="291"/>
        </pc:sldMkLst>
        <pc:spChg chg="mod">
          <ac:chgData name="Dana Dekens" userId="05e92f91-916e-487d-af39-66a90df009d7" providerId="ADAL" clId="{0617C5E7-C41E-4BBE-85C0-59F1E1077398}" dt="2024-09-10T12:02:12.289" v="119" actId="20577"/>
          <ac:spMkLst>
            <pc:docMk/>
            <pc:sldMk cId="1034516055" sldId="291"/>
            <ac:spMk id="4" creationId="{00000000-0000-0000-0000-000000000000}"/>
          </ac:spMkLst>
        </pc:spChg>
        <pc:spChg chg="mod">
          <ac:chgData name="Dana Dekens" userId="05e92f91-916e-487d-af39-66a90df009d7" providerId="ADAL" clId="{0617C5E7-C41E-4BBE-85C0-59F1E1077398}" dt="2024-09-10T12:02:19.222" v="120" actId="13926"/>
          <ac:spMkLst>
            <pc:docMk/>
            <pc:sldMk cId="1034516055" sldId="291"/>
            <ac:spMk id="6" creationId="{00000000-0000-0000-0000-000000000000}"/>
          </ac:spMkLst>
        </pc:spChg>
      </pc:sldChg>
      <pc:sldChg chg="modSp modAnim">
        <pc:chgData name="Dana Dekens" userId="05e92f91-916e-487d-af39-66a90df009d7" providerId="ADAL" clId="{0617C5E7-C41E-4BBE-85C0-59F1E1077398}" dt="2024-09-10T11:53:08.391" v="22" actId="20577"/>
        <pc:sldMkLst>
          <pc:docMk/>
          <pc:sldMk cId="4099164143" sldId="295"/>
        </pc:sldMkLst>
        <pc:spChg chg="mod">
          <ac:chgData name="Dana Dekens" userId="05e92f91-916e-487d-af39-66a90df009d7" providerId="ADAL" clId="{0617C5E7-C41E-4BBE-85C0-59F1E1077398}" dt="2024-09-10T11:53:08.391" v="22" actId="20577"/>
          <ac:spMkLst>
            <pc:docMk/>
            <pc:sldMk cId="4099164143" sldId="295"/>
            <ac:spMk id="9" creationId="{6DFB463D-032D-7944-A354-7F1DA431549F}"/>
          </ac:spMkLst>
        </pc:spChg>
      </pc:sldChg>
      <pc:sldChg chg="modSp mod">
        <pc:chgData name="Dana Dekens" userId="05e92f91-916e-487d-af39-66a90df009d7" providerId="ADAL" clId="{0617C5E7-C41E-4BBE-85C0-59F1E1077398}" dt="2024-09-10T11:56:59.984" v="42" actId="113"/>
        <pc:sldMkLst>
          <pc:docMk/>
          <pc:sldMk cId="2343900445" sldId="297"/>
        </pc:sldMkLst>
        <pc:spChg chg="mod">
          <ac:chgData name="Dana Dekens" userId="05e92f91-916e-487d-af39-66a90df009d7" providerId="ADAL" clId="{0617C5E7-C41E-4BBE-85C0-59F1E1077398}" dt="2024-09-10T11:55:52.838" v="36" actId="13926"/>
          <ac:spMkLst>
            <pc:docMk/>
            <pc:sldMk cId="2343900445" sldId="297"/>
            <ac:spMk id="5" creationId="{C10FC103-810E-4159-A407-9E068F194AEE}"/>
          </ac:spMkLst>
        </pc:spChg>
        <pc:spChg chg="mod">
          <ac:chgData name="Dana Dekens" userId="05e92f91-916e-487d-af39-66a90df009d7" providerId="ADAL" clId="{0617C5E7-C41E-4BBE-85C0-59F1E1077398}" dt="2024-09-10T11:56:59.984" v="42" actId="113"/>
          <ac:spMkLst>
            <pc:docMk/>
            <pc:sldMk cId="2343900445" sldId="297"/>
            <ac:spMk id="6" creationId="{8A9E828E-AD1D-4902-9A03-61283FE54F8F}"/>
          </ac:spMkLst>
        </pc:spChg>
      </pc:sldChg>
      <pc:sldChg chg="modSp mod">
        <pc:chgData name="Dana Dekens" userId="05e92f91-916e-487d-af39-66a90df009d7" providerId="ADAL" clId="{0617C5E7-C41E-4BBE-85C0-59F1E1077398}" dt="2024-09-10T12:00:25.458" v="70" actId="13926"/>
        <pc:sldMkLst>
          <pc:docMk/>
          <pc:sldMk cId="66490382" sldId="298"/>
        </pc:sldMkLst>
        <pc:spChg chg="mod">
          <ac:chgData name="Dana Dekens" userId="05e92f91-916e-487d-af39-66a90df009d7" providerId="ADAL" clId="{0617C5E7-C41E-4BBE-85C0-59F1E1077398}" dt="2024-09-10T12:00:25.458" v="70" actId="13926"/>
          <ac:spMkLst>
            <pc:docMk/>
            <pc:sldMk cId="66490382" sldId="298"/>
            <ac:spMk id="5" creationId="{C10FC103-810E-4159-A407-9E068F194AEE}"/>
          </ac:spMkLst>
        </pc:spChg>
      </pc:sldChg>
      <pc:sldChg chg="modSp mod">
        <pc:chgData name="Dana Dekens" userId="05e92f91-916e-487d-af39-66a90df009d7" providerId="ADAL" clId="{0617C5E7-C41E-4BBE-85C0-59F1E1077398}" dt="2024-09-10T12:02:59.289" v="124" actId="13926"/>
        <pc:sldMkLst>
          <pc:docMk/>
          <pc:sldMk cId="2036457551" sldId="299"/>
        </pc:sldMkLst>
        <pc:spChg chg="mod">
          <ac:chgData name="Dana Dekens" userId="05e92f91-916e-487d-af39-66a90df009d7" providerId="ADAL" clId="{0617C5E7-C41E-4BBE-85C0-59F1E1077398}" dt="2024-09-10T12:02:59.289" v="124" actId="13926"/>
          <ac:spMkLst>
            <pc:docMk/>
            <pc:sldMk cId="2036457551" sldId="299"/>
            <ac:spMk id="2" creationId="{532FD634-92E8-96B8-22D4-78F87D540BCB}"/>
          </ac:spMkLst>
        </pc:spChg>
      </pc:sldChg>
      <pc:sldChg chg="modSp mod">
        <pc:chgData name="Dana Dekens" userId="05e92f91-916e-487d-af39-66a90df009d7" providerId="ADAL" clId="{0617C5E7-C41E-4BBE-85C0-59F1E1077398}" dt="2024-09-10T12:03:16.403" v="127" actId="13926"/>
        <pc:sldMkLst>
          <pc:docMk/>
          <pc:sldMk cId="3363299692" sldId="300"/>
        </pc:sldMkLst>
        <pc:spChg chg="mod">
          <ac:chgData name="Dana Dekens" userId="05e92f91-916e-487d-af39-66a90df009d7" providerId="ADAL" clId="{0617C5E7-C41E-4BBE-85C0-59F1E1077398}" dt="2024-09-10T12:03:16.403" v="127" actId="13926"/>
          <ac:spMkLst>
            <pc:docMk/>
            <pc:sldMk cId="3363299692" sldId="300"/>
            <ac:spMk id="2" creationId="{532FD634-92E8-96B8-22D4-78F87D540BCB}"/>
          </ac:spMkLst>
        </pc:spChg>
      </pc:sldChg>
      <pc:sldChg chg="modSp mod">
        <pc:chgData name="Dana Dekens" userId="05e92f91-916e-487d-af39-66a90df009d7" providerId="ADAL" clId="{0617C5E7-C41E-4BBE-85C0-59F1E1077398}" dt="2024-09-10T12:03:08.983" v="125" actId="13926"/>
        <pc:sldMkLst>
          <pc:docMk/>
          <pc:sldMk cId="2381610912" sldId="301"/>
        </pc:sldMkLst>
        <pc:spChg chg="mod">
          <ac:chgData name="Dana Dekens" userId="05e92f91-916e-487d-af39-66a90df009d7" providerId="ADAL" clId="{0617C5E7-C41E-4BBE-85C0-59F1E1077398}" dt="2024-09-10T12:03:08.983" v="125" actId="13926"/>
          <ac:spMkLst>
            <pc:docMk/>
            <pc:sldMk cId="2381610912" sldId="301"/>
            <ac:spMk id="2" creationId="{532FD634-92E8-96B8-22D4-78F87D540BCB}"/>
          </ac:spMkLst>
        </pc:spChg>
      </pc:sldChg>
      <pc:sldChg chg="modSp mod">
        <pc:chgData name="Dana Dekens" userId="05e92f91-916e-487d-af39-66a90df009d7" providerId="ADAL" clId="{0617C5E7-C41E-4BBE-85C0-59F1E1077398}" dt="2024-09-10T12:03:29.995" v="129" actId="207"/>
        <pc:sldMkLst>
          <pc:docMk/>
          <pc:sldMk cId="3322980380" sldId="302"/>
        </pc:sldMkLst>
        <pc:spChg chg="mod">
          <ac:chgData name="Dana Dekens" userId="05e92f91-916e-487d-af39-66a90df009d7" providerId="ADAL" clId="{0617C5E7-C41E-4BBE-85C0-59F1E1077398}" dt="2024-09-10T12:03:29.995" v="129" actId="207"/>
          <ac:spMkLst>
            <pc:docMk/>
            <pc:sldMk cId="3322980380" sldId="302"/>
            <ac:spMk id="2" creationId="{912AA9E1-48B9-B94D-EE95-1F2712F85A38}"/>
          </ac:spMkLst>
        </pc:spChg>
      </pc:sldChg>
      <pc:sldChg chg="modSp mod">
        <pc:chgData name="Dana Dekens" userId="05e92f91-916e-487d-af39-66a90df009d7" providerId="ADAL" clId="{0617C5E7-C41E-4BBE-85C0-59F1E1077398}" dt="2024-09-10T12:03:35.401" v="130" actId="13926"/>
        <pc:sldMkLst>
          <pc:docMk/>
          <pc:sldMk cId="108479150" sldId="303"/>
        </pc:sldMkLst>
        <pc:spChg chg="mod">
          <ac:chgData name="Dana Dekens" userId="05e92f91-916e-487d-af39-66a90df009d7" providerId="ADAL" clId="{0617C5E7-C41E-4BBE-85C0-59F1E1077398}" dt="2024-09-10T12:03:35.401" v="130" actId="13926"/>
          <ac:spMkLst>
            <pc:docMk/>
            <pc:sldMk cId="108479150" sldId="303"/>
            <ac:spMk id="2" creationId="{E57C140F-26E5-709D-44CB-622EE111828A}"/>
          </ac:spMkLst>
        </pc:spChg>
      </pc:sldChg>
      <pc:sldChg chg="modSp mod">
        <pc:chgData name="Dana Dekens" userId="05e92f91-916e-487d-af39-66a90df009d7" providerId="ADAL" clId="{0617C5E7-C41E-4BBE-85C0-59F1E1077398}" dt="2024-09-10T12:03:12.813" v="126" actId="13926"/>
        <pc:sldMkLst>
          <pc:docMk/>
          <pc:sldMk cId="1656201161" sldId="304"/>
        </pc:sldMkLst>
        <pc:spChg chg="mod">
          <ac:chgData name="Dana Dekens" userId="05e92f91-916e-487d-af39-66a90df009d7" providerId="ADAL" clId="{0617C5E7-C41E-4BBE-85C0-59F1E1077398}" dt="2024-09-10T12:03:12.813" v="126" actId="13926"/>
          <ac:spMkLst>
            <pc:docMk/>
            <pc:sldMk cId="1656201161" sldId="304"/>
            <ac:spMk id="2" creationId="{532FD634-92E8-96B8-22D4-78F87D540BCB}"/>
          </ac:spMkLst>
        </pc:spChg>
      </pc:sldChg>
      <pc:sldChg chg="modSp">
        <pc:chgData name="Dana Dekens" userId="05e92f91-916e-487d-af39-66a90df009d7" providerId="ADAL" clId="{0617C5E7-C41E-4BBE-85C0-59F1E1077398}" dt="2024-09-10T11:53:24.892" v="23" actId="13926"/>
        <pc:sldMkLst>
          <pc:docMk/>
          <pc:sldMk cId="4060666697" sldId="305"/>
        </pc:sldMkLst>
        <pc:spChg chg="mod">
          <ac:chgData name="Dana Dekens" userId="05e92f91-916e-487d-af39-66a90df009d7" providerId="ADAL" clId="{0617C5E7-C41E-4BBE-85C0-59F1E1077398}" dt="2024-09-10T11:53:24.892" v="23" actId="13926"/>
          <ac:spMkLst>
            <pc:docMk/>
            <pc:sldMk cId="4060666697" sldId="305"/>
            <ac:spMk id="22" creationId="{F8EC0C1F-DA81-E522-3850-8CA5C9EAEC82}"/>
          </ac:spMkLst>
        </pc:spChg>
      </pc:sldChg>
      <pc:sldChg chg="addSp delSp modSp mod modAnim">
        <pc:chgData name="Dana Dekens" userId="05e92f91-916e-487d-af39-66a90df009d7" providerId="ADAL" clId="{0617C5E7-C41E-4BBE-85C0-59F1E1077398}" dt="2024-09-10T12:06:46.136" v="227" actId="27636"/>
        <pc:sldMkLst>
          <pc:docMk/>
          <pc:sldMk cId="1043354433" sldId="307"/>
        </pc:sldMkLst>
        <pc:spChg chg="mod">
          <ac:chgData name="Dana Dekens" userId="05e92f91-916e-487d-af39-66a90df009d7" providerId="ADAL" clId="{0617C5E7-C41E-4BBE-85C0-59F1E1077398}" dt="2024-09-10T12:06:46.136" v="227" actId="27636"/>
          <ac:spMkLst>
            <pc:docMk/>
            <pc:sldMk cId="1043354433" sldId="307"/>
            <ac:spMk id="4" creationId="{D25463DF-EBF6-0708-A36B-F76620184E68}"/>
          </ac:spMkLst>
        </pc:spChg>
        <pc:spChg chg="add del">
          <ac:chgData name="Dana Dekens" userId="05e92f91-916e-487d-af39-66a90df009d7" providerId="ADAL" clId="{0617C5E7-C41E-4BBE-85C0-59F1E1077398}" dt="2024-09-10T11:53:44.992" v="25" actId="22"/>
          <ac:spMkLst>
            <pc:docMk/>
            <pc:sldMk cId="1043354433" sldId="307"/>
            <ac:spMk id="12" creationId="{6CD27D1A-91AE-4C87-40A3-782205327913}"/>
          </ac:spMkLst>
        </pc:spChg>
        <pc:spChg chg="mod">
          <ac:chgData name="Dana Dekens" userId="05e92f91-916e-487d-af39-66a90df009d7" providerId="ADAL" clId="{0617C5E7-C41E-4BBE-85C0-59F1E1077398}" dt="2024-09-10T11:53:49.961" v="30" actId="27636"/>
          <ac:spMkLst>
            <pc:docMk/>
            <pc:sldMk cId="1043354433" sldId="307"/>
            <ac:spMk id="22" creationId="{F8EC0C1F-DA81-E522-3850-8CA5C9EAEC82}"/>
          </ac:spMkLst>
        </pc:spChg>
      </pc:sldChg>
      <pc:sldChg chg="modSp mod">
        <pc:chgData name="Dana Dekens" userId="05e92f91-916e-487d-af39-66a90df009d7" providerId="ADAL" clId="{0617C5E7-C41E-4BBE-85C0-59F1E1077398}" dt="2024-09-10T11:54:16.509" v="35" actId="13926"/>
        <pc:sldMkLst>
          <pc:docMk/>
          <pc:sldMk cId="4185726891" sldId="308"/>
        </pc:sldMkLst>
        <pc:spChg chg="mod">
          <ac:chgData name="Dana Dekens" userId="05e92f91-916e-487d-af39-66a90df009d7" providerId="ADAL" clId="{0617C5E7-C41E-4BBE-85C0-59F1E1077398}" dt="2024-09-10T11:54:16.509" v="35" actId="13926"/>
          <ac:spMkLst>
            <pc:docMk/>
            <pc:sldMk cId="4185726891" sldId="308"/>
            <ac:spMk id="2" creationId="{163048E3-3572-364E-7701-B68CDD30DA5C}"/>
          </ac:spMkLst>
        </pc:spChg>
      </pc:sldChg>
      <pc:sldChg chg="modSp mod">
        <pc:chgData name="Dana Dekens" userId="05e92f91-916e-487d-af39-66a90df009d7" providerId="ADAL" clId="{0617C5E7-C41E-4BBE-85C0-59F1E1077398}" dt="2024-09-10T11:59:50.279" v="66" actId="20577"/>
        <pc:sldMkLst>
          <pc:docMk/>
          <pc:sldMk cId="214038547" sldId="309"/>
        </pc:sldMkLst>
        <pc:spChg chg="mod">
          <ac:chgData name="Dana Dekens" userId="05e92f91-916e-487d-af39-66a90df009d7" providerId="ADAL" clId="{0617C5E7-C41E-4BBE-85C0-59F1E1077398}" dt="2024-09-10T11:59:50.279" v="66" actId="20577"/>
          <ac:spMkLst>
            <pc:docMk/>
            <pc:sldMk cId="214038547" sldId="309"/>
            <ac:spMk id="2" creationId="{163048E3-3572-364E-7701-B68CDD30DA5C}"/>
          </ac:spMkLst>
        </pc:spChg>
      </pc:sldChg>
      <pc:sldChg chg="modSp">
        <pc:chgData name="Dana Dekens" userId="05e92f91-916e-487d-af39-66a90df009d7" providerId="ADAL" clId="{0617C5E7-C41E-4BBE-85C0-59F1E1077398}" dt="2024-09-10T12:02:54.056" v="123" actId="13926"/>
        <pc:sldMkLst>
          <pc:docMk/>
          <pc:sldMk cId="2851430253" sldId="310"/>
        </pc:sldMkLst>
        <pc:spChg chg="mod">
          <ac:chgData name="Dana Dekens" userId="05e92f91-916e-487d-af39-66a90df009d7" providerId="ADAL" clId="{0617C5E7-C41E-4BBE-85C0-59F1E1077398}" dt="2024-09-10T12:02:54.056" v="123" actId="13926"/>
          <ac:spMkLst>
            <pc:docMk/>
            <pc:sldMk cId="2851430253" sldId="310"/>
            <ac:spMk id="4" creationId="{B3B6B3F4-16F5-1381-9347-3C1C0A9D9AC5}"/>
          </ac:spMkLst>
        </pc:spChg>
      </pc:sldChg>
      <pc:sldChg chg="addSp delSp modSp mod">
        <pc:chgData name="Dana Dekens" userId="05e92f91-916e-487d-af39-66a90df009d7" providerId="ADAL" clId="{0617C5E7-C41E-4BBE-85C0-59F1E1077398}" dt="2024-09-10T12:00:47.319" v="74" actId="20577"/>
        <pc:sldMkLst>
          <pc:docMk/>
          <pc:sldMk cId="1322728044" sldId="311"/>
        </pc:sldMkLst>
        <pc:spChg chg="mod">
          <ac:chgData name="Dana Dekens" userId="05e92f91-916e-487d-af39-66a90df009d7" providerId="ADAL" clId="{0617C5E7-C41E-4BBE-85C0-59F1E1077398}" dt="2024-09-10T12:00:47.319" v="74" actId="20577"/>
          <ac:spMkLst>
            <pc:docMk/>
            <pc:sldMk cId="1322728044" sldId="311"/>
            <ac:spMk id="2" creationId="{00000000-0000-0000-0000-000000000000}"/>
          </ac:spMkLst>
        </pc:spChg>
        <pc:spChg chg="add del">
          <ac:chgData name="Dana Dekens" userId="05e92f91-916e-487d-af39-66a90df009d7" providerId="ADAL" clId="{0617C5E7-C41E-4BBE-85C0-59F1E1077398}" dt="2024-09-10T11:51:47.265" v="1" actId="22"/>
          <ac:spMkLst>
            <pc:docMk/>
            <pc:sldMk cId="1322728044" sldId="311"/>
            <ac:spMk id="4" creationId="{11308287-26BB-8747-1D08-70E0CE0092D7}"/>
          </ac:spMkLst>
        </pc:spChg>
      </pc:sldChg>
      <pc:sldChg chg="modSp mod ord">
        <pc:chgData name="Dana Dekens" userId="05e92f91-916e-487d-af39-66a90df009d7" providerId="ADAL" clId="{0617C5E7-C41E-4BBE-85C0-59F1E1077398}" dt="2024-09-10T11:57:34.522" v="50" actId="27636"/>
        <pc:sldMkLst>
          <pc:docMk/>
          <pc:sldMk cId="2991668716" sldId="312"/>
        </pc:sldMkLst>
        <pc:spChg chg="mod">
          <ac:chgData name="Dana Dekens" userId="05e92f91-916e-487d-af39-66a90df009d7" providerId="ADAL" clId="{0617C5E7-C41E-4BBE-85C0-59F1E1077398}" dt="2024-09-10T11:56:32.723" v="37" actId="13926"/>
          <ac:spMkLst>
            <pc:docMk/>
            <pc:sldMk cId="2991668716" sldId="312"/>
            <ac:spMk id="5" creationId="{C10FC103-810E-4159-A407-9E068F194AEE}"/>
          </ac:spMkLst>
        </pc:spChg>
        <pc:spChg chg="mod">
          <ac:chgData name="Dana Dekens" userId="05e92f91-916e-487d-af39-66a90df009d7" providerId="ADAL" clId="{0617C5E7-C41E-4BBE-85C0-59F1E1077398}" dt="2024-09-10T11:56:53.858" v="40" actId="113"/>
          <ac:spMkLst>
            <pc:docMk/>
            <pc:sldMk cId="2991668716" sldId="312"/>
            <ac:spMk id="8" creationId="{EFD71E5A-7132-0228-F274-43616C710A8B}"/>
          </ac:spMkLst>
        </pc:spChg>
        <pc:spChg chg="mod">
          <ac:chgData name="Dana Dekens" userId="05e92f91-916e-487d-af39-66a90df009d7" providerId="ADAL" clId="{0617C5E7-C41E-4BBE-85C0-59F1E1077398}" dt="2024-09-10T11:57:34.522" v="50" actId="27636"/>
          <ac:spMkLst>
            <pc:docMk/>
            <pc:sldMk cId="2991668716" sldId="312"/>
            <ac:spMk id="9" creationId="{12BBF5EE-8F75-F7CD-80C2-8C0C66803DD6}"/>
          </ac:spMkLst>
        </pc:spChg>
      </pc:sldChg>
      <pc:sldChg chg="modSp mod">
        <pc:chgData name="Dana Dekens" userId="05e92f91-916e-487d-af39-66a90df009d7" providerId="ADAL" clId="{0617C5E7-C41E-4BBE-85C0-59F1E1077398}" dt="2024-09-10T12:03:51.138" v="134" actId="20577"/>
        <pc:sldMkLst>
          <pc:docMk/>
          <pc:sldMk cId="254197158" sldId="313"/>
        </pc:sldMkLst>
        <pc:spChg chg="mod">
          <ac:chgData name="Dana Dekens" userId="05e92f91-916e-487d-af39-66a90df009d7" providerId="ADAL" clId="{0617C5E7-C41E-4BBE-85C0-59F1E1077398}" dt="2024-09-10T12:03:39.420" v="131" actId="13926"/>
          <ac:spMkLst>
            <pc:docMk/>
            <pc:sldMk cId="254197158" sldId="313"/>
            <ac:spMk id="2" creationId="{532FD634-92E8-96B8-22D4-78F87D540BCB}"/>
          </ac:spMkLst>
        </pc:spChg>
        <pc:spChg chg="mod">
          <ac:chgData name="Dana Dekens" userId="05e92f91-916e-487d-af39-66a90df009d7" providerId="ADAL" clId="{0617C5E7-C41E-4BBE-85C0-59F1E1077398}" dt="2024-09-10T12:03:51.138" v="134" actId="20577"/>
          <ac:spMkLst>
            <pc:docMk/>
            <pc:sldMk cId="254197158" sldId="313"/>
            <ac:spMk id="3" creationId="{6BFC7E9F-4BF1-B23B-91A8-507CE9BAFA69}"/>
          </ac:spMkLst>
        </pc:spChg>
      </pc:sldChg>
      <pc:sldChg chg="modSp mod">
        <pc:chgData name="Dana Dekens" userId="05e92f91-916e-487d-af39-66a90df009d7" providerId="ADAL" clId="{0617C5E7-C41E-4BBE-85C0-59F1E1077398}" dt="2024-09-10T12:03:57.777" v="135" actId="13926"/>
        <pc:sldMkLst>
          <pc:docMk/>
          <pc:sldMk cId="2412965196" sldId="314"/>
        </pc:sldMkLst>
        <pc:spChg chg="mod">
          <ac:chgData name="Dana Dekens" userId="05e92f91-916e-487d-af39-66a90df009d7" providerId="ADAL" clId="{0617C5E7-C41E-4BBE-85C0-59F1E1077398}" dt="2024-09-10T12:03:57.777" v="135" actId="13926"/>
          <ac:spMkLst>
            <pc:docMk/>
            <pc:sldMk cId="2412965196" sldId="314"/>
            <ac:spMk id="2" creationId="{532FD634-92E8-96B8-22D4-78F87D540BCB}"/>
          </ac:spMkLst>
        </pc:spChg>
      </pc:sldChg>
      <pc:sldChg chg="modSp mod">
        <pc:chgData name="Dana Dekens" userId="05e92f91-916e-487d-af39-66a90df009d7" providerId="ADAL" clId="{0617C5E7-C41E-4BBE-85C0-59F1E1077398}" dt="2024-09-10T12:04:03.684" v="136" actId="13926"/>
        <pc:sldMkLst>
          <pc:docMk/>
          <pc:sldMk cId="4034114241" sldId="315"/>
        </pc:sldMkLst>
        <pc:spChg chg="mod">
          <ac:chgData name="Dana Dekens" userId="05e92f91-916e-487d-af39-66a90df009d7" providerId="ADAL" clId="{0617C5E7-C41E-4BBE-85C0-59F1E1077398}" dt="2024-09-10T12:04:03.684" v="136" actId="13926"/>
          <ac:spMkLst>
            <pc:docMk/>
            <pc:sldMk cId="4034114241" sldId="315"/>
            <ac:spMk id="2" creationId="{532FD634-92E8-96B8-22D4-78F87D540BCB}"/>
          </ac:spMkLst>
        </pc:spChg>
      </pc:sldChg>
      <pc:sldChg chg="modSp mod">
        <pc:chgData name="Dana Dekens" userId="05e92f91-916e-487d-af39-66a90df009d7" providerId="ADAL" clId="{0617C5E7-C41E-4BBE-85C0-59F1E1077398}" dt="2024-09-10T12:04:13.578" v="137" actId="13926"/>
        <pc:sldMkLst>
          <pc:docMk/>
          <pc:sldMk cId="2376988280" sldId="316"/>
        </pc:sldMkLst>
        <pc:spChg chg="mod">
          <ac:chgData name="Dana Dekens" userId="05e92f91-916e-487d-af39-66a90df009d7" providerId="ADAL" clId="{0617C5E7-C41E-4BBE-85C0-59F1E1077398}" dt="2024-09-10T12:04:13.578" v="137" actId="13926"/>
          <ac:spMkLst>
            <pc:docMk/>
            <pc:sldMk cId="2376988280" sldId="316"/>
            <ac:spMk id="2" creationId="{532FD634-92E8-96B8-22D4-78F87D540BCB}"/>
          </ac:spMkLst>
        </pc:spChg>
      </pc:sldChg>
      <pc:sldChg chg="modSp mod">
        <pc:chgData name="Dana Dekens" userId="05e92f91-916e-487d-af39-66a90df009d7" providerId="ADAL" clId="{0617C5E7-C41E-4BBE-85C0-59F1E1077398}" dt="2024-09-10T12:04:58.602" v="158" actId="20577"/>
        <pc:sldMkLst>
          <pc:docMk/>
          <pc:sldMk cId="2049827483" sldId="317"/>
        </pc:sldMkLst>
        <pc:spChg chg="mod">
          <ac:chgData name="Dana Dekens" userId="05e92f91-916e-487d-af39-66a90df009d7" providerId="ADAL" clId="{0617C5E7-C41E-4BBE-85C0-59F1E1077398}" dt="2024-09-10T12:04:23.729" v="138" actId="13926"/>
          <ac:spMkLst>
            <pc:docMk/>
            <pc:sldMk cId="2049827483" sldId="317"/>
            <ac:spMk id="2" creationId="{E57C140F-26E5-709D-44CB-622EE111828A}"/>
          </ac:spMkLst>
        </pc:spChg>
        <pc:spChg chg="mod">
          <ac:chgData name="Dana Dekens" userId="05e92f91-916e-487d-af39-66a90df009d7" providerId="ADAL" clId="{0617C5E7-C41E-4BBE-85C0-59F1E1077398}" dt="2024-09-10T12:04:58.602" v="158" actId="20577"/>
          <ac:spMkLst>
            <pc:docMk/>
            <pc:sldMk cId="2049827483" sldId="317"/>
            <ac:spMk id="3" creationId="{B750C413-CAAA-6D2A-55B9-96085F534948}"/>
          </ac:spMkLst>
        </pc:spChg>
      </pc:sldChg>
      <pc:sldChg chg="addSp delSp add del setBg delDesignElem">
        <pc:chgData name="Dana Dekens" userId="05e92f91-916e-487d-af39-66a90df009d7" providerId="ADAL" clId="{0617C5E7-C41E-4BBE-85C0-59F1E1077398}" dt="2024-09-10T11:52:14.498" v="8"/>
        <pc:sldMkLst>
          <pc:docMk/>
          <pc:sldMk cId="522756025" sldId="318"/>
        </pc:sldMkLst>
        <pc:spChg chg="add del">
          <ac:chgData name="Dana Dekens" userId="05e92f91-916e-487d-af39-66a90df009d7" providerId="ADAL" clId="{0617C5E7-C41E-4BBE-85C0-59F1E1077398}" dt="2024-09-10T11:52:14.432" v="7"/>
          <ac:spMkLst>
            <pc:docMk/>
            <pc:sldMk cId="522756025" sldId="318"/>
            <ac:spMk id="82" creationId="{D03E4FEE-2E6A-44AB-B6BA-C1AD0CD6D93B}"/>
          </ac:spMkLst>
        </pc:spChg>
        <pc:spChg chg="add del">
          <ac:chgData name="Dana Dekens" userId="05e92f91-916e-487d-af39-66a90df009d7" providerId="ADAL" clId="{0617C5E7-C41E-4BBE-85C0-59F1E1077398}" dt="2024-09-10T11:52:14.432" v="7"/>
          <ac:spMkLst>
            <pc:docMk/>
            <pc:sldMk cId="522756025" sldId="318"/>
            <ac:spMk id="84" creationId="{0817EB59-13B3-43DA-9B91-A7CC174A6069}"/>
          </ac:spMkLst>
        </pc:spChg>
        <pc:spChg chg="add del">
          <ac:chgData name="Dana Dekens" userId="05e92f91-916e-487d-af39-66a90df009d7" providerId="ADAL" clId="{0617C5E7-C41E-4BBE-85C0-59F1E1077398}" dt="2024-09-10T11:52:14.432" v="7"/>
          <ac:spMkLst>
            <pc:docMk/>
            <pc:sldMk cId="522756025" sldId="318"/>
            <ac:spMk id="116" creationId="{DB691D59-8F51-4DD8-AD41-D568D29B08F8}"/>
          </ac:spMkLst>
        </pc:spChg>
        <pc:spChg chg="add del">
          <ac:chgData name="Dana Dekens" userId="05e92f91-916e-487d-af39-66a90df009d7" providerId="ADAL" clId="{0617C5E7-C41E-4BBE-85C0-59F1E1077398}" dt="2024-09-10T11:52:14.432" v="7"/>
          <ac:spMkLst>
            <pc:docMk/>
            <pc:sldMk cId="522756025" sldId="318"/>
            <ac:spMk id="117" creationId="{204AEF18-0627-48F3-9B3D-F7E8F050B1D4}"/>
          </ac:spMkLst>
        </pc:spChg>
        <pc:spChg chg="add del">
          <ac:chgData name="Dana Dekens" userId="05e92f91-916e-487d-af39-66a90df009d7" providerId="ADAL" clId="{0617C5E7-C41E-4BBE-85C0-59F1E1077398}" dt="2024-09-10T11:52:14.432" v="7"/>
          <ac:spMkLst>
            <pc:docMk/>
            <pc:sldMk cId="522756025" sldId="318"/>
            <ac:spMk id="118" creationId="{CEAEE08A-C572-438F-9753-B0D527A515A7}"/>
          </ac:spMkLst>
        </pc:spChg>
        <pc:spChg chg="add del">
          <ac:chgData name="Dana Dekens" userId="05e92f91-916e-487d-af39-66a90df009d7" providerId="ADAL" clId="{0617C5E7-C41E-4BBE-85C0-59F1E1077398}" dt="2024-09-10T11:52:14.432" v="7"/>
          <ac:spMkLst>
            <pc:docMk/>
            <pc:sldMk cId="522756025" sldId="318"/>
            <ac:spMk id="119" creationId="{993F09C6-4F57-4B05-9592-E253D8BC6286}"/>
          </ac:spMkLst>
        </pc:spChg>
        <pc:spChg chg="add del">
          <ac:chgData name="Dana Dekens" userId="05e92f91-916e-487d-af39-66a90df009d7" providerId="ADAL" clId="{0617C5E7-C41E-4BBE-85C0-59F1E1077398}" dt="2024-09-10T11:52:14.432" v="7"/>
          <ac:spMkLst>
            <pc:docMk/>
            <pc:sldMk cId="522756025" sldId="318"/>
            <ac:spMk id="120" creationId="{879A26B8-6C4E-452B-ADD3-ED324A7AB7E8}"/>
          </ac:spMkLst>
        </pc:spChg>
        <pc:spChg chg="add del">
          <ac:chgData name="Dana Dekens" userId="05e92f91-916e-487d-af39-66a90df009d7" providerId="ADAL" clId="{0617C5E7-C41E-4BBE-85C0-59F1E1077398}" dt="2024-09-10T11:52:14.432" v="7"/>
          <ac:spMkLst>
            <pc:docMk/>
            <pc:sldMk cId="522756025" sldId="318"/>
            <ac:spMk id="121" creationId="{9B4167E1-E2B0-4192-8DA2-6967DDFF87A5}"/>
          </ac:spMkLst>
        </pc:spChg>
      </pc:sldChg>
    </pc:docChg>
  </pc:docChgLst>
</pc:chgInfo>
</file>

<file path=ppt/comments/modernComment_122_2360E27E.xml><?xml version="1.0" encoding="utf-8"?>
<p188:cmLst xmlns:a="http://schemas.openxmlformats.org/drawingml/2006/main" xmlns:r="http://schemas.openxmlformats.org/officeDocument/2006/relationships" xmlns:p188="http://schemas.microsoft.com/office/powerpoint/2018/8/main">
  <p188:cm id="{7E0C50D0-9192-4A37-A0FD-CFE3C7361EA1}" authorId="{171EC589-FB31-966B-FC6B-EBCBE02BE266}" created="2024-09-05T09:14:36.949">
    <ac:txMkLst xmlns:ac="http://schemas.microsoft.com/office/drawing/2013/main/command">
      <pc:docMk xmlns:pc="http://schemas.microsoft.com/office/powerpoint/2013/main/command"/>
      <pc:sldMk xmlns:pc="http://schemas.microsoft.com/office/powerpoint/2013/main/command" cId="593551998" sldId="290"/>
      <ac:spMk id="5" creationId="{C10FC103-810E-4159-A407-9E068F194AEE}"/>
      <ac:txMk cp="37" len="13">
        <ac:context len="320" hash="1156186213"/>
      </ac:txMk>
    </ac:txMkLst>
    <p188:pos x="4446464" y="279464"/>
    <p188:txBody>
      <a:bodyPr/>
      <a:lstStyle/>
      <a:p>
        <a:r>
          <a:rPr lang="nl-BE"/>
          <a:t>Is de eerste stap niet nagaan of er capaciteit is om op te starten (kwestie van juiste verwachtingen te scheppen naar aanmelders toe)</a:t>
        </a:r>
      </a:p>
    </p188:txBody>
  </p188:cm>
</p188:cmLst>
</file>

<file path=ppt/comments/modernComment_133_3E305341.xml><?xml version="1.0" encoding="utf-8"?>
<p188:cmLst xmlns:a="http://schemas.openxmlformats.org/drawingml/2006/main" xmlns:r="http://schemas.openxmlformats.org/officeDocument/2006/relationships" xmlns:p188="http://schemas.microsoft.com/office/powerpoint/2018/8/main">
  <p188:cm id="{503B20A7-825B-45F3-AB30-E24867BA6F96}" authorId="{171EC589-FB31-966B-FC6B-EBCBE02BE266}" created="2024-09-05T08:39:05.342">
    <pc:sldMkLst xmlns:pc="http://schemas.microsoft.com/office/powerpoint/2013/main/command">
      <pc:docMk/>
      <pc:sldMk cId="1043354433" sldId="307"/>
    </pc:sldMkLst>
    <p188:txBody>
      <a:bodyPr/>
      <a:lstStyle/>
      <a:p>
        <a:r>
          <a:rPr lang="nl-BE"/>
          <a:t>Deze dia verwijderen aangezien dubbel?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7AD197-A808-4D89-A84B-4CA0AD9191F0}" type="slidenum">
              <a:rPr lang="nl-BE" smtClean="0"/>
              <a:t>‹nr.›</a:t>
            </a:fld>
            <a:endParaRPr lang="nl-BE"/>
          </a:p>
        </p:txBody>
      </p:sp>
    </p:spTree>
    <p:extLst>
      <p:ext uri="{BB962C8B-B14F-4D97-AF65-F5344CB8AC3E}">
        <p14:creationId xmlns:p14="http://schemas.microsoft.com/office/powerpoint/2010/main" val="300459387"/>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E0B31E-8E99-41E0-8C28-7E9BC470C0E1}" type="slidenum">
              <a:rPr lang="nl-BE" smtClean="0"/>
              <a:t>‹nr.›</a:t>
            </a:fld>
            <a:endParaRPr lang="nl-BE"/>
          </a:p>
        </p:txBody>
      </p:sp>
    </p:spTree>
    <p:extLst>
      <p:ext uri="{BB962C8B-B14F-4D97-AF65-F5344CB8AC3E}">
        <p14:creationId xmlns:p14="http://schemas.microsoft.com/office/powerpoint/2010/main" val="1256979652"/>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Introductie</a:t>
            </a: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234601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Twee redenen waarom we de voorkeur geven aan professionele hulpverleners:</a:t>
            </a:r>
          </a:p>
          <a:p>
            <a:pPr marL="342900" lvl="0" indent="-342900">
              <a:lnSpc>
                <a:spcPct val="107000"/>
              </a:lnSpc>
              <a:buFont typeface="Calibri" panose="020F0502020204030204" pitchFamily="34" charset="0"/>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Enerzijds om te voorkomen dat het gezin zijn verhaal telkens opnieuw moet doen, aangezien de persoon aan onthaal nooit de persoon zal zijn die ter plaatse gaat</a:t>
            </a:r>
          </a:p>
          <a:p>
            <a:pPr marL="342900" lvl="0" indent="-342900">
              <a:lnSpc>
                <a:spcPct val="107000"/>
              </a:lnSpc>
              <a:spcAft>
                <a:spcPts val="800"/>
              </a:spcAft>
              <a:buFont typeface="Calibri" panose="020F0502020204030204" pitchFamily="34" charset="0"/>
              <a:buChar char="-"/>
            </a:pPr>
            <a:r>
              <a:rPr lang="nl-BE" sz="1800" dirty="0">
                <a:effectLst/>
                <a:latin typeface="Calibri" panose="020F0502020204030204" pitchFamily="34" charset="0"/>
                <a:ea typeface="Calibri" panose="020F0502020204030204" pitchFamily="34" charset="0"/>
                <a:cs typeface="Times New Roman" panose="02020603050405020304" pitchFamily="18" charset="0"/>
              </a:rPr>
              <a:t>We sowieso een aanmelder nodig gaan hebben om het nadien aan terug te geven aangezien we zelf maar kortdurend betrokken zijn.</a:t>
            </a:r>
          </a:p>
          <a:p>
            <a:pPr marL="342900" lvl="0" indent="-342900">
              <a:lnSpc>
                <a:spcPct val="107000"/>
              </a:lnSpc>
              <a:spcAft>
                <a:spcPts val="800"/>
              </a:spcAft>
              <a:buFont typeface="Calibri" panose="020F050202020403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effectLst/>
                <a:latin typeface="Calibri" panose="020F0502020204030204" pitchFamily="34" charset="0"/>
                <a:ea typeface="Calibri" panose="020F0502020204030204" pitchFamily="34" charset="0"/>
                <a:cs typeface="Times New Roman" panose="02020603050405020304" pitchFamily="18" charset="0"/>
              </a:rPr>
              <a:t>De uitleg van het jeugdhulplandschap ga ik jullie uiteraard besparen maar de reden dat ik dit toch nog even graag toon, is om te laten zien waar wij ons precies situeren als Crisismeldpunt, wij zitten dus niet voor of achter de poort, wij kunnen op elk moment ingeschakeld worden ongeacht waar het gezin zich bevindt in het JHL.</a:t>
            </a:r>
          </a:p>
          <a:p>
            <a:endParaRPr lang="nl-BE" sz="1800" dirty="0"/>
          </a:p>
          <a:p>
            <a:r>
              <a:rPr lang="nl-BE" sz="1800" dirty="0"/>
              <a:t>CMP</a:t>
            </a:r>
            <a:r>
              <a:rPr lang="nl-BE" sz="1800" baseline="0" dirty="0"/>
              <a:t> OVERAL INZETBAAR: </a:t>
            </a:r>
            <a:r>
              <a:rPr lang="nl-BE" sz="1800" dirty="0"/>
              <a:t>Concreet</a:t>
            </a:r>
            <a:r>
              <a:rPr lang="nl-BE" sz="1800" baseline="0" dirty="0"/>
              <a:t> betekent dit dat we hulp kunnen bieden voor zowel gezinnen waar nog niets van hulpverlening is betrokken als gezinnen waar een gemandateerde voorziening is betrokken.</a:t>
            </a:r>
          </a:p>
          <a:p>
            <a:endParaRPr lang="nl-NL" sz="1800" baseline="0" dirty="0"/>
          </a:p>
          <a:p>
            <a:r>
              <a:rPr lang="nl-NL" sz="1800" baseline="0" dirty="0"/>
              <a:t>Geen pijlen</a:t>
            </a:r>
            <a:endParaRPr lang="nl-BE" sz="1800" dirty="0"/>
          </a:p>
          <a:p>
            <a:pPr marL="0" lvl="0" indent="0">
              <a:lnSpc>
                <a:spcPct val="107000"/>
              </a:lnSpc>
              <a:spcAft>
                <a:spcPts val="800"/>
              </a:spcAft>
              <a:buFont typeface="Calibri" panose="020F0502020204030204" pitchFamily="34" charset="0"/>
              <a:buNone/>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27109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BF6928-1494-405C-AD0A-1009629DE2C6}" type="slidenum">
              <a:rPr lang="nl-BE" smtClean="0"/>
              <a:t>20</a:t>
            </a:fld>
            <a:endParaRPr lang="nl-BE"/>
          </a:p>
        </p:txBody>
      </p:sp>
    </p:spTree>
    <p:extLst>
      <p:ext uri="{BB962C8B-B14F-4D97-AF65-F5344CB8AC3E}">
        <p14:creationId xmlns:p14="http://schemas.microsoft.com/office/powerpoint/2010/main" val="89070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Medische hulp slaat ook vooral op het GGZ stuk; bijvoorbeeld bij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autointoxicatie</a:t>
            </a:r>
            <a:r>
              <a:rPr lang="nl-BE" sz="1800" dirty="0">
                <a:effectLst/>
                <a:latin typeface="Calibri" panose="020F0502020204030204" pitchFamily="34" charset="0"/>
                <a:ea typeface="Calibri" panose="020F0502020204030204" pitchFamily="34" charset="0"/>
                <a:cs typeface="Times New Roman" panose="02020603050405020304" pitchFamily="18" charset="0"/>
              </a:rPr>
              <a:t> of zelfverwonding en de situatie moet natuurlijk ook veilig zijn, als er bijvoorbeeld sprake is van agressie, is de eerste reflex logischerwijs wel om de politie in te schakelen</a:t>
            </a:r>
          </a:p>
          <a:p>
            <a:endParaRPr lang="nl-BE" dirty="0"/>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239524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Vrijwilligheid: Ook</a:t>
            </a:r>
            <a:r>
              <a:rPr lang="nl-NL" sz="1800" baseline="0">
                <a:effectLst/>
                <a:latin typeface="Calibri" panose="020F0502020204030204" pitchFamily="34" charset="0"/>
                <a:ea typeface="Calibri" panose="020F0502020204030204" pitchFamily="34" charset="0"/>
                <a:cs typeface="Times New Roman" panose="02020603050405020304" pitchFamily="18" charset="0"/>
              </a:rPr>
              <a:t> bij gerechtelijke dossiers hebben we minimale bereidheid nodig, een jeugdrechter kan beslissen om een kind te plaatsen tegen de wil van ouders, maar als de jongere niet akkoord gaat, heeft dit geen zin. Ook kan de jeugdrechter een begeleiding opleggen maar ook hier is er hoe dan ook een samenwerking nodig. Als het gezin geen probleeminzicht heeft of niet bereid is om mee te werken aan de begeleiding, kunnen we niet opstarten.</a:t>
            </a:r>
          </a:p>
          <a:p>
            <a:pPr>
              <a:lnSpc>
                <a:spcPct val="107000"/>
              </a:lnSpc>
              <a:spcAft>
                <a:spcPts val="800"/>
              </a:spcAft>
            </a:pPr>
            <a:endParaRPr lang="nl-NL" sz="1800" baseline="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aseline="0">
                <a:effectLst/>
                <a:latin typeface="Calibri" panose="020F0502020204030204" pitchFamily="34" charset="0"/>
                <a:ea typeface="Calibri" panose="020F0502020204030204" pitchFamily="34" charset="0"/>
                <a:cs typeface="Times New Roman" panose="02020603050405020304" pitchFamily="18" charset="0"/>
              </a:rPr>
              <a:t>Gezin is zich bewust van het feit dat de hulp kortdurend en intensief is, dit vraagt veel van een gezin</a:t>
            </a:r>
          </a:p>
          <a:p>
            <a:pPr>
              <a:lnSpc>
                <a:spcPct val="107000"/>
              </a:lnSpc>
              <a:spcAft>
                <a:spcPts val="800"/>
              </a:spcAft>
            </a:pPr>
            <a:endParaRPr lang="nl-NL" sz="1800" baseline="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aseline="0">
                <a:effectLst/>
                <a:latin typeface="Calibri" panose="020F0502020204030204" pitchFamily="34" charset="0"/>
                <a:ea typeface="Calibri" panose="020F0502020204030204" pitchFamily="34" charset="0"/>
                <a:cs typeface="Times New Roman" panose="02020603050405020304" pitchFamily="18" charset="0"/>
              </a:rPr>
              <a:t>Veiligheid is puur om in te schatten of we mensen ter plaatse kunnen sturen en zo niet, we de nodige voorzorgen kunnen treffen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B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Standpunt van gezin erg belangrijk, soms wordt er gebeld vanuit een terechte bezorgdheid maar is het gezin niet altijd mee of heeft het</a:t>
            </a:r>
            <a:r>
              <a:rPr lang="nl-BE" sz="1800" baseline="0">
                <a:effectLst/>
                <a:latin typeface="Calibri" panose="020F0502020204030204" pitchFamily="34" charset="0"/>
                <a:ea typeface="Calibri" panose="020F0502020204030204" pitchFamily="34" charset="0"/>
                <a:cs typeface="Times New Roman" panose="02020603050405020304" pitchFamily="18" charset="0"/>
              </a:rPr>
              <a:t> gezin geen hulpvraag</a:t>
            </a:r>
            <a:r>
              <a:rPr lang="nl-BE" sz="1800">
                <a:effectLst/>
                <a:latin typeface="Calibri" panose="020F0502020204030204" pitchFamily="34" charset="0"/>
                <a:ea typeface="Calibri" panose="020F0502020204030204" pitchFamily="34" charset="0"/>
                <a:cs typeface="Times New Roman" panose="02020603050405020304" pitchFamily="18" charset="0"/>
              </a:rPr>
              <a:t>, als dat het geval is proberen we de aanmelder te ondersteunen in het verkrijgen van die vrijwilligheid door de bezorgdheden zelf eerst te gaan aankaarten, en pas als er een hulpvraag of probleeminzicht is, kunnen wij effectief opstarten</a:t>
            </a:r>
          </a:p>
          <a:p>
            <a:pPr>
              <a:lnSpc>
                <a:spcPct val="107000"/>
              </a:lnSpc>
              <a:spcAft>
                <a:spcPts val="80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a:effectLst/>
                <a:latin typeface="Calibri" panose="020F0502020204030204" pitchFamily="34" charset="0"/>
                <a:ea typeface="Calibri" panose="020F0502020204030204" pitchFamily="34" charset="0"/>
                <a:cs typeface="Times New Roman" panose="02020603050405020304" pitchFamily="18" charset="0"/>
              </a:rPr>
              <a:t>Minimale bereidheid nodig, zowel voor opvang als begeleiding</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637085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Reguliere hulpverlening, we gaan nooit mooi reguliere hulpverlening kunnen aansluiten aan de crisishulp, dat is de realiteit, wat we wel kunnen doen is het gezin in eigen kracht zetten tot die reguliere hulpverlening kan starten.</a:t>
            </a:r>
          </a:p>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 we kunnen nu eenmaal geen wachttijden overbruggen want dan slibt ons systeem ook dicht</a:t>
            </a:r>
          </a:p>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time out slaat op het stuk dat we een traject willen aangaan, uiteraard kan time-out als in even iedereen de nodige rust bieden een onderdeel zijn van het traject</a:t>
            </a:r>
          </a:p>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MOF is duidelijk</a:t>
            </a:r>
          </a:p>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En </a:t>
            </a:r>
            <a:r>
              <a:rPr lang="nl-BE" sz="1800" err="1">
                <a:effectLst/>
                <a:latin typeface="Calibri" panose="020F0502020204030204" pitchFamily="34" charset="0"/>
                <a:ea typeface="Calibri" panose="020F0502020204030204" pitchFamily="34" charset="0"/>
                <a:cs typeface="Times New Roman" panose="02020603050405020304" pitchFamily="18" charset="0"/>
              </a:rPr>
              <a:t>residenitële</a:t>
            </a:r>
            <a:r>
              <a:rPr lang="nl-BE" sz="1800">
                <a:effectLst/>
                <a:latin typeface="Calibri" panose="020F0502020204030204" pitchFamily="34" charset="0"/>
                <a:ea typeface="Calibri" panose="020F0502020204030204" pitchFamily="34" charset="0"/>
                <a:cs typeface="Times New Roman" panose="02020603050405020304" pitchFamily="18" charset="0"/>
              </a:rPr>
              <a:t> settingen hebben zelf mogelijkheden</a:t>
            </a: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79891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BF6928-1494-405C-AD0A-1009629DE2C6}" type="slidenum">
              <a:rPr lang="nl-BE" smtClean="0"/>
              <a:t>2</a:t>
            </a:fld>
            <a:endParaRPr lang="nl-BE"/>
          </a:p>
        </p:txBody>
      </p:sp>
    </p:spTree>
    <p:extLst>
      <p:ext uri="{BB962C8B-B14F-4D97-AF65-F5344CB8AC3E}">
        <p14:creationId xmlns:p14="http://schemas.microsoft.com/office/powerpoint/2010/main" val="145353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Introductie</a:t>
            </a: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169998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Onderscheid tussen de twee regio’s, we zijn verbonden aan het CAW dat bevoegd is voor het arrondissement Halle Vilvoorde maar vanuit het Crisismeldpunt zijn we ruimer bevoegd, namelijk voor de hele provincie Vlaams-Brabant, maar we maken wel een onderscheid tussen de twee regio’s, betekenende dat we voor de twee regio’s verschillende partners hebben, dit geldt trouwens ook voor Yuneco Crisis.</a:t>
            </a:r>
          </a:p>
          <a:p>
            <a:pPr>
              <a:lnSpc>
                <a:spcPct val="107000"/>
              </a:lnSpc>
              <a:spcAft>
                <a:spcPts val="800"/>
              </a:spcAft>
            </a:pP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dirty="0">
                <a:effectLst/>
                <a:latin typeface="Calibri" panose="020F0502020204030204" pitchFamily="34" charset="0"/>
                <a:ea typeface="Calibri" panose="020F0502020204030204" pitchFamily="34" charset="0"/>
                <a:cs typeface="Times New Roman" panose="02020603050405020304" pitchFamily="18" charset="0"/>
              </a:rPr>
              <a:t>Verschil verzekerd en mogelijks aanbod.</a:t>
            </a: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214877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a:effectLst/>
                <a:latin typeface="Calibri" panose="020F0502020204030204" pitchFamily="34" charset="0"/>
                <a:ea typeface="Calibri" panose="020F0502020204030204" pitchFamily="34" charset="0"/>
                <a:cs typeface="Times New Roman" panose="02020603050405020304" pitchFamily="18" charset="0"/>
              </a:rPr>
              <a:t>Heel concreet: ons</a:t>
            </a:r>
            <a:r>
              <a:rPr lang="nl-BE" sz="1800" baseline="0">
                <a:effectLst/>
                <a:latin typeface="Calibri" panose="020F0502020204030204" pitchFamily="34" charset="0"/>
                <a:ea typeface="Calibri" panose="020F0502020204030204" pitchFamily="34" charset="0"/>
                <a:cs typeface="Times New Roman" panose="02020603050405020304" pitchFamily="18" charset="0"/>
              </a:rPr>
              <a:t> team zijn degenen die de telefoon beantwoorden en de crisisvragen aannemen en de hulp installeren</a:t>
            </a:r>
            <a:endParaRPr lang="nl-B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jdelijke aanduiding voor koptekst 4"/>
          <p:cNvSpPr>
            <a:spLocks noGrp="1"/>
          </p:cNvSpPr>
          <p:nvPr>
            <p:ph type="hdr" sz="quarter" idx="10"/>
          </p:nvPr>
        </p:nvSpPr>
        <p:spPr/>
        <p:txBody>
          <a:bodyPr/>
          <a:lstStyle/>
          <a:p>
            <a:endParaRPr lang="nl-BE"/>
          </a:p>
        </p:txBody>
      </p:sp>
      <p:sp>
        <p:nvSpPr>
          <p:cNvPr id="6" name="Tijdelijke aanduiding voor datum 5"/>
          <p:cNvSpPr>
            <a:spLocks noGrp="1"/>
          </p:cNvSpPr>
          <p:nvPr>
            <p:ph type="dt" idx="11"/>
          </p:nvPr>
        </p:nvSpPr>
        <p:spPr/>
        <p:txBody>
          <a:bodyPr/>
          <a:lstStyle/>
          <a:p>
            <a:endParaRPr lang="nl-BE"/>
          </a:p>
        </p:txBody>
      </p:sp>
    </p:spTree>
    <p:extLst>
      <p:ext uri="{BB962C8B-B14F-4D97-AF65-F5344CB8AC3E}">
        <p14:creationId xmlns:p14="http://schemas.microsoft.com/office/powerpoint/2010/main" val="60707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Hie</a:t>
            </a:r>
            <a:r>
              <a:rPr lang="nl-BE" sz="1200" kern="1200" baseline="0" dirty="0">
                <a:solidFill>
                  <a:schemeClr val="tx1"/>
                </a:solidFill>
                <a:effectLst/>
                <a:latin typeface="+mn-lt"/>
                <a:ea typeface="+mn-ea"/>
                <a:cs typeface="+mn-cs"/>
              </a:rPr>
              <a:t>r gaan we even dieper op in omdat dit wel een belangrijke verandering is sinds 2016. </a:t>
            </a:r>
            <a:r>
              <a:rPr lang="nl-BE" sz="1200" kern="1200" dirty="0">
                <a:solidFill>
                  <a:schemeClr val="tx1"/>
                </a:solidFill>
                <a:effectLst/>
                <a:latin typeface="+mn-lt"/>
                <a:ea typeface="+mn-ea"/>
                <a:cs typeface="+mn-cs"/>
              </a:rPr>
              <a:t>IJH </a:t>
            </a:r>
            <a:r>
              <a:rPr lang="nl-BE" sz="1200" kern="1200" dirty="0" err="1">
                <a:solidFill>
                  <a:schemeClr val="tx1"/>
                </a:solidFill>
                <a:effectLst/>
                <a:latin typeface="+mn-lt"/>
                <a:ea typeface="+mn-ea"/>
                <a:cs typeface="+mn-cs"/>
              </a:rPr>
              <a:t>vs</a:t>
            </a:r>
            <a:r>
              <a:rPr lang="nl-BE" sz="1200" kern="1200" dirty="0">
                <a:solidFill>
                  <a:schemeClr val="tx1"/>
                </a:solidFill>
                <a:effectLst/>
                <a:latin typeface="+mn-lt"/>
                <a:ea typeface="+mn-ea"/>
                <a:cs typeface="+mn-cs"/>
              </a:rPr>
              <a:t> GGZ. Sinds 2016 werken wij samen met Yuneco-Crisis omdat er eigenlijk onvoldoende crisisaanbod was voor minderjarigen met psychische problemen. Belangrijk om hierbij wel te vermelden is dat wij enkel met Yuneco-Crisis samenwerken, Yuneco zelf is nog een groter overkoepelend geheel, dat eigenlijk uit verschillende diensten bestaat.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IJH, daar is het allemaal mee gestart, focust zich op </a:t>
            </a:r>
            <a:r>
              <a:rPr lang="nl-BE" sz="1200" kern="1200" dirty="0" err="1">
                <a:solidFill>
                  <a:schemeClr val="tx1"/>
                </a:solidFill>
                <a:effectLst/>
                <a:latin typeface="+mn-lt"/>
                <a:ea typeface="+mn-ea"/>
                <a:cs typeface="+mn-cs"/>
              </a:rPr>
              <a:t>contextgerelateerde</a:t>
            </a:r>
            <a:r>
              <a:rPr lang="nl-BE" sz="1200" kern="1200" dirty="0">
                <a:solidFill>
                  <a:schemeClr val="tx1"/>
                </a:solidFill>
                <a:effectLst/>
                <a:latin typeface="+mn-lt"/>
                <a:ea typeface="+mn-ea"/>
                <a:cs typeface="+mn-cs"/>
              </a:rPr>
              <a:t> problematieken.</a:t>
            </a:r>
            <a:br>
              <a:rPr lang="nl-BE" sz="1200" kern="1200" dirty="0">
                <a:solidFill>
                  <a:schemeClr val="tx1"/>
                </a:solidFill>
                <a:effectLst/>
                <a:latin typeface="+mn-lt"/>
                <a:ea typeface="+mn-ea"/>
                <a:cs typeface="+mn-cs"/>
              </a:rPr>
            </a:br>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YUNECO Crisis focust zich vooral op het psychisch welbevinden van de jongere, belangrijk voor Yuneco Crisis is dat er zich ook een acute situatie voordoet in de beleving van de minderjarige en dat het over het psychisch welbevinden van de jongere gaat, en niet die van de ouders (daar bestaan andere diensten voor zoals Pharos),</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Vaak gaat</a:t>
            </a:r>
            <a:r>
              <a:rPr lang="nl-BE" sz="1200" kern="1200" baseline="0" dirty="0">
                <a:solidFill>
                  <a:schemeClr val="tx1"/>
                </a:solidFill>
                <a:effectLst/>
                <a:latin typeface="+mn-lt"/>
                <a:ea typeface="+mn-ea"/>
                <a:cs typeface="+mn-cs"/>
              </a:rPr>
              <a:t> dit over suïcidegedachten, automutilatie,…</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19BF6928-1494-405C-AD0A-1009629DE2C6}" type="slidenum">
              <a:rPr lang="nl-BE" smtClean="0"/>
              <a:t>11</a:t>
            </a:fld>
            <a:endParaRPr lang="nl-BE"/>
          </a:p>
        </p:txBody>
      </p:sp>
    </p:spTree>
    <p:extLst>
      <p:ext uri="{BB962C8B-B14F-4D97-AF65-F5344CB8AC3E}">
        <p14:creationId xmlns:p14="http://schemas.microsoft.com/office/powerpoint/2010/main" val="380536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BF6928-1494-405C-AD0A-1009629DE2C6}" type="slidenum">
              <a:rPr lang="nl-BE" smtClean="0"/>
              <a:t>12</a:t>
            </a:fld>
            <a:endParaRPr lang="nl-BE"/>
          </a:p>
        </p:txBody>
      </p:sp>
    </p:spTree>
    <p:extLst>
      <p:ext uri="{BB962C8B-B14F-4D97-AF65-F5344CB8AC3E}">
        <p14:creationId xmlns:p14="http://schemas.microsoft.com/office/powerpoint/2010/main" val="148331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BF6928-1494-405C-AD0A-1009629DE2C6}" type="slidenum">
              <a:rPr lang="nl-BE" smtClean="0"/>
              <a:t>13</a:t>
            </a:fld>
            <a:endParaRPr lang="nl-BE"/>
          </a:p>
        </p:txBody>
      </p:sp>
    </p:spTree>
    <p:extLst>
      <p:ext uri="{BB962C8B-B14F-4D97-AF65-F5344CB8AC3E}">
        <p14:creationId xmlns:p14="http://schemas.microsoft.com/office/powerpoint/2010/main" val="2769941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19BF6928-1494-405C-AD0A-1009629DE2C6}" type="slidenum">
              <a:rPr lang="nl-BE" smtClean="0"/>
              <a:t>16</a:t>
            </a:fld>
            <a:endParaRPr lang="nl-BE"/>
          </a:p>
        </p:txBody>
      </p:sp>
    </p:spTree>
    <p:extLst>
      <p:ext uri="{BB962C8B-B14F-4D97-AF65-F5344CB8AC3E}">
        <p14:creationId xmlns:p14="http://schemas.microsoft.com/office/powerpoint/2010/main" val="67479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de stijl te bewerken</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9/23/2024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353748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95673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9/23/2024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358564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de stijl te bewerken</a:t>
            </a:r>
            <a:endParaRPr lang="en-US"/>
          </a:p>
        </p:txBody>
      </p:sp>
      <p:sp>
        <p:nvSpPr>
          <p:cNvPr id="3" name="Content Placeholder 2"/>
          <p:cNvSpPr>
            <a:spLocks noGrp="1"/>
          </p:cNvSpPr>
          <p:nvPr>
            <p:ph idx="1"/>
          </p:nvPr>
        </p:nvSpPr>
        <p:spPr>
          <a:xfrm>
            <a:off x="581192" y="2180496"/>
            <a:ext cx="11029615" cy="36783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71945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de stijl te bewerken</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9/23/2024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49425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de stijl te bewerken</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531179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de stijl te bewerken</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3264788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8436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28421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de stijl te bewerken</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9/23/2024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29031857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de stijl te bewerken</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67524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1000">
              <a:srgbClr val="ECEEE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de stijl te bewerken</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9/23/2024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‹nr.›</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87508461"/>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image" Target="../media/image6.png"/><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10.png"/><Relationship Id="rId11" Type="http://schemas.microsoft.com/office/2007/relationships/hdphoto" Target="../media/hdphoto2.wdp"/><Relationship Id="rId24"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png"/><Relationship Id="rId22"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microsoft.com/office/2018/10/relationships/comments" Target="../comments/modernComment_122_2360E27E.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33_3E30534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74441" y="2738650"/>
            <a:ext cx="10697124" cy="3191096"/>
          </a:xfrm>
        </p:spPr>
        <p:txBody>
          <a:bodyPr>
            <a:noAutofit/>
          </a:bodyPr>
          <a:lstStyle/>
          <a:p>
            <a:pPr algn="r"/>
            <a:r>
              <a:rPr lang="nl-BE" sz="6000" dirty="0" err="1">
                <a:solidFill>
                  <a:schemeClr val="bg1"/>
                </a:solidFill>
              </a:rPr>
              <a:t>CRISISHUlpverlening</a:t>
            </a:r>
            <a:br>
              <a:rPr lang="nl-BE" sz="6000" dirty="0">
                <a:solidFill>
                  <a:schemeClr val="bg1"/>
                </a:solidFill>
              </a:rPr>
            </a:br>
            <a:r>
              <a:rPr lang="nl-BE" sz="2400" dirty="0">
                <a:solidFill>
                  <a:schemeClr val="bg1"/>
                </a:solidFill>
              </a:rPr>
              <a:t>crisis -18</a:t>
            </a:r>
            <a:br>
              <a:rPr lang="nl-BE" sz="2400" dirty="0">
                <a:solidFill>
                  <a:schemeClr val="bg1"/>
                </a:solidFill>
              </a:rPr>
            </a:br>
            <a:r>
              <a:rPr lang="nl-BE" sz="2400" dirty="0">
                <a:solidFill>
                  <a:schemeClr val="bg1"/>
                </a:solidFill>
              </a:rPr>
              <a:t>crisis gezinnen </a:t>
            </a:r>
            <a:br>
              <a:rPr lang="nl-BE" sz="2400" dirty="0">
                <a:solidFill>
                  <a:schemeClr val="bg1"/>
                </a:solidFill>
              </a:rPr>
            </a:br>
            <a:r>
              <a:rPr lang="nl-BE" sz="2400" dirty="0">
                <a:solidFill>
                  <a:schemeClr val="bg1"/>
                </a:solidFill>
              </a:rPr>
              <a:t>crisis volwassenen</a:t>
            </a:r>
            <a:endParaRPr lang="nl-BE" sz="6000" dirty="0">
              <a:solidFill>
                <a:schemeClr val="bg1"/>
              </a:solidFill>
            </a:endParaRPr>
          </a:p>
        </p:txBody>
      </p:sp>
      <p:pic>
        <p:nvPicPr>
          <p:cNvPr id="1028" name="Picture 4" descr="Afbeeldingsresultaat voor c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01" y="651981"/>
            <a:ext cx="1525654" cy="69154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4"/>
          <a:srcRect b="26834"/>
          <a:stretch/>
        </p:blipFill>
        <p:spPr>
          <a:xfrm>
            <a:off x="460001" y="2159408"/>
            <a:ext cx="2672488" cy="687833"/>
          </a:xfrm>
          <a:prstGeom prst="rect">
            <a:avLst/>
          </a:prstGeom>
        </p:spPr>
      </p:pic>
      <p:pic>
        <p:nvPicPr>
          <p:cNvPr id="3074" name="Picture 2" descr="Nieuwsbrief Jeugdhu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01" y="1474348"/>
            <a:ext cx="2086329" cy="5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28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048E3-3572-364E-7701-B68CDD30DA5C}"/>
              </a:ext>
            </a:extLst>
          </p:cNvPr>
          <p:cNvSpPr>
            <a:spLocks noGrp="1"/>
          </p:cNvSpPr>
          <p:nvPr>
            <p:ph type="title"/>
          </p:nvPr>
        </p:nvSpPr>
        <p:spPr/>
        <p:txBody>
          <a:bodyPr/>
          <a:lstStyle/>
          <a:p>
            <a:r>
              <a:rPr lang="nl-BE" dirty="0"/>
              <a:t>CMP</a:t>
            </a:r>
            <a:br>
              <a:rPr lang="nl-BE" dirty="0"/>
            </a:br>
            <a:r>
              <a:rPr lang="nl-BE" dirty="0"/>
              <a:t>Crisishulp aanbod</a:t>
            </a:r>
          </a:p>
        </p:txBody>
      </p:sp>
      <p:sp>
        <p:nvSpPr>
          <p:cNvPr id="6" name="Rechthoek: afgeronde hoeken 5">
            <a:extLst>
              <a:ext uri="{FF2B5EF4-FFF2-40B4-BE49-F238E27FC236}">
                <a16:creationId xmlns:a16="http://schemas.microsoft.com/office/drawing/2014/main" id="{2085B379-E3B7-7B0F-6677-1D5ED6A3B3CB}"/>
              </a:ext>
            </a:extLst>
          </p:cNvPr>
          <p:cNvSpPr/>
          <p:nvPr/>
        </p:nvSpPr>
        <p:spPr>
          <a:xfrm>
            <a:off x="439791" y="3709647"/>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tekst 2">
            <a:extLst>
              <a:ext uri="{FF2B5EF4-FFF2-40B4-BE49-F238E27FC236}">
                <a16:creationId xmlns:a16="http://schemas.microsoft.com/office/drawing/2014/main" id="{4735B1A0-44D8-9F72-463B-5CE9071432E4}"/>
              </a:ext>
            </a:extLst>
          </p:cNvPr>
          <p:cNvSpPr>
            <a:spLocks noGrp="1"/>
          </p:cNvSpPr>
          <p:nvPr>
            <p:ph type="body" idx="1"/>
          </p:nvPr>
        </p:nvSpPr>
        <p:spPr>
          <a:xfrm>
            <a:off x="565522" y="3831197"/>
            <a:ext cx="3016428" cy="536005"/>
          </a:xfrm>
        </p:spPr>
        <p:txBody>
          <a:bodyPr/>
          <a:lstStyle/>
          <a:p>
            <a:pPr algn="ctr"/>
            <a:r>
              <a:rPr lang="nl-BE" dirty="0">
                <a:solidFill>
                  <a:schemeClr val="bg2"/>
                </a:solidFill>
              </a:rPr>
              <a:t>CRISIS -18 </a:t>
            </a:r>
          </a:p>
        </p:txBody>
      </p:sp>
      <p:sp>
        <p:nvSpPr>
          <p:cNvPr id="10" name="Rechthoek: afgeronde hoeken 9">
            <a:extLst>
              <a:ext uri="{FF2B5EF4-FFF2-40B4-BE49-F238E27FC236}">
                <a16:creationId xmlns:a16="http://schemas.microsoft.com/office/drawing/2014/main" id="{851AA59F-85FF-68B8-CDD1-C1D26150B7AD}"/>
              </a:ext>
            </a:extLst>
          </p:cNvPr>
          <p:cNvSpPr/>
          <p:nvPr/>
        </p:nvSpPr>
        <p:spPr>
          <a:xfrm>
            <a:off x="4334968" y="3709647"/>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ln>
                <a:solidFill>
                  <a:sysClr val="windowText" lastClr="000000"/>
                </a:solidFill>
              </a:ln>
              <a:solidFill>
                <a:schemeClr val="bg2"/>
              </a:solidFill>
            </a:endParaRPr>
          </a:p>
        </p:txBody>
      </p:sp>
      <p:sp>
        <p:nvSpPr>
          <p:cNvPr id="5" name="Tijdelijke aanduiding voor tekst 4">
            <a:extLst>
              <a:ext uri="{FF2B5EF4-FFF2-40B4-BE49-F238E27FC236}">
                <a16:creationId xmlns:a16="http://schemas.microsoft.com/office/drawing/2014/main" id="{4A795B1B-3521-EACC-4CB8-03837E24B831}"/>
              </a:ext>
            </a:extLst>
          </p:cNvPr>
          <p:cNvSpPr>
            <a:spLocks noGrp="1"/>
          </p:cNvSpPr>
          <p:nvPr>
            <p:ph type="body" sz="quarter" idx="3"/>
          </p:nvPr>
        </p:nvSpPr>
        <p:spPr>
          <a:xfrm>
            <a:off x="4334967" y="3813829"/>
            <a:ext cx="3299233" cy="553373"/>
          </a:xfrm>
        </p:spPr>
        <p:txBody>
          <a:bodyPr/>
          <a:lstStyle/>
          <a:p>
            <a:pPr algn="ctr"/>
            <a:r>
              <a:rPr lang="nl-BE" dirty="0">
                <a:solidFill>
                  <a:schemeClr val="bg2"/>
                </a:solidFill>
              </a:rPr>
              <a:t> </a:t>
            </a:r>
          </a:p>
        </p:txBody>
      </p:sp>
      <p:sp>
        <p:nvSpPr>
          <p:cNvPr id="11" name="Rechthoek: afgeronde hoeken 10">
            <a:extLst>
              <a:ext uri="{FF2B5EF4-FFF2-40B4-BE49-F238E27FC236}">
                <a16:creationId xmlns:a16="http://schemas.microsoft.com/office/drawing/2014/main" id="{DDD68AAB-D557-3511-F967-A5133E14D235}"/>
              </a:ext>
            </a:extLst>
          </p:cNvPr>
          <p:cNvSpPr/>
          <p:nvPr/>
        </p:nvSpPr>
        <p:spPr>
          <a:xfrm>
            <a:off x="8387219" y="3709647"/>
            <a:ext cx="3408277"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ijdelijke aanduiding voor tekst 4">
            <a:extLst>
              <a:ext uri="{FF2B5EF4-FFF2-40B4-BE49-F238E27FC236}">
                <a16:creationId xmlns:a16="http://schemas.microsoft.com/office/drawing/2014/main" id="{CC8BC826-86B1-2142-0366-13778C34372E}"/>
              </a:ext>
            </a:extLst>
          </p:cNvPr>
          <p:cNvSpPr txBox="1">
            <a:spLocks/>
          </p:cNvSpPr>
          <p:nvPr/>
        </p:nvSpPr>
        <p:spPr>
          <a:xfrm>
            <a:off x="8387218" y="3822512"/>
            <a:ext cx="3330571" cy="553373"/>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endParaRPr lang="nl-BE" dirty="0">
              <a:solidFill>
                <a:schemeClr val="bg2"/>
              </a:solidFill>
            </a:endParaRPr>
          </a:p>
        </p:txBody>
      </p:sp>
      <p:sp>
        <p:nvSpPr>
          <p:cNvPr id="4" name="Tekstvak 3">
            <a:extLst>
              <a:ext uri="{FF2B5EF4-FFF2-40B4-BE49-F238E27FC236}">
                <a16:creationId xmlns:a16="http://schemas.microsoft.com/office/drawing/2014/main" id="{71452080-195E-D262-305E-94A69329DB9D}"/>
              </a:ext>
            </a:extLst>
          </p:cNvPr>
          <p:cNvSpPr txBox="1"/>
          <p:nvPr/>
        </p:nvSpPr>
        <p:spPr>
          <a:xfrm>
            <a:off x="-72737" y="4592935"/>
            <a:ext cx="4274347" cy="1754326"/>
          </a:xfrm>
          <a:prstGeom prst="rect">
            <a:avLst/>
          </a:prstGeom>
          <a:noFill/>
        </p:spPr>
        <p:txBody>
          <a:bodyPr wrap="square" rtlCol="0">
            <a:spAutoFit/>
          </a:bodyPr>
          <a:lstStyle/>
          <a:p>
            <a:pPr algn="ctr">
              <a:lnSpc>
                <a:spcPct val="200000"/>
              </a:lnSpc>
              <a:buClr>
                <a:schemeClr val="accent2">
                  <a:lumMod val="60000"/>
                  <a:lumOff val="40000"/>
                </a:schemeClr>
              </a:buClr>
            </a:pPr>
            <a:r>
              <a:rPr lang="nl-BE" dirty="0">
                <a:latin typeface="Open Sans" panose="020B0606030504020204" pitchFamily="34" charset="0"/>
                <a:ea typeface="Open Sans" panose="020B0606030504020204" pitchFamily="34" charset="0"/>
                <a:cs typeface="Open Sans" panose="020B0606030504020204" pitchFamily="34" charset="0"/>
              </a:rPr>
              <a:t>2 stromingen </a:t>
            </a:r>
          </a:p>
          <a:p>
            <a:pPr algn="ctr">
              <a:lnSpc>
                <a:spcPct val="200000"/>
              </a:lnSpc>
              <a:buClr>
                <a:schemeClr val="accent2">
                  <a:lumMod val="60000"/>
                  <a:lumOff val="40000"/>
                </a:schemeClr>
              </a:buClr>
            </a:pPr>
            <a:endParaRPr lang="nl-BE" dirty="0">
              <a:latin typeface="Open Sans" panose="020B0606030504020204" pitchFamily="34" charset="0"/>
              <a:ea typeface="Open Sans" panose="020B0606030504020204" pitchFamily="34" charset="0"/>
              <a:cs typeface="Open Sans" panose="020B0606030504020204" pitchFamily="34" charset="0"/>
            </a:endParaRPr>
          </a:p>
          <a:p>
            <a:pPr algn="ctr">
              <a:buClr>
                <a:schemeClr val="accent2">
                  <a:lumMod val="60000"/>
                  <a:lumOff val="40000"/>
                </a:schemeClr>
              </a:buClr>
            </a:pPr>
            <a:r>
              <a:rPr lang="nl-BE" dirty="0">
                <a:latin typeface="Open Sans" panose="020B0606030504020204" pitchFamily="34" charset="0"/>
                <a:ea typeface="Open Sans" panose="020B0606030504020204" pitchFamily="34" charset="0"/>
                <a:cs typeface="Open Sans" panose="020B0606030504020204" pitchFamily="34" charset="0"/>
              </a:rPr>
              <a:t>Verschillende inzetbare </a:t>
            </a:r>
          </a:p>
          <a:p>
            <a:pPr algn="ctr">
              <a:buClr>
                <a:schemeClr val="accent2">
                  <a:lumMod val="60000"/>
                  <a:lumOff val="40000"/>
                </a:schemeClr>
              </a:buClr>
            </a:pPr>
            <a:r>
              <a:rPr lang="nl-BE" dirty="0">
                <a:latin typeface="Open Sans" panose="020B0606030504020204" pitchFamily="34" charset="0"/>
                <a:ea typeface="Open Sans" panose="020B0606030504020204" pitchFamily="34" charset="0"/>
                <a:cs typeface="Open Sans" panose="020B0606030504020204" pitchFamily="34" charset="0"/>
              </a:rPr>
              <a:t>crisistrajecten</a:t>
            </a:r>
          </a:p>
        </p:txBody>
      </p:sp>
      <p:cxnSp>
        <p:nvCxnSpPr>
          <p:cNvPr id="13" name="Rechte verbindingslijn met pijl 12">
            <a:extLst>
              <a:ext uri="{FF2B5EF4-FFF2-40B4-BE49-F238E27FC236}">
                <a16:creationId xmlns:a16="http://schemas.microsoft.com/office/drawing/2014/main" id="{CA76935C-BAC4-E32F-3ED8-4045B5A4476F}"/>
              </a:ext>
            </a:extLst>
          </p:cNvPr>
          <p:cNvCxnSpPr/>
          <p:nvPr/>
        </p:nvCxnSpPr>
        <p:spPr>
          <a:xfrm>
            <a:off x="2048718" y="5173883"/>
            <a:ext cx="0" cy="47456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8572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083F-BA5B-4D78-A4C1-733AA037F246}"/>
              </a:ext>
            </a:extLst>
          </p:cNvPr>
          <p:cNvSpPr>
            <a:spLocks noGrp="1"/>
          </p:cNvSpPr>
          <p:nvPr>
            <p:ph type="title"/>
          </p:nvPr>
        </p:nvSpPr>
        <p:spPr/>
        <p:txBody>
          <a:bodyPr>
            <a:normAutofit/>
          </a:bodyPr>
          <a:lstStyle/>
          <a:p>
            <a:r>
              <a:rPr lang="nl-NL" dirty="0"/>
              <a:t>CRISIS -18</a:t>
            </a:r>
            <a:br>
              <a:rPr lang="nl-NL" dirty="0"/>
            </a:br>
            <a:r>
              <a:rPr lang="nl-NL" dirty="0" err="1"/>
              <a:t>tWEE</a:t>
            </a:r>
            <a:r>
              <a:rPr lang="nl-NL" dirty="0"/>
              <a:t> stromingen</a:t>
            </a:r>
            <a:endParaRPr lang="nl-BE" dirty="0"/>
          </a:p>
        </p:txBody>
      </p:sp>
      <p:sp>
        <p:nvSpPr>
          <p:cNvPr id="3" name="Tijdelijke aanduiding voor inhoud 2">
            <a:extLst>
              <a:ext uri="{FF2B5EF4-FFF2-40B4-BE49-F238E27FC236}">
                <a16:creationId xmlns:a16="http://schemas.microsoft.com/office/drawing/2014/main" id="{30F6BD16-115B-4CAC-A2EE-418F9FBB7295}"/>
              </a:ext>
            </a:extLst>
          </p:cNvPr>
          <p:cNvSpPr>
            <a:spLocks noGrp="1"/>
          </p:cNvSpPr>
          <p:nvPr>
            <p:ph sz="half" idx="2"/>
          </p:nvPr>
        </p:nvSpPr>
        <p:spPr>
          <a:xfrm>
            <a:off x="922078" y="2850817"/>
            <a:ext cx="3860177" cy="2934999"/>
          </a:xfrm>
        </p:spPr>
        <p:txBody>
          <a:bodyPr/>
          <a:lstStyle/>
          <a:p>
            <a:pPr marL="0" indent="0">
              <a:buNone/>
            </a:pPr>
            <a:endParaRPr lang="nl-NL" sz="1700" dirty="0">
              <a:latin typeface="Calibri Light" panose="020F0302020204030204" pitchFamily="34" charset="0"/>
              <a:cs typeface="Calibri Light" panose="020F0302020204030204" pitchFamily="34" charset="0"/>
            </a:endParaRPr>
          </a:p>
          <a:p>
            <a:r>
              <a:rPr lang="nl-NL" sz="1700" dirty="0">
                <a:latin typeface="Calibri Light" panose="020F0302020204030204" pitchFamily="34" charset="0"/>
                <a:cs typeface="Calibri Light" panose="020F0302020204030204" pitchFamily="34" charset="0"/>
              </a:rPr>
              <a:t>Contextgerelateerde problematiek</a:t>
            </a:r>
          </a:p>
          <a:p>
            <a:r>
              <a:rPr lang="nl-NL" sz="1700" dirty="0">
                <a:latin typeface="Calibri Light" panose="020F0302020204030204" pitchFamily="34" charset="0"/>
                <a:cs typeface="Calibri Light" panose="020F0302020204030204" pitchFamily="34" charset="0"/>
              </a:rPr>
              <a:t>Focus op minderjarige en zijn context</a:t>
            </a:r>
          </a:p>
          <a:p>
            <a:endParaRPr lang="nl-NL" dirty="0">
              <a:latin typeface="Calibri Light" panose="020F0302020204030204" pitchFamily="34" charset="0"/>
              <a:cs typeface="Calibri Light" panose="020F0302020204030204" pitchFamily="34" charset="0"/>
            </a:endParaRPr>
          </a:p>
          <a:p>
            <a:endParaRPr lang="nl-NL" dirty="0">
              <a:latin typeface="Calibri Light" panose="020F0302020204030204" pitchFamily="34" charset="0"/>
              <a:cs typeface="Calibri Light" panose="020F0302020204030204" pitchFamily="34" charset="0"/>
            </a:endParaRPr>
          </a:p>
          <a:p>
            <a:endParaRPr lang="nl-NL" dirty="0">
              <a:latin typeface="Calibri Light" panose="020F0302020204030204" pitchFamily="34" charset="0"/>
              <a:cs typeface="Calibri Light" panose="020F0302020204030204" pitchFamily="34" charset="0"/>
            </a:endParaRPr>
          </a:p>
          <a:p>
            <a:endParaRPr lang="nl-NL" dirty="0">
              <a:latin typeface="Calibri Light" panose="020F0302020204030204" pitchFamily="34" charset="0"/>
              <a:cs typeface="Calibri Light" panose="020F0302020204030204" pitchFamily="34" charset="0"/>
            </a:endParaRPr>
          </a:p>
          <a:p>
            <a:endParaRPr lang="nl-NL" dirty="0">
              <a:latin typeface="Calibri Light" panose="020F0302020204030204" pitchFamily="34" charset="0"/>
              <a:cs typeface="Calibri Light" panose="020F0302020204030204" pitchFamily="34" charset="0"/>
            </a:endParaRPr>
          </a:p>
        </p:txBody>
      </p:sp>
      <p:sp>
        <p:nvSpPr>
          <p:cNvPr id="6" name="Tijdelijke aanduiding voor tekst 5">
            <a:extLst>
              <a:ext uri="{FF2B5EF4-FFF2-40B4-BE49-F238E27FC236}">
                <a16:creationId xmlns:a16="http://schemas.microsoft.com/office/drawing/2014/main" id="{05ECC6DD-22CB-4877-8D3B-A56B046DABE4}"/>
              </a:ext>
            </a:extLst>
          </p:cNvPr>
          <p:cNvSpPr>
            <a:spLocks noGrp="1"/>
          </p:cNvSpPr>
          <p:nvPr>
            <p:ph type="body" sz="quarter" idx="3"/>
          </p:nvPr>
        </p:nvSpPr>
        <p:spPr>
          <a:xfrm>
            <a:off x="6248517" y="2397259"/>
            <a:ext cx="5087073" cy="553373"/>
          </a:xfrm>
        </p:spPr>
        <p:txBody>
          <a:bodyPr/>
          <a:lstStyle/>
          <a:p>
            <a:r>
              <a:rPr lang="nl-NL" sz="2400" b="1" dirty="0">
                <a:effectLst>
                  <a:outerShdw blurRad="38100" dist="38100" dir="2700000" algn="tl">
                    <a:srgbClr val="000000">
                      <a:alpha val="43137"/>
                    </a:srgbClr>
                  </a:outerShdw>
                  <a:reflection blurRad="6350" stA="55000" endA="300" endPos="45500" dir="5400000" sy="-100000" algn="bl" rotWithShape="0"/>
                </a:effectLst>
                <a:latin typeface="Calibri Light" panose="020F0302020204030204" pitchFamily="34" charset="0"/>
                <a:cs typeface="Calibri Light" panose="020F0302020204030204" pitchFamily="34" charset="0"/>
              </a:rPr>
              <a:t>			</a:t>
            </a:r>
            <a:r>
              <a:rPr lang="nl-NL" sz="4000" b="1" dirty="0">
                <a:effectLst>
                  <a:outerShdw blurRad="38100" dist="38100" dir="2700000" algn="tl">
                    <a:srgbClr val="000000">
                      <a:alpha val="43137"/>
                    </a:srgbClr>
                  </a:outerShdw>
                  <a:reflection blurRad="6350" stA="55000" endA="300" endPos="45500" dir="5400000" sy="-100000" algn="bl" rotWithShape="0"/>
                </a:effectLst>
                <a:latin typeface="Calibri Light" panose="020F0302020204030204" pitchFamily="34" charset="0"/>
                <a:cs typeface="Calibri Light" panose="020F0302020204030204" pitchFamily="34" charset="0"/>
              </a:rPr>
              <a:t>	</a:t>
            </a:r>
            <a:r>
              <a:rPr lang="nl-NL" sz="4400" b="1" dirty="0">
                <a:effectLst>
                  <a:outerShdw blurRad="38100" dist="38100" dir="2700000" algn="tl">
                    <a:srgbClr val="000000">
                      <a:alpha val="43137"/>
                    </a:srgbClr>
                  </a:outerShdw>
                  <a:reflection blurRad="6350" stA="55000" endA="300" endPos="45500" dir="5400000" sy="-100000" algn="bl" rotWithShape="0"/>
                </a:effectLst>
                <a:latin typeface="Calibri Light" panose="020F0302020204030204" pitchFamily="34" charset="0"/>
                <a:cs typeface="Calibri Light" panose="020F0302020204030204" pitchFamily="34" charset="0"/>
              </a:rPr>
              <a:t>	 </a:t>
            </a:r>
            <a:r>
              <a:rPr lang="nl-NL" sz="4800" b="1" dirty="0">
                <a:effectLst>
                  <a:outerShdw blurRad="38100" dist="38100" dir="2700000" algn="tl">
                    <a:srgbClr val="000000">
                      <a:alpha val="43137"/>
                    </a:srgbClr>
                  </a:outerShdw>
                  <a:reflection blurRad="6350" stA="55000" endA="300" endPos="45500" dir="5400000" sy="-100000" algn="bl" rotWithShape="0"/>
                </a:effectLst>
                <a:latin typeface="Calibri Light" panose="020F0302020204030204" pitchFamily="34" charset="0"/>
                <a:cs typeface="Calibri Light" panose="020F0302020204030204" pitchFamily="34" charset="0"/>
              </a:rPr>
              <a:t>CRISIS</a:t>
            </a:r>
            <a:endParaRPr lang="nl-NL" sz="3200" b="1" dirty="0">
              <a:effectLst>
                <a:outerShdw blurRad="38100" dist="38100" dir="2700000" algn="tl">
                  <a:srgbClr val="000000">
                    <a:alpha val="43137"/>
                  </a:srgbClr>
                </a:outerShdw>
                <a:reflection blurRad="6350" stA="55000" endA="300" endPos="45500" dir="5400000" sy="-100000" algn="bl" rotWithShape="0"/>
              </a:effectLst>
              <a:latin typeface="Calibri Light" panose="020F0302020204030204" pitchFamily="34" charset="0"/>
              <a:cs typeface="Calibri Light" panose="020F0302020204030204" pitchFamily="34" charset="0"/>
            </a:endParaRPr>
          </a:p>
        </p:txBody>
      </p:sp>
      <p:sp>
        <p:nvSpPr>
          <p:cNvPr id="4" name="Tijdelijke aanduiding voor inhoud 3">
            <a:extLst>
              <a:ext uri="{FF2B5EF4-FFF2-40B4-BE49-F238E27FC236}">
                <a16:creationId xmlns:a16="http://schemas.microsoft.com/office/drawing/2014/main" id="{93DDF553-F7F5-43F2-A476-2A415C20FC2A}"/>
              </a:ext>
            </a:extLst>
          </p:cNvPr>
          <p:cNvSpPr>
            <a:spLocks noGrp="1"/>
          </p:cNvSpPr>
          <p:nvPr>
            <p:ph sz="quarter" idx="4"/>
          </p:nvPr>
        </p:nvSpPr>
        <p:spPr>
          <a:xfrm>
            <a:off x="6140169" y="2846585"/>
            <a:ext cx="5514809" cy="2934999"/>
          </a:xfrm>
        </p:spPr>
        <p:txBody>
          <a:bodyPr/>
          <a:lstStyle/>
          <a:p>
            <a:pPr marL="0" indent="0">
              <a:buNone/>
            </a:pPr>
            <a:endParaRPr lang="nl-NL" sz="1700" dirty="0">
              <a:latin typeface="Calibri Light" panose="020F0302020204030204" pitchFamily="34" charset="0"/>
              <a:cs typeface="Calibri Light" panose="020F0302020204030204" pitchFamily="34" charset="0"/>
            </a:endParaRPr>
          </a:p>
          <a:p>
            <a:r>
              <a:rPr lang="nl-NL" sz="1700" dirty="0">
                <a:latin typeface="Calibri Light" panose="020F0302020204030204" pitchFamily="34" charset="0"/>
                <a:cs typeface="Calibri Light" panose="020F0302020204030204" pitchFamily="34" charset="0"/>
              </a:rPr>
              <a:t>Netwerk geestelijke gezondheid kinderen en jongeren</a:t>
            </a:r>
          </a:p>
          <a:p>
            <a:r>
              <a:rPr lang="nl-NL" sz="1700" dirty="0">
                <a:latin typeface="Calibri Light" panose="020F0302020204030204" pitchFamily="34" charset="0"/>
                <a:cs typeface="Calibri Light" panose="020F0302020204030204" pitchFamily="34" charset="0"/>
              </a:rPr>
              <a:t>Ernstig psychisch of psychiatrisch lijden</a:t>
            </a:r>
          </a:p>
          <a:p>
            <a:r>
              <a:rPr lang="nl-NL" sz="1700" dirty="0">
                <a:latin typeface="Calibri Light" panose="020F0302020204030204" pitchFamily="34" charset="0"/>
                <a:cs typeface="Calibri Light" panose="020F0302020204030204" pitchFamily="34" charset="0"/>
              </a:rPr>
              <a:t>Focus op de minderjarige</a:t>
            </a:r>
          </a:p>
          <a:p>
            <a:r>
              <a:rPr lang="nl-NL" sz="1700" dirty="0">
                <a:latin typeface="Calibri Light" panose="020F0302020204030204" pitchFamily="34" charset="0"/>
                <a:cs typeface="Calibri Light" panose="020F0302020204030204" pitchFamily="34" charset="0"/>
              </a:rPr>
              <a:t>Context kan betrokken worden</a:t>
            </a:r>
          </a:p>
          <a:p>
            <a:endParaRPr lang="nl-NL" dirty="0">
              <a:latin typeface="Calibri Light" panose="020F0302020204030204" pitchFamily="34" charset="0"/>
              <a:cs typeface="Calibri Light" panose="020F0302020204030204" pitchFamily="34" charset="0"/>
            </a:endParaRPr>
          </a:p>
          <a:p>
            <a:endParaRPr lang="nl-NL" dirty="0">
              <a:latin typeface="Calibri Light" panose="020F0302020204030204" pitchFamily="34" charset="0"/>
              <a:cs typeface="Calibri Light" panose="020F0302020204030204" pitchFamily="34" charset="0"/>
            </a:endParaRPr>
          </a:p>
          <a:p>
            <a:endParaRPr lang="nl-NL" dirty="0">
              <a:latin typeface="Calibri Light" panose="020F0302020204030204" pitchFamily="34" charset="0"/>
              <a:cs typeface="Calibri Light" panose="020F0302020204030204" pitchFamily="34" charset="0"/>
            </a:endParaRPr>
          </a:p>
          <a:p>
            <a:endParaRPr lang="nl-BE" dirty="0"/>
          </a:p>
        </p:txBody>
      </p:sp>
      <p:pic>
        <p:nvPicPr>
          <p:cNvPr id="8" name="Picture 2" descr="Nieuwsbrief Jeugdhulp">
            <a:extLst>
              <a:ext uri="{FF2B5EF4-FFF2-40B4-BE49-F238E27FC236}">
                <a16:creationId xmlns:a16="http://schemas.microsoft.com/office/drawing/2014/main" id="{D4EC205D-245C-4203-BDDF-11C0FF159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78" y="2352850"/>
            <a:ext cx="2086329" cy="59778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AC8F2292-4D61-412B-A063-F7D685F6BDD3}"/>
              </a:ext>
            </a:extLst>
          </p:cNvPr>
          <p:cNvPicPr>
            <a:picLocks noChangeAspect="1"/>
          </p:cNvPicPr>
          <p:nvPr/>
        </p:nvPicPr>
        <p:blipFill rotWithShape="1">
          <a:blip r:embed="rId4"/>
          <a:srcRect b="26834"/>
          <a:stretch/>
        </p:blipFill>
        <p:spPr>
          <a:xfrm>
            <a:off x="6394833" y="2193373"/>
            <a:ext cx="2537971" cy="653212"/>
          </a:xfrm>
          <a:prstGeom prst="rect">
            <a:avLst/>
          </a:prstGeom>
        </p:spPr>
      </p:pic>
      <p:pic>
        <p:nvPicPr>
          <p:cNvPr id="7" name="Picture 4" descr="Afbeeldingsresultaat voor caw">
            <a:extLst>
              <a:ext uri="{FF2B5EF4-FFF2-40B4-BE49-F238E27FC236}">
                <a16:creationId xmlns:a16="http://schemas.microsoft.com/office/drawing/2014/main" id="{78FE8BA9-A84B-5883-6596-E4C812671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88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083F-BA5B-4D78-A4C1-733AA037F246}"/>
              </a:ext>
            </a:extLst>
          </p:cNvPr>
          <p:cNvSpPr>
            <a:spLocks noGrp="1"/>
          </p:cNvSpPr>
          <p:nvPr>
            <p:ph type="title"/>
          </p:nvPr>
        </p:nvSpPr>
        <p:spPr/>
        <p:txBody>
          <a:bodyPr>
            <a:normAutofit/>
          </a:bodyPr>
          <a:lstStyle/>
          <a:p>
            <a:r>
              <a:rPr lang="nl-NL" dirty="0"/>
              <a:t>CRISIS -18</a:t>
            </a:r>
            <a:br>
              <a:rPr lang="nl-NL" dirty="0"/>
            </a:br>
            <a:r>
              <a:rPr lang="nl-NL" dirty="0"/>
              <a:t>Inzetbare crisistrajecten</a:t>
            </a:r>
            <a:endParaRPr lang="nl-BE" dirty="0"/>
          </a:p>
        </p:txBody>
      </p:sp>
      <p:sp>
        <p:nvSpPr>
          <p:cNvPr id="3" name="Tijdelijke aanduiding voor tekst 2">
            <a:extLst>
              <a:ext uri="{FF2B5EF4-FFF2-40B4-BE49-F238E27FC236}">
                <a16:creationId xmlns:a16="http://schemas.microsoft.com/office/drawing/2014/main" id="{48860272-98F8-42DC-8186-7CDC4E4B64CB}"/>
              </a:ext>
            </a:extLst>
          </p:cNvPr>
          <p:cNvSpPr>
            <a:spLocks noGrp="1"/>
          </p:cNvSpPr>
          <p:nvPr>
            <p:ph type="body" idx="1"/>
          </p:nvPr>
        </p:nvSpPr>
        <p:spPr>
          <a:xfrm>
            <a:off x="887219" y="1859009"/>
            <a:ext cx="5087075" cy="536005"/>
          </a:xfrm>
        </p:spPr>
        <p:txBody>
          <a:bodyPr/>
          <a:lstStyle/>
          <a:p>
            <a:r>
              <a:rPr lang="nl-BE" dirty="0"/>
              <a:t>Jeugdhulp</a:t>
            </a:r>
          </a:p>
        </p:txBody>
      </p:sp>
      <p:sp>
        <p:nvSpPr>
          <p:cNvPr id="5" name="Tijdelijke aanduiding voor inhoud 4">
            <a:extLst>
              <a:ext uri="{FF2B5EF4-FFF2-40B4-BE49-F238E27FC236}">
                <a16:creationId xmlns:a16="http://schemas.microsoft.com/office/drawing/2014/main" id="{C10FC103-810E-4159-A407-9E068F194AEE}"/>
              </a:ext>
            </a:extLst>
          </p:cNvPr>
          <p:cNvSpPr>
            <a:spLocks noGrp="1"/>
          </p:cNvSpPr>
          <p:nvPr>
            <p:ph sz="half" idx="2"/>
          </p:nvPr>
        </p:nvSpPr>
        <p:spPr>
          <a:xfrm>
            <a:off x="581194" y="2571490"/>
            <a:ext cx="5393100" cy="4221196"/>
          </a:xfrm>
        </p:spPr>
        <p:txBody>
          <a:bodyPr>
            <a:noAutofit/>
          </a:bodyPr>
          <a:lstStyle/>
          <a:p>
            <a:r>
              <a:rPr lang="nl-BE" sz="1500" dirty="0">
                <a:solidFill>
                  <a:schemeClr val="tx1">
                    <a:lumMod val="85000"/>
                    <a:lumOff val="15000"/>
                  </a:schemeClr>
                </a:solidFill>
                <a:latin typeface="Calibri Light" panose="020F0302020204030204" pitchFamily="34" charset="0"/>
              </a:rPr>
              <a:t>Crisisinterventie – </a:t>
            </a:r>
            <a:r>
              <a:rPr lang="nl-BE" sz="1500" b="1" dirty="0">
                <a:solidFill>
                  <a:schemeClr val="tx1">
                    <a:lumMod val="85000"/>
                    <a:lumOff val="15000"/>
                  </a:schemeClr>
                </a:solidFill>
                <a:latin typeface="Calibri Light" panose="020F0302020204030204" pitchFamily="34" charset="0"/>
              </a:rPr>
              <a:t>3 werkdagen</a:t>
            </a:r>
          </a:p>
          <a:p>
            <a:pPr lvl="2"/>
            <a:r>
              <a:rPr lang="nl-BE" sz="1500" dirty="0">
                <a:solidFill>
                  <a:schemeClr val="tx1">
                    <a:lumMod val="85000"/>
                    <a:lumOff val="15000"/>
                  </a:schemeClr>
                </a:solidFill>
                <a:latin typeface="Calibri Light" panose="020F0302020204030204" pitchFamily="34" charset="0"/>
              </a:rPr>
              <a:t>Pikt onmiddellijk in op crisis met als doel deze te de-escaleren</a:t>
            </a:r>
          </a:p>
          <a:p>
            <a:pPr lvl="2"/>
            <a:r>
              <a:rPr lang="nl-BE" sz="1500" dirty="0">
                <a:solidFill>
                  <a:schemeClr val="tx1">
                    <a:lumMod val="85000"/>
                    <a:lumOff val="15000"/>
                  </a:schemeClr>
                </a:solidFill>
                <a:latin typeface="Calibri Light" panose="020F0302020204030204" pitchFamily="34" charset="0"/>
              </a:rPr>
              <a:t>Crisissituatie + hulpvraag uitklaren en indien nodig toeleiden naar gepaste hulp</a:t>
            </a:r>
          </a:p>
          <a:p>
            <a:r>
              <a:rPr lang="nl-BE" sz="1500" dirty="0">
                <a:solidFill>
                  <a:schemeClr val="tx1">
                    <a:lumMod val="85000"/>
                    <a:lumOff val="15000"/>
                  </a:schemeClr>
                </a:solidFill>
                <a:latin typeface="Calibri Light" panose="020F0302020204030204" pitchFamily="34" charset="0"/>
              </a:rPr>
              <a:t>Crisisbegeleiding 		– </a:t>
            </a:r>
            <a:r>
              <a:rPr lang="nl-BE" sz="1500" b="1" dirty="0">
                <a:solidFill>
                  <a:schemeClr val="tx1">
                    <a:lumMod val="85000"/>
                    <a:lumOff val="15000"/>
                  </a:schemeClr>
                </a:solidFill>
                <a:latin typeface="Calibri Light" panose="020F0302020204030204" pitchFamily="34" charset="0"/>
              </a:rPr>
              <a:t>28 dagen </a:t>
            </a:r>
            <a:r>
              <a:rPr lang="nl-BE" sz="1500" dirty="0">
                <a:solidFill>
                  <a:schemeClr val="tx1">
                    <a:lumMod val="85000"/>
                    <a:lumOff val="15000"/>
                  </a:schemeClr>
                </a:solidFill>
                <a:latin typeface="Calibri Light" panose="020F0302020204030204" pitchFamily="34" charset="0"/>
              </a:rPr>
              <a:t>(3 gesprekken/week) of </a:t>
            </a:r>
            <a:br>
              <a:rPr lang="nl-BE" sz="1500" dirty="0">
                <a:solidFill>
                  <a:schemeClr val="tx1">
                    <a:lumMod val="85000"/>
                    <a:lumOff val="15000"/>
                  </a:schemeClr>
                </a:solidFill>
                <a:latin typeface="Calibri Light" panose="020F0302020204030204" pitchFamily="34" charset="0"/>
              </a:rPr>
            </a:br>
            <a:r>
              <a:rPr lang="nl-BE" sz="1500" dirty="0">
                <a:solidFill>
                  <a:schemeClr val="tx1">
                    <a:lumMod val="85000"/>
                    <a:lumOff val="15000"/>
                  </a:schemeClr>
                </a:solidFill>
                <a:latin typeface="Calibri Light" panose="020F0302020204030204" pitchFamily="34" charset="0"/>
              </a:rPr>
              <a:t>Crisishulp aan huis (CAH) 	– </a:t>
            </a:r>
            <a:r>
              <a:rPr lang="nl-BE" sz="1500" b="1" dirty="0">
                <a:solidFill>
                  <a:schemeClr val="tx1">
                    <a:lumMod val="85000"/>
                    <a:lumOff val="15000"/>
                  </a:schemeClr>
                </a:solidFill>
                <a:latin typeface="Calibri Light" panose="020F0302020204030204" pitchFamily="34" charset="0"/>
              </a:rPr>
              <a:t>28 dagen </a:t>
            </a:r>
            <a:r>
              <a:rPr lang="nl-BE" sz="1500" dirty="0">
                <a:solidFill>
                  <a:schemeClr val="tx1">
                    <a:lumMod val="85000"/>
                    <a:lumOff val="15000"/>
                  </a:schemeClr>
                </a:solidFill>
                <a:latin typeface="Calibri Light" panose="020F0302020204030204" pitchFamily="34" charset="0"/>
              </a:rPr>
              <a:t>(5 gesprekken/week)</a:t>
            </a:r>
          </a:p>
          <a:p>
            <a:pPr lvl="2"/>
            <a:r>
              <a:rPr lang="nl-BE" sz="1500" dirty="0">
                <a:solidFill>
                  <a:schemeClr val="tx1">
                    <a:lumMod val="85000"/>
                    <a:lumOff val="15000"/>
                  </a:schemeClr>
                </a:solidFill>
                <a:latin typeface="Calibri Light" panose="020F0302020204030204" pitchFamily="34" charset="0"/>
              </a:rPr>
              <a:t>Doelstellingenplan (evolutie meetbaar)</a:t>
            </a:r>
          </a:p>
          <a:p>
            <a:pPr lvl="2"/>
            <a:r>
              <a:rPr lang="nl-BE" sz="1500" dirty="0">
                <a:solidFill>
                  <a:schemeClr val="tx1">
                    <a:lumMod val="85000"/>
                    <a:lumOff val="15000"/>
                  </a:schemeClr>
                </a:solidFill>
                <a:latin typeface="Calibri Light" panose="020F0302020204030204" pitchFamily="34" charset="0"/>
              </a:rPr>
              <a:t>Oriënteren naar vervolghulp</a:t>
            </a:r>
          </a:p>
          <a:p>
            <a:pPr lvl="2"/>
            <a:r>
              <a:rPr lang="nl-BE" sz="1500" dirty="0">
                <a:solidFill>
                  <a:schemeClr val="tx1">
                    <a:lumMod val="85000"/>
                    <a:lumOff val="15000"/>
                  </a:schemeClr>
                </a:solidFill>
                <a:latin typeface="Calibri Light" panose="020F0302020204030204" pitchFamily="34" charset="0"/>
              </a:rPr>
              <a:t>Gezin in krachten zetten tot vervolghulp kan opstarten</a:t>
            </a:r>
          </a:p>
          <a:p>
            <a:r>
              <a:rPr lang="nl-BE" sz="1500" dirty="0">
                <a:solidFill>
                  <a:schemeClr val="tx1">
                    <a:lumMod val="85000"/>
                    <a:lumOff val="15000"/>
                  </a:schemeClr>
                </a:solidFill>
                <a:latin typeface="Calibri Light" panose="020F0302020204030204" pitchFamily="34" charset="0"/>
              </a:rPr>
              <a:t>Crisisopvang – </a:t>
            </a:r>
            <a:r>
              <a:rPr lang="nl-BE" sz="1500" b="1" dirty="0">
                <a:solidFill>
                  <a:schemeClr val="tx1">
                    <a:lumMod val="85000"/>
                    <a:lumOff val="15000"/>
                  </a:schemeClr>
                </a:solidFill>
                <a:latin typeface="Calibri Light" panose="020F0302020204030204" pitchFamily="34" charset="0"/>
              </a:rPr>
              <a:t>7 dagen</a:t>
            </a:r>
          </a:p>
          <a:p>
            <a:pPr lvl="2"/>
            <a:r>
              <a:rPr lang="nl-BE" sz="1500" dirty="0">
                <a:solidFill>
                  <a:schemeClr val="tx1">
                    <a:lumMod val="85000"/>
                    <a:lumOff val="15000"/>
                  </a:schemeClr>
                </a:solidFill>
                <a:latin typeface="Calibri Light" panose="020F0302020204030204" pitchFamily="34" charset="0"/>
              </a:rPr>
              <a:t>Biedt veiligheid</a:t>
            </a:r>
          </a:p>
          <a:p>
            <a:pPr lvl="2"/>
            <a:r>
              <a:rPr lang="nl-BE" sz="1500" dirty="0">
                <a:solidFill>
                  <a:schemeClr val="tx1">
                    <a:lumMod val="85000"/>
                    <a:lumOff val="15000"/>
                  </a:schemeClr>
                </a:solidFill>
                <a:latin typeface="Calibri Light" panose="020F0302020204030204" pitchFamily="34" charset="0"/>
              </a:rPr>
              <a:t>Altijd in combinatie met begeleiding</a:t>
            </a:r>
          </a:p>
        </p:txBody>
      </p:sp>
      <p:sp>
        <p:nvSpPr>
          <p:cNvPr id="4" name="Tijdelijke aanduiding voor tekst 3">
            <a:extLst>
              <a:ext uri="{FF2B5EF4-FFF2-40B4-BE49-F238E27FC236}">
                <a16:creationId xmlns:a16="http://schemas.microsoft.com/office/drawing/2014/main" id="{869C1848-DF3F-4F4C-8765-F9DDFF8B0E62}"/>
              </a:ext>
            </a:extLst>
          </p:cNvPr>
          <p:cNvSpPr>
            <a:spLocks noGrp="1"/>
          </p:cNvSpPr>
          <p:nvPr>
            <p:ph type="body" sz="quarter" idx="3"/>
          </p:nvPr>
        </p:nvSpPr>
        <p:spPr>
          <a:xfrm>
            <a:off x="6523735" y="1859009"/>
            <a:ext cx="5087073" cy="553373"/>
          </a:xfrm>
        </p:spPr>
        <p:txBody>
          <a:bodyPr/>
          <a:lstStyle/>
          <a:p>
            <a:r>
              <a:rPr lang="nl-BE" dirty="0"/>
              <a:t>Yuneco Crisis</a:t>
            </a:r>
          </a:p>
        </p:txBody>
      </p:sp>
      <p:sp>
        <p:nvSpPr>
          <p:cNvPr id="6" name="Tijdelijke aanduiding voor inhoud 5">
            <a:extLst>
              <a:ext uri="{FF2B5EF4-FFF2-40B4-BE49-F238E27FC236}">
                <a16:creationId xmlns:a16="http://schemas.microsoft.com/office/drawing/2014/main" id="{8A9E828E-AD1D-4902-9A03-61283FE54F8F}"/>
              </a:ext>
            </a:extLst>
          </p:cNvPr>
          <p:cNvSpPr>
            <a:spLocks noGrp="1"/>
          </p:cNvSpPr>
          <p:nvPr>
            <p:ph sz="quarter" idx="4"/>
          </p:nvPr>
        </p:nvSpPr>
        <p:spPr>
          <a:xfrm>
            <a:off x="6217706" y="2589246"/>
            <a:ext cx="5393100" cy="3950608"/>
          </a:xfrm>
        </p:spPr>
        <p:txBody>
          <a:bodyPr>
            <a:normAutofit fontScale="47500" lnSpcReduction="20000"/>
          </a:bodyPr>
          <a:lstStyle/>
          <a:p>
            <a:pPr>
              <a:lnSpc>
                <a:spcPct val="120000"/>
              </a:lnSpc>
            </a:pPr>
            <a:r>
              <a:rPr lang="nl-BE" sz="3200" dirty="0">
                <a:solidFill>
                  <a:schemeClr val="tx1">
                    <a:lumMod val="85000"/>
                    <a:lumOff val="15000"/>
                  </a:schemeClr>
                </a:solidFill>
                <a:latin typeface="Calibri Light" panose="020F0302020204030204" pitchFamily="34" charset="0"/>
              </a:rPr>
              <a:t>Crisisconsult(atie)</a:t>
            </a:r>
          </a:p>
          <a:p>
            <a:pPr lvl="3">
              <a:lnSpc>
                <a:spcPct val="120000"/>
              </a:lnSpc>
            </a:pPr>
            <a:r>
              <a:rPr lang="nl-BE" sz="3200" dirty="0">
                <a:solidFill>
                  <a:schemeClr val="tx1">
                    <a:lumMod val="85000"/>
                    <a:lumOff val="15000"/>
                  </a:schemeClr>
                </a:solidFill>
                <a:latin typeface="Calibri Light" panose="020F0302020204030204" pitchFamily="34" charset="0"/>
              </a:rPr>
              <a:t>Vraagverduidelijking (inschatting opname/begeleiding)</a:t>
            </a:r>
          </a:p>
          <a:p>
            <a:pPr lvl="3">
              <a:lnSpc>
                <a:spcPct val="120000"/>
              </a:lnSpc>
            </a:pPr>
            <a:r>
              <a:rPr lang="nl-NL" sz="3200" dirty="0">
                <a:solidFill>
                  <a:schemeClr val="tx1">
                    <a:lumMod val="85000"/>
                    <a:lumOff val="15000"/>
                  </a:schemeClr>
                </a:solidFill>
                <a:latin typeface="Calibri Light" panose="020F0302020204030204" pitchFamily="34" charset="0"/>
              </a:rPr>
              <a:t>Telefonisch, ambulant of mobiel</a:t>
            </a:r>
            <a:endParaRPr lang="nl-BE" sz="3200" dirty="0">
              <a:solidFill>
                <a:schemeClr val="tx1">
                  <a:lumMod val="85000"/>
                  <a:lumOff val="15000"/>
                </a:schemeClr>
              </a:solidFill>
              <a:latin typeface="Calibri Light" panose="020F0302020204030204" pitchFamily="34" charset="0"/>
            </a:endParaRPr>
          </a:p>
          <a:p>
            <a:pPr>
              <a:lnSpc>
                <a:spcPct val="120000"/>
              </a:lnSpc>
            </a:pPr>
            <a:r>
              <a:rPr lang="nl-BE" sz="3200" dirty="0">
                <a:solidFill>
                  <a:schemeClr val="tx1">
                    <a:lumMod val="85000"/>
                    <a:lumOff val="15000"/>
                  </a:schemeClr>
                </a:solidFill>
                <a:latin typeface="Calibri Light" panose="020F0302020204030204" pitchFamily="34" charset="0"/>
              </a:rPr>
              <a:t>Crisisbegeleiding – max. </a:t>
            </a:r>
            <a:r>
              <a:rPr lang="nl-BE" sz="3200" b="1" dirty="0">
                <a:solidFill>
                  <a:schemeClr val="tx1">
                    <a:lumMod val="85000"/>
                    <a:lumOff val="15000"/>
                  </a:schemeClr>
                </a:solidFill>
                <a:latin typeface="Calibri Light" panose="020F0302020204030204" pitchFamily="34" charset="0"/>
              </a:rPr>
              <a:t>4 weken</a:t>
            </a:r>
          </a:p>
          <a:p>
            <a:pPr lvl="3">
              <a:lnSpc>
                <a:spcPct val="120000"/>
              </a:lnSpc>
            </a:pPr>
            <a:r>
              <a:rPr lang="nl-BE" sz="3200" dirty="0">
                <a:solidFill>
                  <a:schemeClr val="tx1">
                    <a:lumMod val="85000"/>
                    <a:lumOff val="15000"/>
                  </a:schemeClr>
                </a:solidFill>
                <a:latin typeface="Calibri Light" panose="020F0302020204030204" pitchFamily="34" charset="0"/>
              </a:rPr>
              <a:t> Zorg op maat</a:t>
            </a:r>
          </a:p>
          <a:p>
            <a:pPr lvl="3">
              <a:lnSpc>
                <a:spcPct val="120000"/>
              </a:lnSpc>
            </a:pPr>
            <a:r>
              <a:rPr lang="nl-NL" sz="3200" dirty="0">
                <a:solidFill>
                  <a:schemeClr val="tx1">
                    <a:lumMod val="85000"/>
                    <a:lumOff val="15000"/>
                  </a:schemeClr>
                </a:solidFill>
                <a:latin typeface="Calibri Light" panose="020F0302020204030204" pitchFamily="34" charset="0"/>
              </a:rPr>
              <a:t>Ambulant of mobiel</a:t>
            </a:r>
            <a:endParaRPr lang="nl-BE" sz="3200" dirty="0">
              <a:solidFill>
                <a:schemeClr val="tx1">
                  <a:lumMod val="85000"/>
                  <a:lumOff val="15000"/>
                </a:schemeClr>
              </a:solidFill>
              <a:latin typeface="Calibri Light" panose="020F0302020204030204" pitchFamily="34" charset="0"/>
            </a:endParaRPr>
          </a:p>
          <a:p>
            <a:pPr>
              <a:lnSpc>
                <a:spcPct val="120000"/>
              </a:lnSpc>
            </a:pPr>
            <a:r>
              <a:rPr lang="nl-BE" sz="3200" dirty="0">
                <a:solidFill>
                  <a:schemeClr val="tx1">
                    <a:lumMod val="85000"/>
                    <a:lumOff val="15000"/>
                  </a:schemeClr>
                </a:solidFill>
                <a:latin typeface="Calibri Light" panose="020F0302020204030204" pitchFamily="34" charset="0"/>
              </a:rPr>
              <a:t>Crisisopname – max. </a:t>
            </a:r>
            <a:r>
              <a:rPr lang="nl-BE" sz="3200" b="1" dirty="0">
                <a:solidFill>
                  <a:schemeClr val="tx1">
                    <a:lumMod val="85000"/>
                    <a:lumOff val="15000"/>
                  </a:schemeClr>
                </a:solidFill>
                <a:latin typeface="Calibri Light" panose="020F0302020204030204" pitchFamily="34" charset="0"/>
              </a:rPr>
              <a:t>2 weken</a:t>
            </a:r>
          </a:p>
          <a:p>
            <a:pPr lvl="3">
              <a:lnSpc>
                <a:spcPct val="120000"/>
              </a:lnSpc>
            </a:pPr>
            <a:r>
              <a:rPr lang="nl-BE" sz="3200" dirty="0">
                <a:solidFill>
                  <a:schemeClr val="tx1">
                    <a:lumMod val="85000"/>
                    <a:lumOff val="15000"/>
                  </a:schemeClr>
                </a:solidFill>
                <a:latin typeface="Calibri Light" panose="020F0302020204030204" pitchFamily="34" charset="0"/>
              </a:rPr>
              <a:t> Samenwerking met LUK (Huis 4) en Beaufort</a:t>
            </a:r>
          </a:p>
          <a:p>
            <a:pPr>
              <a:lnSpc>
                <a:spcPct val="120000"/>
              </a:lnSpc>
            </a:pPr>
            <a:r>
              <a:rPr lang="nl-BE" sz="3200" dirty="0">
                <a:solidFill>
                  <a:schemeClr val="tx1">
                    <a:lumMod val="85000"/>
                    <a:lumOff val="15000"/>
                  </a:schemeClr>
                </a:solidFill>
                <a:latin typeface="Calibri Light" panose="020F0302020204030204" pitchFamily="34" charset="0"/>
              </a:rPr>
              <a:t>Crisisondersteuner Eve Thijs – “warm wachtbeheer”</a:t>
            </a:r>
          </a:p>
          <a:p>
            <a:pPr lvl="3">
              <a:lnSpc>
                <a:spcPct val="120000"/>
              </a:lnSpc>
            </a:pPr>
            <a:r>
              <a:rPr lang="nl-NL" sz="3200" dirty="0">
                <a:solidFill>
                  <a:schemeClr val="tx1">
                    <a:lumMod val="85000"/>
                    <a:lumOff val="15000"/>
                  </a:schemeClr>
                </a:solidFill>
                <a:latin typeface="Calibri Light" panose="020F0302020204030204" pitchFamily="34" charset="0"/>
              </a:rPr>
              <a:t>Telefonische ondersteuning voor aanmelder/cliënt</a:t>
            </a:r>
            <a:endParaRPr lang="nl-BE" sz="3200" dirty="0">
              <a:solidFill>
                <a:schemeClr val="tx1">
                  <a:lumMod val="85000"/>
                  <a:lumOff val="15000"/>
                </a:schemeClr>
              </a:solidFill>
              <a:latin typeface="Calibri Light" panose="020F0302020204030204" pitchFamily="34" charset="0"/>
            </a:endParaRPr>
          </a:p>
          <a:p>
            <a:endParaRPr lang="nl-BE" dirty="0"/>
          </a:p>
        </p:txBody>
      </p:sp>
      <p:pic>
        <p:nvPicPr>
          <p:cNvPr id="7" name="Picture 4" descr="Afbeeldingsresultaat voor caw">
            <a:extLst>
              <a:ext uri="{FF2B5EF4-FFF2-40B4-BE49-F238E27FC236}">
                <a16:creationId xmlns:a16="http://schemas.microsoft.com/office/drawing/2014/main" id="{7A623FAF-0C02-3305-A62A-84B89EFD2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0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083F-BA5B-4D78-A4C1-733AA037F246}"/>
              </a:ext>
            </a:extLst>
          </p:cNvPr>
          <p:cNvSpPr>
            <a:spLocks noGrp="1"/>
          </p:cNvSpPr>
          <p:nvPr>
            <p:ph type="title"/>
          </p:nvPr>
        </p:nvSpPr>
        <p:spPr/>
        <p:txBody>
          <a:bodyPr>
            <a:normAutofit/>
          </a:bodyPr>
          <a:lstStyle/>
          <a:p>
            <a:r>
              <a:rPr lang="nl-NL" dirty="0"/>
              <a:t>CRISIS -18</a:t>
            </a:r>
            <a:br>
              <a:rPr lang="nl-NL" dirty="0"/>
            </a:br>
            <a:r>
              <a:rPr lang="nl-NL" dirty="0"/>
              <a:t>Inzetbare crisistrajecten</a:t>
            </a:r>
            <a:endParaRPr lang="nl-BE" dirty="0"/>
          </a:p>
        </p:txBody>
      </p:sp>
      <p:sp>
        <p:nvSpPr>
          <p:cNvPr id="3" name="Tijdelijke aanduiding voor tekst 2">
            <a:extLst>
              <a:ext uri="{FF2B5EF4-FFF2-40B4-BE49-F238E27FC236}">
                <a16:creationId xmlns:a16="http://schemas.microsoft.com/office/drawing/2014/main" id="{48860272-98F8-42DC-8186-7CDC4E4B64CB}"/>
              </a:ext>
            </a:extLst>
          </p:cNvPr>
          <p:cNvSpPr>
            <a:spLocks noGrp="1"/>
          </p:cNvSpPr>
          <p:nvPr>
            <p:ph type="body" idx="1"/>
          </p:nvPr>
        </p:nvSpPr>
        <p:spPr>
          <a:xfrm>
            <a:off x="887219" y="1859009"/>
            <a:ext cx="5087075" cy="536005"/>
          </a:xfrm>
        </p:spPr>
        <p:txBody>
          <a:bodyPr/>
          <a:lstStyle/>
          <a:p>
            <a:r>
              <a:rPr lang="nl-BE" dirty="0"/>
              <a:t>Jeugdhulp</a:t>
            </a:r>
          </a:p>
        </p:txBody>
      </p:sp>
      <p:sp>
        <p:nvSpPr>
          <p:cNvPr id="5" name="Tijdelijke aanduiding voor inhoud 4">
            <a:extLst>
              <a:ext uri="{FF2B5EF4-FFF2-40B4-BE49-F238E27FC236}">
                <a16:creationId xmlns:a16="http://schemas.microsoft.com/office/drawing/2014/main" id="{C10FC103-810E-4159-A407-9E068F194AEE}"/>
              </a:ext>
            </a:extLst>
          </p:cNvPr>
          <p:cNvSpPr>
            <a:spLocks noGrp="1"/>
          </p:cNvSpPr>
          <p:nvPr>
            <p:ph sz="half" idx="2"/>
          </p:nvPr>
        </p:nvSpPr>
        <p:spPr>
          <a:xfrm>
            <a:off x="581194" y="2571490"/>
            <a:ext cx="5393100" cy="4221196"/>
          </a:xfrm>
        </p:spPr>
        <p:txBody>
          <a:bodyPr>
            <a:noAutofit/>
          </a:bodyPr>
          <a:lstStyle/>
          <a:p>
            <a:r>
              <a:rPr lang="nl-BE" sz="1500" dirty="0">
                <a:solidFill>
                  <a:schemeClr val="tx1">
                    <a:lumMod val="85000"/>
                    <a:lumOff val="15000"/>
                  </a:schemeClr>
                </a:solidFill>
                <a:latin typeface="Calibri Light" panose="020F0302020204030204" pitchFamily="34" charset="0"/>
              </a:rPr>
              <a:t>Crisisinterventie – </a:t>
            </a:r>
            <a:r>
              <a:rPr lang="nl-BE" sz="1500" b="1" dirty="0">
                <a:solidFill>
                  <a:schemeClr val="tx1">
                    <a:lumMod val="85000"/>
                    <a:lumOff val="15000"/>
                  </a:schemeClr>
                </a:solidFill>
                <a:latin typeface="Calibri Light" panose="020F0302020204030204" pitchFamily="34" charset="0"/>
              </a:rPr>
              <a:t>3 werkdagen</a:t>
            </a:r>
          </a:p>
          <a:p>
            <a:r>
              <a:rPr lang="nl-BE" sz="1500" dirty="0">
                <a:solidFill>
                  <a:schemeClr val="tx1">
                    <a:lumMod val="85000"/>
                    <a:lumOff val="15000"/>
                  </a:schemeClr>
                </a:solidFill>
                <a:latin typeface="Calibri Light" panose="020F0302020204030204" pitchFamily="34" charset="0"/>
              </a:rPr>
              <a:t>Crisisbegeleiding 		– </a:t>
            </a:r>
            <a:r>
              <a:rPr lang="nl-BE" sz="1500" b="1" dirty="0">
                <a:solidFill>
                  <a:schemeClr val="tx1">
                    <a:lumMod val="85000"/>
                    <a:lumOff val="15000"/>
                  </a:schemeClr>
                </a:solidFill>
                <a:latin typeface="Calibri Light" panose="020F0302020204030204" pitchFamily="34" charset="0"/>
              </a:rPr>
              <a:t>28 dagen </a:t>
            </a:r>
            <a:r>
              <a:rPr lang="nl-BE" sz="1500" dirty="0">
                <a:solidFill>
                  <a:schemeClr val="tx1">
                    <a:lumMod val="85000"/>
                    <a:lumOff val="15000"/>
                  </a:schemeClr>
                </a:solidFill>
                <a:latin typeface="Calibri Light" panose="020F0302020204030204" pitchFamily="34" charset="0"/>
              </a:rPr>
              <a:t>(3 gesprekken/week) of </a:t>
            </a:r>
            <a:br>
              <a:rPr lang="nl-BE" sz="1500" dirty="0">
                <a:solidFill>
                  <a:schemeClr val="tx1">
                    <a:lumMod val="85000"/>
                    <a:lumOff val="15000"/>
                  </a:schemeClr>
                </a:solidFill>
                <a:latin typeface="Calibri Light" panose="020F0302020204030204" pitchFamily="34" charset="0"/>
              </a:rPr>
            </a:br>
            <a:r>
              <a:rPr lang="nl-BE" sz="1500" dirty="0">
                <a:solidFill>
                  <a:schemeClr val="tx1">
                    <a:lumMod val="85000"/>
                    <a:lumOff val="15000"/>
                  </a:schemeClr>
                </a:solidFill>
                <a:latin typeface="Calibri Light" panose="020F0302020204030204" pitchFamily="34" charset="0"/>
              </a:rPr>
              <a:t>Crisishulp aan huis (CAH) 	– </a:t>
            </a:r>
            <a:r>
              <a:rPr lang="nl-BE" sz="1500" b="1" dirty="0">
                <a:solidFill>
                  <a:schemeClr val="tx1">
                    <a:lumMod val="85000"/>
                    <a:lumOff val="15000"/>
                  </a:schemeClr>
                </a:solidFill>
                <a:latin typeface="Calibri Light" panose="020F0302020204030204" pitchFamily="34" charset="0"/>
              </a:rPr>
              <a:t>28 dagen </a:t>
            </a:r>
            <a:r>
              <a:rPr lang="nl-BE" sz="1500" dirty="0">
                <a:solidFill>
                  <a:schemeClr val="tx1">
                    <a:lumMod val="85000"/>
                    <a:lumOff val="15000"/>
                  </a:schemeClr>
                </a:solidFill>
                <a:latin typeface="Calibri Light" panose="020F0302020204030204" pitchFamily="34" charset="0"/>
              </a:rPr>
              <a:t>(5 gesprekken/week)</a:t>
            </a:r>
          </a:p>
          <a:p>
            <a:r>
              <a:rPr lang="nl-BE" sz="1500" dirty="0">
                <a:solidFill>
                  <a:schemeClr val="tx1">
                    <a:lumMod val="85000"/>
                    <a:lumOff val="15000"/>
                  </a:schemeClr>
                </a:solidFill>
                <a:latin typeface="Calibri Light" panose="020F0302020204030204" pitchFamily="34" charset="0"/>
              </a:rPr>
              <a:t>Crisisopvang – </a:t>
            </a:r>
            <a:r>
              <a:rPr lang="nl-BE" sz="1500" b="1" dirty="0">
                <a:solidFill>
                  <a:schemeClr val="tx1">
                    <a:lumMod val="85000"/>
                    <a:lumOff val="15000"/>
                  </a:schemeClr>
                </a:solidFill>
                <a:latin typeface="Calibri Light" panose="020F0302020204030204" pitchFamily="34" charset="0"/>
              </a:rPr>
              <a:t>7 dagen</a:t>
            </a:r>
          </a:p>
          <a:p>
            <a:pPr marL="0" indent="0">
              <a:buNone/>
            </a:pPr>
            <a:endParaRPr lang="nl-BE" sz="1500" b="1" dirty="0">
              <a:solidFill>
                <a:schemeClr val="tx1">
                  <a:lumMod val="85000"/>
                  <a:lumOff val="15000"/>
                </a:schemeClr>
              </a:solidFill>
              <a:latin typeface="Calibri Light" panose="020F0302020204030204" pitchFamily="34" charset="0"/>
            </a:endParaRPr>
          </a:p>
          <a:p>
            <a:pPr marL="0" indent="0">
              <a:buNone/>
            </a:pPr>
            <a:endParaRPr lang="nl-BE" sz="1500" b="1" dirty="0">
              <a:solidFill>
                <a:schemeClr val="tx1">
                  <a:lumMod val="85000"/>
                  <a:lumOff val="15000"/>
                </a:schemeClr>
              </a:solidFill>
              <a:latin typeface="Calibri Light" panose="020F0302020204030204" pitchFamily="34" charset="0"/>
            </a:endParaRPr>
          </a:p>
          <a:p>
            <a:pPr marL="0" indent="0">
              <a:buNone/>
            </a:pPr>
            <a:endParaRPr lang="nl-BE" sz="1500" b="1" dirty="0">
              <a:solidFill>
                <a:schemeClr val="tx1">
                  <a:lumMod val="85000"/>
                  <a:lumOff val="15000"/>
                </a:schemeClr>
              </a:solidFill>
              <a:latin typeface="Calibri Light" panose="020F0302020204030204" pitchFamily="34" charset="0"/>
            </a:endParaRPr>
          </a:p>
        </p:txBody>
      </p:sp>
      <p:sp>
        <p:nvSpPr>
          <p:cNvPr id="4" name="Tijdelijke aanduiding voor tekst 3">
            <a:extLst>
              <a:ext uri="{FF2B5EF4-FFF2-40B4-BE49-F238E27FC236}">
                <a16:creationId xmlns:a16="http://schemas.microsoft.com/office/drawing/2014/main" id="{869C1848-DF3F-4F4C-8765-F9DDFF8B0E62}"/>
              </a:ext>
            </a:extLst>
          </p:cNvPr>
          <p:cNvSpPr>
            <a:spLocks noGrp="1"/>
          </p:cNvSpPr>
          <p:nvPr>
            <p:ph type="body" sz="quarter" idx="3"/>
          </p:nvPr>
        </p:nvSpPr>
        <p:spPr>
          <a:xfrm>
            <a:off x="6523735" y="1859009"/>
            <a:ext cx="5087073" cy="553373"/>
          </a:xfrm>
        </p:spPr>
        <p:txBody>
          <a:bodyPr/>
          <a:lstStyle/>
          <a:p>
            <a:r>
              <a:rPr lang="nl-BE" dirty="0"/>
              <a:t>Yuneco Crisis</a:t>
            </a:r>
          </a:p>
        </p:txBody>
      </p:sp>
      <p:pic>
        <p:nvPicPr>
          <p:cNvPr id="7" name="Picture 4" descr="Afbeeldingsresultaat voor caw">
            <a:extLst>
              <a:ext uri="{FF2B5EF4-FFF2-40B4-BE49-F238E27FC236}">
                <a16:creationId xmlns:a16="http://schemas.microsoft.com/office/drawing/2014/main" id="{7A623FAF-0C02-3305-A62A-84B89EFD2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a:extLst>
              <a:ext uri="{FF2B5EF4-FFF2-40B4-BE49-F238E27FC236}">
                <a16:creationId xmlns:a16="http://schemas.microsoft.com/office/drawing/2014/main" id="{12BBF5EE-8F75-F7CD-80C2-8C0C66803DD6}"/>
              </a:ext>
            </a:extLst>
          </p:cNvPr>
          <p:cNvSpPr>
            <a:spLocks noGrp="1"/>
          </p:cNvSpPr>
          <p:nvPr>
            <p:ph sz="quarter" idx="4"/>
          </p:nvPr>
        </p:nvSpPr>
        <p:spPr>
          <a:xfrm>
            <a:off x="581194" y="4320074"/>
            <a:ext cx="5393100" cy="1587632"/>
          </a:xfrm>
        </p:spPr>
        <p:txBody>
          <a:bodyPr>
            <a:normAutofit fontScale="92500" lnSpcReduction="10000"/>
          </a:bodyPr>
          <a:lstStyle/>
          <a:p>
            <a:r>
              <a:rPr lang="nl-BE" sz="2400" dirty="0"/>
              <a:t>Recente projecten: </a:t>
            </a:r>
          </a:p>
          <a:p>
            <a:pPr lvl="1"/>
            <a:r>
              <a:rPr lang="nl-BE" sz="2000" dirty="0"/>
              <a:t>Crisis Gezinnen </a:t>
            </a:r>
          </a:p>
          <a:p>
            <a:pPr lvl="1"/>
            <a:r>
              <a:rPr lang="nl-BE" sz="2000" dirty="0"/>
              <a:t>VAPH crisisbegeleiding </a:t>
            </a:r>
          </a:p>
          <a:p>
            <a:pPr lvl="1"/>
            <a:r>
              <a:rPr lang="nl-BE" sz="2000" dirty="0"/>
              <a:t>1G1P plan flexibel vervolgtraject crisis</a:t>
            </a:r>
          </a:p>
        </p:txBody>
      </p:sp>
      <p:sp>
        <p:nvSpPr>
          <p:cNvPr id="8" name="Tijdelijke aanduiding voor inhoud 5">
            <a:extLst>
              <a:ext uri="{FF2B5EF4-FFF2-40B4-BE49-F238E27FC236}">
                <a16:creationId xmlns:a16="http://schemas.microsoft.com/office/drawing/2014/main" id="{EFD71E5A-7132-0228-F274-43616C710A8B}"/>
              </a:ext>
            </a:extLst>
          </p:cNvPr>
          <p:cNvSpPr txBox="1">
            <a:spLocks/>
          </p:cNvSpPr>
          <p:nvPr/>
        </p:nvSpPr>
        <p:spPr>
          <a:xfrm>
            <a:off x="6217706" y="2589246"/>
            <a:ext cx="5393100" cy="3950608"/>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nl-BE" sz="1600" dirty="0">
                <a:solidFill>
                  <a:schemeClr val="tx1">
                    <a:lumMod val="85000"/>
                    <a:lumOff val="15000"/>
                  </a:schemeClr>
                </a:solidFill>
                <a:latin typeface="Calibri Light" panose="020F0302020204030204" pitchFamily="34" charset="0"/>
              </a:rPr>
              <a:t>Crisisconsult(</a:t>
            </a:r>
            <a:r>
              <a:rPr lang="nl-BE" sz="1600" dirty="0" err="1">
                <a:solidFill>
                  <a:schemeClr val="tx1">
                    <a:lumMod val="85000"/>
                    <a:lumOff val="15000"/>
                  </a:schemeClr>
                </a:solidFill>
                <a:latin typeface="Calibri Light" panose="020F0302020204030204" pitchFamily="34" charset="0"/>
              </a:rPr>
              <a:t>atie</a:t>
            </a:r>
            <a:r>
              <a:rPr lang="nl-BE" sz="1600" dirty="0">
                <a:solidFill>
                  <a:schemeClr val="tx1">
                    <a:lumMod val="85000"/>
                    <a:lumOff val="15000"/>
                  </a:schemeClr>
                </a:solidFill>
                <a:latin typeface="Calibri Light" panose="020F0302020204030204" pitchFamily="34" charset="0"/>
              </a:rPr>
              <a:t>)</a:t>
            </a:r>
          </a:p>
          <a:p>
            <a:pPr>
              <a:lnSpc>
                <a:spcPct val="120000"/>
              </a:lnSpc>
            </a:pPr>
            <a:r>
              <a:rPr lang="nl-BE" sz="1600" dirty="0">
                <a:solidFill>
                  <a:schemeClr val="tx1">
                    <a:lumMod val="85000"/>
                    <a:lumOff val="15000"/>
                  </a:schemeClr>
                </a:solidFill>
                <a:latin typeface="Calibri Light" panose="020F0302020204030204" pitchFamily="34" charset="0"/>
              </a:rPr>
              <a:t>Crisisbegeleiding – max. </a:t>
            </a:r>
            <a:r>
              <a:rPr lang="nl-BE" sz="1600" b="1" dirty="0">
                <a:solidFill>
                  <a:schemeClr val="tx1">
                    <a:lumMod val="85000"/>
                    <a:lumOff val="15000"/>
                  </a:schemeClr>
                </a:solidFill>
                <a:latin typeface="Calibri Light" panose="020F0302020204030204" pitchFamily="34" charset="0"/>
              </a:rPr>
              <a:t>4 weken</a:t>
            </a:r>
          </a:p>
          <a:p>
            <a:pPr>
              <a:lnSpc>
                <a:spcPct val="120000"/>
              </a:lnSpc>
            </a:pPr>
            <a:r>
              <a:rPr lang="nl-BE" sz="1600" dirty="0">
                <a:solidFill>
                  <a:schemeClr val="tx1">
                    <a:lumMod val="85000"/>
                    <a:lumOff val="15000"/>
                  </a:schemeClr>
                </a:solidFill>
                <a:latin typeface="Calibri Light" panose="020F0302020204030204" pitchFamily="34" charset="0"/>
              </a:rPr>
              <a:t>Crisisopname – max. </a:t>
            </a:r>
            <a:r>
              <a:rPr lang="nl-BE" sz="1600" b="1" dirty="0">
                <a:solidFill>
                  <a:schemeClr val="tx1">
                    <a:lumMod val="85000"/>
                    <a:lumOff val="15000"/>
                  </a:schemeClr>
                </a:solidFill>
                <a:latin typeface="Calibri Light" panose="020F0302020204030204" pitchFamily="34" charset="0"/>
              </a:rPr>
              <a:t>2 weken</a:t>
            </a:r>
          </a:p>
          <a:p>
            <a:pPr>
              <a:lnSpc>
                <a:spcPct val="120000"/>
              </a:lnSpc>
            </a:pPr>
            <a:r>
              <a:rPr lang="nl-BE" sz="1600" dirty="0">
                <a:solidFill>
                  <a:schemeClr val="tx1">
                    <a:lumMod val="85000"/>
                    <a:lumOff val="15000"/>
                  </a:schemeClr>
                </a:solidFill>
                <a:latin typeface="Calibri Light" panose="020F0302020204030204" pitchFamily="34" charset="0"/>
              </a:rPr>
              <a:t>Crisisondersteuner Eve Thijs – “warm wachtbeheer”</a:t>
            </a:r>
          </a:p>
          <a:p>
            <a:endParaRPr lang="nl-BE" dirty="0"/>
          </a:p>
        </p:txBody>
      </p:sp>
    </p:spTree>
    <p:extLst>
      <p:ext uri="{BB962C8B-B14F-4D97-AF65-F5344CB8AC3E}">
        <p14:creationId xmlns:p14="http://schemas.microsoft.com/office/powerpoint/2010/main" val="299166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87000"/>
          </a:schemeClr>
        </a:solidFill>
        <a:effectLst/>
      </p:bgPr>
    </p:bg>
    <p:spTree>
      <p:nvGrpSpPr>
        <p:cNvPr id="1" name=""/>
        <p:cNvGrpSpPr/>
        <p:nvPr/>
      </p:nvGrpSpPr>
      <p:grpSpPr>
        <a:xfrm>
          <a:off x="0" y="0"/>
          <a:ext cx="0" cy="0"/>
          <a:chOff x="0" y="0"/>
          <a:chExt cx="0" cy="0"/>
        </a:xfrm>
      </p:grpSpPr>
      <p:pic>
        <p:nvPicPr>
          <p:cNvPr id="1028" name="Picture 4" descr="Arrondissement of Leuven - Wikiwand">
            <a:extLst>
              <a:ext uri="{FF2B5EF4-FFF2-40B4-BE49-F238E27FC236}">
                <a16:creationId xmlns:a16="http://schemas.microsoft.com/office/drawing/2014/main" id="{D2EF7012-F074-40D4-74D3-7A63E0D3DA2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857" y="1717990"/>
            <a:ext cx="11593328" cy="514001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81193" y="729658"/>
            <a:ext cx="11029616" cy="988332"/>
          </a:xfrm>
        </p:spPr>
        <p:txBody>
          <a:bodyPr/>
          <a:lstStyle/>
          <a:p>
            <a:r>
              <a:rPr lang="nl-NL" dirty="0"/>
              <a:t>CRISIS -18</a:t>
            </a:r>
            <a:br>
              <a:rPr lang="nl-NL" dirty="0"/>
            </a:br>
            <a:r>
              <a:rPr lang="nl-NL" dirty="0"/>
              <a:t>ENKELE partners:  verzekerd vs. mogelijk</a:t>
            </a:r>
            <a:endParaRPr lang="nl-BE" strike="sngStrike" dirty="0"/>
          </a:p>
        </p:txBody>
      </p:sp>
      <p:pic>
        <p:nvPicPr>
          <p:cNvPr id="1044" name="Picture 20" descr="Homepage | CKG De Schommel">
            <a:extLst>
              <a:ext uri="{FF2B5EF4-FFF2-40B4-BE49-F238E27FC236}">
                <a16:creationId xmlns:a16="http://schemas.microsoft.com/office/drawing/2014/main" id="{B35289F2-6B05-3ECD-3DF4-C2E1A2F32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048" y="2090275"/>
            <a:ext cx="1495229" cy="77091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uize Levensruimte VZW - BE 0407.731.976 | Overzicht | Bizzy">
            <a:extLst>
              <a:ext uri="{FF2B5EF4-FFF2-40B4-BE49-F238E27FC236}">
                <a16:creationId xmlns:a16="http://schemas.microsoft.com/office/drawing/2014/main" id="{410B0A09-BE89-6F74-8775-0AE15EB0D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478" y="2421000"/>
            <a:ext cx="1256836" cy="125683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0AA59FE2-2748-DB35-DF4B-D0D8C738F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507" y="3708918"/>
            <a:ext cx="1494602" cy="45624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ome | Sporen">
            <a:extLst>
              <a:ext uri="{FF2B5EF4-FFF2-40B4-BE49-F238E27FC236}">
                <a16:creationId xmlns:a16="http://schemas.microsoft.com/office/drawing/2014/main" id="{BC88BB78-088B-37F7-4570-9EB60F5006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187"/>
          <a:stretch/>
        </p:blipFill>
        <p:spPr bwMode="auto">
          <a:xfrm>
            <a:off x="7137385" y="3566091"/>
            <a:ext cx="1708579" cy="328902"/>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Over ons | ver1">
            <a:extLst>
              <a:ext uri="{FF2B5EF4-FFF2-40B4-BE49-F238E27FC236}">
                <a16:creationId xmlns:a16="http://schemas.microsoft.com/office/drawing/2014/main" id="{FDF0F573-C69B-FD2F-6296-6A54A8C59A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402" y="3566090"/>
            <a:ext cx="1269508" cy="82845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Leerplatform i-mens">
            <a:extLst>
              <a:ext uri="{FF2B5EF4-FFF2-40B4-BE49-F238E27FC236}">
                <a16:creationId xmlns:a16="http://schemas.microsoft.com/office/drawing/2014/main" id="{95649955-F528-7B05-530B-211FC00402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2699" y="6342706"/>
            <a:ext cx="1267338" cy="279706"/>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Levenslust vzw – Onderwijs en ondersteuning voor jongeren van 6 tot 25 jaar">
            <a:extLst>
              <a:ext uri="{FF2B5EF4-FFF2-40B4-BE49-F238E27FC236}">
                <a16:creationId xmlns:a16="http://schemas.microsoft.com/office/drawing/2014/main" id="{E0AEFE0D-A2DD-8FE5-F21E-35779FA8FC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3034" y="4479543"/>
            <a:ext cx="823635" cy="8236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con-Vilvoorde vzw | Goededoelen.be">
            <a:extLst>
              <a:ext uri="{FF2B5EF4-FFF2-40B4-BE49-F238E27FC236}">
                <a16:creationId xmlns:a16="http://schemas.microsoft.com/office/drawing/2014/main" id="{A90F6FB5-6A24-1023-4A5D-5AD88742150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2000" l="9286" r="90000">
                        <a14:foregroundMark x1="42571" y1="18286" x2="42571" y2="18286"/>
                        <a14:foregroundMark x1="9286" y1="24429" x2="9286" y2="24429"/>
                        <a14:foregroundMark x1="14429" y1="82857" x2="14429" y2="82857"/>
                        <a14:foregroundMark x1="20857" y1="84286" x2="20857" y2="84286"/>
                        <a14:foregroundMark x1="26571" y1="84571" x2="26571" y2="84571"/>
                        <a14:foregroundMark x1="31286" y1="84571" x2="31286" y2="84571"/>
                        <a14:foregroundMark x1="36857" y1="83571" x2="36857" y2="83571"/>
                        <a14:foregroundMark x1="42286" y1="83714" x2="42286" y2="83714"/>
                        <a14:foregroundMark x1="45143" y1="83143" x2="45143" y2="83143"/>
                        <a14:foregroundMark x1="51429" y1="83286" x2="51429" y2="83286"/>
                        <a14:foregroundMark x1="51286" y1="80143" x2="51286" y2="80143"/>
                        <a14:foregroundMark x1="53571" y1="81429" x2="53571" y2="81429"/>
                        <a14:foregroundMark x1="55714" y1="83143" x2="55714" y2="83143"/>
                        <a14:foregroundMark x1="59857" y1="84143" x2="59857" y2="84143"/>
                        <a14:foregroundMark x1="65429" y1="83714" x2="65429" y2="83714"/>
                        <a14:foregroundMark x1="71286" y1="84000" x2="71286" y2="84000"/>
                        <a14:foregroundMark x1="78429" y1="82714" x2="78429" y2="82714"/>
                        <a14:foregroundMark x1="80429" y1="83857" x2="80429" y2="83857"/>
                        <a14:foregroundMark x1="49571" y1="92000" x2="49571" y2="92000"/>
                        <a14:foregroundMark x1="46714" y1="91571" x2="46714" y2="91571"/>
                        <a14:foregroundMark x1="43429" y1="91429" x2="43429" y2="91429"/>
                        <a14:backgroundMark x1="81571" y1="83000" x2="81571" y2="83000"/>
                      </a14:backgroundRemoval>
                    </a14:imgEffect>
                  </a14:imgLayer>
                </a14:imgProps>
              </a:ext>
              <a:ext uri="{28A0092B-C50C-407E-A947-70E740481C1C}">
                <a14:useLocalDpi xmlns:a14="http://schemas.microsoft.com/office/drawing/2010/main" val="0"/>
              </a:ext>
            </a:extLst>
          </a:blip>
          <a:srcRect/>
          <a:stretch>
            <a:fillRect/>
          </a:stretch>
        </p:blipFill>
        <p:spPr bwMode="auto">
          <a:xfrm>
            <a:off x="4905151" y="3154272"/>
            <a:ext cx="823635" cy="82363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Woon- en Ondersteuningscentrum | ROG - regionaal overleg gehandicaptenzorg">
            <a:extLst>
              <a:ext uri="{FF2B5EF4-FFF2-40B4-BE49-F238E27FC236}">
                <a16:creationId xmlns:a16="http://schemas.microsoft.com/office/drawing/2014/main" id="{8332E95D-F751-66C5-8217-39B24392F6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8476" y="3006295"/>
            <a:ext cx="572663" cy="635656"/>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uize Terloo">
            <a:extLst>
              <a:ext uri="{FF2B5EF4-FFF2-40B4-BE49-F238E27FC236}">
                <a16:creationId xmlns:a16="http://schemas.microsoft.com/office/drawing/2014/main" id="{3D2BE1FB-95A5-BDCE-922E-A68D734BB2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9683" y="5776751"/>
            <a:ext cx="486579" cy="4865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fbeeldingsresultaat voor caw">
            <a:extLst>
              <a:ext uri="{FF2B5EF4-FFF2-40B4-BE49-F238E27FC236}">
                <a16:creationId xmlns:a16="http://schemas.microsoft.com/office/drawing/2014/main" id="{983D40E1-5D38-D733-CEE0-5546AAE4CE3A}"/>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22304"/>
          <a:stretch/>
        </p:blipFill>
        <p:spPr bwMode="auto">
          <a:xfrm>
            <a:off x="3111368" y="6068448"/>
            <a:ext cx="794215" cy="279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3F30FD3-CE72-431E-4B7E-411AF26B9CC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4206" r="33983" b="17213"/>
          <a:stretch/>
        </p:blipFill>
        <p:spPr bwMode="auto">
          <a:xfrm>
            <a:off x="6128443" y="4572617"/>
            <a:ext cx="578854" cy="635657"/>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Monte Rosa VZW - Give a Day">
            <a:extLst>
              <a:ext uri="{FF2B5EF4-FFF2-40B4-BE49-F238E27FC236}">
                <a16:creationId xmlns:a16="http://schemas.microsoft.com/office/drawing/2014/main" id="{34DB75FC-A2A1-9B4E-5088-AD00F71398E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2293" y="4452923"/>
            <a:ext cx="907636" cy="363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We begeleiden kinderen en jongeren met een lichte tot matige verstandelijke  beperking, vaak gecombineerd met bijkomende gedrags- en emotionele  stoornissen.">
            <a:extLst>
              <a:ext uri="{FF2B5EF4-FFF2-40B4-BE49-F238E27FC236}">
                <a16:creationId xmlns:a16="http://schemas.microsoft.com/office/drawing/2014/main" id="{60ED4BC9-D791-692A-FE26-B8FFF41AC3F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24099" y="4479830"/>
            <a:ext cx="545422" cy="537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catures bij Stichting M. M. Delacroix - Regiotalent.be">
            <a:extLst>
              <a:ext uri="{FF2B5EF4-FFF2-40B4-BE49-F238E27FC236}">
                <a16:creationId xmlns:a16="http://schemas.microsoft.com/office/drawing/2014/main" id="{0D8CEF15-9931-9716-DEAF-DFB5353289AD}"/>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10425" t="13260" r="10459" b="25428"/>
          <a:stretch/>
        </p:blipFill>
        <p:spPr bwMode="auto">
          <a:xfrm>
            <a:off x="7796984" y="4427631"/>
            <a:ext cx="1146658" cy="38834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mfc Combo – Een organisatie in de Bijzondere Jeugdzorg">
            <a:extLst>
              <a:ext uri="{FF2B5EF4-FFF2-40B4-BE49-F238E27FC236}">
                <a16:creationId xmlns:a16="http://schemas.microsoft.com/office/drawing/2014/main" id="{049A7D40-76D9-DE40-7D12-DFFA81818C6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11623" y="4141252"/>
            <a:ext cx="924913" cy="5846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 Rotonda">
            <a:extLst>
              <a:ext uri="{FF2B5EF4-FFF2-40B4-BE49-F238E27FC236}">
                <a16:creationId xmlns:a16="http://schemas.microsoft.com/office/drawing/2014/main" id="{67707493-9464-4998-AEFC-1886FDE5CA7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22671" b="24055"/>
          <a:stretch/>
        </p:blipFill>
        <p:spPr bwMode="auto">
          <a:xfrm>
            <a:off x="6714620" y="5104308"/>
            <a:ext cx="1005114" cy="535453"/>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De Klinke+ - De website van erik-vanleeuw!">
            <a:extLst>
              <a:ext uri="{FF2B5EF4-FFF2-40B4-BE49-F238E27FC236}">
                <a16:creationId xmlns:a16="http://schemas.microsoft.com/office/drawing/2014/main" id="{3ED8948D-F209-18D1-1FF1-1D7359E6D8B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42072" y="4560308"/>
            <a:ext cx="1464013" cy="8236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leegzorg Vlaams-Brabant | CaptainWork">
            <a:extLst>
              <a:ext uri="{FF2B5EF4-FFF2-40B4-BE49-F238E27FC236}">
                <a16:creationId xmlns:a16="http://schemas.microsoft.com/office/drawing/2014/main" id="{A986BFA8-A888-8567-C148-4D869C9CC70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51396" y="4265086"/>
            <a:ext cx="924913" cy="105403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09BA34D-5DE6-DDE6-80F6-C47E8612924B}"/>
              </a:ext>
            </a:extLst>
          </p:cNvPr>
          <p:cNvSpPr txBox="1"/>
          <p:nvPr/>
        </p:nvSpPr>
        <p:spPr>
          <a:xfrm>
            <a:off x="249446" y="3876081"/>
            <a:ext cx="6094520" cy="369332"/>
          </a:xfrm>
          <a:prstGeom prst="rect">
            <a:avLst/>
          </a:prstGeom>
          <a:noFill/>
        </p:spPr>
        <p:txBody>
          <a:bodyPr wrap="square">
            <a:spAutoFit/>
          </a:bodyPr>
          <a:lstStyle/>
          <a:p>
            <a:pPr algn="ctr"/>
            <a:r>
              <a:rPr lang="nl-BE" sz="1800" dirty="0">
                <a:ln w="9525" cap="flat" cmpd="sng" algn="ctr">
                  <a:solidFill>
                    <a:srgbClr val="000000"/>
                  </a:solidFill>
                  <a:prstDash val="solid"/>
                  <a:round/>
                </a:ln>
                <a:solidFill>
                  <a:srgbClr val="ED7D31">
                    <a:alpha val="71000"/>
                  </a:srgbClr>
                </a:solidFill>
                <a:effectLst>
                  <a:outerShdw dist="35941" dir="2700000" algn="ctr">
                    <a:srgbClr val="868686"/>
                  </a:outerShdw>
                </a:effectLst>
                <a:latin typeface="Kristen ITC" panose="03050502040202030202" pitchFamily="66" charset="0"/>
                <a:ea typeface="Times New Roman" panose="02020603050405020304" pitchFamily="18" charset="0"/>
              </a:rPr>
              <a:t>DE LOPER vzw</a:t>
            </a:r>
            <a:endParaRPr lang="nl-BE" sz="800" dirty="0">
              <a:effectLst/>
              <a:latin typeface="Times New Roman" panose="02020603050405020304" pitchFamily="18" charset="0"/>
              <a:ea typeface="Times New Roman" panose="02020603050405020304" pitchFamily="18" charset="0"/>
            </a:endParaRPr>
          </a:p>
        </p:txBody>
      </p:sp>
      <p:pic>
        <p:nvPicPr>
          <p:cNvPr id="4" name="Picture 2" descr="1G1P Halle-Vilvoorde">
            <a:extLst>
              <a:ext uri="{FF2B5EF4-FFF2-40B4-BE49-F238E27FC236}">
                <a16:creationId xmlns:a16="http://schemas.microsoft.com/office/drawing/2014/main" id="{2A340FDF-F18A-6687-19D1-2DCC6889EF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1833" y="2457075"/>
            <a:ext cx="1720720" cy="576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1G1P: 1 Gezin, 1 Plan | Eerstelijnszones">
            <a:extLst>
              <a:ext uri="{FF2B5EF4-FFF2-40B4-BE49-F238E27FC236}">
                <a16:creationId xmlns:a16="http://schemas.microsoft.com/office/drawing/2014/main" id="{150470AB-F5B3-C3E8-1B89-0A15C822903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278479" y="5096277"/>
            <a:ext cx="1704195" cy="136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98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048E3-3572-364E-7701-B68CDD30DA5C}"/>
              </a:ext>
            </a:extLst>
          </p:cNvPr>
          <p:cNvSpPr>
            <a:spLocks noGrp="1"/>
          </p:cNvSpPr>
          <p:nvPr>
            <p:ph type="title"/>
          </p:nvPr>
        </p:nvSpPr>
        <p:spPr/>
        <p:txBody>
          <a:bodyPr/>
          <a:lstStyle/>
          <a:p>
            <a:r>
              <a:rPr lang="nl-BE" dirty="0"/>
              <a:t>CMP</a:t>
            </a:r>
            <a:br>
              <a:rPr lang="nl-BE" dirty="0"/>
            </a:br>
            <a:r>
              <a:rPr lang="nl-BE" dirty="0"/>
              <a:t>Crisishulp </a:t>
            </a:r>
            <a:r>
              <a:rPr lang="nl-BE" dirty="0" err="1"/>
              <a:t>AAnBOD</a:t>
            </a:r>
            <a:endParaRPr lang="nl-BE" dirty="0"/>
          </a:p>
        </p:txBody>
      </p:sp>
      <p:sp>
        <p:nvSpPr>
          <p:cNvPr id="6" name="Rechthoek: afgeronde hoeken 5">
            <a:extLst>
              <a:ext uri="{FF2B5EF4-FFF2-40B4-BE49-F238E27FC236}">
                <a16:creationId xmlns:a16="http://schemas.microsoft.com/office/drawing/2014/main" id="{2085B379-E3B7-7B0F-6677-1D5ED6A3B3CB}"/>
              </a:ext>
            </a:extLst>
          </p:cNvPr>
          <p:cNvSpPr/>
          <p:nvPr/>
        </p:nvSpPr>
        <p:spPr>
          <a:xfrm>
            <a:off x="439791" y="3709647"/>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Rechthoek: afgeronde hoeken 9">
            <a:extLst>
              <a:ext uri="{FF2B5EF4-FFF2-40B4-BE49-F238E27FC236}">
                <a16:creationId xmlns:a16="http://schemas.microsoft.com/office/drawing/2014/main" id="{851AA59F-85FF-68B8-CDD1-C1D26150B7AD}"/>
              </a:ext>
            </a:extLst>
          </p:cNvPr>
          <p:cNvSpPr/>
          <p:nvPr/>
        </p:nvSpPr>
        <p:spPr>
          <a:xfrm>
            <a:off x="4334968" y="3709647"/>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ln>
                <a:solidFill>
                  <a:sysClr val="windowText" lastClr="000000"/>
                </a:solidFill>
              </a:ln>
              <a:solidFill>
                <a:schemeClr val="bg2"/>
              </a:solidFill>
            </a:endParaRPr>
          </a:p>
        </p:txBody>
      </p:sp>
      <p:sp>
        <p:nvSpPr>
          <p:cNvPr id="5" name="Tijdelijke aanduiding voor tekst 4">
            <a:extLst>
              <a:ext uri="{FF2B5EF4-FFF2-40B4-BE49-F238E27FC236}">
                <a16:creationId xmlns:a16="http://schemas.microsoft.com/office/drawing/2014/main" id="{4A795B1B-3521-EACC-4CB8-03837E24B831}"/>
              </a:ext>
            </a:extLst>
          </p:cNvPr>
          <p:cNvSpPr>
            <a:spLocks noGrp="1"/>
          </p:cNvSpPr>
          <p:nvPr>
            <p:ph type="body" sz="quarter" idx="3"/>
          </p:nvPr>
        </p:nvSpPr>
        <p:spPr>
          <a:xfrm>
            <a:off x="4334967" y="3813829"/>
            <a:ext cx="3299233" cy="553373"/>
          </a:xfrm>
        </p:spPr>
        <p:txBody>
          <a:bodyPr/>
          <a:lstStyle/>
          <a:p>
            <a:pPr algn="ctr"/>
            <a:r>
              <a:rPr lang="nl-BE" dirty="0">
                <a:solidFill>
                  <a:schemeClr val="bg2"/>
                </a:solidFill>
              </a:rPr>
              <a:t>CRISIS</a:t>
            </a:r>
            <a:r>
              <a:rPr lang="nl-BE" dirty="0"/>
              <a:t> </a:t>
            </a:r>
            <a:r>
              <a:rPr lang="nl-BE" dirty="0">
                <a:solidFill>
                  <a:schemeClr val="bg2"/>
                </a:solidFill>
              </a:rPr>
              <a:t>GEZINNEN</a:t>
            </a:r>
          </a:p>
        </p:txBody>
      </p:sp>
      <p:sp>
        <p:nvSpPr>
          <p:cNvPr id="11" name="Rechthoek: afgeronde hoeken 10">
            <a:extLst>
              <a:ext uri="{FF2B5EF4-FFF2-40B4-BE49-F238E27FC236}">
                <a16:creationId xmlns:a16="http://schemas.microsoft.com/office/drawing/2014/main" id="{DDD68AAB-D557-3511-F967-A5133E14D235}"/>
              </a:ext>
            </a:extLst>
          </p:cNvPr>
          <p:cNvSpPr/>
          <p:nvPr/>
        </p:nvSpPr>
        <p:spPr>
          <a:xfrm>
            <a:off x="8387219" y="3709647"/>
            <a:ext cx="3408277"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ekstvak 8">
            <a:extLst>
              <a:ext uri="{FF2B5EF4-FFF2-40B4-BE49-F238E27FC236}">
                <a16:creationId xmlns:a16="http://schemas.microsoft.com/office/drawing/2014/main" id="{B0F9EE98-860F-C76E-4EA2-8B6C05A10F11}"/>
              </a:ext>
            </a:extLst>
          </p:cNvPr>
          <p:cNvSpPr txBox="1"/>
          <p:nvPr/>
        </p:nvSpPr>
        <p:spPr>
          <a:xfrm>
            <a:off x="4511583" y="5305844"/>
            <a:ext cx="2945999" cy="400110"/>
          </a:xfrm>
          <a:prstGeom prst="rect">
            <a:avLst/>
          </a:prstGeom>
          <a:noFill/>
        </p:spPr>
        <p:txBody>
          <a:bodyPr wrap="none" rtlCol="0">
            <a:spAutoFit/>
          </a:bodyPr>
          <a:lstStyle/>
          <a:p>
            <a:r>
              <a:rPr lang="nl-BE" sz="2000" dirty="0">
                <a:latin typeface="Open Sans" panose="020B0606030504020204" pitchFamily="34" charset="0"/>
                <a:ea typeface="Open Sans" panose="020B0606030504020204" pitchFamily="34" charset="0"/>
                <a:cs typeface="Open Sans" panose="020B0606030504020204" pitchFamily="34" charset="0"/>
              </a:rPr>
              <a:t>Bijkomend crisistraject </a:t>
            </a:r>
          </a:p>
        </p:txBody>
      </p:sp>
      <p:cxnSp>
        <p:nvCxnSpPr>
          <p:cNvPr id="12" name="Rechte verbindingslijn met pijl 11">
            <a:extLst>
              <a:ext uri="{FF2B5EF4-FFF2-40B4-BE49-F238E27FC236}">
                <a16:creationId xmlns:a16="http://schemas.microsoft.com/office/drawing/2014/main" id="{B37C57DA-9D01-67B3-7058-662A2289EDB4}"/>
              </a:ext>
            </a:extLst>
          </p:cNvPr>
          <p:cNvCxnSpPr/>
          <p:nvPr/>
        </p:nvCxnSpPr>
        <p:spPr>
          <a:xfrm>
            <a:off x="6007260" y="4757194"/>
            <a:ext cx="0" cy="474562"/>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3" name="Picture 2" descr="Nieuwsbrief Jeugdhulp">
            <a:extLst>
              <a:ext uri="{FF2B5EF4-FFF2-40B4-BE49-F238E27FC236}">
                <a16:creationId xmlns:a16="http://schemas.microsoft.com/office/drawing/2014/main" id="{06217772-BB70-FBB2-C16E-4C4B8DEDE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095" y="5780042"/>
            <a:ext cx="2086329" cy="5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083F-BA5B-4D78-A4C1-733AA037F246}"/>
              </a:ext>
            </a:extLst>
          </p:cNvPr>
          <p:cNvSpPr>
            <a:spLocks noGrp="1"/>
          </p:cNvSpPr>
          <p:nvPr>
            <p:ph type="title"/>
          </p:nvPr>
        </p:nvSpPr>
        <p:spPr/>
        <p:txBody>
          <a:bodyPr>
            <a:normAutofit/>
          </a:bodyPr>
          <a:lstStyle/>
          <a:p>
            <a:r>
              <a:rPr lang="nl-NL" dirty="0"/>
              <a:t>Crisis gezinnen</a:t>
            </a:r>
            <a:endParaRPr lang="nl-BE" dirty="0"/>
          </a:p>
        </p:txBody>
      </p:sp>
      <p:sp>
        <p:nvSpPr>
          <p:cNvPr id="5" name="Tijdelijke aanduiding voor inhoud 4">
            <a:extLst>
              <a:ext uri="{FF2B5EF4-FFF2-40B4-BE49-F238E27FC236}">
                <a16:creationId xmlns:a16="http://schemas.microsoft.com/office/drawing/2014/main" id="{C10FC103-810E-4159-A407-9E068F194AEE}"/>
              </a:ext>
            </a:extLst>
          </p:cNvPr>
          <p:cNvSpPr>
            <a:spLocks noGrp="1"/>
          </p:cNvSpPr>
          <p:nvPr>
            <p:ph sz="half" idx="2"/>
          </p:nvPr>
        </p:nvSpPr>
        <p:spPr>
          <a:xfrm>
            <a:off x="581194" y="2060294"/>
            <a:ext cx="10249366" cy="4732392"/>
          </a:xfrm>
        </p:spPr>
        <p:txBody>
          <a:bodyPr>
            <a:noAutofit/>
          </a:bodyPr>
          <a:lstStyle/>
          <a:p>
            <a:r>
              <a:rPr lang="nl-BE" dirty="0">
                <a:solidFill>
                  <a:schemeClr val="tx1">
                    <a:lumMod val="85000"/>
                    <a:lumOff val="15000"/>
                  </a:schemeClr>
                </a:solidFill>
                <a:latin typeface="Calibri Light" panose="020F0302020204030204" pitchFamily="34" charset="0"/>
              </a:rPr>
              <a:t>Crisisbegeleiding gezinnen – </a:t>
            </a:r>
            <a:r>
              <a:rPr lang="nl-BE" b="1" dirty="0">
                <a:solidFill>
                  <a:schemeClr val="tx1">
                    <a:lumMod val="85000"/>
                    <a:lumOff val="15000"/>
                  </a:schemeClr>
                </a:solidFill>
                <a:latin typeface="Calibri Light" panose="020F0302020204030204" pitchFamily="34" charset="0"/>
              </a:rPr>
              <a:t>28 dagen </a:t>
            </a:r>
            <a:r>
              <a:rPr lang="nl-BE" dirty="0">
                <a:solidFill>
                  <a:schemeClr val="tx1">
                    <a:lumMod val="85000"/>
                    <a:lumOff val="15000"/>
                  </a:schemeClr>
                </a:solidFill>
                <a:latin typeface="Calibri Light" panose="020F0302020204030204" pitchFamily="34" charset="0"/>
              </a:rPr>
              <a:t>(2-4 gesprekken/week) </a:t>
            </a:r>
          </a:p>
          <a:p>
            <a:pPr lvl="1"/>
            <a:r>
              <a:rPr lang="nl-BE" dirty="0">
                <a:solidFill>
                  <a:schemeClr val="tx1">
                    <a:lumMod val="85000"/>
                    <a:lumOff val="15000"/>
                  </a:schemeClr>
                </a:solidFill>
                <a:latin typeface="Calibri Light" panose="020F0302020204030204" pitchFamily="34" charset="0"/>
              </a:rPr>
              <a:t>Doelstellingenplan (evolutie meetbaar)</a:t>
            </a:r>
          </a:p>
          <a:p>
            <a:pPr lvl="1"/>
            <a:r>
              <a:rPr lang="nl-BE" dirty="0">
                <a:solidFill>
                  <a:schemeClr val="tx1">
                    <a:lumMod val="85000"/>
                    <a:lumOff val="15000"/>
                  </a:schemeClr>
                </a:solidFill>
                <a:latin typeface="Calibri Light" panose="020F0302020204030204" pitchFamily="34" charset="0"/>
              </a:rPr>
              <a:t>Crisis de-escaleren, veiligheid verhogen, stabiliseren</a:t>
            </a:r>
          </a:p>
          <a:p>
            <a:pPr lvl="1"/>
            <a:r>
              <a:rPr lang="nl-BE" dirty="0">
                <a:solidFill>
                  <a:schemeClr val="tx1">
                    <a:lumMod val="85000"/>
                    <a:lumOff val="15000"/>
                  </a:schemeClr>
                </a:solidFill>
                <a:latin typeface="Calibri Light" panose="020F0302020204030204" pitchFamily="34" charset="0"/>
              </a:rPr>
              <a:t>Oriënteren naar vervolghulp</a:t>
            </a:r>
          </a:p>
          <a:p>
            <a:pPr lvl="1"/>
            <a:r>
              <a:rPr lang="nl-BE" dirty="0">
                <a:solidFill>
                  <a:schemeClr val="tx1">
                    <a:lumMod val="85000"/>
                    <a:lumOff val="15000"/>
                  </a:schemeClr>
                </a:solidFill>
                <a:latin typeface="Calibri Light" panose="020F0302020204030204" pitchFamily="34" charset="0"/>
              </a:rPr>
              <a:t>Gezin in krachten zetten tot vervolghulp kan opstarten</a:t>
            </a:r>
          </a:p>
          <a:p>
            <a:pPr lvl="1"/>
            <a:endParaRPr lang="nl-BE" sz="1000" dirty="0">
              <a:solidFill>
                <a:schemeClr val="tx1">
                  <a:lumMod val="85000"/>
                  <a:lumOff val="15000"/>
                </a:schemeClr>
              </a:solidFill>
              <a:latin typeface="Calibri Light" panose="020F0302020204030204" pitchFamily="34" charset="0"/>
            </a:endParaRPr>
          </a:p>
          <a:p>
            <a:r>
              <a:rPr lang="nl-BE" dirty="0">
                <a:solidFill>
                  <a:schemeClr val="tx1">
                    <a:lumMod val="85000"/>
                    <a:lumOff val="15000"/>
                  </a:schemeClr>
                </a:solidFill>
                <a:latin typeface="Calibri Light" panose="020F0302020204030204" pitchFamily="34" charset="0"/>
              </a:rPr>
              <a:t>Met of zonder crisisverblijf (combinatie is mogelijk)</a:t>
            </a:r>
          </a:p>
          <a:p>
            <a:endParaRPr lang="nl-BE" sz="1000" dirty="0">
              <a:solidFill>
                <a:schemeClr val="tx1">
                  <a:lumMod val="85000"/>
                  <a:lumOff val="15000"/>
                </a:schemeClr>
              </a:solidFill>
              <a:latin typeface="Calibri Light" panose="020F0302020204030204" pitchFamily="34" charset="0"/>
            </a:endParaRPr>
          </a:p>
          <a:p>
            <a:r>
              <a:rPr lang="nl-BE" dirty="0">
                <a:solidFill>
                  <a:schemeClr val="tx1">
                    <a:lumMod val="85000"/>
                    <a:lumOff val="15000"/>
                  </a:schemeClr>
                </a:solidFill>
                <a:latin typeface="Calibri Light" panose="020F0302020204030204" pitchFamily="34" charset="0"/>
              </a:rPr>
              <a:t>Focus op ouderproblematiek (</a:t>
            </a:r>
            <a:r>
              <a:rPr lang="nl-NL" dirty="0">
                <a:solidFill>
                  <a:schemeClr val="tx1">
                    <a:lumMod val="85000"/>
                    <a:lumOff val="15000"/>
                  </a:schemeClr>
                </a:solidFill>
                <a:latin typeface="Calibri Light" panose="020F0302020204030204" pitchFamily="34" charset="0"/>
              </a:rPr>
              <a:t>psychosociale of relationele noodsituatie)</a:t>
            </a:r>
          </a:p>
          <a:p>
            <a:endParaRPr lang="nl-NL" sz="1000" dirty="0">
              <a:solidFill>
                <a:schemeClr val="tx1">
                  <a:lumMod val="85000"/>
                  <a:lumOff val="15000"/>
                </a:schemeClr>
              </a:solidFill>
              <a:latin typeface="Calibri Light" panose="020F0302020204030204" pitchFamily="34" charset="0"/>
            </a:endParaRPr>
          </a:p>
          <a:p>
            <a:r>
              <a:rPr lang="nl-NL" dirty="0">
                <a:solidFill>
                  <a:schemeClr val="tx1">
                    <a:lumMod val="85000"/>
                    <a:lumOff val="15000"/>
                  </a:schemeClr>
                </a:solidFill>
                <a:latin typeface="Calibri Light" panose="020F0302020204030204" pitchFamily="34" charset="0"/>
              </a:rPr>
              <a:t>Minderjarigen in het gezin  </a:t>
            </a:r>
          </a:p>
          <a:p>
            <a:endParaRPr lang="nl-NL" sz="1000" dirty="0">
              <a:solidFill>
                <a:schemeClr val="tx1">
                  <a:lumMod val="85000"/>
                  <a:lumOff val="15000"/>
                </a:schemeClr>
              </a:solidFill>
              <a:latin typeface="Calibri Light" panose="020F0302020204030204" pitchFamily="34" charset="0"/>
            </a:endParaRPr>
          </a:p>
          <a:p>
            <a:r>
              <a:rPr lang="nl-NL" dirty="0">
                <a:solidFill>
                  <a:schemeClr val="tx1">
                    <a:lumMod val="85000"/>
                    <a:lumOff val="15000"/>
                  </a:schemeClr>
                </a:solidFill>
                <a:latin typeface="Calibri Light" panose="020F0302020204030204" pitchFamily="34" charset="0"/>
              </a:rPr>
              <a:t>Projectmiddelen tot en met november 2025</a:t>
            </a:r>
            <a:endParaRPr lang="nl-BE" dirty="0">
              <a:solidFill>
                <a:schemeClr val="tx1">
                  <a:lumMod val="85000"/>
                  <a:lumOff val="15000"/>
                </a:schemeClr>
              </a:solidFill>
              <a:latin typeface="Calibri Light" panose="020F0302020204030204" pitchFamily="34" charset="0"/>
            </a:endParaRPr>
          </a:p>
          <a:p>
            <a:endParaRPr lang="nl-BE" dirty="0">
              <a:solidFill>
                <a:schemeClr val="tx1">
                  <a:lumMod val="85000"/>
                  <a:lumOff val="15000"/>
                </a:schemeClr>
              </a:solidFill>
              <a:latin typeface="Calibri Light" panose="020F0302020204030204" pitchFamily="34" charset="0"/>
            </a:endParaRPr>
          </a:p>
        </p:txBody>
      </p:sp>
      <p:pic>
        <p:nvPicPr>
          <p:cNvPr id="7" name="Picture 4" descr="Afbeeldingsresultaat voor caw">
            <a:extLst>
              <a:ext uri="{FF2B5EF4-FFF2-40B4-BE49-F238E27FC236}">
                <a16:creationId xmlns:a16="http://schemas.microsoft.com/office/drawing/2014/main" id="{7A623FAF-0C02-3305-A62A-84B89EFD2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ieuwsbrief Jeugdhulp">
            <a:extLst>
              <a:ext uri="{FF2B5EF4-FFF2-40B4-BE49-F238E27FC236}">
                <a16:creationId xmlns:a16="http://schemas.microsoft.com/office/drawing/2014/main" id="{C3D3160D-A91D-3057-7BE0-11AAF6CFD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477" y="1960396"/>
            <a:ext cx="2086329" cy="5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alpha val="95000"/>
          </a:schemeClr>
        </a:solidFill>
        <a:effectLst/>
      </p:bgPr>
    </p:bg>
    <p:spTree>
      <p:nvGrpSpPr>
        <p:cNvPr id="1" name=""/>
        <p:cNvGrpSpPr/>
        <p:nvPr/>
      </p:nvGrpSpPr>
      <p:grpSpPr>
        <a:xfrm>
          <a:off x="0" y="0"/>
          <a:ext cx="0" cy="0"/>
          <a:chOff x="0" y="0"/>
          <a:chExt cx="0" cy="0"/>
        </a:xfrm>
      </p:grpSpPr>
      <p:pic>
        <p:nvPicPr>
          <p:cNvPr id="1028" name="Picture 4" descr="Arrondissement of Leuven - Wikiwand">
            <a:extLst>
              <a:ext uri="{FF2B5EF4-FFF2-40B4-BE49-F238E27FC236}">
                <a16:creationId xmlns:a16="http://schemas.microsoft.com/office/drawing/2014/main" id="{D2EF7012-F074-40D4-74D3-7A63E0D3DA2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857" y="1717990"/>
            <a:ext cx="11593328" cy="514001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81193" y="729658"/>
            <a:ext cx="11029616" cy="988332"/>
          </a:xfrm>
        </p:spPr>
        <p:txBody>
          <a:bodyPr/>
          <a:lstStyle/>
          <a:p>
            <a:r>
              <a:rPr lang="nl-BE" dirty="0"/>
              <a:t>Crisis gezinnen</a:t>
            </a:r>
            <a:br>
              <a:rPr lang="nl-BE" dirty="0"/>
            </a:br>
            <a:r>
              <a:rPr lang="nl-BE" dirty="0"/>
              <a:t>crisismedewerkers											 </a:t>
            </a:r>
            <a:r>
              <a:rPr lang="nl-BE" sz="2000" dirty="0"/>
              <a:t>0,5 VTE/medewerker</a:t>
            </a:r>
            <a:endParaRPr lang="nl-BE" dirty="0"/>
          </a:p>
        </p:txBody>
      </p:sp>
      <p:pic>
        <p:nvPicPr>
          <p:cNvPr id="6" name="Graphic 5" descr="Man met effen opvulling">
            <a:extLst>
              <a:ext uri="{FF2B5EF4-FFF2-40B4-BE49-F238E27FC236}">
                <a16:creationId xmlns:a16="http://schemas.microsoft.com/office/drawing/2014/main" id="{3E214AC8-EFB9-A0BA-885A-C2325037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9205" y="2609127"/>
            <a:ext cx="819873" cy="819873"/>
          </a:xfrm>
          <a:prstGeom prst="rect">
            <a:avLst/>
          </a:prstGeom>
        </p:spPr>
      </p:pic>
      <p:pic>
        <p:nvPicPr>
          <p:cNvPr id="7" name="Graphic 6" descr="Man met effen opvulling">
            <a:extLst>
              <a:ext uri="{FF2B5EF4-FFF2-40B4-BE49-F238E27FC236}">
                <a16:creationId xmlns:a16="http://schemas.microsoft.com/office/drawing/2014/main" id="{6883752C-9E38-E15A-3F83-B324AE2C32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6426" y="5718405"/>
            <a:ext cx="819873" cy="819873"/>
          </a:xfrm>
          <a:prstGeom prst="rect">
            <a:avLst/>
          </a:prstGeom>
        </p:spPr>
      </p:pic>
      <p:pic>
        <p:nvPicPr>
          <p:cNvPr id="8" name="Graphic 7" descr="Man met effen opvulling">
            <a:extLst>
              <a:ext uri="{FF2B5EF4-FFF2-40B4-BE49-F238E27FC236}">
                <a16:creationId xmlns:a16="http://schemas.microsoft.com/office/drawing/2014/main" id="{75C71B73-0B94-BEC5-DF4B-925CF032FC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1510" y="2199190"/>
            <a:ext cx="819873" cy="819873"/>
          </a:xfrm>
          <a:prstGeom prst="rect">
            <a:avLst/>
          </a:prstGeom>
        </p:spPr>
      </p:pic>
      <p:pic>
        <p:nvPicPr>
          <p:cNvPr id="9" name="Graphic 8" descr="Man met effen opvulling">
            <a:extLst>
              <a:ext uri="{FF2B5EF4-FFF2-40B4-BE49-F238E27FC236}">
                <a16:creationId xmlns:a16="http://schemas.microsoft.com/office/drawing/2014/main" id="{6EEBB131-C897-921B-BBBE-7246BB7C3C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2924" y="3308261"/>
            <a:ext cx="819873" cy="819873"/>
          </a:xfrm>
          <a:prstGeom prst="rect">
            <a:avLst/>
          </a:prstGeom>
        </p:spPr>
      </p:pic>
      <p:pic>
        <p:nvPicPr>
          <p:cNvPr id="10" name="Graphic 9" descr="Man met effen opvulling">
            <a:extLst>
              <a:ext uri="{FF2B5EF4-FFF2-40B4-BE49-F238E27FC236}">
                <a16:creationId xmlns:a16="http://schemas.microsoft.com/office/drawing/2014/main" id="{1E8390C2-2423-D380-217B-3961AD6D8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9536" y="4128134"/>
            <a:ext cx="819873" cy="819873"/>
          </a:xfrm>
          <a:prstGeom prst="rect">
            <a:avLst/>
          </a:prstGeom>
        </p:spPr>
      </p:pic>
    </p:spTree>
    <p:extLst>
      <p:ext uri="{BB962C8B-B14F-4D97-AF65-F5344CB8AC3E}">
        <p14:creationId xmlns:p14="http://schemas.microsoft.com/office/powerpoint/2010/main" val="132272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6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7" name="Rectangle 7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8" name="Rectangle 7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9" name="Rectangle 7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0" name="Rectangle 77">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1" name="Rectangle 79">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el 1">
            <a:extLst>
              <a:ext uri="{FF2B5EF4-FFF2-40B4-BE49-F238E27FC236}">
                <a16:creationId xmlns:a16="http://schemas.microsoft.com/office/drawing/2014/main" id="{912AA9E1-48B9-B94D-EE95-1F2712F85A38}"/>
              </a:ext>
            </a:extLst>
          </p:cNvPr>
          <p:cNvSpPr>
            <a:spLocks noGrp="1"/>
          </p:cNvSpPr>
          <p:nvPr>
            <p:ph type="title"/>
          </p:nvPr>
        </p:nvSpPr>
        <p:spPr>
          <a:xfrm>
            <a:off x="762121" y="960723"/>
            <a:ext cx="4968489" cy="1013800"/>
          </a:xfrm>
        </p:spPr>
        <p:txBody>
          <a:bodyPr vert="horz" lIns="91440" tIns="45720" rIns="91440" bIns="45720" rtlCol="0" anchor="b">
            <a:normAutofit/>
          </a:bodyPr>
          <a:lstStyle/>
          <a:p>
            <a:r>
              <a:rPr lang="en-US" dirty="0">
                <a:solidFill>
                  <a:srgbClr val="FFFFFF"/>
                </a:solidFill>
              </a:rPr>
              <a:t>CRISIS GEZINNEN</a:t>
            </a:r>
            <a:br>
              <a:rPr lang="en-US" dirty="0">
                <a:solidFill>
                  <a:srgbClr val="FFFFFF"/>
                </a:solidFill>
              </a:rPr>
            </a:br>
            <a:r>
              <a:rPr lang="en-US" dirty="0">
                <a:solidFill>
                  <a:srgbClr val="FFFFFF"/>
                </a:solidFill>
              </a:rPr>
              <a:t>CRISISVERBLIJF</a:t>
            </a:r>
          </a:p>
        </p:txBody>
      </p:sp>
      <p:sp>
        <p:nvSpPr>
          <p:cNvPr id="82" name="Rectangle 81">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4" name="Rectangle 83">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Tijdelijke aanduiding voor inhoud 2">
            <a:extLst>
              <a:ext uri="{FF2B5EF4-FFF2-40B4-BE49-F238E27FC236}">
                <a16:creationId xmlns:a16="http://schemas.microsoft.com/office/drawing/2014/main" id="{79E66021-367F-C206-C6FE-94C49C68345B}"/>
              </a:ext>
            </a:extLst>
          </p:cNvPr>
          <p:cNvSpPr txBox="1">
            <a:spLocks/>
          </p:cNvSpPr>
          <p:nvPr/>
        </p:nvSpPr>
        <p:spPr>
          <a:xfrm>
            <a:off x="783387" y="2254102"/>
            <a:ext cx="4947221" cy="365034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Vilvoorde </a:t>
            </a:r>
          </a:p>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Asse</a:t>
            </a:r>
          </a:p>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Tervuren </a:t>
            </a:r>
          </a:p>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Halle </a:t>
            </a:r>
          </a:p>
          <a:p>
            <a:pPr marL="630000" marR="0" lvl="1"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FFFFFF"/>
                </a:solidFill>
                <a:effectLst/>
                <a:uLnTx/>
                <a:uFillTx/>
                <a:latin typeface="Gill Sans MT" panose="020B0502020104020203"/>
                <a:ea typeface="+mn-ea"/>
                <a:cs typeface="+mn-cs"/>
              </a:rPr>
              <a:t>Kleine studio </a:t>
            </a:r>
          </a:p>
          <a:p>
            <a:pPr marL="630000" marR="0" lvl="1"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600" b="0" i="0" u="none" strike="noStrike" kern="1200" cap="none" spc="0" normalizeH="0" baseline="0" noProof="0" dirty="0">
                <a:ln>
                  <a:noFill/>
                </a:ln>
                <a:solidFill>
                  <a:srgbClr val="FFFFFF"/>
                </a:solidFill>
                <a:effectLst/>
                <a:uLnTx/>
                <a:uFillTx/>
                <a:latin typeface="Gill Sans MT" panose="020B0502020104020203"/>
                <a:ea typeface="+mn-ea"/>
                <a:cs typeface="+mn-cs"/>
              </a:rPr>
              <a:t>Grote studio</a:t>
            </a:r>
          </a:p>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err="1">
                <a:ln>
                  <a:noFill/>
                </a:ln>
                <a:solidFill>
                  <a:srgbClr val="FFFFFF"/>
                </a:solidFill>
                <a:effectLst/>
                <a:uLnTx/>
                <a:uFillTx/>
                <a:latin typeface="Gill Sans MT" panose="020B0502020104020203"/>
                <a:ea typeface="+mn-ea"/>
                <a:cs typeface="+mn-cs"/>
              </a:rPr>
              <a:t>Directe</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err="1">
                <a:ln>
                  <a:noFill/>
                </a:ln>
                <a:solidFill>
                  <a:srgbClr val="FFFFFF"/>
                </a:solidFill>
                <a:effectLst/>
                <a:uLnTx/>
                <a:uFillTx/>
                <a:latin typeface="Gill Sans MT" panose="020B0502020104020203"/>
                <a:ea typeface="+mn-ea"/>
                <a:cs typeface="+mn-cs"/>
              </a:rPr>
              <a:t>Opvang</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 (Leuven)</a:t>
            </a:r>
          </a:p>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Het </a:t>
            </a:r>
            <a:r>
              <a:rPr kumimoji="0" lang="en-US" sz="1800" b="0" i="0" u="none" strike="noStrike" kern="1200" cap="none" spc="0" normalizeH="0" baseline="0" noProof="0" dirty="0" err="1">
                <a:ln>
                  <a:noFill/>
                </a:ln>
                <a:solidFill>
                  <a:srgbClr val="FFFFFF"/>
                </a:solidFill>
                <a:effectLst/>
                <a:uLnTx/>
                <a:uFillTx/>
                <a:latin typeface="Gill Sans MT" panose="020B0502020104020203"/>
                <a:ea typeface="+mn-ea"/>
                <a:cs typeface="+mn-cs"/>
              </a:rPr>
              <a:t>Poorthuis</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err="1">
                <a:ln>
                  <a:noFill/>
                </a:ln>
                <a:solidFill>
                  <a:srgbClr val="FFFFFF"/>
                </a:solidFill>
                <a:effectLst/>
                <a:uLnTx/>
                <a:uFillTx/>
                <a:latin typeface="Gill Sans MT" panose="020B0502020104020203"/>
                <a:ea typeface="+mn-ea"/>
                <a:cs typeface="+mn-cs"/>
              </a:rPr>
              <a:t>Diest</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a:t>
            </a:r>
          </a:p>
          <a:p>
            <a:pPr marL="306000" marR="0" lvl="0" indent="-306000" algn="l" defTabSz="457200" rtl="0" eaLnBrk="1" fontAlgn="auto" latinLnBrk="0" hangingPunct="1">
              <a:lnSpc>
                <a:spcPct val="100000"/>
              </a:lnSpc>
              <a:spcBef>
                <a:spcPct val="20000"/>
              </a:spcBef>
              <a:spcAft>
                <a:spcPts val="600"/>
              </a:spcAft>
              <a:buClr>
                <a:srgbClr val="CA146B"/>
              </a:buClr>
              <a:buSzPct val="92000"/>
              <a:buFont typeface="Wingdings 2" panose="05020102010507070707" pitchFamily="18" charset="2"/>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err="1">
                <a:ln>
                  <a:noFill/>
                </a:ln>
                <a:solidFill>
                  <a:srgbClr val="FFFFFF"/>
                </a:solidFill>
                <a:effectLst/>
                <a:uLnTx/>
                <a:uFillTx/>
                <a:latin typeface="Gill Sans MT" panose="020B0502020104020203"/>
                <a:ea typeface="+mn-ea"/>
                <a:cs typeface="+mn-cs"/>
              </a:rPr>
              <a:t>andere</a:t>
            </a: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 </a:t>
            </a:r>
            <a:r>
              <a:rPr kumimoji="0" lang="en-US" sz="1800" b="0" i="0" u="none" strike="noStrike" kern="1200" cap="none" spc="0" normalizeH="0" baseline="0" noProof="0" dirty="0" err="1">
                <a:ln>
                  <a:noFill/>
                </a:ln>
                <a:solidFill>
                  <a:srgbClr val="FFFFFF"/>
                </a:solidFill>
                <a:effectLst/>
                <a:uLnTx/>
                <a:uFillTx/>
                <a:latin typeface="Gill Sans MT" panose="020B0502020104020203"/>
                <a:ea typeface="+mn-ea"/>
                <a:cs typeface="+mn-cs"/>
              </a:rPr>
              <a:t>initiatieven</a:t>
            </a: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7" name="Afbeelding 6">
            <a:extLst>
              <a:ext uri="{FF2B5EF4-FFF2-40B4-BE49-F238E27FC236}">
                <a16:creationId xmlns:a16="http://schemas.microsoft.com/office/drawing/2014/main" id="{F5E14877-DD04-D99A-B929-91E2E0B8DBC9}"/>
              </a:ext>
            </a:extLst>
          </p:cNvPr>
          <p:cNvPicPr>
            <a:picLocks noChangeAspect="1"/>
          </p:cNvPicPr>
          <p:nvPr/>
        </p:nvPicPr>
        <p:blipFill rotWithShape="1">
          <a:blip r:embed="rId2"/>
          <a:srcRect t="2101" r="38" b="517"/>
          <a:stretch/>
        </p:blipFill>
        <p:spPr>
          <a:xfrm>
            <a:off x="3514265" y="1713722"/>
            <a:ext cx="8838876" cy="4007615"/>
          </a:xfrm>
          <a:prstGeom prst="rect">
            <a:avLst/>
          </a:prstGeom>
        </p:spPr>
      </p:pic>
      <p:pic>
        <p:nvPicPr>
          <p:cNvPr id="9" name="Graphic 8" descr="Introductiepagina met effen opvulling">
            <a:extLst>
              <a:ext uri="{FF2B5EF4-FFF2-40B4-BE49-F238E27FC236}">
                <a16:creationId xmlns:a16="http://schemas.microsoft.com/office/drawing/2014/main" id="{D8001FEA-C039-356D-D012-7EF21AE7D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61000" y="3136698"/>
            <a:ext cx="417215" cy="417215"/>
          </a:xfrm>
          <a:prstGeom prst="rect">
            <a:avLst/>
          </a:prstGeom>
        </p:spPr>
      </p:pic>
      <p:pic>
        <p:nvPicPr>
          <p:cNvPr id="10" name="Graphic 9" descr="Introductiepagina met effen opvulling">
            <a:extLst>
              <a:ext uri="{FF2B5EF4-FFF2-40B4-BE49-F238E27FC236}">
                <a16:creationId xmlns:a16="http://schemas.microsoft.com/office/drawing/2014/main" id="{80A2A14B-A3E0-D8DC-B2BC-6BDFAAACF8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9938" y="3300314"/>
            <a:ext cx="417215" cy="417215"/>
          </a:xfrm>
          <a:prstGeom prst="rect">
            <a:avLst/>
          </a:prstGeom>
        </p:spPr>
      </p:pic>
      <p:pic>
        <p:nvPicPr>
          <p:cNvPr id="11" name="Graphic 10" descr="Introductiepagina met effen opvulling">
            <a:extLst>
              <a:ext uri="{FF2B5EF4-FFF2-40B4-BE49-F238E27FC236}">
                <a16:creationId xmlns:a16="http://schemas.microsoft.com/office/drawing/2014/main" id="{32BEC4D1-70EB-326F-2BC1-E1E5FB146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3539" y="4122244"/>
            <a:ext cx="417215" cy="417215"/>
          </a:xfrm>
          <a:prstGeom prst="rect">
            <a:avLst/>
          </a:prstGeom>
        </p:spPr>
      </p:pic>
      <p:pic>
        <p:nvPicPr>
          <p:cNvPr id="13" name="Graphic 12" descr="Introductiepagina met effen opvulling">
            <a:extLst>
              <a:ext uri="{FF2B5EF4-FFF2-40B4-BE49-F238E27FC236}">
                <a16:creationId xmlns:a16="http://schemas.microsoft.com/office/drawing/2014/main" id="{3C5D9972-6221-B8CD-022D-041A78C7FA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3010" y="5116505"/>
            <a:ext cx="417215" cy="417215"/>
          </a:xfrm>
          <a:prstGeom prst="rect">
            <a:avLst/>
          </a:prstGeom>
        </p:spPr>
      </p:pic>
      <p:pic>
        <p:nvPicPr>
          <p:cNvPr id="15" name="Graphic 14" descr="Introductiepagina met effen opvulling">
            <a:extLst>
              <a:ext uri="{FF2B5EF4-FFF2-40B4-BE49-F238E27FC236}">
                <a16:creationId xmlns:a16="http://schemas.microsoft.com/office/drawing/2014/main" id="{D3423EC5-44DB-A8FC-B4DA-D1D4E39E67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3894" y="4845688"/>
            <a:ext cx="417215" cy="417215"/>
          </a:xfrm>
          <a:prstGeom prst="rect">
            <a:avLst/>
          </a:prstGeom>
        </p:spPr>
      </p:pic>
      <p:pic>
        <p:nvPicPr>
          <p:cNvPr id="3" name="Graphic 2" descr="Introductiepagina met effen opvulling">
            <a:extLst>
              <a:ext uri="{FF2B5EF4-FFF2-40B4-BE49-F238E27FC236}">
                <a16:creationId xmlns:a16="http://schemas.microsoft.com/office/drawing/2014/main" id="{075A44E1-940F-F675-DB2A-916C58FFD3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0469" y="3750869"/>
            <a:ext cx="417215" cy="417215"/>
          </a:xfrm>
          <a:prstGeom prst="rect">
            <a:avLst/>
          </a:prstGeom>
        </p:spPr>
      </p:pic>
      <p:pic>
        <p:nvPicPr>
          <p:cNvPr id="4" name="Graphic 3" descr="Introductiepagina met effen opvulling">
            <a:extLst>
              <a:ext uri="{FF2B5EF4-FFF2-40B4-BE49-F238E27FC236}">
                <a16:creationId xmlns:a16="http://schemas.microsoft.com/office/drawing/2014/main" id="{1DF0895F-3161-D43A-8EBB-648BD9FE4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3610" y="2163428"/>
            <a:ext cx="417215" cy="417215"/>
          </a:xfrm>
          <a:prstGeom prst="rect">
            <a:avLst/>
          </a:prstGeom>
        </p:spPr>
      </p:pic>
    </p:spTree>
    <p:extLst>
      <p:ext uri="{BB962C8B-B14F-4D97-AF65-F5344CB8AC3E}">
        <p14:creationId xmlns:p14="http://schemas.microsoft.com/office/powerpoint/2010/main" val="522756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1192" y="2044523"/>
            <a:ext cx="5475363" cy="4497793"/>
          </a:xfrm>
        </p:spPr>
        <p:txBody>
          <a:bodyPr>
            <a:noAutofit/>
          </a:bodyPr>
          <a:lstStyle/>
          <a:p>
            <a:r>
              <a:rPr lang="nl-BE" sz="1600" dirty="0">
                <a:latin typeface="Calibri Light" panose="020F0302020204030204" pitchFamily="34" charset="0"/>
              </a:rPr>
              <a:t>Bij voorkeur professionele hulpverleners:</a:t>
            </a:r>
          </a:p>
          <a:p>
            <a:pPr lvl="2"/>
            <a:r>
              <a:rPr lang="nl-BE" sz="1600" dirty="0">
                <a:latin typeface="Calibri Light" panose="020F0302020204030204" pitchFamily="34" charset="0"/>
              </a:rPr>
              <a:t>Brede instap (CLB/CAW/…)</a:t>
            </a:r>
          </a:p>
          <a:p>
            <a:pPr lvl="2"/>
            <a:r>
              <a:rPr lang="nl-BE" sz="1600" dirty="0">
                <a:latin typeface="Calibri Light" panose="020F0302020204030204" pitchFamily="34" charset="0"/>
              </a:rPr>
              <a:t>Gemandateerde voorzieningen (OCJ/VK)</a:t>
            </a:r>
          </a:p>
          <a:p>
            <a:pPr lvl="2"/>
            <a:r>
              <a:rPr lang="nl-BE" sz="1600" dirty="0">
                <a:latin typeface="Calibri Light" panose="020F0302020204030204" pitchFamily="34" charset="0"/>
              </a:rPr>
              <a:t>Gerechtelijke jeugdhulp (SDJ/Jeugdrechter) </a:t>
            </a:r>
          </a:p>
          <a:p>
            <a:pPr lvl="2"/>
            <a:r>
              <a:rPr lang="nl-BE" sz="1600" dirty="0">
                <a:latin typeface="Calibri Light" panose="020F0302020204030204" pitchFamily="34" charset="0"/>
              </a:rPr>
              <a:t>Politie/Parket</a:t>
            </a:r>
          </a:p>
          <a:p>
            <a:pPr lvl="2"/>
            <a:r>
              <a:rPr lang="nl-BE" sz="1600" dirty="0">
                <a:latin typeface="Calibri Light" panose="020F0302020204030204" pitchFamily="34" charset="0"/>
              </a:rPr>
              <a:t>Artsen/Psychologen</a:t>
            </a:r>
          </a:p>
          <a:p>
            <a:pPr lvl="2"/>
            <a:r>
              <a:rPr lang="nl-BE" sz="1600" dirty="0">
                <a:latin typeface="Calibri Light" panose="020F0302020204030204" pitchFamily="34" charset="0"/>
              </a:rPr>
              <a:t>…	</a:t>
            </a:r>
          </a:p>
          <a:p>
            <a:endParaRPr lang="nl-BE" sz="1600" dirty="0">
              <a:latin typeface="Calibri Light" panose="020F0302020204030204" pitchFamily="34" charset="0"/>
            </a:endParaRPr>
          </a:p>
          <a:p>
            <a:r>
              <a:rPr lang="nl-BE" sz="1600" dirty="0">
                <a:latin typeface="Calibri Light" panose="020F0302020204030204" pitchFamily="34" charset="0"/>
              </a:rPr>
              <a:t>Cliëntsysteem zelf:</a:t>
            </a:r>
          </a:p>
          <a:p>
            <a:pPr lvl="2"/>
            <a:r>
              <a:rPr lang="nl-BE" sz="1600" dirty="0">
                <a:latin typeface="Calibri Light" panose="020F0302020204030204" pitchFamily="34" charset="0"/>
              </a:rPr>
              <a:t>Wanneer er geen andere hulpverlening betrokken is of deze niet bereikbaar is (bijvoorbeeld in weekends of ‘s nachts)</a:t>
            </a:r>
          </a:p>
        </p:txBody>
      </p:sp>
      <p:sp>
        <p:nvSpPr>
          <p:cNvPr id="4" name="Titel 3"/>
          <p:cNvSpPr>
            <a:spLocks noGrp="1"/>
          </p:cNvSpPr>
          <p:nvPr>
            <p:ph type="title"/>
          </p:nvPr>
        </p:nvSpPr>
        <p:spPr/>
        <p:txBody>
          <a:bodyPr/>
          <a:lstStyle/>
          <a:p>
            <a:r>
              <a:rPr lang="nl-NL" dirty="0"/>
              <a:t>CMP</a:t>
            </a:r>
            <a:br>
              <a:rPr lang="nl-NL" dirty="0"/>
            </a:br>
            <a:r>
              <a:rPr lang="nl-NL" dirty="0"/>
              <a:t>Wie kan aanmelden?</a:t>
            </a:r>
            <a:endParaRPr lang="nl-BE" dirty="0"/>
          </a:p>
        </p:txBody>
      </p:sp>
      <p:pic>
        <p:nvPicPr>
          <p:cNvPr id="5" name="Picture 4" descr="Het Jeugdhulplandschap in Vlaanderen">
            <a:extLst>
              <a:ext uri="{FF2B5EF4-FFF2-40B4-BE49-F238E27FC236}">
                <a16:creationId xmlns:a16="http://schemas.microsoft.com/office/drawing/2014/main" id="{54F3A47C-6615-445C-84D9-39BBA2A17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868" y="2187419"/>
            <a:ext cx="5913356" cy="4212000"/>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8161BF08-174D-45E1-BE25-57973D495BAD}"/>
              </a:ext>
            </a:extLst>
          </p:cNvPr>
          <p:cNvSpPr/>
          <p:nvPr/>
        </p:nvSpPr>
        <p:spPr>
          <a:xfrm>
            <a:off x="6056555" y="5884432"/>
            <a:ext cx="2721686" cy="514987"/>
          </a:xfrm>
          <a:prstGeom prst="ellipse">
            <a:avLst/>
          </a:prstGeom>
          <a:noFill/>
          <a:ln w="38100">
            <a:solidFill>
              <a:srgbClr val="355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Picture 4" descr="Afbeeldingsresultaat voor caw">
            <a:extLst>
              <a:ext uri="{FF2B5EF4-FFF2-40B4-BE49-F238E27FC236}">
                <a16:creationId xmlns:a16="http://schemas.microsoft.com/office/drawing/2014/main" id="{6EA4EBCC-CFCD-61CB-7CF6-A550A91EA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083F-BA5B-4D78-A4C1-733AA037F246}"/>
              </a:ext>
            </a:extLst>
          </p:cNvPr>
          <p:cNvSpPr>
            <a:spLocks noGrp="1"/>
          </p:cNvSpPr>
          <p:nvPr>
            <p:ph type="title"/>
          </p:nvPr>
        </p:nvSpPr>
        <p:spPr/>
        <p:txBody>
          <a:bodyPr>
            <a:normAutofit/>
          </a:bodyPr>
          <a:lstStyle/>
          <a:p>
            <a:r>
              <a:rPr lang="nl-NL"/>
              <a:t>Wat is crisis?</a:t>
            </a:r>
            <a:endParaRPr lang="nl-BE"/>
          </a:p>
        </p:txBody>
      </p:sp>
      <p:sp>
        <p:nvSpPr>
          <p:cNvPr id="8" name="Tijdelijke aanduiding voor tekst 7">
            <a:extLst>
              <a:ext uri="{FF2B5EF4-FFF2-40B4-BE49-F238E27FC236}">
                <a16:creationId xmlns:a16="http://schemas.microsoft.com/office/drawing/2014/main" id="{CBBD1001-DF9F-4782-AA5A-0EBEB9B5FCFC}"/>
              </a:ext>
            </a:extLst>
          </p:cNvPr>
          <p:cNvSpPr>
            <a:spLocks noGrp="1"/>
          </p:cNvSpPr>
          <p:nvPr>
            <p:ph type="body" idx="1"/>
          </p:nvPr>
        </p:nvSpPr>
        <p:spPr/>
        <p:txBody>
          <a:bodyPr/>
          <a:lstStyle/>
          <a:p>
            <a:r>
              <a:rPr lang="nl-BE">
                <a:latin typeface="Calibri Light" panose="020F0302020204030204" pitchFamily="34" charset="0"/>
                <a:cs typeface="Calibri Light" panose="020F0302020204030204" pitchFamily="34" charset="0"/>
              </a:rPr>
              <a:t>Definitie</a:t>
            </a:r>
          </a:p>
        </p:txBody>
      </p:sp>
      <p:sp>
        <p:nvSpPr>
          <p:cNvPr id="5" name="Tijdelijke aanduiding voor inhoud 4">
            <a:extLst>
              <a:ext uri="{FF2B5EF4-FFF2-40B4-BE49-F238E27FC236}">
                <a16:creationId xmlns:a16="http://schemas.microsoft.com/office/drawing/2014/main" id="{C10FC103-810E-4159-A407-9E068F194AEE}"/>
              </a:ext>
            </a:extLst>
          </p:cNvPr>
          <p:cNvSpPr>
            <a:spLocks noGrp="1"/>
          </p:cNvSpPr>
          <p:nvPr>
            <p:ph sz="half" idx="2"/>
          </p:nvPr>
        </p:nvSpPr>
        <p:spPr/>
        <p:txBody>
          <a:bodyPr>
            <a:normAutofit/>
          </a:bodyPr>
          <a:lstStyle/>
          <a:p>
            <a:r>
              <a:rPr lang="nl-NL" sz="1700" dirty="0">
                <a:latin typeface="Calibri Light" panose="020F0302020204030204" pitchFamily="34" charset="0"/>
                <a:cs typeface="Calibri Light" panose="020F0302020204030204" pitchFamily="34" charset="0"/>
              </a:rPr>
              <a:t>Ruim begrip en ruim interpreteerbaar</a:t>
            </a:r>
          </a:p>
          <a:p>
            <a:r>
              <a:rPr lang="nl-NL" sz="1700" dirty="0">
                <a:latin typeface="Calibri Light" panose="020F0302020204030204" pitchFamily="34" charset="0"/>
                <a:cs typeface="Calibri Light" panose="020F0302020204030204" pitchFamily="34" charset="0"/>
              </a:rPr>
              <a:t>Acuut beleefde noodsituatie (door het gezin, jongere, kind of volwassen individu)</a:t>
            </a:r>
          </a:p>
          <a:p>
            <a:r>
              <a:rPr lang="nl-NL" sz="1700" dirty="0">
                <a:latin typeface="Calibri Light" panose="020F0302020204030204" pitchFamily="34" charset="0"/>
                <a:cs typeface="Calibri Light" panose="020F0302020204030204" pitchFamily="34" charset="0"/>
              </a:rPr>
              <a:t>Plotse verandering</a:t>
            </a:r>
          </a:p>
          <a:p>
            <a:r>
              <a:rPr lang="nl-NL" sz="1700" b="1" dirty="0">
                <a:latin typeface="Calibri Light" panose="020F0302020204030204" pitchFamily="34" charset="0"/>
                <a:cs typeface="Calibri Light" panose="020F0302020204030204" pitchFamily="34" charset="0"/>
              </a:rPr>
              <a:t>HIER EN NU hulp nodig</a:t>
            </a:r>
          </a:p>
          <a:p>
            <a:pPr lvl="3"/>
            <a:endParaRPr lang="nl-NL" sz="1700" dirty="0">
              <a:latin typeface="Calibri Light" panose="020F0302020204030204" pitchFamily="34" charset="0"/>
              <a:cs typeface="Calibri Light" panose="020F0302020204030204" pitchFamily="34" charset="0"/>
            </a:endParaRPr>
          </a:p>
          <a:p>
            <a:r>
              <a:rPr lang="nl-NL" sz="1700" dirty="0">
                <a:latin typeface="Calibri Light" panose="020F0302020204030204" pitchFamily="34" charset="0"/>
                <a:cs typeface="Calibri Light" panose="020F0302020204030204" pitchFamily="34" charset="0"/>
              </a:rPr>
              <a:t>Dringend, verontrustend of crisis</a:t>
            </a:r>
          </a:p>
          <a:p>
            <a:endParaRPr lang="nl-BE" dirty="0"/>
          </a:p>
        </p:txBody>
      </p:sp>
      <p:sp>
        <p:nvSpPr>
          <p:cNvPr id="9" name="Tijdelijke aanduiding voor tekst 8">
            <a:extLst>
              <a:ext uri="{FF2B5EF4-FFF2-40B4-BE49-F238E27FC236}">
                <a16:creationId xmlns:a16="http://schemas.microsoft.com/office/drawing/2014/main" id="{680D5EA1-51EA-4F1D-AA3D-3FBA0830D212}"/>
              </a:ext>
            </a:extLst>
          </p:cNvPr>
          <p:cNvSpPr>
            <a:spLocks noGrp="1"/>
          </p:cNvSpPr>
          <p:nvPr>
            <p:ph type="body" sz="quarter" idx="3"/>
          </p:nvPr>
        </p:nvSpPr>
        <p:spPr/>
        <p:txBody>
          <a:bodyPr/>
          <a:lstStyle/>
          <a:p>
            <a:r>
              <a:rPr lang="nl-BE">
                <a:latin typeface="Calibri Light" panose="020F0302020204030204" pitchFamily="34" charset="0"/>
                <a:cs typeface="Calibri Light" panose="020F0302020204030204" pitchFamily="34" charset="0"/>
              </a:rPr>
              <a:t>Crisis mogelijk op twee domeinen</a:t>
            </a:r>
          </a:p>
        </p:txBody>
      </p:sp>
      <p:sp>
        <p:nvSpPr>
          <p:cNvPr id="6" name="Tijdelijke aanduiding voor inhoud 5">
            <a:extLst>
              <a:ext uri="{FF2B5EF4-FFF2-40B4-BE49-F238E27FC236}">
                <a16:creationId xmlns:a16="http://schemas.microsoft.com/office/drawing/2014/main" id="{CB6F0F18-530C-4FC2-8E75-FB0A8636C38A}"/>
              </a:ext>
            </a:extLst>
          </p:cNvPr>
          <p:cNvSpPr>
            <a:spLocks noGrp="1"/>
          </p:cNvSpPr>
          <p:nvPr>
            <p:ph sz="quarter" idx="4"/>
          </p:nvPr>
        </p:nvSpPr>
        <p:spPr>
          <a:xfrm>
            <a:off x="6217709" y="2926052"/>
            <a:ext cx="5393100" cy="2934999"/>
          </a:xfrm>
        </p:spPr>
        <p:txBody>
          <a:bodyPr>
            <a:normAutofit/>
          </a:bodyPr>
          <a:lstStyle/>
          <a:p>
            <a:r>
              <a:rPr lang="nl-BE" sz="1700" dirty="0">
                <a:latin typeface="Calibri Light" panose="020F0302020204030204" pitchFamily="34" charset="0"/>
                <a:cs typeface="Calibri Light" panose="020F0302020204030204" pitchFamily="34" charset="0"/>
              </a:rPr>
              <a:t>Relationeel</a:t>
            </a:r>
          </a:p>
          <a:p>
            <a:r>
              <a:rPr lang="nl-BE" sz="1700" dirty="0">
                <a:latin typeface="Calibri Light" panose="020F0302020204030204" pitchFamily="34" charset="0"/>
                <a:cs typeface="Calibri Light" panose="020F0302020204030204" pitchFamily="34" charset="0"/>
              </a:rPr>
              <a:t>Individueel (bvb. op basis van draagkracht of op psychisch vlak)</a:t>
            </a:r>
          </a:p>
        </p:txBody>
      </p:sp>
      <p:pic>
        <p:nvPicPr>
          <p:cNvPr id="3" name="Picture 4" descr="Afbeeldingsresultaat voor caw">
            <a:extLst>
              <a:ext uri="{FF2B5EF4-FFF2-40B4-BE49-F238E27FC236}">
                <a16:creationId xmlns:a16="http://schemas.microsoft.com/office/drawing/2014/main" id="{4F7C2C37-68C2-DABF-E052-7BA3BE314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8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1083F-BA5B-4D78-A4C1-733AA037F246}"/>
              </a:ext>
            </a:extLst>
          </p:cNvPr>
          <p:cNvSpPr>
            <a:spLocks noGrp="1"/>
          </p:cNvSpPr>
          <p:nvPr>
            <p:ph type="title"/>
          </p:nvPr>
        </p:nvSpPr>
        <p:spPr/>
        <p:txBody>
          <a:bodyPr>
            <a:normAutofit/>
          </a:bodyPr>
          <a:lstStyle/>
          <a:p>
            <a:r>
              <a:rPr lang="nl-NL" dirty="0"/>
              <a:t>CMP</a:t>
            </a:r>
            <a:br>
              <a:rPr lang="nl-NL" dirty="0"/>
            </a:br>
            <a:r>
              <a:rPr lang="nl-NL" dirty="0"/>
              <a:t>VERLOOP CRISISTRAJECT</a:t>
            </a:r>
            <a:endParaRPr lang="nl-BE" dirty="0"/>
          </a:p>
        </p:txBody>
      </p:sp>
      <p:sp>
        <p:nvSpPr>
          <p:cNvPr id="8" name="Tijdelijke aanduiding voor tekst 7">
            <a:extLst>
              <a:ext uri="{FF2B5EF4-FFF2-40B4-BE49-F238E27FC236}">
                <a16:creationId xmlns:a16="http://schemas.microsoft.com/office/drawing/2014/main" id="{CBBD1001-DF9F-4782-AA5A-0EBEB9B5FCFC}"/>
              </a:ext>
            </a:extLst>
          </p:cNvPr>
          <p:cNvSpPr>
            <a:spLocks noGrp="1"/>
          </p:cNvSpPr>
          <p:nvPr>
            <p:ph type="body" idx="1"/>
          </p:nvPr>
        </p:nvSpPr>
        <p:spPr>
          <a:xfrm>
            <a:off x="1568540" y="2752916"/>
            <a:ext cx="5087075" cy="536005"/>
          </a:xfrm>
        </p:spPr>
        <p:txBody>
          <a:bodyPr/>
          <a:lstStyle/>
          <a:p>
            <a:r>
              <a:rPr lang="nl-BE" dirty="0">
                <a:latin typeface="+mj-lt"/>
                <a:cs typeface="Calibri Light" panose="020F0302020204030204" pitchFamily="34" charset="0"/>
              </a:rPr>
              <a:t>DISPATCH (aanbod beschikbaar)	</a:t>
            </a:r>
          </a:p>
        </p:txBody>
      </p:sp>
      <p:sp>
        <p:nvSpPr>
          <p:cNvPr id="5" name="Tijdelijke aanduiding voor inhoud 4">
            <a:extLst>
              <a:ext uri="{FF2B5EF4-FFF2-40B4-BE49-F238E27FC236}">
                <a16:creationId xmlns:a16="http://schemas.microsoft.com/office/drawing/2014/main" id="{C10FC103-810E-4159-A407-9E068F194AEE}"/>
              </a:ext>
            </a:extLst>
          </p:cNvPr>
          <p:cNvSpPr>
            <a:spLocks noGrp="1"/>
          </p:cNvSpPr>
          <p:nvPr>
            <p:ph sz="half" idx="2"/>
          </p:nvPr>
        </p:nvSpPr>
        <p:spPr>
          <a:xfrm>
            <a:off x="1069433" y="3476459"/>
            <a:ext cx="5393100" cy="3403030"/>
          </a:xfrm>
        </p:spPr>
        <p:txBody>
          <a:bodyPr>
            <a:normAutofit/>
          </a:bodyPr>
          <a:lstStyle/>
          <a:p>
            <a:pPr>
              <a:spcAft>
                <a:spcPts val="1800"/>
              </a:spcAft>
            </a:pPr>
            <a:r>
              <a:rPr lang="nl-BE" sz="1500" dirty="0">
                <a:latin typeface="Calibri Light" panose="020F0302020204030204" pitchFamily="34" charset="0"/>
                <a:cs typeface="Calibri Light" panose="020F0302020204030204" pitchFamily="34" charset="0"/>
              </a:rPr>
              <a:t>Crisismeldpuntmedewerker contacteert crisispartner</a:t>
            </a:r>
          </a:p>
          <a:p>
            <a:pPr>
              <a:spcAft>
                <a:spcPts val="1800"/>
              </a:spcAft>
            </a:pPr>
            <a:r>
              <a:rPr lang="nl-BE" sz="1500" dirty="0">
                <a:latin typeface="Calibri Light" panose="020F0302020204030204" pitchFamily="34" charset="0"/>
                <a:cs typeface="Calibri Light" panose="020F0302020204030204" pitchFamily="34" charset="0"/>
              </a:rPr>
              <a:t>Crisispartner contacteert gezin + aanmelder &lt; 24 uur</a:t>
            </a:r>
          </a:p>
          <a:p>
            <a:pPr>
              <a:spcAft>
                <a:spcPts val="1800"/>
              </a:spcAft>
            </a:pPr>
            <a:r>
              <a:rPr lang="nl-BE" sz="1500" dirty="0">
                <a:latin typeface="Calibri Light" panose="020F0302020204030204" pitchFamily="34" charset="0"/>
                <a:cs typeface="Calibri Light" panose="020F0302020204030204" pitchFamily="34" charset="0"/>
              </a:rPr>
              <a:t>Crisispartner plant eerste gesprek</a:t>
            </a:r>
          </a:p>
          <a:p>
            <a:pPr>
              <a:spcBef>
                <a:spcPts val="0"/>
              </a:spcBef>
              <a:spcAft>
                <a:spcPts val="1800"/>
              </a:spcAft>
            </a:pPr>
            <a:r>
              <a:rPr lang="nl-BE" sz="1500" dirty="0">
                <a:latin typeface="Calibri Light" panose="020F0302020204030204" pitchFamily="34" charset="0"/>
                <a:cs typeface="Calibri Light" panose="020F0302020204030204" pitchFamily="34" charset="0"/>
              </a:rPr>
              <a:t>Crisispartner werkt met gezin rond vooropgestelde doelstellingen </a:t>
            </a:r>
          </a:p>
          <a:p>
            <a:pPr>
              <a:spcAft>
                <a:spcPts val="1800"/>
              </a:spcAft>
            </a:pPr>
            <a:r>
              <a:rPr lang="nl-BE" sz="1500" dirty="0">
                <a:latin typeface="Calibri Light" panose="020F0302020204030204" pitchFamily="34" charset="0"/>
                <a:cs typeface="Calibri Light" panose="020F0302020204030204" pitchFamily="34" charset="0"/>
              </a:rPr>
              <a:t>Crisispartner koppelt terug aan crisismeldpuntmedewerker</a:t>
            </a:r>
          </a:p>
          <a:p>
            <a:pPr>
              <a:spcAft>
                <a:spcPts val="1800"/>
              </a:spcAft>
            </a:pPr>
            <a:r>
              <a:rPr lang="nl-BE" sz="1500" dirty="0">
                <a:latin typeface="Calibri Light" panose="020F0302020204030204" pitchFamily="34" charset="0"/>
                <a:cs typeface="Calibri Light" panose="020F0302020204030204" pitchFamily="34" charset="0"/>
              </a:rPr>
              <a:t>Crisismeldpuntmedewerker geeft regie terug aan aanmelder</a:t>
            </a:r>
          </a:p>
          <a:p>
            <a:endParaRPr lang="nl-BE" dirty="0"/>
          </a:p>
        </p:txBody>
      </p:sp>
      <p:sp>
        <p:nvSpPr>
          <p:cNvPr id="9" name="Tijdelijke aanduiding voor tekst 8">
            <a:extLst>
              <a:ext uri="{FF2B5EF4-FFF2-40B4-BE49-F238E27FC236}">
                <a16:creationId xmlns:a16="http://schemas.microsoft.com/office/drawing/2014/main" id="{680D5EA1-51EA-4F1D-AA3D-3FBA0830D212}"/>
              </a:ext>
            </a:extLst>
          </p:cNvPr>
          <p:cNvSpPr>
            <a:spLocks noGrp="1"/>
          </p:cNvSpPr>
          <p:nvPr>
            <p:ph type="body" sz="quarter" idx="3"/>
          </p:nvPr>
        </p:nvSpPr>
        <p:spPr>
          <a:xfrm>
            <a:off x="7456067" y="2752918"/>
            <a:ext cx="5087073" cy="553373"/>
          </a:xfrm>
        </p:spPr>
        <p:txBody>
          <a:bodyPr/>
          <a:lstStyle/>
          <a:p>
            <a:r>
              <a:rPr lang="nl-BE" dirty="0">
                <a:latin typeface="+mj-lt"/>
                <a:cs typeface="Calibri Light" panose="020F0302020204030204" pitchFamily="34" charset="0"/>
              </a:rPr>
              <a:t>CONSULT</a:t>
            </a:r>
          </a:p>
        </p:txBody>
      </p:sp>
      <p:sp>
        <p:nvSpPr>
          <p:cNvPr id="6" name="Tijdelijke aanduiding voor inhoud 5">
            <a:extLst>
              <a:ext uri="{FF2B5EF4-FFF2-40B4-BE49-F238E27FC236}">
                <a16:creationId xmlns:a16="http://schemas.microsoft.com/office/drawing/2014/main" id="{CB6F0F18-530C-4FC2-8E75-FB0A8636C38A}"/>
              </a:ext>
            </a:extLst>
          </p:cNvPr>
          <p:cNvSpPr>
            <a:spLocks noGrp="1"/>
          </p:cNvSpPr>
          <p:nvPr>
            <p:ph sz="quarter" idx="4"/>
          </p:nvPr>
        </p:nvSpPr>
        <p:spPr>
          <a:xfrm>
            <a:off x="6916957" y="3499795"/>
            <a:ext cx="5087073" cy="2246960"/>
          </a:xfrm>
        </p:spPr>
        <p:txBody>
          <a:bodyPr>
            <a:normAutofit/>
          </a:bodyPr>
          <a:lstStyle/>
          <a:p>
            <a:pPr>
              <a:spcBef>
                <a:spcPts val="0"/>
              </a:spcBef>
              <a:spcAft>
                <a:spcPts val="1800"/>
              </a:spcAft>
            </a:pPr>
            <a:r>
              <a:rPr lang="nl-BE" sz="1500" dirty="0">
                <a:latin typeface="Calibri Light" panose="020F0302020204030204" pitchFamily="34" charset="0"/>
                <a:cs typeface="Calibri Light" panose="020F0302020204030204" pitchFamily="34" charset="0"/>
              </a:rPr>
              <a:t>Aanmelder kan verder</a:t>
            </a:r>
          </a:p>
          <a:p>
            <a:pPr>
              <a:spcBef>
                <a:spcPts val="0"/>
              </a:spcBef>
              <a:spcAft>
                <a:spcPts val="1800"/>
              </a:spcAft>
            </a:pPr>
            <a:r>
              <a:rPr lang="nl-BE" sz="1500" dirty="0">
                <a:latin typeface="Calibri Light" panose="020F0302020204030204" pitchFamily="34" charset="0"/>
                <a:cs typeface="Calibri Light" panose="020F0302020204030204" pitchFamily="34" charset="0"/>
              </a:rPr>
              <a:t>Dossier wordt afgesloten</a:t>
            </a:r>
          </a:p>
        </p:txBody>
      </p:sp>
      <p:pic>
        <p:nvPicPr>
          <p:cNvPr id="3" name="Picture 4" descr="Afbeeldingsresultaat voor caw">
            <a:extLst>
              <a:ext uri="{FF2B5EF4-FFF2-40B4-BE49-F238E27FC236}">
                <a16:creationId xmlns:a16="http://schemas.microsoft.com/office/drawing/2014/main" id="{4F7C2C37-68C2-DABF-E052-7BA3BE314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4">
            <a:extLst>
              <a:ext uri="{FF2B5EF4-FFF2-40B4-BE49-F238E27FC236}">
                <a16:creationId xmlns:a16="http://schemas.microsoft.com/office/drawing/2014/main" id="{9E58263B-FB00-544B-B5E5-D9EA05E73652}"/>
              </a:ext>
            </a:extLst>
          </p:cNvPr>
          <p:cNvSpPr txBox="1">
            <a:spLocks/>
          </p:cNvSpPr>
          <p:nvPr/>
        </p:nvSpPr>
        <p:spPr>
          <a:xfrm>
            <a:off x="1093694" y="2227882"/>
            <a:ext cx="9896861" cy="360000"/>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spcAft>
                <a:spcPts val="1800"/>
              </a:spcAft>
            </a:pPr>
            <a:r>
              <a:rPr lang="nl-BE" sz="1600" dirty="0">
                <a:solidFill>
                  <a:schemeClr val="tx2"/>
                </a:solidFill>
                <a:latin typeface="Calibri Light" panose="020F0302020204030204" pitchFamily="34" charset="0"/>
                <a:cs typeface="Calibri Light" panose="020F0302020204030204" pitchFamily="34" charset="0"/>
              </a:rPr>
              <a:t> Aanmelder contacteert crisismeldpuntmedewerker – 2 OPTIES:</a:t>
            </a:r>
          </a:p>
        </p:txBody>
      </p:sp>
      <p:pic>
        <p:nvPicPr>
          <p:cNvPr id="11" name="Picture 2" descr="Headset - Free marketing icons">
            <a:extLst>
              <a:ext uri="{FF2B5EF4-FFF2-40B4-BE49-F238E27FC236}">
                <a16:creationId xmlns:a16="http://schemas.microsoft.com/office/drawing/2014/main" id="{6162C11D-67DA-4B06-1967-77D204AD7EB2}"/>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1632" y="2124914"/>
            <a:ext cx="510830" cy="5108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lendar - Free Tools and utensils icons">
            <a:extLst>
              <a:ext uri="{FF2B5EF4-FFF2-40B4-BE49-F238E27FC236}">
                <a16:creationId xmlns:a16="http://schemas.microsoft.com/office/drawing/2014/main" id="{4DA0C488-249E-B1CF-5BCB-64E7598EDC47}"/>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720" y="4464806"/>
            <a:ext cx="392336" cy="3923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ell phone - Free technology icons">
            <a:extLst>
              <a:ext uri="{FF2B5EF4-FFF2-40B4-BE49-F238E27FC236}">
                <a16:creationId xmlns:a16="http://schemas.microsoft.com/office/drawing/2014/main" id="{B3FC241A-E9DE-7ACB-3D62-DE2E6116489A}"/>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193" y="3854793"/>
            <a:ext cx="521390" cy="5213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Signing, contract, Pen, sign, document, Business, Signature icon">
            <a:extLst>
              <a:ext uri="{FF2B5EF4-FFF2-40B4-BE49-F238E27FC236}">
                <a16:creationId xmlns:a16="http://schemas.microsoft.com/office/drawing/2014/main" id="{063555FE-511A-A946-7BB7-E42F49D474D4}"/>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720" y="4943103"/>
            <a:ext cx="440289" cy="44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Parcel-Delivery Icons - Free SVG &amp; PNG Parcel-Delivery Images - Noun Project">
            <a:extLst>
              <a:ext uri="{FF2B5EF4-FFF2-40B4-BE49-F238E27FC236}">
                <a16:creationId xmlns:a16="http://schemas.microsoft.com/office/drawing/2014/main" id="{7FF12F97-E1B5-40C0-35A3-0236E5B78F0C}"/>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80" y="6053993"/>
            <a:ext cx="559277" cy="5592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Phone Icon, Transparent Phone.PNG Images &amp; Vector - FreeIconsPNG">
            <a:extLst>
              <a:ext uri="{FF2B5EF4-FFF2-40B4-BE49-F238E27FC236}">
                <a16:creationId xmlns:a16="http://schemas.microsoft.com/office/drawing/2014/main" id="{144A4431-423D-109D-8732-E0926C52BE67}"/>
              </a:ext>
            </a:extLst>
          </p:cNvPr>
          <p:cNvPicPr>
            <a:picLocks noChangeAspect="1" noChangeArrowheads="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98440">
            <a:off x="705373" y="3357142"/>
            <a:ext cx="333207" cy="4487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Checklist Svg Png Icon Free Download (#452028) - OnlineWebFonts.COM">
            <a:extLst>
              <a:ext uri="{FF2B5EF4-FFF2-40B4-BE49-F238E27FC236}">
                <a16:creationId xmlns:a16="http://schemas.microsoft.com/office/drawing/2014/main" id="{5C620F90-5ABE-8DF7-BE4A-40CD25D70342}"/>
              </a:ext>
            </a:extLst>
          </p:cNvPr>
          <p:cNvPicPr>
            <a:picLocks noChangeAspect="1" noChangeArrowheads="1"/>
          </p:cNvPicPr>
          <p:nvPr/>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942" y="5460691"/>
            <a:ext cx="440290" cy="5737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mputer Monitor Mark Svg Png Icon Free - Computer With Check Mark | Full  Size PNG Download | SeekPNG">
            <a:extLst>
              <a:ext uri="{FF2B5EF4-FFF2-40B4-BE49-F238E27FC236}">
                <a16:creationId xmlns:a16="http://schemas.microsoft.com/office/drawing/2014/main" id="{EDE35C3D-6010-9FBE-EDE8-B75E2D797085}"/>
              </a:ext>
            </a:extLst>
          </p:cNvPr>
          <p:cNvPicPr>
            <a:picLocks noChangeAspect="1" noChangeArrowheads="1"/>
          </p:cNvPicPr>
          <p:nvPr/>
        </p:nvPicPr>
        <p:blipFill>
          <a:blip r:embed="rId1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5474" y="3897032"/>
            <a:ext cx="548542" cy="45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umbs up hand symbol - Free gestures icons">
            <a:extLst>
              <a:ext uri="{FF2B5EF4-FFF2-40B4-BE49-F238E27FC236}">
                <a16:creationId xmlns:a16="http://schemas.microsoft.com/office/drawing/2014/main" id="{95AF57B2-C634-B63A-9D2A-B7F873E8DE87}"/>
              </a:ext>
            </a:extLst>
          </p:cNvPr>
          <p:cNvPicPr>
            <a:picLocks noChangeAspect="1" noChangeArrowheads="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62347" y="3352414"/>
            <a:ext cx="450000" cy="4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5199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CMP</a:t>
            </a:r>
            <a:br>
              <a:rPr lang="nl-NL" dirty="0"/>
            </a:br>
            <a:r>
              <a:rPr lang="nl-NL" dirty="0"/>
              <a:t>Wanneer bellen?</a:t>
            </a:r>
            <a:endParaRPr lang="nl-BE" dirty="0"/>
          </a:p>
        </p:txBody>
      </p:sp>
      <p:sp>
        <p:nvSpPr>
          <p:cNvPr id="6" name="Tijdelijke aanduiding voor inhoud 5"/>
          <p:cNvSpPr>
            <a:spLocks noGrp="1"/>
          </p:cNvSpPr>
          <p:nvPr>
            <p:ph idx="1"/>
          </p:nvPr>
        </p:nvSpPr>
        <p:spPr>
          <a:xfrm>
            <a:off x="581192" y="2126066"/>
            <a:ext cx="11029615" cy="4525104"/>
          </a:xfrm>
        </p:spPr>
        <p:txBody>
          <a:bodyPr>
            <a:noAutofit/>
          </a:bodyPr>
          <a:lstStyle/>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Als een minderjarige (en zijn context) zich in een </a:t>
            </a:r>
            <a:r>
              <a:rPr lang="nl-BE" sz="1600" u="sng" dirty="0">
                <a:solidFill>
                  <a:schemeClr val="tx1">
                    <a:lumMod val="85000"/>
                    <a:lumOff val="15000"/>
                  </a:schemeClr>
                </a:solidFill>
                <a:latin typeface="Calibri Light" panose="020F0302020204030204" pitchFamily="34" charset="0"/>
                <a:cs typeface="Calibri Light" panose="020F0302020204030204" pitchFamily="34" charset="0"/>
              </a:rPr>
              <a:t>acute crisis </a:t>
            </a:r>
            <a:r>
              <a:rPr lang="nl-BE" sz="1600" dirty="0">
                <a:solidFill>
                  <a:schemeClr val="tx1">
                    <a:lumMod val="85000"/>
                    <a:lumOff val="15000"/>
                  </a:schemeClr>
                </a:solidFill>
                <a:latin typeface="Calibri Light" panose="020F0302020204030204" pitchFamily="34" charset="0"/>
                <a:cs typeface="Calibri Light" panose="020F0302020204030204" pitchFamily="34" charset="0"/>
              </a:rPr>
              <a:t>bevindt</a:t>
            </a:r>
          </a:p>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Er </a:t>
            </a:r>
            <a:r>
              <a:rPr lang="nl-BE" sz="1600" u="sng" dirty="0">
                <a:solidFill>
                  <a:schemeClr val="tx1">
                    <a:lumMod val="85000"/>
                    <a:lumOff val="15000"/>
                  </a:schemeClr>
                </a:solidFill>
                <a:latin typeface="Calibri Light" panose="020F0302020204030204" pitchFamily="34" charset="0"/>
                <a:cs typeface="Calibri Light" panose="020F0302020204030204" pitchFamily="34" charset="0"/>
              </a:rPr>
              <a:t>onmiddellijke hulp </a:t>
            </a:r>
            <a:r>
              <a:rPr lang="nl-BE" sz="1600" dirty="0">
                <a:solidFill>
                  <a:schemeClr val="tx1">
                    <a:lumMod val="85000"/>
                    <a:lumOff val="15000"/>
                  </a:schemeClr>
                </a:solidFill>
                <a:latin typeface="Calibri Light" panose="020F0302020204030204" pitchFamily="34" charset="0"/>
                <a:cs typeface="Calibri Light" panose="020F0302020204030204" pitchFamily="34" charset="0"/>
              </a:rPr>
              <a:t>nodig is en deze binnen de eigen directe omgeving niet te vinden is</a:t>
            </a:r>
          </a:p>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Er </a:t>
            </a:r>
            <a:r>
              <a:rPr lang="nl-BE" sz="1600" u="sng" dirty="0">
                <a:solidFill>
                  <a:schemeClr val="tx1">
                    <a:lumMod val="85000"/>
                    <a:lumOff val="15000"/>
                  </a:schemeClr>
                </a:solidFill>
                <a:latin typeface="Calibri Light" panose="020F0302020204030204" pitchFamily="34" charset="0"/>
                <a:cs typeface="Calibri Light" panose="020F0302020204030204" pitchFamily="34" charset="0"/>
              </a:rPr>
              <a:t>geen dringende medische hulp </a:t>
            </a:r>
            <a:r>
              <a:rPr lang="nl-BE" sz="1600" dirty="0">
                <a:solidFill>
                  <a:schemeClr val="tx1">
                    <a:lumMod val="85000"/>
                    <a:lumOff val="15000"/>
                  </a:schemeClr>
                </a:solidFill>
                <a:latin typeface="Calibri Light" panose="020F0302020204030204" pitchFamily="34" charset="0"/>
                <a:cs typeface="Calibri Light" panose="020F0302020204030204" pitchFamily="34" charset="0"/>
              </a:rPr>
              <a:t>nodig is</a:t>
            </a:r>
          </a:p>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Er </a:t>
            </a:r>
            <a:r>
              <a:rPr lang="nl-BE" sz="1600" u="sng" dirty="0">
                <a:solidFill>
                  <a:schemeClr val="tx1">
                    <a:lumMod val="85000"/>
                    <a:lumOff val="15000"/>
                  </a:schemeClr>
                </a:solidFill>
                <a:latin typeface="Calibri Light" panose="020F0302020204030204" pitchFamily="34" charset="0"/>
                <a:cs typeface="Calibri Light" panose="020F0302020204030204" pitchFamily="34" charset="0"/>
              </a:rPr>
              <a:t>toestemming</a:t>
            </a:r>
            <a:r>
              <a:rPr lang="nl-BE" sz="1600" dirty="0">
                <a:solidFill>
                  <a:schemeClr val="tx1">
                    <a:lumMod val="85000"/>
                    <a:lumOff val="15000"/>
                  </a:schemeClr>
                </a:solidFill>
                <a:latin typeface="Calibri Light" panose="020F0302020204030204" pitchFamily="34" charset="0"/>
                <a:cs typeface="Calibri Light" panose="020F0302020204030204" pitchFamily="34" charset="0"/>
              </a:rPr>
              <a:t> van alle gezinsbetrokkenen is verkregen om crisismeldpunt te contacteren OF voor een anoniem </a:t>
            </a:r>
            <a:r>
              <a:rPr lang="nl-BE" sz="1600" u="sng" dirty="0">
                <a:solidFill>
                  <a:schemeClr val="tx1">
                    <a:lumMod val="85000"/>
                    <a:lumOff val="15000"/>
                  </a:schemeClr>
                </a:solidFill>
                <a:latin typeface="Calibri Light" panose="020F0302020204030204" pitchFamily="34" charset="0"/>
                <a:cs typeface="Calibri Light" panose="020F0302020204030204" pitchFamily="34" charset="0"/>
              </a:rPr>
              <a:t>consult</a:t>
            </a:r>
          </a:p>
          <a:p>
            <a:r>
              <a:rPr lang="nl-NL" sz="1600" dirty="0">
                <a:solidFill>
                  <a:schemeClr val="tx1">
                    <a:lumMod val="85000"/>
                    <a:lumOff val="15000"/>
                  </a:schemeClr>
                </a:solidFill>
                <a:latin typeface="Calibri Light" panose="020F0302020204030204" pitchFamily="34" charset="0"/>
                <a:cs typeface="Calibri Light" panose="020F0302020204030204" pitchFamily="34" charset="0"/>
              </a:rPr>
              <a:t>In geval van </a:t>
            </a:r>
            <a:r>
              <a:rPr lang="nl-NL" sz="1600" u="sng" dirty="0">
                <a:solidFill>
                  <a:schemeClr val="tx1">
                    <a:lumMod val="85000"/>
                    <a:lumOff val="15000"/>
                  </a:schemeClr>
                </a:solidFill>
                <a:latin typeface="Calibri Light" panose="020F0302020204030204" pitchFamily="34" charset="0"/>
                <a:cs typeface="Calibri Light" panose="020F0302020204030204" pitchFamily="34" charset="0"/>
              </a:rPr>
              <a:t>twijfel</a:t>
            </a:r>
            <a:r>
              <a:rPr lang="nl-NL" sz="1600" dirty="0">
                <a:solidFill>
                  <a:schemeClr val="tx1">
                    <a:lumMod val="85000"/>
                    <a:lumOff val="15000"/>
                  </a:schemeClr>
                </a:solidFill>
                <a:latin typeface="Calibri Light" panose="020F0302020204030204" pitchFamily="34" charset="0"/>
                <a:cs typeface="Calibri Light" panose="020F0302020204030204" pitchFamily="34" charset="0"/>
              </a:rPr>
              <a:t> over al dan niet crisis</a:t>
            </a:r>
            <a:endParaRPr lang="nl-BE" sz="1600" dirty="0">
              <a:solidFill>
                <a:schemeClr val="tx1">
                  <a:lumMod val="85000"/>
                  <a:lumOff val="15000"/>
                </a:schemeClr>
              </a:solidFill>
              <a:latin typeface="Calibri Light" panose="020F0302020204030204" pitchFamily="34" charset="0"/>
              <a:cs typeface="Calibri Light" panose="020F0302020204030204" pitchFamily="34" charset="0"/>
            </a:endParaRPr>
          </a:p>
          <a:p>
            <a:endParaRPr lang="nl-BE" sz="1600" dirty="0">
              <a:solidFill>
                <a:schemeClr val="tx1">
                  <a:lumMod val="85000"/>
                  <a:lumOff val="15000"/>
                </a:schemeClr>
              </a:solidFill>
              <a:latin typeface="Calibri Light" panose="020F0302020204030204" pitchFamily="34" charset="0"/>
              <a:cs typeface="Calibri Light" panose="020F0302020204030204" pitchFamily="34" charset="0"/>
            </a:endParaRPr>
          </a:p>
          <a:p>
            <a:pPr marL="0" indent="0">
              <a:buNone/>
            </a:pPr>
            <a:r>
              <a:rPr lang="nl-BE" sz="1600" b="1" dirty="0">
                <a:solidFill>
                  <a:schemeClr val="accent2"/>
                </a:solidFill>
                <a:latin typeface="+mj-lt"/>
                <a:cs typeface="Calibri Light" panose="020F0302020204030204" pitchFamily="34" charset="0"/>
              </a:rPr>
              <a:t>Bereikbaarheid:</a:t>
            </a:r>
          </a:p>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Crisismeldpunt is </a:t>
            </a:r>
            <a:r>
              <a:rPr lang="nl-BE" sz="1600" b="1" dirty="0">
                <a:solidFill>
                  <a:schemeClr val="tx1">
                    <a:lumMod val="85000"/>
                    <a:lumOff val="15000"/>
                  </a:schemeClr>
                </a:solidFill>
                <a:latin typeface="Calibri Light" panose="020F0302020204030204" pitchFamily="34" charset="0"/>
                <a:cs typeface="Calibri Light" panose="020F0302020204030204" pitchFamily="34" charset="0"/>
              </a:rPr>
              <a:t>24/7 bereikbaar</a:t>
            </a:r>
          </a:p>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Crisismedewerkers effectief aanwezig op dienst van 8u00 – 18u00</a:t>
            </a:r>
          </a:p>
          <a:p>
            <a:r>
              <a:rPr lang="nl-BE" sz="1600" dirty="0">
                <a:solidFill>
                  <a:schemeClr val="tx1">
                    <a:lumMod val="85000"/>
                    <a:lumOff val="15000"/>
                  </a:schemeClr>
                </a:solidFill>
                <a:latin typeface="Calibri Light" panose="020F0302020204030204" pitchFamily="34" charset="0"/>
                <a:cs typeface="Calibri Light" panose="020F0302020204030204" pitchFamily="34" charset="0"/>
              </a:rPr>
              <a:t>Beurtrolsysteem voor permanentie</a:t>
            </a:r>
          </a:p>
          <a:p>
            <a:r>
              <a:rPr lang="nl-NL" sz="1600" dirty="0">
                <a:latin typeface="Calibri Light" panose="020F0302020204030204" pitchFamily="34" charset="0"/>
                <a:cs typeface="Calibri Light" panose="020F0302020204030204" pitchFamily="34" charset="0"/>
              </a:rPr>
              <a:t>Bereikbaar </a:t>
            </a:r>
            <a:r>
              <a:rPr lang="nl-BE" sz="1600" dirty="0">
                <a:latin typeface="Calibri Light" panose="020F0302020204030204" pitchFamily="34" charset="0"/>
                <a:cs typeface="Calibri Light" panose="020F0302020204030204" pitchFamily="34" charset="0"/>
              </a:rPr>
              <a:t>≠ Beschikbaar</a:t>
            </a:r>
          </a:p>
        </p:txBody>
      </p:sp>
      <p:pic>
        <p:nvPicPr>
          <p:cNvPr id="7" name="Picture 4" descr="Afbeeldingsresultaat voor caw">
            <a:extLst>
              <a:ext uri="{FF2B5EF4-FFF2-40B4-BE49-F238E27FC236}">
                <a16:creationId xmlns:a16="http://schemas.microsoft.com/office/drawing/2014/main" id="{7F7CFDB9-F5B9-D79C-DEE9-C2541E01F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762" y="6484827"/>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6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CMP</a:t>
            </a:r>
            <a:br>
              <a:rPr lang="nl-NL" dirty="0"/>
            </a:br>
            <a:r>
              <a:rPr lang="nl-NL" dirty="0"/>
              <a:t>Wat hebben we nodig om op te starten?</a:t>
            </a:r>
            <a:endParaRPr lang="nl-BE" dirty="0"/>
          </a:p>
        </p:txBody>
      </p:sp>
      <p:sp>
        <p:nvSpPr>
          <p:cNvPr id="6" name="Tijdelijke aanduiding voor inhoud 5"/>
          <p:cNvSpPr>
            <a:spLocks noGrp="1"/>
          </p:cNvSpPr>
          <p:nvPr>
            <p:ph idx="1"/>
          </p:nvPr>
        </p:nvSpPr>
        <p:spPr>
          <a:xfrm>
            <a:off x="581192" y="1715957"/>
            <a:ext cx="11029615" cy="5142044"/>
          </a:xfrm>
        </p:spPr>
        <p:txBody>
          <a:bodyPr>
            <a:normAutofit/>
          </a:bodyPr>
          <a:lstStyle/>
          <a:p>
            <a:r>
              <a:rPr lang="nl-BE" sz="1700" u="sng" dirty="0">
                <a:latin typeface="Calibri Light" panose="020F0302020204030204" pitchFamily="34" charset="0"/>
              </a:rPr>
              <a:t>Vrijwilligheid of bereidwilligheid</a:t>
            </a:r>
            <a:r>
              <a:rPr lang="nl-BE" sz="1700" dirty="0">
                <a:latin typeface="Calibri Light" panose="020F0302020204030204" pitchFamily="34" charset="0"/>
              </a:rPr>
              <a:t> van de minderjarige en de gezinsbetrokkenen (ook bij gerechtelijke dossiers)</a:t>
            </a:r>
          </a:p>
          <a:p>
            <a:r>
              <a:rPr lang="nl-BE" sz="1700" u="sng" dirty="0">
                <a:latin typeface="Calibri Light" panose="020F0302020204030204" pitchFamily="34" charset="0"/>
              </a:rPr>
              <a:t>Gezin is geïnformeerd </a:t>
            </a:r>
            <a:r>
              <a:rPr lang="nl-BE" sz="1700" dirty="0">
                <a:latin typeface="Calibri Light" panose="020F0302020204030204" pitchFamily="34" charset="0"/>
              </a:rPr>
              <a:t>over aard van de hulp (kortdurend en intensief)</a:t>
            </a:r>
          </a:p>
          <a:p>
            <a:r>
              <a:rPr lang="nl-BE" sz="1700" dirty="0">
                <a:latin typeface="Calibri Light" panose="020F0302020204030204" pitchFamily="34" charset="0"/>
              </a:rPr>
              <a:t>Standpunt van het gezin t.a.v. de crisishulp is helder (is er een </a:t>
            </a:r>
            <a:r>
              <a:rPr lang="nl-BE" sz="1700" u="sng" dirty="0">
                <a:latin typeface="Calibri Light" panose="020F0302020204030204" pitchFamily="34" charset="0"/>
              </a:rPr>
              <a:t>hulpvraag</a:t>
            </a:r>
            <a:r>
              <a:rPr lang="nl-BE" sz="1700" dirty="0">
                <a:latin typeface="Calibri Light" panose="020F0302020204030204" pitchFamily="34" charset="0"/>
              </a:rPr>
              <a:t>?)</a:t>
            </a:r>
          </a:p>
          <a:p>
            <a:r>
              <a:rPr lang="nl-BE" sz="1700" dirty="0">
                <a:latin typeface="Calibri Light" panose="020F0302020204030204" pitchFamily="34" charset="0"/>
              </a:rPr>
              <a:t>Inschatting van de </a:t>
            </a:r>
            <a:r>
              <a:rPr lang="nl-BE" sz="1700" u="sng" dirty="0">
                <a:latin typeface="Calibri Light" panose="020F0302020204030204" pitchFamily="34" charset="0"/>
              </a:rPr>
              <a:t>veiligheid</a:t>
            </a:r>
          </a:p>
          <a:p>
            <a:r>
              <a:rPr lang="nl-BE" sz="1700" u="sng" dirty="0">
                <a:latin typeface="Calibri Light" panose="020F0302020204030204" pitchFamily="34" charset="0"/>
              </a:rPr>
              <a:t>Duidelijke interventie- en/of begeleidingsdoelstellingen</a:t>
            </a:r>
            <a:r>
              <a:rPr lang="nl-BE" sz="1700" dirty="0">
                <a:latin typeface="Calibri Light" panose="020F0302020204030204" pitchFamily="34" charset="0"/>
              </a:rPr>
              <a:t> die doorsproken zijn met het gezin (kan samen over nagedacht worden)</a:t>
            </a:r>
          </a:p>
          <a:p>
            <a:r>
              <a:rPr lang="nl-BE" sz="1700" dirty="0">
                <a:latin typeface="Calibri Light" panose="020F0302020204030204" pitchFamily="34" charset="0"/>
              </a:rPr>
              <a:t>Maximale </a:t>
            </a:r>
            <a:r>
              <a:rPr lang="nl-BE" sz="1700" u="sng" dirty="0">
                <a:latin typeface="Calibri Light" panose="020F0302020204030204" pitchFamily="34" charset="0"/>
              </a:rPr>
              <a:t>betrokkenheid</a:t>
            </a:r>
            <a:r>
              <a:rPr lang="nl-BE" sz="1700" dirty="0">
                <a:latin typeface="Calibri Light" panose="020F0302020204030204" pitchFamily="34" charset="0"/>
              </a:rPr>
              <a:t> van de </a:t>
            </a:r>
            <a:r>
              <a:rPr lang="nl-BE" sz="1700" u="sng" dirty="0">
                <a:latin typeface="Calibri Light" panose="020F0302020204030204" pitchFamily="34" charset="0"/>
              </a:rPr>
              <a:t>aanmelder</a:t>
            </a:r>
            <a:r>
              <a:rPr lang="nl-BE" sz="1700" dirty="0">
                <a:latin typeface="Calibri Light" panose="020F0302020204030204" pitchFamily="34" charset="0"/>
              </a:rPr>
              <a:t> tijdens de opstart van de crisishulp en gedurende het crisistraject</a:t>
            </a:r>
          </a:p>
          <a:p>
            <a:r>
              <a:rPr lang="nl-BE" sz="1700" u="sng" dirty="0">
                <a:latin typeface="Calibri Light" panose="020F0302020204030204" pitchFamily="34" charset="0"/>
              </a:rPr>
              <a:t>Aanmelder zoekt actief mee </a:t>
            </a:r>
            <a:r>
              <a:rPr lang="nl-BE" sz="1700" dirty="0">
                <a:latin typeface="Calibri Light" panose="020F0302020204030204" pitchFamily="34" charset="0"/>
              </a:rPr>
              <a:t>naar vervolghulp indien nodig</a:t>
            </a:r>
          </a:p>
          <a:p>
            <a:r>
              <a:rPr lang="nl-BE" sz="1700" dirty="0">
                <a:latin typeface="Calibri Light" panose="020F0302020204030204" pitchFamily="34" charset="0"/>
              </a:rPr>
              <a:t>Heldere </a:t>
            </a:r>
            <a:r>
              <a:rPr lang="nl-BE" sz="1700" u="sng" dirty="0">
                <a:latin typeface="Calibri Light" panose="020F0302020204030204" pitchFamily="34" charset="0"/>
              </a:rPr>
              <a:t>communicatie</a:t>
            </a:r>
            <a:r>
              <a:rPr lang="nl-BE" sz="1700" dirty="0">
                <a:latin typeface="Calibri Light" panose="020F0302020204030204" pitchFamily="34" charset="0"/>
              </a:rPr>
              <a:t> tussen aanmelder en Crisismeldpunt (o.a. voor stand van zaken) </a:t>
            </a:r>
          </a:p>
        </p:txBody>
      </p:sp>
    </p:spTree>
    <p:extLst>
      <p:ext uri="{BB962C8B-B14F-4D97-AF65-F5344CB8AC3E}">
        <p14:creationId xmlns:p14="http://schemas.microsoft.com/office/powerpoint/2010/main" val="103451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CMP</a:t>
            </a:r>
            <a:br>
              <a:rPr lang="nl-NL" dirty="0"/>
            </a:br>
            <a:r>
              <a:rPr lang="nl-NL" dirty="0"/>
              <a:t>UITDAGINGEN</a:t>
            </a:r>
            <a:endParaRPr lang="nl-BE" dirty="0"/>
          </a:p>
        </p:txBody>
      </p:sp>
      <p:sp>
        <p:nvSpPr>
          <p:cNvPr id="6" name="Tijdelijke aanduiding voor inhoud 5"/>
          <p:cNvSpPr>
            <a:spLocks noGrp="1"/>
          </p:cNvSpPr>
          <p:nvPr>
            <p:ph idx="1"/>
          </p:nvPr>
        </p:nvSpPr>
        <p:spPr>
          <a:xfrm>
            <a:off x="581192" y="2006323"/>
            <a:ext cx="11029615" cy="4775475"/>
          </a:xfrm>
        </p:spPr>
        <p:txBody>
          <a:bodyPr>
            <a:normAutofit fontScale="32500" lnSpcReduction="20000"/>
          </a:bodyPr>
          <a:lstStyle/>
          <a:p>
            <a:pPr>
              <a:lnSpc>
                <a:spcPct val="150000"/>
              </a:lnSpc>
            </a:pPr>
            <a:r>
              <a:rPr lang="nl-BE" sz="5200" dirty="0">
                <a:solidFill>
                  <a:schemeClr val="tx1">
                    <a:lumMod val="85000"/>
                    <a:lumOff val="15000"/>
                  </a:schemeClr>
                </a:solidFill>
                <a:latin typeface="Calibri Light" panose="020F0302020204030204" pitchFamily="34" charset="0"/>
              </a:rPr>
              <a:t>Overbruggingsvragen</a:t>
            </a:r>
            <a:endParaRPr lang="nl-BE" sz="5200" u="sng" dirty="0">
              <a:solidFill>
                <a:schemeClr val="tx1">
                  <a:lumMod val="85000"/>
                  <a:lumOff val="15000"/>
                </a:schemeClr>
              </a:solidFill>
              <a:latin typeface="Calibri Light" panose="020F0302020204030204" pitchFamily="34" charset="0"/>
            </a:endParaRPr>
          </a:p>
          <a:p>
            <a:pPr>
              <a:lnSpc>
                <a:spcPct val="150000"/>
              </a:lnSpc>
            </a:pPr>
            <a:r>
              <a:rPr lang="nl-BE" sz="5200" dirty="0">
                <a:solidFill>
                  <a:schemeClr val="tx1">
                    <a:lumMod val="85000"/>
                    <a:lumOff val="15000"/>
                  </a:schemeClr>
                </a:solidFill>
                <a:latin typeface="Calibri Light" panose="020F0302020204030204" pitchFamily="34" charset="0"/>
              </a:rPr>
              <a:t>Nood aan snellere toeleiding tot reguliere hulp</a:t>
            </a:r>
          </a:p>
          <a:p>
            <a:pPr>
              <a:lnSpc>
                <a:spcPct val="150000"/>
              </a:lnSpc>
            </a:pPr>
            <a:r>
              <a:rPr lang="nl-BE" sz="5200" dirty="0">
                <a:solidFill>
                  <a:schemeClr val="tx1">
                    <a:lumMod val="85000"/>
                    <a:lumOff val="15000"/>
                  </a:schemeClr>
                </a:solidFill>
                <a:latin typeface="Calibri Light" panose="020F0302020204030204" pitchFamily="34" charset="0"/>
              </a:rPr>
              <a:t>Jeugddelict (vroegere MOF)</a:t>
            </a:r>
          </a:p>
          <a:p>
            <a:pPr>
              <a:lnSpc>
                <a:spcPct val="150000"/>
              </a:lnSpc>
            </a:pPr>
            <a:r>
              <a:rPr lang="nl-BE" sz="5200" dirty="0">
                <a:solidFill>
                  <a:schemeClr val="tx1">
                    <a:lumMod val="85000"/>
                    <a:lumOff val="15000"/>
                  </a:schemeClr>
                </a:solidFill>
                <a:latin typeface="Calibri Light" panose="020F0302020204030204" pitchFamily="34" charset="0"/>
              </a:rPr>
              <a:t>Time-out bij reeds regulier verblijf in residentiële setting (m.u.v. onmiddellijke definitieve stopzetting van het verblijf)</a:t>
            </a:r>
          </a:p>
          <a:p>
            <a:r>
              <a:rPr lang="nl-NL" sz="5200" b="1" dirty="0">
                <a:latin typeface="Calibri Light" panose="020F0302020204030204" pitchFamily="34" charset="0"/>
                <a:cs typeface="Calibri Light" panose="020F0302020204030204" pitchFamily="34" charset="0"/>
              </a:rPr>
              <a:t>Beperkt aanbod/ capaciteit - </a:t>
            </a:r>
            <a:r>
              <a:rPr lang="nl-NL" sz="5200" dirty="0">
                <a:latin typeface="Calibri Light" panose="020F0302020204030204" pitchFamily="34" charset="0"/>
                <a:cs typeface="Calibri Light" panose="020F0302020204030204" pitchFamily="34" charset="0"/>
              </a:rPr>
              <a:t>Prioritering dossiers op basis van:</a:t>
            </a:r>
          </a:p>
          <a:p>
            <a:pPr lvl="8"/>
            <a:r>
              <a:rPr lang="nl-NL" sz="5200" dirty="0">
                <a:latin typeface="Calibri Light" panose="020F0302020204030204" pitchFamily="34" charset="0"/>
                <a:cs typeface="Calibri Light" panose="020F0302020204030204" pitchFamily="34" charset="0"/>
              </a:rPr>
              <a:t>Leeftijd kinderen</a:t>
            </a:r>
          </a:p>
          <a:p>
            <a:pPr lvl="8"/>
            <a:r>
              <a:rPr lang="nl-NL" sz="5200" dirty="0">
                <a:latin typeface="Calibri Light" panose="020F0302020204030204" pitchFamily="34" charset="0"/>
                <a:cs typeface="Calibri Light" panose="020F0302020204030204" pitchFamily="34" charset="0"/>
              </a:rPr>
              <a:t>Veiligheid</a:t>
            </a:r>
          </a:p>
          <a:p>
            <a:pPr lvl="8"/>
            <a:r>
              <a:rPr lang="nl-NL" sz="5200" dirty="0">
                <a:latin typeface="Calibri Light" panose="020F0302020204030204" pitchFamily="34" charset="0"/>
                <a:cs typeface="Calibri Light" panose="020F0302020204030204" pitchFamily="34" charset="0"/>
              </a:rPr>
              <a:t>Acuutheid</a:t>
            </a:r>
          </a:p>
          <a:p>
            <a:pPr lvl="8"/>
            <a:r>
              <a:rPr lang="nl-NL" sz="5200" dirty="0">
                <a:latin typeface="Calibri Light" panose="020F0302020204030204" pitchFamily="34" charset="0"/>
                <a:cs typeface="Calibri Light" panose="020F0302020204030204" pitchFamily="34" charset="0"/>
              </a:rPr>
              <a:t>Werkbaarheid (motivatie en draagkracht gezin)</a:t>
            </a:r>
          </a:p>
          <a:p>
            <a:pPr lvl="8"/>
            <a:r>
              <a:rPr lang="nl-NL" sz="5200" dirty="0">
                <a:latin typeface="Calibri Light" panose="020F0302020204030204" pitchFamily="34" charset="0"/>
                <a:cs typeface="Calibri Light" panose="020F0302020204030204" pitchFamily="34" charset="0"/>
              </a:rPr>
              <a:t>Betrokken netwerk</a:t>
            </a:r>
            <a:endParaRPr lang="nl-BE" sz="5200" dirty="0">
              <a:latin typeface="Calibri Light" panose="020F0302020204030204" pitchFamily="34" charset="0"/>
              <a:cs typeface="Calibri Light" panose="020F0302020204030204" pitchFamily="34" charset="0"/>
            </a:endParaRPr>
          </a:p>
          <a:p>
            <a:pPr>
              <a:lnSpc>
                <a:spcPct val="150000"/>
              </a:lnSpc>
            </a:pPr>
            <a:endParaRPr lang="nl-BE" dirty="0">
              <a:solidFill>
                <a:schemeClr val="tx1">
                  <a:lumMod val="85000"/>
                  <a:lumOff val="15000"/>
                </a:schemeClr>
              </a:solidFill>
              <a:latin typeface="Calibri Light" panose="020F0302020204030204" pitchFamily="34" charset="0"/>
            </a:endParaRPr>
          </a:p>
          <a:p>
            <a:endParaRPr lang="nl-BE" dirty="0"/>
          </a:p>
        </p:txBody>
      </p:sp>
      <p:pic>
        <p:nvPicPr>
          <p:cNvPr id="2" name="Picture 4" descr="Afbeeldingsresultaat voor caw">
            <a:extLst>
              <a:ext uri="{FF2B5EF4-FFF2-40B4-BE49-F238E27FC236}">
                <a16:creationId xmlns:a16="http://schemas.microsoft.com/office/drawing/2014/main" id="{C15B291D-BCEA-FFC4-B8B0-72584AC84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6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4B876-B44B-9472-4C47-C594CE6E9A74}"/>
              </a:ext>
            </a:extLst>
          </p:cNvPr>
          <p:cNvSpPr>
            <a:spLocks noGrp="1"/>
          </p:cNvSpPr>
          <p:nvPr>
            <p:ph type="title"/>
          </p:nvPr>
        </p:nvSpPr>
        <p:spPr/>
        <p:txBody>
          <a:bodyPr/>
          <a:lstStyle/>
          <a:p>
            <a:r>
              <a:rPr lang="nl-NL" dirty="0"/>
              <a:t>Zijn er nog vragen? </a:t>
            </a:r>
            <a:endParaRPr lang="nl-BE" dirty="0"/>
          </a:p>
        </p:txBody>
      </p:sp>
    </p:spTree>
    <p:extLst>
      <p:ext uri="{BB962C8B-B14F-4D97-AF65-F5344CB8AC3E}">
        <p14:creationId xmlns:p14="http://schemas.microsoft.com/office/powerpoint/2010/main" val="279376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048E3-3572-364E-7701-B68CDD30DA5C}"/>
              </a:ext>
            </a:extLst>
          </p:cNvPr>
          <p:cNvSpPr>
            <a:spLocks noGrp="1"/>
          </p:cNvSpPr>
          <p:nvPr>
            <p:ph type="title"/>
          </p:nvPr>
        </p:nvSpPr>
        <p:spPr/>
        <p:txBody>
          <a:bodyPr/>
          <a:lstStyle/>
          <a:p>
            <a:r>
              <a:rPr lang="nl-BE" dirty="0"/>
              <a:t>crisishulp</a:t>
            </a:r>
          </a:p>
        </p:txBody>
      </p:sp>
      <p:sp>
        <p:nvSpPr>
          <p:cNvPr id="6" name="Rechthoek: afgeronde hoeken 5">
            <a:extLst>
              <a:ext uri="{FF2B5EF4-FFF2-40B4-BE49-F238E27FC236}">
                <a16:creationId xmlns:a16="http://schemas.microsoft.com/office/drawing/2014/main" id="{2085B379-E3B7-7B0F-6677-1D5ED6A3B3CB}"/>
              </a:ext>
            </a:extLst>
          </p:cNvPr>
          <p:cNvSpPr/>
          <p:nvPr/>
        </p:nvSpPr>
        <p:spPr>
          <a:xfrm>
            <a:off x="439791" y="3709647"/>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 name="Tijdelijke aanduiding voor tekst 2">
            <a:extLst>
              <a:ext uri="{FF2B5EF4-FFF2-40B4-BE49-F238E27FC236}">
                <a16:creationId xmlns:a16="http://schemas.microsoft.com/office/drawing/2014/main" id="{4735B1A0-44D8-9F72-463B-5CE9071432E4}"/>
              </a:ext>
            </a:extLst>
          </p:cNvPr>
          <p:cNvSpPr>
            <a:spLocks noGrp="1"/>
          </p:cNvSpPr>
          <p:nvPr>
            <p:ph type="body" idx="1"/>
          </p:nvPr>
        </p:nvSpPr>
        <p:spPr>
          <a:xfrm>
            <a:off x="565522" y="3831197"/>
            <a:ext cx="3016428" cy="536005"/>
          </a:xfrm>
        </p:spPr>
        <p:txBody>
          <a:bodyPr/>
          <a:lstStyle/>
          <a:p>
            <a:pPr algn="ctr"/>
            <a:r>
              <a:rPr lang="nl-BE" dirty="0">
                <a:solidFill>
                  <a:schemeClr val="bg2"/>
                </a:solidFill>
              </a:rPr>
              <a:t>CRISIS -18 </a:t>
            </a:r>
          </a:p>
        </p:txBody>
      </p:sp>
      <p:sp>
        <p:nvSpPr>
          <p:cNvPr id="10" name="Rechthoek: afgeronde hoeken 9">
            <a:extLst>
              <a:ext uri="{FF2B5EF4-FFF2-40B4-BE49-F238E27FC236}">
                <a16:creationId xmlns:a16="http://schemas.microsoft.com/office/drawing/2014/main" id="{851AA59F-85FF-68B8-CDD1-C1D26150B7AD}"/>
              </a:ext>
            </a:extLst>
          </p:cNvPr>
          <p:cNvSpPr/>
          <p:nvPr/>
        </p:nvSpPr>
        <p:spPr>
          <a:xfrm>
            <a:off x="4334968" y="3709647"/>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ln>
                <a:solidFill>
                  <a:sysClr val="windowText" lastClr="000000"/>
                </a:solidFill>
              </a:ln>
              <a:solidFill>
                <a:schemeClr val="bg2"/>
              </a:solidFill>
            </a:endParaRPr>
          </a:p>
        </p:txBody>
      </p:sp>
      <p:sp>
        <p:nvSpPr>
          <p:cNvPr id="5" name="Tijdelijke aanduiding voor tekst 4">
            <a:extLst>
              <a:ext uri="{FF2B5EF4-FFF2-40B4-BE49-F238E27FC236}">
                <a16:creationId xmlns:a16="http://schemas.microsoft.com/office/drawing/2014/main" id="{4A795B1B-3521-EACC-4CB8-03837E24B831}"/>
              </a:ext>
            </a:extLst>
          </p:cNvPr>
          <p:cNvSpPr>
            <a:spLocks noGrp="1"/>
          </p:cNvSpPr>
          <p:nvPr>
            <p:ph type="body" sz="quarter" idx="3"/>
          </p:nvPr>
        </p:nvSpPr>
        <p:spPr>
          <a:xfrm>
            <a:off x="4334967" y="3813829"/>
            <a:ext cx="3299233" cy="553373"/>
          </a:xfrm>
        </p:spPr>
        <p:txBody>
          <a:bodyPr/>
          <a:lstStyle/>
          <a:p>
            <a:pPr algn="ctr"/>
            <a:r>
              <a:rPr lang="nl-BE" dirty="0">
                <a:solidFill>
                  <a:schemeClr val="bg2"/>
                </a:solidFill>
              </a:rPr>
              <a:t>CRISIS</a:t>
            </a:r>
            <a:r>
              <a:rPr lang="nl-BE" dirty="0"/>
              <a:t> </a:t>
            </a:r>
            <a:r>
              <a:rPr lang="nl-BE" dirty="0">
                <a:solidFill>
                  <a:schemeClr val="bg2"/>
                </a:solidFill>
              </a:rPr>
              <a:t>GEZINNEN</a:t>
            </a:r>
          </a:p>
        </p:txBody>
      </p:sp>
      <p:sp>
        <p:nvSpPr>
          <p:cNvPr id="11" name="Rechthoek: afgeronde hoeken 10">
            <a:extLst>
              <a:ext uri="{FF2B5EF4-FFF2-40B4-BE49-F238E27FC236}">
                <a16:creationId xmlns:a16="http://schemas.microsoft.com/office/drawing/2014/main" id="{DDD68AAB-D557-3511-F967-A5133E14D235}"/>
              </a:ext>
            </a:extLst>
          </p:cNvPr>
          <p:cNvSpPr/>
          <p:nvPr/>
        </p:nvSpPr>
        <p:spPr>
          <a:xfrm>
            <a:off x="8387219" y="3709647"/>
            <a:ext cx="3408277"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ijdelijke aanduiding voor tekst 4">
            <a:extLst>
              <a:ext uri="{FF2B5EF4-FFF2-40B4-BE49-F238E27FC236}">
                <a16:creationId xmlns:a16="http://schemas.microsoft.com/office/drawing/2014/main" id="{CC8BC826-86B1-2142-0366-13778C34372E}"/>
              </a:ext>
            </a:extLst>
          </p:cNvPr>
          <p:cNvSpPr txBox="1">
            <a:spLocks/>
          </p:cNvSpPr>
          <p:nvPr/>
        </p:nvSpPr>
        <p:spPr>
          <a:xfrm>
            <a:off x="8387218" y="3822512"/>
            <a:ext cx="3330571" cy="553373"/>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nl-BE" dirty="0">
                <a:solidFill>
                  <a:schemeClr val="bg2"/>
                </a:solidFill>
              </a:rPr>
              <a:t>CRISIS VOLWASSENEN</a:t>
            </a:r>
          </a:p>
        </p:txBody>
      </p:sp>
    </p:spTree>
    <p:extLst>
      <p:ext uri="{BB962C8B-B14F-4D97-AF65-F5344CB8AC3E}">
        <p14:creationId xmlns:p14="http://schemas.microsoft.com/office/powerpoint/2010/main" val="285812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048E3-3572-364E-7701-B68CDD30DA5C}"/>
              </a:ext>
            </a:extLst>
          </p:cNvPr>
          <p:cNvSpPr>
            <a:spLocks noGrp="1"/>
          </p:cNvSpPr>
          <p:nvPr>
            <p:ph type="title"/>
          </p:nvPr>
        </p:nvSpPr>
        <p:spPr/>
        <p:txBody>
          <a:bodyPr/>
          <a:lstStyle/>
          <a:p>
            <a:r>
              <a:rPr lang="nl-BE" dirty="0"/>
              <a:t>crisishulp</a:t>
            </a:r>
          </a:p>
        </p:txBody>
      </p:sp>
      <p:sp>
        <p:nvSpPr>
          <p:cNvPr id="4" name="Tijdelijke aanduiding voor inhoud 3">
            <a:extLst>
              <a:ext uri="{FF2B5EF4-FFF2-40B4-BE49-F238E27FC236}">
                <a16:creationId xmlns:a16="http://schemas.microsoft.com/office/drawing/2014/main" id="{D25463DF-EBF6-0708-A36B-F76620184E68}"/>
              </a:ext>
            </a:extLst>
          </p:cNvPr>
          <p:cNvSpPr>
            <a:spLocks noGrp="1"/>
          </p:cNvSpPr>
          <p:nvPr>
            <p:ph sz="half" idx="2"/>
          </p:nvPr>
        </p:nvSpPr>
        <p:spPr>
          <a:xfrm>
            <a:off x="435356" y="3000695"/>
            <a:ext cx="3651452" cy="2934999"/>
          </a:xfrm>
        </p:spPr>
        <p:txBody>
          <a:bodyPr/>
          <a:lstStyle/>
          <a:p>
            <a:r>
              <a:rPr lang="nl-BE" dirty="0"/>
              <a:t>Focus op minderjarige (en zijn context)</a:t>
            </a:r>
          </a:p>
          <a:p>
            <a:r>
              <a:rPr lang="nl-BE" dirty="0"/>
              <a:t>Vlaams-Brabant</a:t>
            </a:r>
          </a:p>
          <a:p>
            <a:r>
              <a:rPr lang="nl-BE" dirty="0"/>
              <a:t>2 stromingen: </a:t>
            </a:r>
          </a:p>
          <a:p>
            <a:pPr lvl="1"/>
            <a:r>
              <a:rPr lang="nl-BE" dirty="0"/>
              <a:t>Jeugdhulp (IJH)</a:t>
            </a:r>
          </a:p>
          <a:p>
            <a:pPr lvl="1"/>
            <a:r>
              <a:rPr lang="nl-BE" dirty="0" err="1"/>
              <a:t>Yuneco</a:t>
            </a:r>
            <a:r>
              <a:rPr lang="nl-BE" dirty="0"/>
              <a:t> crisis (GGZ)</a:t>
            </a:r>
          </a:p>
          <a:p>
            <a:endParaRPr lang="nl-BE" dirty="0"/>
          </a:p>
        </p:txBody>
      </p:sp>
      <p:sp>
        <p:nvSpPr>
          <p:cNvPr id="6" name="Rechthoek: afgeronde hoeken 5">
            <a:extLst>
              <a:ext uri="{FF2B5EF4-FFF2-40B4-BE49-F238E27FC236}">
                <a16:creationId xmlns:a16="http://schemas.microsoft.com/office/drawing/2014/main" id="{2085B379-E3B7-7B0F-6677-1D5ED6A3B3CB}"/>
              </a:ext>
            </a:extLst>
          </p:cNvPr>
          <p:cNvSpPr/>
          <p:nvPr/>
        </p:nvSpPr>
        <p:spPr>
          <a:xfrm>
            <a:off x="435356" y="2122223"/>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2"/>
              </a:solidFill>
            </a:endParaRPr>
          </a:p>
        </p:txBody>
      </p:sp>
      <p:sp>
        <p:nvSpPr>
          <p:cNvPr id="8" name="Tijdelijke aanduiding voor inhoud 3">
            <a:extLst>
              <a:ext uri="{FF2B5EF4-FFF2-40B4-BE49-F238E27FC236}">
                <a16:creationId xmlns:a16="http://schemas.microsoft.com/office/drawing/2014/main" id="{CA0BECFB-C349-C1DE-0098-25F5450E0E05}"/>
              </a:ext>
            </a:extLst>
          </p:cNvPr>
          <p:cNvSpPr txBox="1">
            <a:spLocks/>
          </p:cNvSpPr>
          <p:nvPr/>
        </p:nvSpPr>
        <p:spPr>
          <a:xfrm>
            <a:off x="4193249" y="3000697"/>
            <a:ext cx="3961705" cy="293499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BE" dirty="0"/>
              <a:t>Focus op ouderproblematiek, waarbij minderjarigen betrokken zijn</a:t>
            </a:r>
          </a:p>
          <a:p>
            <a:r>
              <a:rPr lang="nl-BE" dirty="0"/>
              <a:t>Vlaams-Brabant</a:t>
            </a:r>
          </a:p>
          <a:p>
            <a:r>
              <a:rPr lang="nl-BE" dirty="0"/>
              <a:t>Crisisbegeleiding, met of zonder verblijf </a:t>
            </a:r>
          </a:p>
        </p:txBody>
      </p:sp>
      <p:sp>
        <p:nvSpPr>
          <p:cNvPr id="9" name="Tijdelijke aanduiding voor inhoud 3">
            <a:extLst>
              <a:ext uri="{FF2B5EF4-FFF2-40B4-BE49-F238E27FC236}">
                <a16:creationId xmlns:a16="http://schemas.microsoft.com/office/drawing/2014/main" id="{6DFB463D-032D-7944-A354-7F1DA431549F}"/>
              </a:ext>
            </a:extLst>
          </p:cNvPr>
          <p:cNvSpPr txBox="1">
            <a:spLocks/>
          </p:cNvSpPr>
          <p:nvPr/>
        </p:nvSpPr>
        <p:spPr>
          <a:xfrm>
            <a:off x="8426073" y="3000696"/>
            <a:ext cx="3500742" cy="293499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nl-BE" dirty="0"/>
              <a:t>Focus op volwassen individu </a:t>
            </a:r>
          </a:p>
          <a:p>
            <a:r>
              <a:rPr lang="nl-BE" dirty="0"/>
              <a:t>Regio Halle-Vilvoorde: verblijf in crisisunit </a:t>
            </a:r>
          </a:p>
          <a:p>
            <a:r>
              <a:rPr lang="nl-BE" dirty="0"/>
              <a:t>Regio Leuven: Directe Opvang</a:t>
            </a:r>
          </a:p>
          <a:p>
            <a:endParaRPr lang="nl-BE" dirty="0"/>
          </a:p>
        </p:txBody>
      </p:sp>
      <p:sp>
        <p:nvSpPr>
          <p:cNvPr id="3" name="Tijdelijke aanduiding voor tekst 2">
            <a:extLst>
              <a:ext uri="{FF2B5EF4-FFF2-40B4-BE49-F238E27FC236}">
                <a16:creationId xmlns:a16="http://schemas.microsoft.com/office/drawing/2014/main" id="{4735B1A0-44D8-9F72-463B-5CE9071432E4}"/>
              </a:ext>
            </a:extLst>
          </p:cNvPr>
          <p:cNvSpPr>
            <a:spLocks noGrp="1"/>
          </p:cNvSpPr>
          <p:nvPr>
            <p:ph type="body" idx="1"/>
          </p:nvPr>
        </p:nvSpPr>
        <p:spPr>
          <a:xfrm>
            <a:off x="581194" y="2222796"/>
            <a:ext cx="3016428" cy="536005"/>
          </a:xfrm>
        </p:spPr>
        <p:txBody>
          <a:bodyPr/>
          <a:lstStyle/>
          <a:p>
            <a:pPr algn="ctr"/>
            <a:r>
              <a:rPr lang="nl-BE" dirty="0">
                <a:solidFill>
                  <a:schemeClr val="bg2"/>
                </a:solidFill>
              </a:rPr>
              <a:t>CRISIS -18 </a:t>
            </a:r>
          </a:p>
        </p:txBody>
      </p:sp>
      <p:sp>
        <p:nvSpPr>
          <p:cNvPr id="10" name="Rechthoek: afgeronde hoeken 9">
            <a:extLst>
              <a:ext uri="{FF2B5EF4-FFF2-40B4-BE49-F238E27FC236}">
                <a16:creationId xmlns:a16="http://schemas.microsoft.com/office/drawing/2014/main" id="{851AA59F-85FF-68B8-CDD1-C1D26150B7AD}"/>
              </a:ext>
            </a:extLst>
          </p:cNvPr>
          <p:cNvSpPr/>
          <p:nvPr/>
        </p:nvSpPr>
        <p:spPr>
          <a:xfrm>
            <a:off x="4334969" y="2101245"/>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 name="Tijdelijke aanduiding voor tekst 4">
            <a:extLst>
              <a:ext uri="{FF2B5EF4-FFF2-40B4-BE49-F238E27FC236}">
                <a16:creationId xmlns:a16="http://schemas.microsoft.com/office/drawing/2014/main" id="{4A795B1B-3521-EACC-4CB8-03837E24B831}"/>
              </a:ext>
            </a:extLst>
          </p:cNvPr>
          <p:cNvSpPr>
            <a:spLocks noGrp="1"/>
          </p:cNvSpPr>
          <p:nvPr>
            <p:ph type="body" sz="quarter" idx="3"/>
          </p:nvPr>
        </p:nvSpPr>
        <p:spPr>
          <a:xfrm>
            <a:off x="4334969" y="2198208"/>
            <a:ext cx="3299233" cy="553373"/>
          </a:xfrm>
        </p:spPr>
        <p:txBody>
          <a:bodyPr/>
          <a:lstStyle/>
          <a:p>
            <a:pPr algn="ctr"/>
            <a:r>
              <a:rPr lang="nl-BE" dirty="0">
                <a:solidFill>
                  <a:schemeClr val="bg2"/>
                </a:solidFill>
              </a:rPr>
              <a:t>CRISIS GEZINNEN</a:t>
            </a:r>
          </a:p>
        </p:txBody>
      </p:sp>
      <p:sp>
        <p:nvSpPr>
          <p:cNvPr id="11" name="Rechthoek: afgeronde hoeken 10">
            <a:extLst>
              <a:ext uri="{FF2B5EF4-FFF2-40B4-BE49-F238E27FC236}">
                <a16:creationId xmlns:a16="http://schemas.microsoft.com/office/drawing/2014/main" id="{DDD68AAB-D557-3511-F967-A5133E14D235}"/>
              </a:ext>
            </a:extLst>
          </p:cNvPr>
          <p:cNvSpPr/>
          <p:nvPr/>
        </p:nvSpPr>
        <p:spPr>
          <a:xfrm>
            <a:off x="8371550" y="2101245"/>
            <a:ext cx="3408277"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2"/>
              </a:solidFill>
            </a:endParaRPr>
          </a:p>
        </p:txBody>
      </p:sp>
      <p:sp>
        <p:nvSpPr>
          <p:cNvPr id="7" name="Tijdelijke aanduiding voor tekst 4">
            <a:extLst>
              <a:ext uri="{FF2B5EF4-FFF2-40B4-BE49-F238E27FC236}">
                <a16:creationId xmlns:a16="http://schemas.microsoft.com/office/drawing/2014/main" id="{CC8BC826-86B1-2142-0366-13778C34372E}"/>
              </a:ext>
            </a:extLst>
          </p:cNvPr>
          <p:cNvSpPr txBox="1">
            <a:spLocks/>
          </p:cNvSpPr>
          <p:nvPr/>
        </p:nvSpPr>
        <p:spPr>
          <a:xfrm>
            <a:off x="8426073" y="2198207"/>
            <a:ext cx="3330571" cy="553373"/>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nl-BE" dirty="0">
                <a:solidFill>
                  <a:schemeClr val="bg2"/>
                </a:solidFill>
              </a:rPr>
              <a:t>CRISIS VOLWASSENEN</a:t>
            </a:r>
          </a:p>
        </p:txBody>
      </p:sp>
    </p:spTree>
    <p:extLst>
      <p:ext uri="{BB962C8B-B14F-4D97-AF65-F5344CB8AC3E}">
        <p14:creationId xmlns:p14="http://schemas.microsoft.com/office/powerpoint/2010/main" val="40991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048E3-3572-364E-7701-B68CDD30DA5C}"/>
              </a:ext>
            </a:extLst>
          </p:cNvPr>
          <p:cNvSpPr>
            <a:spLocks noGrp="1"/>
          </p:cNvSpPr>
          <p:nvPr>
            <p:ph type="title"/>
          </p:nvPr>
        </p:nvSpPr>
        <p:spPr/>
        <p:txBody>
          <a:bodyPr/>
          <a:lstStyle/>
          <a:p>
            <a:r>
              <a:rPr lang="nl-BE" dirty="0"/>
              <a:t>crisishulp</a:t>
            </a:r>
          </a:p>
        </p:txBody>
      </p:sp>
      <p:sp>
        <p:nvSpPr>
          <p:cNvPr id="4" name="Tijdelijke aanduiding voor inhoud 3">
            <a:extLst>
              <a:ext uri="{FF2B5EF4-FFF2-40B4-BE49-F238E27FC236}">
                <a16:creationId xmlns:a16="http://schemas.microsoft.com/office/drawing/2014/main" id="{D25463DF-EBF6-0708-A36B-F76620184E68}"/>
              </a:ext>
            </a:extLst>
          </p:cNvPr>
          <p:cNvSpPr>
            <a:spLocks noGrp="1"/>
          </p:cNvSpPr>
          <p:nvPr>
            <p:ph sz="half" idx="2"/>
          </p:nvPr>
        </p:nvSpPr>
        <p:spPr>
          <a:xfrm>
            <a:off x="2286000" y="4469362"/>
            <a:ext cx="3810000" cy="670649"/>
          </a:xfrm>
        </p:spPr>
        <p:txBody>
          <a:bodyPr/>
          <a:lstStyle/>
          <a:p>
            <a:pPr marL="0" indent="0" algn="ctr">
              <a:buNone/>
            </a:pPr>
            <a:r>
              <a:rPr lang="nl-BE" dirty="0"/>
              <a:t>CRISISMELDPUNT (CMP)</a:t>
            </a:r>
          </a:p>
          <a:p>
            <a:endParaRPr lang="nl-BE" dirty="0"/>
          </a:p>
        </p:txBody>
      </p:sp>
      <p:sp>
        <p:nvSpPr>
          <p:cNvPr id="6" name="Rechthoek: afgeronde hoeken 5">
            <a:extLst>
              <a:ext uri="{FF2B5EF4-FFF2-40B4-BE49-F238E27FC236}">
                <a16:creationId xmlns:a16="http://schemas.microsoft.com/office/drawing/2014/main" id="{2085B379-E3B7-7B0F-6677-1D5ED6A3B3CB}"/>
              </a:ext>
            </a:extLst>
          </p:cNvPr>
          <p:cNvSpPr/>
          <p:nvPr/>
        </p:nvSpPr>
        <p:spPr>
          <a:xfrm>
            <a:off x="435356" y="2122223"/>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ijdelijke aanduiding voor inhoud 3">
            <a:extLst>
              <a:ext uri="{FF2B5EF4-FFF2-40B4-BE49-F238E27FC236}">
                <a16:creationId xmlns:a16="http://schemas.microsoft.com/office/drawing/2014/main" id="{6DFB463D-032D-7944-A354-7F1DA431549F}"/>
              </a:ext>
            </a:extLst>
          </p:cNvPr>
          <p:cNvSpPr txBox="1">
            <a:spLocks/>
          </p:cNvSpPr>
          <p:nvPr/>
        </p:nvSpPr>
        <p:spPr>
          <a:xfrm>
            <a:off x="8426073" y="3000696"/>
            <a:ext cx="3500742" cy="293499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nl-BE" dirty="0"/>
          </a:p>
          <a:p>
            <a:endParaRPr lang="nl-BE" dirty="0"/>
          </a:p>
        </p:txBody>
      </p:sp>
      <p:sp>
        <p:nvSpPr>
          <p:cNvPr id="3" name="Tijdelijke aanduiding voor tekst 2">
            <a:extLst>
              <a:ext uri="{FF2B5EF4-FFF2-40B4-BE49-F238E27FC236}">
                <a16:creationId xmlns:a16="http://schemas.microsoft.com/office/drawing/2014/main" id="{4735B1A0-44D8-9F72-463B-5CE9071432E4}"/>
              </a:ext>
            </a:extLst>
          </p:cNvPr>
          <p:cNvSpPr>
            <a:spLocks noGrp="1"/>
          </p:cNvSpPr>
          <p:nvPr>
            <p:ph type="body" idx="1"/>
          </p:nvPr>
        </p:nvSpPr>
        <p:spPr>
          <a:xfrm>
            <a:off x="581194" y="2222796"/>
            <a:ext cx="3016428" cy="536005"/>
          </a:xfrm>
        </p:spPr>
        <p:txBody>
          <a:bodyPr/>
          <a:lstStyle/>
          <a:p>
            <a:pPr algn="ctr"/>
            <a:r>
              <a:rPr lang="nl-BE" dirty="0">
                <a:solidFill>
                  <a:schemeClr val="bg2"/>
                </a:solidFill>
              </a:rPr>
              <a:t>CRISIS -18 </a:t>
            </a:r>
          </a:p>
        </p:txBody>
      </p:sp>
      <p:sp>
        <p:nvSpPr>
          <p:cNvPr id="10" name="Rechthoek: afgeronde hoeken 9">
            <a:extLst>
              <a:ext uri="{FF2B5EF4-FFF2-40B4-BE49-F238E27FC236}">
                <a16:creationId xmlns:a16="http://schemas.microsoft.com/office/drawing/2014/main" id="{851AA59F-85FF-68B8-CDD1-C1D26150B7AD}"/>
              </a:ext>
            </a:extLst>
          </p:cNvPr>
          <p:cNvSpPr/>
          <p:nvPr/>
        </p:nvSpPr>
        <p:spPr>
          <a:xfrm>
            <a:off x="4334969" y="2101245"/>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 name="Tijdelijke aanduiding voor tekst 4">
            <a:extLst>
              <a:ext uri="{FF2B5EF4-FFF2-40B4-BE49-F238E27FC236}">
                <a16:creationId xmlns:a16="http://schemas.microsoft.com/office/drawing/2014/main" id="{4A795B1B-3521-EACC-4CB8-03837E24B831}"/>
              </a:ext>
            </a:extLst>
          </p:cNvPr>
          <p:cNvSpPr>
            <a:spLocks noGrp="1"/>
          </p:cNvSpPr>
          <p:nvPr>
            <p:ph type="body" sz="quarter" idx="3"/>
          </p:nvPr>
        </p:nvSpPr>
        <p:spPr>
          <a:xfrm>
            <a:off x="4334969" y="2198208"/>
            <a:ext cx="3299233" cy="553373"/>
          </a:xfrm>
          <a:solidFill>
            <a:schemeClr val="accent1"/>
          </a:solidFill>
        </p:spPr>
        <p:txBody>
          <a:bodyPr/>
          <a:lstStyle/>
          <a:p>
            <a:pPr algn="ctr"/>
            <a:r>
              <a:rPr lang="nl-BE" dirty="0">
                <a:solidFill>
                  <a:schemeClr val="bg2"/>
                </a:solidFill>
              </a:rPr>
              <a:t>CRISIS GEZINNEN</a:t>
            </a:r>
          </a:p>
        </p:txBody>
      </p:sp>
      <p:sp>
        <p:nvSpPr>
          <p:cNvPr id="11" name="Rechthoek: afgeronde hoeken 10">
            <a:extLst>
              <a:ext uri="{FF2B5EF4-FFF2-40B4-BE49-F238E27FC236}">
                <a16:creationId xmlns:a16="http://schemas.microsoft.com/office/drawing/2014/main" id="{DDD68AAB-D557-3511-F967-A5133E14D235}"/>
              </a:ext>
            </a:extLst>
          </p:cNvPr>
          <p:cNvSpPr/>
          <p:nvPr/>
        </p:nvSpPr>
        <p:spPr>
          <a:xfrm>
            <a:off x="8371550" y="2101245"/>
            <a:ext cx="3408277"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ijdelijke aanduiding voor tekst 4">
            <a:extLst>
              <a:ext uri="{FF2B5EF4-FFF2-40B4-BE49-F238E27FC236}">
                <a16:creationId xmlns:a16="http://schemas.microsoft.com/office/drawing/2014/main" id="{CC8BC826-86B1-2142-0366-13778C34372E}"/>
              </a:ext>
            </a:extLst>
          </p:cNvPr>
          <p:cNvSpPr txBox="1">
            <a:spLocks/>
          </p:cNvSpPr>
          <p:nvPr/>
        </p:nvSpPr>
        <p:spPr>
          <a:xfrm>
            <a:off x="8426073" y="2198207"/>
            <a:ext cx="3330571" cy="553373"/>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nl-BE" dirty="0">
                <a:solidFill>
                  <a:schemeClr val="bg2"/>
                </a:solidFill>
              </a:rPr>
              <a:t>CRISIS VOLWASSENEN</a:t>
            </a:r>
          </a:p>
        </p:txBody>
      </p:sp>
      <p:cxnSp>
        <p:nvCxnSpPr>
          <p:cNvPr id="13" name="Rechte verbindingslijn met pijl 12">
            <a:extLst>
              <a:ext uri="{FF2B5EF4-FFF2-40B4-BE49-F238E27FC236}">
                <a16:creationId xmlns:a16="http://schemas.microsoft.com/office/drawing/2014/main" id="{0714ACE8-D1D5-2D0A-F5B8-3AD6DE040593}"/>
              </a:ext>
            </a:extLst>
          </p:cNvPr>
          <p:cNvCxnSpPr>
            <a:cxnSpLocks/>
          </p:cNvCxnSpPr>
          <p:nvPr/>
        </p:nvCxnSpPr>
        <p:spPr>
          <a:xfrm>
            <a:off x="2286000" y="3163078"/>
            <a:ext cx="989045" cy="113833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Rechte verbindingslijn met pijl 15">
            <a:extLst>
              <a:ext uri="{FF2B5EF4-FFF2-40B4-BE49-F238E27FC236}">
                <a16:creationId xmlns:a16="http://schemas.microsoft.com/office/drawing/2014/main" id="{94F054E4-FDC3-FAF2-1622-57A5E03EADA6}"/>
              </a:ext>
            </a:extLst>
          </p:cNvPr>
          <p:cNvCxnSpPr>
            <a:cxnSpLocks/>
          </p:cNvCxnSpPr>
          <p:nvPr/>
        </p:nvCxnSpPr>
        <p:spPr>
          <a:xfrm flipH="1">
            <a:off x="4974302" y="3121433"/>
            <a:ext cx="969831" cy="1179979"/>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Rechte verbindingslijn met pijl 19">
            <a:extLst>
              <a:ext uri="{FF2B5EF4-FFF2-40B4-BE49-F238E27FC236}">
                <a16:creationId xmlns:a16="http://schemas.microsoft.com/office/drawing/2014/main" id="{E6D3BCE6-9BA5-F60F-7AB9-B100873A6399}"/>
              </a:ext>
            </a:extLst>
          </p:cNvPr>
          <p:cNvCxnSpPr>
            <a:cxnSpLocks/>
          </p:cNvCxnSpPr>
          <p:nvPr/>
        </p:nvCxnSpPr>
        <p:spPr>
          <a:xfrm>
            <a:off x="10075688" y="3121433"/>
            <a:ext cx="0" cy="115915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ijdelijke aanduiding voor inhoud 3">
            <a:extLst>
              <a:ext uri="{FF2B5EF4-FFF2-40B4-BE49-F238E27FC236}">
                <a16:creationId xmlns:a16="http://schemas.microsoft.com/office/drawing/2014/main" id="{F8EC0C1F-DA81-E522-3850-8CA5C9EAEC82}"/>
              </a:ext>
            </a:extLst>
          </p:cNvPr>
          <p:cNvSpPr txBox="1">
            <a:spLocks/>
          </p:cNvSpPr>
          <p:nvPr/>
        </p:nvSpPr>
        <p:spPr>
          <a:xfrm>
            <a:off x="8170688" y="4437493"/>
            <a:ext cx="3810000" cy="11591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nl-BE" dirty="0"/>
              <a:t>CAW Halle-Vilvoorde</a:t>
            </a:r>
          </a:p>
          <a:p>
            <a:pPr marL="0" indent="0" algn="ctr">
              <a:buFont typeface="Wingdings 2" panose="05020102010507070707" pitchFamily="18" charset="2"/>
              <a:buNone/>
            </a:pPr>
            <a:r>
              <a:rPr lang="nl-BE" dirty="0"/>
              <a:t>CAW Oost-Brabant</a:t>
            </a:r>
          </a:p>
          <a:p>
            <a:endParaRPr lang="nl-BE" dirty="0"/>
          </a:p>
        </p:txBody>
      </p:sp>
    </p:spTree>
    <p:extLst>
      <p:ext uri="{BB962C8B-B14F-4D97-AF65-F5344CB8AC3E}">
        <p14:creationId xmlns:p14="http://schemas.microsoft.com/office/powerpoint/2010/main" val="406066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3048E3-3572-364E-7701-B68CDD30DA5C}"/>
              </a:ext>
            </a:extLst>
          </p:cNvPr>
          <p:cNvSpPr>
            <a:spLocks noGrp="1"/>
          </p:cNvSpPr>
          <p:nvPr>
            <p:ph type="title"/>
          </p:nvPr>
        </p:nvSpPr>
        <p:spPr/>
        <p:txBody>
          <a:bodyPr/>
          <a:lstStyle/>
          <a:p>
            <a:r>
              <a:rPr lang="nl-BE" dirty="0"/>
              <a:t>crisishulp</a:t>
            </a:r>
          </a:p>
        </p:txBody>
      </p:sp>
      <p:sp>
        <p:nvSpPr>
          <p:cNvPr id="4" name="Tijdelijke aanduiding voor inhoud 3">
            <a:extLst>
              <a:ext uri="{FF2B5EF4-FFF2-40B4-BE49-F238E27FC236}">
                <a16:creationId xmlns:a16="http://schemas.microsoft.com/office/drawing/2014/main" id="{D25463DF-EBF6-0708-A36B-F76620184E68}"/>
              </a:ext>
            </a:extLst>
          </p:cNvPr>
          <p:cNvSpPr>
            <a:spLocks noGrp="1"/>
          </p:cNvSpPr>
          <p:nvPr>
            <p:ph sz="half" idx="2"/>
          </p:nvPr>
        </p:nvSpPr>
        <p:spPr>
          <a:xfrm>
            <a:off x="2286000" y="4469362"/>
            <a:ext cx="3810000" cy="1658980"/>
          </a:xfrm>
        </p:spPr>
        <p:txBody>
          <a:bodyPr>
            <a:normAutofit/>
          </a:bodyPr>
          <a:lstStyle/>
          <a:p>
            <a:pPr marL="0" indent="0" algn="ctr">
              <a:buNone/>
            </a:pPr>
            <a:r>
              <a:rPr lang="nl-BE" sz="2000" b="1" dirty="0"/>
              <a:t>CRISISMELDPUNT (CMP)</a:t>
            </a:r>
          </a:p>
          <a:p>
            <a:pPr marL="0" indent="0" algn="ctr">
              <a:buNone/>
            </a:pPr>
            <a:r>
              <a:rPr lang="nl-BE" sz="2900" b="1" dirty="0"/>
              <a:t>078 05 00 38</a:t>
            </a:r>
          </a:p>
          <a:p>
            <a:endParaRPr lang="nl-BE" dirty="0"/>
          </a:p>
        </p:txBody>
      </p:sp>
      <p:sp>
        <p:nvSpPr>
          <p:cNvPr id="6" name="Rechthoek: afgeronde hoeken 5">
            <a:extLst>
              <a:ext uri="{FF2B5EF4-FFF2-40B4-BE49-F238E27FC236}">
                <a16:creationId xmlns:a16="http://schemas.microsoft.com/office/drawing/2014/main" id="{2085B379-E3B7-7B0F-6677-1D5ED6A3B3CB}"/>
              </a:ext>
            </a:extLst>
          </p:cNvPr>
          <p:cNvSpPr/>
          <p:nvPr/>
        </p:nvSpPr>
        <p:spPr>
          <a:xfrm>
            <a:off x="435356" y="2122223"/>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Tijdelijke aanduiding voor inhoud 3">
            <a:extLst>
              <a:ext uri="{FF2B5EF4-FFF2-40B4-BE49-F238E27FC236}">
                <a16:creationId xmlns:a16="http://schemas.microsoft.com/office/drawing/2014/main" id="{6DFB463D-032D-7944-A354-7F1DA431549F}"/>
              </a:ext>
            </a:extLst>
          </p:cNvPr>
          <p:cNvSpPr txBox="1">
            <a:spLocks/>
          </p:cNvSpPr>
          <p:nvPr/>
        </p:nvSpPr>
        <p:spPr>
          <a:xfrm>
            <a:off x="8426073" y="3000696"/>
            <a:ext cx="3500742" cy="293499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nl-BE" dirty="0"/>
          </a:p>
          <a:p>
            <a:endParaRPr lang="nl-BE" dirty="0"/>
          </a:p>
        </p:txBody>
      </p:sp>
      <p:sp>
        <p:nvSpPr>
          <p:cNvPr id="3" name="Tijdelijke aanduiding voor tekst 2">
            <a:extLst>
              <a:ext uri="{FF2B5EF4-FFF2-40B4-BE49-F238E27FC236}">
                <a16:creationId xmlns:a16="http://schemas.microsoft.com/office/drawing/2014/main" id="{4735B1A0-44D8-9F72-463B-5CE9071432E4}"/>
              </a:ext>
            </a:extLst>
          </p:cNvPr>
          <p:cNvSpPr>
            <a:spLocks noGrp="1"/>
          </p:cNvSpPr>
          <p:nvPr>
            <p:ph type="body" idx="1"/>
          </p:nvPr>
        </p:nvSpPr>
        <p:spPr>
          <a:xfrm>
            <a:off x="581194" y="2222796"/>
            <a:ext cx="3016428" cy="536005"/>
          </a:xfrm>
        </p:spPr>
        <p:txBody>
          <a:bodyPr/>
          <a:lstStyle/>
          <a:p>
            <a:pPr algn="ctr"/>
            <a:r>
              <a:rPr lang="nl-BE" dirty="0">
                <a:solidFill>
                  <a:schemeClr val="bg2"/>
                </a:solidFill>
              </a:rPr>
              <a:t>CRISIS -18 </a:t>
            </a:r>
          </a:p>
        </p:txBody>
      </p:sp>
      <p:sp>
        <p:nvSpPr>
          <p:cNvPr id="10" name="Rechthoek: afgeronde hoeken 9">
            <a:extLst>
              <a:ext uri="{FF2B5EF4-FFF2-40B4-BE49-F238E27FC236}">
                <a16:creationId xmlns:a16="http://schemas.microsoft.com/office/drawing/2014/main" id="{851AA59F-85FF-68B8-CDD1-C1D26150B7AD}"/>
              </a:ext>
            </a:extLst>
          </p:cNvPr>
          <p:cNvSpPr/>
          <p:nvPr/>
        </p:nvSpPr>
        <p:spPr>
          <a:xfrm>
            <a:off x="4334969" y="2101245"/>
            <a:ext cx="3299233"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 name="Tijdelijke aanduiding voor tekst 4">
            <a:extLst>
              <a:ext uri="{FF2B5EF4-FFF2-40B4-BE49-F238E27FC236}">
                <a16:creationId xmlns:a16="http://schemas.microsoft.com/office/drawing/2014/main" id="{4A795B1B-3521-EACC-4CB8-03837E24B831}"/>
              </a:ext>
            </a:extLst>
          </p:cNvPr>
          <p:cNvSpPr>
            <a:spLocks noGrp="1"/>
          </p:cNvSpPr>
          <p:nvPr>
            <p:ph type="body" sz="quarter" idx="3"/>
          </p:nvPr>
        </p:nvSpPr>
        <p:spPr>
          <a:xfrm>
            <a:off x="4334969" y="2198208"/>
            <a:ext cx="3299233" cy="553373"/>
          </a:xfrm>
          <a:solidFill>
            <a:schemeClr val="accent1"/>
          </a:solidFill>
        </p:spPr>
        <p:txBody>
          <a:bodyPr/>
          <a:lstStyle/>
          <a:p>
            <a:pPr algn="ctr"/>
            <a:r>
              <a:rPr lang="nl-BE" dirty="0">
                <a:solidFill>
                  <a:schemeClr val="bg2"/>
                </a:solidFill>
              </a:rPr>
              <a:t>CRISIS GEZINNEN</a:t>
            </a:r>
          </a:p>
        </p:txBody>
      </p:sp>
      <p:sp>
        <p:nvSpPr>
          <p:cNvPr id="11" name="Rechthoek: afgeronde hoeken 10">
            <a:extLst>
              <a:ext uri="{FF2B5EF4-FFF2-40B4-BE49-F238E27FC236}">
                <a16:creationId xmlns:a16="http://schemas.microsoft.com/office/drawing/2014/main" id="{DDD68AAB-D557-3511-F967-A5133E14D235}"/>
              </a:ext>
            </a:extLst>
          </p:cNvPr>
          <p:cNvSpPr/>
          <p:nvPr/>
        </p:nvSpPr>
        <p:spPr>
          <a:xfrm>
            <a:off x="8371550" y="2101245"/>
            <a:ext cx="3408277" cy="779106"/>
          </a:xfrm>
          <a:prstGeom prst="roundRect">
            <a:avLst/>
          </a:prstGeom>
          <a:solidFill>
            <a:schemeClr val="accent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 name="Tijdelijke aanduiding voor tekst 4">
            <a:extLst>
              <a:ext uri="{FF2B5EF4-FFF2-40B4-BE49-F238E27FC236}">
                <a16:creationId xmlns:a16="http://schemas.microsoft.com/office/drawing/2014/main" id="{CC8BC826-86B1-2142-0366-13778C34372E}"/>
              </a:ext>
            </a:extLst>
          </p:cNvPr>
          <p:cNvSpPr txBox="1">
            <a:spLocks/>
          </p:cNvSpPr>
          <p:nvPr/>
        </p:nvSpPr>
        <p:spPr>
          <a:xfrm>
            <a:off x="8426073" y="2198207"/>
            <a:ext cx="3330571" cy="553373"/>
          </a:xfrm>
          <a:prstGeom prst="rect">
            <a:avLst/>
          </a:prstGeom>
        </p:spPr>
        <p:txBody>
          <a:bodyPr vert="horz" lIns="91440" tIns="45720" rIns="91440" bIns="45720" rtlCol="0" anchor="b">
            <a:no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nl-BE" dirty="0">
                <a:solidFill>
                  <a:schemeClr val="bg2"/>
                </a:solidFill>
              </a:rPr>
              <a:t>CRISIS VOLWASSENEN</a:t>
            </a:r>
          </a:p>
        </p:txBody>
      </p:sp>
      <p:cxnSp>
        <p:nvCxnSpPr>
          <p:cNvPr id="13" name="Rechte verbindingslijn met pijl 12">
            <a:extLst>
              <a:ext uri="{FF2B5EF4-FFF2-40B4-BE49-F238E27FC236}">
                <a16:creationId xmlns:a16="http://schemas.microsoft.com/office/drawing/2014/main" id="{0714ACE8-D1D5-2D0A-F5B8-3AD6DE040593}"/>
              </a:ext>
            </a:extLst>
          </p:cNvPr>
          <p:cNvCxnSpPr>
            <a:cxnSpLocks/>
          </p:cNvCxnSpPr>
          <p:nvPr/>
        </p:nvCxnSpPr>
        <p:spPr>
          <a:xfrm>
            <a:off x="2286000" y="3163078"/>
            <a:ext cx="989045" cy="113833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Rechte verbindingslijn met pijl 15">
            <a:extLst>
              <a:ext uri="{FF2B5EF4-FFF2-40B4-BE49-F238E27FC236}">
                <a16:creationId xmlns:a16="http://schemas.microsoft.com/office/drawing/2014/main" id="{94F054E4-FDC3-FAF2-1622-57A5E03EADA6}"/>
              </a:ext>
            </a:extLst>
          </p:cNvPr>
          <p:cNvCxnSpPr>
            <a:cxnSpLocks/>
          </p:cNvCxnSpPr>
          <p:nvPr/>
        </p:nvCxnSpPr>
        <p:spPr>
          <a:xfrm flipH="1">
            <a:off x="4974302" y="3121433"/>
            <a:ext cx="969831" cy="1179979"/>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Rechte verbindingslijn met pijl 19">
            <a:extLst>
              <a:ext uri="{FF2B5EF4-FFF2-40B4-BE49-F238E27FC236}">
                <a16:creationId xmlns:a16="http://schemas.microsoft.com/office/drawing/2014/main" id="{E6D3BCE6-9BA5-F60F-7AB9-B100873A6399}"/>
              </a:ext>
            </a:extLst>
          </p:cNvPr>
          <p:cNvCxnSpPr>
            <a:cxnSpLocks/>
          </p:cNvCxnSpPr>
          <p:nvPr/>
        </p:nvCxnSpPr>
        <p:spPr>
          <a:xfrm>
            <a:off x="10075688" y="3121433"/>
            <a:ext cx="0" cy="115915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Tijdelijke aanduiding voor inhoud 3">
            <a:extLst>
              <a:ext uri="{FF2B5EF4-FFF2-40B4-BE49-F238E27FC236}">
                <a16:creationId xmlns:a16="http://schemas.microsoft.com/office/drawing/2014/main" id="{F8EC0C1F-DA81-E522-3850-8CA5C9EAEC82}"/>
              </a:ext>
            </a:extLst>
          </p:cNvPr>
          <p:cNvSpPr txBox="1">
            <a:spLocks/>
          </p:cNvSpPr>
          <p:nvPr/>
        </p:nvSpPr>
        <p:spPr>
          <a:xfrm>
            <a:off x="8170688" y="4437493"/>
            <a:ext cx="3810000" cy="988332"/>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nl-BE" dirty="0"/>
              <a:t>CAW Halle-Vilvoorde</a:t>
            </a:r>
          </a:p>
          <a:p>
            <a:pPr marL="0" indent="0" algn="ctr">
              <a:buNone/>
            </a:pPr>
            <a:r>
              <a:rPr lang="nl-BE" dirty="0"/>
              <a:t>CAW Oost-Brabant</a:t>
            </a:r>
          </a:p>
          <a:p>
            <a:pPr marL="0" indent="0" algn="ctr">
              <a:buFont typeface="Wingdings 2" panose="05020102010507070707" pitchFamily="18" charset="2"/>
              <a:buNone/>
            </a:pPr>
            <a:endParaRPr lang="nl-BE" dirty="0"/>
          </a:p>
          <a:p>
            <a:endParaRPr lang="nl-BE" dirty="0"/>
          </a:p>
        </p:txBody>
      </p:sp>
    </p:spTree>
    <p:extLst>
      <p:ext uri="{BB962C8B-B14F-4D97-AF65-F5344CB8AC3E}">
        <p14:creationId xmlns:p14="http://schemas.microsoft.com/office/powerpoint/2010/main" val="104335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1000">
              <a:srgbClr val="ECEEEA"/>
            </a:gs>
          </a:gsLst>
          <a:lin ang="270000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9758" y="2738650"/>
            <a:ext cx="10811808" cy="3191096"/>
          </a:xfrm>
        </p:spPr>
        <p:txBody>
          <a:bodyPr>
            <a:noAutofit/>
          </a:bodyPr>
          <a:lstStyle/>
          <a:p>
            <a:pPr algn="ctr"/>
            <a:br>
              <a:rPr lang="nl-BE" sz="6000" dirty="0">
                <a:solidFill>
                  <a:schemeClr val="bg1"/>
                </a:solidFill>
              </a:rPr>
            </a:br>
            <a:r>
              <a:rPr lang="nl-BE" sz="6000" dirty="0">
                <a:solidFill>
                  <a:schemeClr val="bg1"/>
                </a:solidFill>
              </a:rPr>
              <a:t>Crisismeldpunt</a:t>
            </a:r>
            <a:br>
              <a:rPr lang="nl-BE" sz="6000" dirty="0">
                <a:solidFill>
                  <a:schemeClr val="bg1"/>
                </a:solidFill>
              </a:rPr>
            </a:br>
            <a:r>
              <a:rPr lang="nl-BE" sz="2400" dirty="0">
                <a:solidFill>
                  <a:schemeClr val="bg1"/>
                </a:solidFill>
              </a:rPr>
              <a:t>Crisishulp -18</a:t>
            </a:r>
            <a:br>
              <a:rPr lang="nl-BE" sz="2400" dirty="0">
                <a:solidFill>
                  <a:schemeClr val="bg1"/>
                </a:solidFill>
              </a:rPr>
            </a:br>
            <a:r>
              <a:rPr lang="nl-BE" sz="2400" dirty="0">
                <a:solidFill>
                  <a:schemeClr val="bg1"/>
                </a:solidFill>
              </a:rPr>
              <a:t>crisis gezinnen</a:t>
            </a:r>
            <a:endParaRPr lang="nl-BE" sz="6000" dirty="0">
              <a:solidFill>
                <a:schemeClr val="bg1"/>
              </a:solidFill>
            </a:endParaRPr>
          </a:p>
        </p:txBody>
      </p:sp>
      <p:pic>
        <p:nvPicPr>
          <p:cNvPr id="1028" name="Picture 4" descr="Afbeeldingsresultaat voor c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01" y="651981"/>
            <a:ext cx="1525654" cy="69154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rotWithShape="1">
          <a:blip r:embed="rId4"/>
          <a:srcRect b="26834"/>
          <a:stretch/>
        </p:blipFill>
        <p:spPr>
          <a:xfrm>
            <a:off x="460001" y="2159408"/>
            <a:ext cx="2672488" cy="687833"/>
          </a:xfrm>
          <a:prstGeom prst="rect">
            <a:avLst/>
          </a:prstGeom>
        </p:spPr>
      </p:pic>
      <p:pic>
        <p:nvPicPr>
          <p:cNvPr id="3074" name="Picture 2" descr="Nieuwsbrief Jeugdhu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01" y="1474348"/>
            <a:ext cx="2086329" cy="5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0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CMP</a:t>
            </a:r>
            <a:br>
              <a:rPr lang="nl-NL" dirty="0"/>
            </a:br>
            <a:r>
              <a:rPr lang="nl-NL" dirty="0"/>
              <a:t>Twee regio’s, één provincie</a:t>
            </a:r>
            <a:endParaRPr lang="nl-BE" dirty="0"/>
          </a:p>
        </p:txBody>
      </p:sp>
      <p:sp>
        <p:nvSpPr>
          <p:cNvPr id="9" name="Tijdelijke aanduiding voor inhoud 8"/>
          <p:cNvSpPr>
            <a:spLocks noGrp="1"/>
          </p:cNvSpPr>
          <p:nvPr>
            <p:ph idx="1"/>
          </p:nvPr>
        </p:nvSpPr>
        <p:spPr>
          <a:xfrm>
            <a:off x="581192" y="2180496"/>
            <a:ext cx="5003179" cy="3678303"/>
          </a:xfrm>
        </p:spPr>
        <p:txBody>
          <a:bodyPr>
            <a:normAutofit/>
          </a:bodyPr>
          <a:lstStyle/>
          <a:p>
            <a:r>
              <a:rPr lang="nl-NL" sz="1700" dirty="0">
                <a:latin typeface="Calibri Light" panose="020F0302020204030204" pitchFamily="34" charset="0"/>
                <a:cs typeface="Calibri Light" panose="020F0302020204030204" pitchFamily="34" charset="0"/>
              </a:rPr>
              <a:t>1 Crisismeldpunt per provincie</a:t>
            </a:r>
          </a:p>
          <a:p>
            <a:endParaRPr lang="nl-NL" sz="1700" dirty="0">
              <a:latin typeface="Calibri Light" panose="020F0302020204030204" pitchFamily="34" charset="0"/>
              <a:cs typeface="Calibri Light" panose="020F0302020204030204" pitchFamily="34" charset="0"/>
            </a:endParaRPr>
          </a:p>
          <a:p>
            <a:r>
              <a:rPr lang="nl-NL" sz="1700" dirty="0">
                <a:latin typeface="Calibri Light" panose="020F0302020204030204" pitchFamily="34" charset="0"/>
                <a:cs typeface="Calibri Light" panose="020F0302020204030204" pitchFamily="34" charset="0"/>
              </a:rPr>
              <a:t>Bevoegd over heel Vlaams-Brabant</a:t>
            </a:r>
          </a:p>
          <a:p>
            <a:pPr marL="0" indent="0">
              <a:buNone/>
            </a:pPr>
            <a:endParaRPr lang="nl-NL" sz="1700" dirty="0">
              <a:latin typeface="Calibri Light" panose="020F0302020204030204" pitchFamily="34" charset="0"/>
              <a:cs typeface="Calibri Light" panose="020F0302020204030204" pitchFamily="34" charset="0"/>
            </a:endParaRPr>
          </a:p>
          <a:p>
            <a:r>
              <a:rPr lang="nl-NL" sz="1700" dirty="0">
                <a:latin typeface="Calibri Light" panose="020F0302020204030204" pitchFamily="34" charset="0"/>
                <a:cs typeface="Calibri Light" panose="020F0302020204030204" pitchFamily="34" charset="0"/>
              </a:rPr>
              <a:t>Onderscheid tussen de arrondissementen:</a:t>
            </a:r>
          </a:p>
          <a:p>
            <a:pPr lvl="4"/>
            <a:r>
              <a:rPr lang="nl-NL" sz="1700" dirty="0">
                <a:highlight>
                  <a:srgbClr val="E4E7E1"/>
                </a:highlight>
                <a:latin typeface="Calibri Light" panose="020F0302020204030204" pitchFamily="34" charset="0"/>
                <a:cs typeface="Calibri Light" panose="020F0302020204030204" pitchFamily="34" charset="0"/>
              </a:rPr>
              <a:t>Halle-Vilvoorde</a:t>
            </a:r>
          </a:p>
          <a:p>
            <a:pPr lvl="4"/>
            <a:r>
              <a:rPr lang="nl-NL" sz="1700" dirty="0">
                <a:highlight>
                  <a:srgbClr val="C0C0C0"/>
                </a:highlight>
                <a:latin typeface="Calibri Light" panose="020F0302020204030204" pitchFamily="34" charset="0"/>
                <a:cs typeface="Calibri Light" panose="020F0302020204030204" pitchFamily="34" charset="0"/>
              </a:rPr>
              <a:t>Leuven</a:t>
            </a:r>
          </a:p>
          <a:p>
            <a:pPr lvl="4"/>
            <a:endParaRPr lang="nl-NL" sz="1700" dirty="0">
              <a:latin typeface="Calibri Light" panose="020F0302020204030204" pitchFamily="34" charset="0"/>
              <a:cs typeface="Calibri Light" panose="020F0302020204030204" pitchFamily="34" charset="0"/>
            </a:endParaRPr>
          </a:p>
          <a:p>
            <a:r>
              <a:rPr lang="nl-NL" sz="1700" dirty="0">
                <a:latin typeface="Calibri Light" panose="020F0302020204030204" pitchFamily="34" charset="0"/>
                <a:cs typeface="Calibri Light" panose="020F0302020204030204" pitchFamily="34" charset="0"/>
              </a:rPr>
              <a:t>Ook onderscheid in samenwerking met partners</a:t>
            </a:r>
          </a:p>
        </p:txBody>
      </p:sp>
      <p:pic>
        <p:nvPicPr>
          <p:cNvPr id="5" name="Tijdelijke aanduiding voor inhoud 7">
            <a:extLst>
              <a:ext uri="{FF2B5EF4-FFF2-40B4-BE49-F238E27FC236}">
                <a16:creationId xmlns:a16="http://schemas.microsoft.com/office/drawing/2014/main" id="{A5A1265C-E8E2-493B-91DB-35385836F015}"/>
              </a:ext>
            </a:extLst>
          </p:cNvPr>
          <p:cNvPicPr>
            <a:picLocks/>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backgroundRemoval t="4785" b="99841" l="1810" r="98371">
                        <a14:foregroundMark x1="6244" y1="76715" x2="6244" y2="76715"/>
                        <a14:foregroundMark x1="1810" y1="74322" x2="2896" y2="79266"/>
                        <a14:foregroundMark x1="30860" y1="10207" x2="34389" y2="10526"/>
                        <a14:foregroundMark x1="37708" y1="9888" x2="38100" y2="9410"/>
                        <a14:foregroundMark x1="36923" y1="10845" x2="37708" y2="9888"/>
                        <a14:foregroundMark x1="66516" y1="11324" x2="68507" y2="7496"/>
                        <a14:foregroundMark x1="76199" y1="9410" x2="85158" y2="8134"/>
                        <a14:foregroundMark x1="85158" y1="8134" x2="85520" y2="8134"/>
                        <a14:foregroundMark x1="92670" y1="9250" x2="89231" y2="14833"/>
                        <a14:foregroundMark x1="94118" y1="44179" x2="95566" y2="32855"/>
                        <a14:foregroundMark x1="91403" y1="5742" x2="93032" y2="7177"/>
                        <a14:foregroundMark x1="39457" y1="14673" x2="39186" y2="14992"/>
                        <a14:foregroundMark x1="38643" y1="16108" x2="39276" y2="14673"/>
                        <a14:foregroundMark x1="39156" y1="14035" x2="39005" y2="13716"/>
                        <a14:foregroundMark x1="39382" y1="14514" x2="39156" y2="14035"/>
                        <a14:foregroundMark x1="39910" y1="15630" x2="39382" y2="14514"/>
                        <a14:foregroundMark x1="82172" y1="5104" x2="81991" y2="5742"/>
                        <a14:foregroundMark x1="90769" y1="4785" x2="93032" y2="4785"/>
                        <a14:foregroundMark x1="96290" y1="8931" x2="96290" y2="8931"/>
                        <a14:foregroundMark x1="94118" y1="5742" x2="94118" y2="5742"/>
                        <a14:foregroundMark x1="94661" y1="6220" x2="94661" y2="6220"/>
                        <a14:foregroundMark x1="93846" y1="9729" x2="93846" y2="9729"/>
                        <a14:foregroundMark x1="94480" y1="10207" x2="94480" y2="10207"/>
                        <a14:foregroundMark x1="94842" y1="10686" x2="94480" y2="10686"/>
                        <a14:foregroundMark x1="93575" y1="14195" x2="93213" y2="10048"/>
                        <a14:foregroundMark x1="97104" y1="33493" x2="98371" y2="34131"/>
                        <a14:backgroundMark x1="62443" y1="14035" x2="62443" y2="14035"/>
                        <a14:backgroundMark x1="39005" y1="14035" x2="39005" y2="14035"/>
                        <a14:backgroundMark x1="39186" y1="14514" x2="39186" y2="14514"/>
                        <a14:backgroundMark x1="38009" y1="9888" x2="38009" y2="9888"/>
                        <a14:backgroundMark x1="38190" y1="9569" x2="38190" y2="9569"/>
                        <a14:backgroundMark x1="76109" y1="9410" x2="76109" y2="9410"/>
                        <a14:backgroundMark x1="94027" y1="10526" x2="94027" y2="10526"/>
                        <a14:backgroundMark x1="59638" y1="85008" x2="59457" y2="85008"/>
                        <a14:backgroundMark x1="57647" y1="82297" x2="61991" y2="82456"/>
                        <a14:backgroundMark x1="43620" y1="83413" x2="58281" y2="83732"/>
                        <a14:backgroundMark x1="58281" y1="83732" x2="68235" y2="82775"/>
                        <a14:backgroundMark x1="68235" y1="82775" x2="76652" y2="84370"/>
                        <a14:backgroundMark x1="78190" y1="92823" x2="42443" y2="93939"/>
                        <a14:backgroundMark x1="38552" y1="77671" x2="47692" y2="81978"/>
                        <a14:backgroundMark x1="47692" y1="81978" x2="68597" y2="97448"/>
                        <a14:backgroundMark x1="68597" y1="97448" x2="81629" y2="96970"/>
                        <a14:backgroundMark x1="81629" y1="96970" x2="70498" y2="86284"/>
                        <a14:backgroundMark x1="70498" y1="86284" x2="56471" y2="85327"/>
                        <a14:backgroundMark x1="38914" y1="78947" x2="44796" y2="93620"/>
                        <a14:backgroundMark x1="44796" y1="93620" x2="56923" y2="96332"/>
                        <a14:backgroundMark x1="56923" y1="96332" x2="47240" y2="95694"/>
                        <a14:backgroundMark x1="47240" y1="95694" x2="60633" y2="97289"/>
                        <a14:backgroundMark x1="60633" y1="97289" x2="42624" y2="93939"/>
                        <a14:backgroundMark x1="42624" y1="93939" x2="51946" y2="94577"/>
                        <a14:backgroundMark x1="51946" y1="94577" x2="71041" y2="94577"/>
                        <a14:backgroundMark x1="71041" y1="94577" x2="62624" y2="89155"/>
                        <a14:backgroundMark x1="62624" y1="89155" x2="81629" y2="89155"/>
                        <a14:backgroundMark x1="81629" y1="89155" x2="72670" y2="87400"/>
                        <a14:backgroundMark x1="72670" y1="87400" x2="86154" y2="88676"/>
                        <a14:backgroundMark x1="86154" y1="88676" x2="70860" y2="90431"/>
                        <a14:backgroundMark x1="70860" y1="90431" x2="82624" y2="92982"/>
                        <a14:backgroundMark x1="82624" y1="92982" x2="56742" y2="89474"/>
                        <a14:backgroundMark x1="56742" y1="89474" x2="67964" y2="89155"/>
                        <a14:backgroundMark x1="67964" y1="89155" x2="62715" y2="77193"/>
                        <a14:backgroundMark x1="67783" y1="77990" x2="55928" y2="81180"/>
                        <a14:backgroundMark x1="55928" y1="81180" x2="71855" y2="83254"/>
                        <a14:backgroundMark x1="71855" y1="83254" x2="60905" y2="83413"/>
                        <a14:backgroundMark x1="60905" y1="83413" x2="69683" y2="79745"/>
                        <a14:backgroundMark x1="69683" y1="79745" x2="67421" y2="79107"/>
                        <a14:backgroundMark x1="43982" y1="84051" x2="41900" y2="99362"/>
                        <a14:backgroundMark x1="41900" y1="99362" x2="42262" y2="99043"/>
                      </a14:backgroundRemoval>
                    </a14:imgEffect>
                  </a14:imgLayer>
                </a14:imgProps>
              </a:ext>
              <a:ext uri="{28A0092B-C50C-407E-A947-70E740481C1C}">
                <a14:useLocalDpi xmlns:a14="http://schemas.microsoft.com/office/drawing/2010/main" val="0"/>
              </a:ext>
            </a:extLst>
          </a:blip>
          <a:stretch>
            <a:fillRect/>
          </a:stretch>
        </p:blipFill>
        <p:spPr>
          <a:xfrm>
            <a:off x="5584371" y="2410844"/>
            <a:ext cx="6197087" cy="3516356"/>
          </a:xfrm>
          <a:prstGeom prst="rect">
            <a:avLst/>
          </a:prstGeom>
        </p:spPr>
      </p:pic>
      <p:pic>
        <p:nvPicPr>
          <p:cNvPr id="2" name="Picture 4" descr="Afbeeldingsresultaat voor caw">
            <a:extLst>
              <a:ext uri="{FF2B5EF4-FFF2-40B4-BE49-F238E27FC236}">
                <a16:creationId xmlns:a16="http://schemas.microsoft.com/office/drawing/2014/main" id="{FC968DAB-D408-D014-0CC5-3FEFCAE7EF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1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CMP</a:t>
            </a:r>
            <a:br>
              <a:rPr lang="nl-NL" dirty="0"/>
            </a:br>
            <a:r>
              <a:rPr lang="nl-NL" dirty="0"/>
              <a:t>WERKING   															 078 05 00 38</a:t>
            </a:r>
            <a:endParaRPr lang="nl-BE" dirty="0"/>
          </a:p>
        </p:txBody>
      </p:sp>
      <p:sp>
        <p:nvSpPr>
          <p:cNvPr id="6" name="Tijdelijke aanduiding voor inhoud 5"/>
          <p:cNvSpPr>
            <a:spLocks noGrp="1"/>
          </p:cNvSpPr>
          <p:nvPr>
            <p:ph idx="1"/>
          </p:nvPr>
        </p:nvSpPr>
        <p:spPr>
          <a:xfrm>
            <a:off x="581192" y="2165327"/>
            <a:ext cx="11029615" cy="5149873"/>
          </a:xfrm>
        </p:spPr>
        <p:txBody>
          <a:bodyPr>
            <a:normAutofit/>
          </a:bodyPr>
          <a:lstStyle/>
          <a:p>
            <a:pPr marL="360045" lvl="1" indent="-360045"/>
            <a:r>
              <a:rPr lang="nl-BE" sz="1500" b="1" dirty="0">
                <a:latin typeface="Calibri Light"/>
                <a:cs typeface="Calibri Light"/>
              </a:rPr>
              <a:t>“Regiekamer” voor crisisaanmeldingen</a:t>
            </a:r>
            <a:endParaRPr lang="nl-NL" sz="1500" dirty="0">
              <a:latin typeface="Calibri Light"/>
              <a:cs typeface="Calibri Light"/>
            </a:endParaRPr>
          </a:p>
          <a:p>
            <a:pPr marL="1332230" lvl="4" indent="-360045"/>
            <a:r>
              <a:rPr lang="nl-BE" sz="1500" dirty="0">
                <a:latin typeface="Calibri Light"/>
                <a:ea typeface="Calibri Light"/>
                <a:cs typeface="Calibri Light"/>
              </a:rPr>
              <a:t>Aannemen en inschatten van crisisvragen</a:t>
            </a:r>
          </a:p>
          <a:p>
            <a:pPr marL="1332230" lvl="4" indent="-360045"/>
            <a:r>
              <a:rPr lang="nl-BE" sz="1500" dirty="0">
                <a:latin typeface="Calibri Light"/>
                <a:ea typeface="Calibri Light"/>
                <a:cs typeface="Calibri Light"/>
              </a:rPr>
              <a:t>Consult bieden</a:t>
            </a:r>
            <a:endParaRPr lang="nl-BE" sz="1500" dirty="0">
              <a:latin typeface="Calibri Light" panose="020F0302020204030204" pitchFamily="34" charset="0"/>
              <a:ea typeface="Calibri Light"/>
              <a:cs typeface="Calibri Light" panose="020F0302020204030204" pitchFamily="34" charset="0"/>
            </a:endParaRPr>
          </a:p>
          <a:p>
            <a:pPr marL="1332230" lvl="4" indent="-360045"/>
            <a:r>
              <a:rPr lang="nl-BE" sz="1500" dirty="0">
                <a:latin typeface="Calibri Light"/>
                <a:ea typeface="Calibri Light"/>
                <a:cs typeface="Calibri Light"/>
              </a:rPr>
              <a:t>Crisishulp installeren en opvolgen (= dispatch)</a:t>
            </a:r>
          </a:p>
          <a:p>
            <a:pPr marL="1332230" lvl="4" indent="-360045"/>
            <a:endParaRPr lang="nl-BE" sz="800" b="1" dirty="0">
              <a:latin typeface="Calibri Light" panose="020F0302020204030204" pitchFamily="34" charset="0"/>
              <a:ea typeface="Calibri Light" panose="020F0302020204030204" pitchFamily="34" charset="0"/>
              <a:cs typeface="Calibri Light" panose="020F0302020204030204" pitchFamily="34" charset="0"/>
            </a:endParaRPr>
          </a:p>
          <a:p>
            <a:pPr marL="360045" lvl="1" indent="-360045"/>
            <a:r>
              <a:rPr lang="nl-BE" sz="1500" b="1" dirty="0">
                <a:latin typeface="Calibri Light"/>
                <a:cs typeface="Calibri Light"/>
              </a:rPr>
              <a:t>Het Crisismeldpunt biedt crisishulp</a:t>
            </a:r>
            <a:endParaRPr lang="nl-BE" sz="1500" b="1" dirty="0">
              <a:latin typeface="Calibri Light"/>
              <a:ea typeface="Calibri Light" panose="020F0302020204030204" pitchFamily="34" charset="0"/>
              <a:cs typeface="Calibri Light"/>
            </a:endParaRPr>
          </a:p>
          <a:p>
            <a:pPr marL="1217295" lvl="3" indent="-360045">
              <a:buFont typeface="Wingdings" panose="05000000000000000000" pitchFamily="2" charset="2"/>
              <a:buChar char="§"/>
            </a:pPr>
            <a:r>
              <a:rPr lang="nl-NL" sz="1500" dirty="0">
                <a:latin typeface="Calibri Light"/>
                <a:cs typeface="Calibri Light"/>
              </a:rPr>
              <a:t>aan gezinnen met minderjarige kinderen</a:t>
            </a:r>
            <a:endParaRPr lang="nl-NL" sz="1500" dirty="0">
              <a:latin typeface="Calibri Light"/>
              <a:ea typeface="Calibri Light" panose="020F0302020204030204" pitchFamily="34" charset="0"/>
              <a:cs typeface="Calibri Light"/>
            </a:endParaRPr>
          </a:p>
          <a:p>
            <a:pPr marL="1217295" lvl="3" indent="-360045">
              <a:buFont typeface="Wingdings" panose="05000000000000000000" pitchFamily="2" charset="2"/>
              <a:buChar char="§"/>
            </a:pPr>
            <a:r>
              <a:rPr lang="nl-NL" sz="1500" dirty="0">
                <a:latin typeface="Calibri Light"/>
                <a:cs typeface="Calibri Light"/>
              </a:rPr>
              <a:t>die zich in een acute crisissituatie bevinden</a:t>
            </a:r>
            <a:endParaRPr lang="nl-NL" sz="1500" dirty="0">
              <a:latin typeface="Calibri Light"/>
              <a:ea typeface="Calibri Light" panose="020F0302020204030204" pitchFamily="34" charset="0"/>
              <a:cs typeface="Calibri Light"/>
            </a:endParaRPr>
          </a:p>
          <a:p>
            <a:pPr marL="1217295" lvl="3" indent="-360045">
              <a:buFont typeface="Wingdings" panose="05000000000000000000" pitchFamily="2" charset="2"/>
              <a:buChar char="§"/>
            </a:pPr>
            <a:r>
              <a:rPr lang="nl-NL" sz="1500" dirty="0">
                <a:latin typeface="Calibri Light"/>
                <a:cs typeface="Calibri Light"/>
              </a:rPr>
              <a:t>met als doel de </a:t>
            </a:r>
            <a:r>
              <a:rPr lang="nl-NL" sz="1500" b="1" dirty="0">
                <a:latin typeface="Calibri Light"/>
                <a:cs typeface="Calibri Light"/>
              </a:rPr>
              <a:t>crisis te de-escaleren en stabiliseren</a:t>
            </a:r>
            <a:endParaRPr lang="nl-NL" sz="1500" b="1" dirty="0">
              <a:latin typeface="Calibri Light" panose="020F0302020204030204" pitchFamily="34" charset="0"/>
              <a:ea typeface="Calibri Light" panose="020F0302020204030204" pitchFamily="34" charset="0"/>
              <a:cs typeface="Calibri Light" panose="020F0302020204030204" pitchFamily="34" charset="0"/>
            </a:endParaRPr>
          </a:p>
          <a:p>
            <a:pPr marL="1217295" lvl="3" indent="-360045">
              <a:buFont typeface="Wingdings" panose="05000000000000000000" pitchFamily="2" charset="2"/>
              <a:buChar char="§"/>
            </a:pPr>
            <a:r>
              <a:rPr lang="nl-NL" sz="1500" dirty="0">
                <a:latin typeface="Calibri Light"/>
                <a:cs typeface="Calibri Light"/>
              </a:rPr>
              <a:t>en vervolghulp te installeren indien nodig</a:t>
            </a:r>
            <a:r>
              <a:rPr lang="nl-NL" sz="1500" strike="sngStrike" dirty="0">
                <a:latin typeface="Calibri Light"/>
                <a:cs typeface="Calibri Light"/>
              </a:rPr>
              <a:t>,</a:t>
            </a:r>
          </a:p>
          <a:p>
            <a:pPr marL="972185" lvl="4" indent="0">
              <a:buNone/>
            </a:pPr>
            <a:endParaRPr lang="nl-BE" sz="800" b="1" dirty="0">
              <a:latin typeface="Calibri Light" panose="020F0302020204030204" pitchFamily="34" charset="0"/>
              <a:ea typeface="Calibri Light" panose="020F0302020204030204" pitchFamily="34" charset="0"/>
              <a:cs typeface="Calibri Light" panose="020F0302020204030204" pitchFamily="34" charset="0"/>
            </a:endParaRPr>
          </a:p>
          <a:p>
            <a:pPr marL="360045" lvl="1" indent="-360045"/>
            <a:r>
              <a:rPr lang="nl-BE" sz="1500" b="1" dirty="0">
                <a:latin typeface="Calibri Light"/>
                <a:cs typeface="Calibri Light"/>
              </a:rPr>
              <a:t>En typeert zich als</a:t>
            </a:r>
            <a:endParaRPr lang="nl-BE" sz="1500" b="1" dirty="0">
              <a:latin typeface="Calibri Light"/>
              <a:ea typeface="Calibri Light" panose="020F0302020204030204" pitchFamily="34" charset="0"/>
              <a:cs typeface="Calibri Light"/>
            </a:endParaRPr>
          </a:p>
          <a:p>
            <a:pPr marL="1217295" lvl="3" indent="-360045">
              <a:buFont typeface="Wingdings" panose="05000000000000000000" pitchFamily="2" charset="2"/>
              <a:buChar char="§"/>
            </a:pPr>
            <a:r>
              <a:rPr lang="nl-NL" sz="1500" dirty="0">
                <a:latin typeface="Calibri Light"/>
                <a:cs typeface="Calibri Light"/>
              </a:rPr>
              <a:t>Snel inzetbaar</a:t>
            </a:r>
          </a:p>
          <a:p>
            <a:pPr marL="1217295" lvl="3" indent="-360045">
              <a:buFont typeface="Wingdings" panose="05000000000000000000" pitchFamily="2" charset="2"/>
              <a:buChar char="§"/>
            </a:pPr>
            <a:r>
              <a:rPr lang="nl-NL" sz="1500" dirty="0">
                <a:latin typeface="Calibri Light"/>
                <a:cs typeface="Calibri Light"/>
              </a:rPr>
              <a:t>Kortdurend betrokken</a:t>
            </a:r>
          </a:p>
          <a:p>
            <a:pPr marL="1217295" lvl="3" indent="-360045">
              <a:buFont typeface="Wingdings" panose="05000000000000000000" pitchFamily="2" charset="2"/>
              <a:buChar char="§"/>
            </a:pPr>
            <a:endParaRPr lang="nl-BE" sz="1700" dirty="0">
              <a:latin typeface="Calibri Light"/>
              <a:ea typeface="Calibri Light" panose="020F0302020204030204" pitchFamily="34" charset="0"/>
              <a:cs typeface="Calibri Light"/>
            </a:endParaRPr>
          </a:p>
          <a:p>
            <a:pPr marL="305435" indent="-305435"/>
            <a:endParaRPr lang="nl-BE" dirty="0"/>
          </a:p>
        </p:txBody>
      </p:sp>
      <p:pic>
        <p:nvPicPr>
          <p:cNvPr id="2" name="Picture 4" descr="Headset - Free marketing icons">
            <a:extLst>
              <a:ext uri="{FF2B5EF4-FFF2-40B4-BE49-F238E27FC236}">
                <a16:creationId xmlns:a16="http://schemas.microsoft.com/office/drawing/2014/main" id="{7EF25D3B-0BC0-BF3B-FB59-BACE5535D6C4}"/>
              </a:ext>
            </a:extLst>
          </p:cNvPr>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57733" y="1871345"/>
            <a:ext cx="362962" cy="3629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fbeeldingsresultaat voor caw">
            <a:extLst>
              <a:ext uri="{FF2B5EF4-FFF2-40B4-BE49-F238E27FC236}">
                <a16:creationId xmlns:a16="http://schemas.microsoft.com/office/drawing/2014/main" id="{2F2A85A2-F493-8986-1108-7F98FC6DC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762" y="6465163"/>
            <a:ext cx="79421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48508"/>
      </p:ext>
    </p:extLst>
  </p:cSld>
  <p:clrMapOvr>
    <a:masterClrMapping/>
  </p:clrMapOvr>
</p:sld>
</file>

<file path=ppt/theme/theme1.xml><?xml version="1.0" encoding="utf-8"?>
<a:theme xmlns:a="http://schemas.openxmlformats.org/drawingml/2006/main" name="Dividend">
  <a:themeElements>
    <a:clrScheme name="Aangepast 11">
      <a:dk1>
        <a:sysClr val="windowText" lastClr="000000"/>
      </a:dk1>
      <a:lt1>
        <a:sysClr val="window" lastClr="FFFFFF"/>
      </a:lt1>
      <a:dk2>
        <a:srgbClr val="3D3D3D"/>
      </a:dk2>
      <a:lt2>
        <a:srgbClr val="EBEBEB"/>
      </a:lt2>
      <a:accent1>
        <a:srgbClr val="1A548E"/>
      </a:accent1>
      <a:accent2>
        <a:srgbClr val="CA146B"/>
      </a:accent2>
      <a:accent3>
        <a:srgbClr val="FFFFFF"/>
      </a:accent3>
      <a:accent4>
        <a:srgbClr val="FFFFFF"/>
      </a:accent4>
      <a:accent5>
        <a:srgbClr val="000000"/>
      </a:accent5>
      <a:accent6>
        <a:srgbClr val="1C5A96"/>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6F2159AE504F489DB81406AC13CB88" ma:contentTypeVersion="17" ma:contentTypeDescription="Een nieuw document maken." ma:contentTypeScope="" ma:versionID="ad16eed8275ed84406d305dfd6817359">
  <xsd:schema xmlns:xsd="http://www.w3.org/2001/XMLSchema" xmlns:xs="http://www.w3.org/2001/XMLSchema" xmlns:p="http://schemas.microsoft.com/office/2006/metadata/properties" xmlns:ns2="3e8f2da8-67b8-4a13-b61e-ca165356d472" xmlns:ns3="ca6a7bf4-afcc-46ca-8830-8e9f3df7d364" targetNamespace="http://schemas.microsoft.com/office/2006/metadata/properties" ma:root="true" ma:fieldsID="331c031f44ab0146534683bbf69cea4d" ns2:_="" ns3:_="">
    <xsd:import namespace="3e8f2da8-67b8-4a13-b61e-ca165356d472"/>
    <xsd:import namespace="ca6a7bf4-afcc-46ca-8830-8e9f3df7d3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f2da8-67b8-4a13-b61e-ca165356d4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d1d8bd91-4ffe-4b12-8f55-50454874ee2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6a7bf4-afcc-46ca-8830-8e9f3df7d36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2bd39a2d-54c3-45fc-932c-dbc9260ed6af}" ma:internalName="TaxCatchAll" ma:showField="CatchAllData" ma:web="ca6a7bf4-afcc-46ca-8830-8e9f3df7d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a6a7bf4-afcc-46ca-8830-8e9f3df7d364">
      <UserInfo>
        <DisplayName>Ellen Wattelé</DisplayName>
        <AccountId>21</AccountId>
        <AccountType/>
      </UserInfo>
    </SharedWithUsers>
    <TaxCatchAll xmlns="ca6a7bf4-afcc-46ca-8830-8e9f3df7d364" xsi:nil="true"/>
    <lcf76f155ced4ddcb4097134ff3c332f xmlns="3e8f2da8-67b8-4a13-b61e-ca165356d47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C4881A-0E5C-450A-B2F3-1D8440252806}">
  <ds:schemaRefs>
    <ds:schemaRef ds:uri="http://schemas.microsoft.com/sharepoint/v3/contenttype/forms"/>
  </ds:schemaRefs>
</ds:datastoreItem>
</file>

<file path=customXml/itemProps2.xml><?xml version="1.0" encoding="utf-8"?>
<ds:datastoreItem xmlns:ds="http://schemas.openxmlformats.org/officeDocument/2006/customXml" ds:itemID="{27DAEBB2-787E-42A9-B075-066B9B27A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8f2da8-67b8-4a13-b61e-ca165356d472"/>
    <ds:schemaRef ds:uri="ca6a7bf4-afcc-46ca-8830-8e9f3df7d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7E8FE8-BEB6-4964-B8DE-5FAC0ED8177A}">
  <ds:schemaRefs>
    <ds:schemaRef ds:uri="http://purl.org/dc/dcmitype/"/>
    <ds:schemaRef ds:uri="ca6a7bf4-afcc-46ca-8830-8e9f3df7d364"/>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3e8f2da8-67b8-4a13-b61e-ca165356d472"/>
    <ds:schemaRef ds:uri="http://purl.org/dc/terms/"/>
  </ds:schemaRefs>
</ds:datastoreItem>
</file>

<file path=docMetadata/LabelInfo.xml><?xml version="1.0" encoding="utf-8"?>
<clbl:labelList xmlns:clbl="http://schemas.microsoft.com/office/2020/mipLabelMetadata">
  <clbl:label id="{e90b464d-dd91-4f24-8142-a3e900589b9c}" enabled="0" method="" siteId="{e90b464d-dd91-4f24-8142-a3e900589b9c}" removed="1"/>
</clbl:labelList>
</file>

<file path=docProps/app.xml><?xml version="1.0" encoding="utf-8"?>
<Properties xmlns="http://schemas.openxmlformats.org/officeDocument/2006/extended-properties" xmlns:vt="http://schemas.openxmlformats.org/officeDocument/2006/docPropsVTypes">
  <Template>TM03457464[[fn=Dividend]]</Template>
  <TotalTime>21</TotalTime>
  <Words>1854</Words>
  <Application>Microsoft Office PowerPoint</Application>
  <PresentationFormat>Breedbeeld</PresentationFormat>
  <Paragraphs>260</Paragraphs>
  <Slides>24</Slides>
  <Notes>14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24</vt:i4>
      </vt:variant>
    </vt:vector>
  </HeadingPairs>
  <TitlesOfParts>
    <vt:vector size="33" baseType="lpstr">
      <vt:lpstr>Calibri</vt:lpstr>
      <vt:lpstr>Calibri Light</vt:lpstr>
      <vt:lpstr>Gill Sans MT</vt:lpstr>
      <vt:lpstr>Kristen ITC</vt:lpstr>
      <vt:lpstr>Open Sans</vt:lpstr>
      <vt:lpstr>Times New Roman</vt:lpstr>
      <vt:lpstr>Wingdings</vt:lpstr>
      <vt:lpstr>Wingdings 2</vt:lpstr>
      <vt:lpstr>Dividend</vt:lpstr>
      <vt:lpstr>CRISISHUlpverlening crisis -18 crisis gezinnen  crisis volwassenen</vt:lpstr>
      <vt:lpstr>Wat is crisis?</vt:lpstr>
      <vt:lpstr>crisishulp</vt:lpstr>
      <vt:lpstr>crisishulp</vt:lpstr>
      <vt:lpstr>crisishulp</vt:lpstr>
      <vt:lpstr>crisishulp</vt:lpstr>
      <vt:lpstr> Crisismeldpunt Crisishulp -18 crisis gezinnen</vt:lpstr>
      <vt:lpstr>CMP Twee regio’s, één provincie</vt:lpstr>
      <vt:lpstr>CMP WERKING                   078 05 00 38</vt:lpstr>
      <vt:lpstr>CMP Crisishulp aanbod</vt:lpstr>
      <vt:lpstr>CRISIS -18 tWEE stromingen</vt:lpstr>
      <vt:lpstr>CRISIS -18 Inzetbare crisistrajecten</vt:lpstr>
      <vt:lpstr>CRISIS -18 Inzetbare crisistrajecten</vt:lpstr>
      <vt:lpstr>CRISIS -18 ENKELE partners:  verzekerd vs. mogelijk</vt:lpstr>
      <vt:lpstr>CMP Crisishulp AAnBOD</vt:lpstr>
      <vt:lpstr>Crisis gezinnen</vt:lpstr>
      <vt:lpstr>Crisis gezinnen crisismedewerkers            0,5 VTE/medewerker</vt:lpstr>
      <vt:lpstr>CRISIS GEZINNEN CRISISVERBLIJF</vt:lpstr>
      <vt:lpstr>CMP Wie kan aanmelden?</vt:lpstr>
      <vt:lpstr>CMP VERLOOP CRISISTRAJECT</vt:lpstr>
      <vt:lpstr>CMP Wanneer bellen?</vt:lpstr>
      <vt:lpstr>CMP Wat hebben we nodig om op te starten?</vt:lpstr>
      <vt:lpstr>CMP UITDAGINGEN</vt:lpstr>
      <vt:lpstr>Zijn er nog vragen? </vt:lpstr>
    </vt:vector>
  </TitlesOfParts>
  <Company>CAW Halle-Vilvoorde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CRISISMELDPUNT VLAAMS-BRABANT</dc:title>
  <dc:creator>Xenia Walgraeve</dc:creator>
  <cp:lastModifiedBy>Dana Dekens</cp:lastModifiedBy>
  <cp:revision>62</cp:revision>
  <cp:lastPrinted>2022-09-23T12:57:17Z</cp:lastPrinted>
  <dcterms:created xsi:type="dcterms:W3CDTF">2017-06-26T08:36:27Z</dcterms:created>
  <dcterms:modified xsi:type="dcterms:W3CDTF">2024-09-23T11:22:33Z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0x0101001B6F2159AE504F489DB81406AC13CB88</vt:lpwstr>
  </property>
  <property fmtid="{D5CDD505-2E9C-101B-9397-08002B2CF9AE}" pid="3" name="MediaServiceImageTags">
    <vt:lpwstr/>
  </property>
</Properties>
</file>