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3" r:id="rId4"/>
    <p:sldId id="259" r:id="rId5"/>
    <p:sldId id="274" r:id="rId6"/>
    <p:sldId id="270" r:id="rId7"/>
    <p:sldId id="275" r:id="rId8"/>
    <p:sldId id="271" r:id="rId9"/>
    <p:sldId id="276" r:id="rId10"/>
    <p:sldId id="272" r:id="rId11"/>
    <p:sldId id="277" r:id="rId12"/>
    <p:sldId id="278" r:id="rId13"/>
    <p:sldId id="280" r:id="rId14"/>
    <p:sldId id="301" r:id="rId15"/>
    <p:sldId id="285" r:id="rId16"/>
    <p:sldId id="284" r:id="rId17"/>
    <p:sldId id="282" r:id="rId18"/>
    <p:sldId id="286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00" r:id="rId2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7DDAC55-3988-4C20-9A9D-D3089FE7AEE2}">
          <p14:sldIdLst>
            <p14:sldId id="257"/>
            <p14:sldId id="258"/>
            <p14:sldId id="273"/>
            <p14:sldId id="259"/>
            <p14:sldId id="274"/>
            <p14:sldId id="270"/>
            <p14:sldId id="275"/>
            <p14:sldId id="271"/>
            <p14:sldId id="276"/>
            <p14:sldId id="272"/>
            <p14:sldId id="277"/>
            <p14:sldId id="278"/>
            <p14:sldId id="280"/>
            <p14:sldId id="301"/>
            <p14:sldId id="285"/>
            <p14:sldId id="284"/>
            <p14:sldId id="282"/>
            <p14:sldId id="286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88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50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199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3440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28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931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222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098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22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682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47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83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07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309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216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842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3972-F995-4AFD-A21E-94499862B97B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711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veerhuiskl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8548" y="3734780"/>
            <a:ext cx="3278777" cy="282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8870" y="939859"/>
            <a:ext cx="8915399" cy="1502896"/>
          </a:xfrm>
        </p:spPr>
        <p:txBody>
          <a:bodyPr/>
          <a:lstStyle/>
          <a:p>
            <a:pPr algn="ctr"/>
            <a:r>
              <a:rPr lang="nl-BE" b="1" dirty="0" smtClean="0"/>
              <a:t>MSOC Vilvoorde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8870" y="2767288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nl-BE" sz="2400" dirty="0" smtClean="0"/>
              <a:t>Laagdrempelige drughulpverlening in Vlaams-Brabant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1384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Voorstelling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603122"/>
            <a:ext cx="4856617" cy="3777622"/>
          </a:xfrm>
        </p:spPr>
        <p:txBody>
          <a:bodyPr/>
          <a:lstStyle/>
          <a:p>
            <a:r>
              <a:rPr lang="nl-BE" sz="2000" dirty="0" smtClean="0"/>
              <a:t>4 ankerpunten in Vlaams-Brabant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Het Veerhuis, Leuven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‘t Wit huis, Diest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MSOC Tienen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MSOC Vilvoorde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/>
                </a:solidFill>
              </a:rPr>
              <a:t>4. Locatie</a:t>
            </a:r>
            <a:endParaRPr lang="nl-BE" sz="2800" dirty="0">
              <a:solidFill>
                <a:schemeClr val="accent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99"/>
          <a:stretch/>
        </p:blipFill>
        <p:spPr>
          <a:xfrm>
            <a:off x="4444649" y="2720687"/>
            <a:ext cx="7059963" cy="376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Voorstelling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603122"/>
            <a:ext cx="8915400" cy="3777622"/>
          </a:xfrm>
        </p:spPr>
        <p:txBody>
          <a:bodyPr>
            <a:normAutofit/>
          </a:bodyPr>
          <a:lstStyle/>
          <a:p>
            <a:r>
              <a:rPr lang="nl-BE" sz="2000" dirty="0" smtClean="0"/>
              <a:t>MSOC Vilvoorde				Vlaanderenstraat 43, 1800 Vilvoorde</a:t>
            </a:r>
            <a:endParaRPr lang="nl-BE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/>
                </a:solidFill>
              </a:rPr>
              <a:t>4. Locatie</a:t>
            </a:r>
            <a:endParaRPr lang="nl-BE" sz="2800" dirty="0">
              <a:solidFill>
                <a:schemeClr val="accent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52" y="3265714"/>
            <a:ext cx="3364926" cy="252944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34868" y="3064370"/>
            <a:ext cx="3795427" cy="2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/>
              <a:t>Inhoudstafel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1645919"/>
            <a:ext cx="8915400" cy="4741817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smtClean="0"/>
              <a:t>Voorstelling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Wat?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Financiering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Multidisciplinair team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Locatie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marL="0" indent="0">
              <a:buNone/>
            </a:pPr>
            <a:r>
              <a:rPr lang="nl-BE" sz="2400" b="1" dirty="0" smtClean="0"/>
              <a:t>Werking</a:t>
            </a:r>
          </a:p>
          <a:p>
            <a:pPr>
              <a:buFont typeface="+mj-lt"/>
              <a:buAutoNum type="arabicPeriod"/>
            </a:pPr>
            <a:r>
              <a:rPr lang="nl-BE" sz="2000" b="1" dirty="0" smtClean="0">
                <a:solidFill>
                  <a:schemeClr val="accent1"/>
                </a:solidFill>
              </a:rPr>
              <a:t>Doelgroep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Doelstellingen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Aanbod</a:t>
            </a:r>
          </a:p>
          <a:p>
            <a:pPr marL="0" indent="0">
              <a:buNone/>
            </a:pPr>
            <a:endParaRPr lang="nl-B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930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603122"/>
            <a:ext cx="8915400" cy="3777622"/>
          </a:xfrm>
        </p:spPr>
        <p:txBody>
          <a:bodyPr/>
          <a:lstStyle/>
          <a:p>
            <a:r>
              <a:rPr lang="nl-BE" sz="2000" dirty="0" smtClean="0"/>
              <a:t>Voor jongeren en volwassenen die: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Vragen hebben over druggebruik (productinformatie, gezondheidsrisico’s,…)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Begeleiding zoeken bij het stoppen met druggebruik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Op een andere manier willen omgaan met druggebruik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Bezorgd zijn over het druggebruik van een vriend(in) of familielid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2800" dirty="0" smtClean="0">
                <a:solidFill>
                  <a:schemeClr val="accent1"/>
                </a:solidFill>
              </a:rPr>
              <a:t>Doelgroep</a:t>
            </a:r>
            <a:endParaRPr lang="nl-BE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274" b="6963"/>
          <a:stretch/>
        </p:blipFill>
        <p:spPr>
          <a:xfrm>
            <a:off x="1816925" y="1402485"/>
            <a:ext cx="8976454" cy="3882034"/>
          </a:xfrm>
        </p:spPr>
      </p:pic>
      <p:sp>
        <p:nvSpPr>
          <p:cNvPr id="6" name="Tekstvak 5"/>
          <p:cNvSpPr txBox="1"/>
          <p:nvPr/>
        </p:nvSpPr>
        <p:spPr>
          <a:xfrm>
            <a:off x="4256658" y="937359"/>
            <a:ext cx="409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Bereik van MSOC Vilvoorde in 2017</a:t>
            </a:r>
            <a:endParaRPr lang="nl-BE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2208810" y="5284519"/>
            <a:ext cx="8752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Naast 26 Vlaams-Brabantse gemeenten en 6 Brusselse gemeenten, bereikten we ook cliënten uit 10 verschillende Oost-Vlaamse gemeenten, 1 West-Vlaamse gemeente en 2 Antwerpse gemeenten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283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/>
              <a:t>Inhoudstafel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1645919"/>
            <a:ext cx="8915400" cy="4741817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smtClean="0"/>
              <a:t>Voorstelling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Wat?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Financiering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Multidisciplinair team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Locatie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marL="0" indent="0">
              <a:buNone/>
            </a:pPr>
            <a:r>
              <a:rPr lang="nl-BE" sz="2400" b="1" dirty="0" smtClean="0"/>
              <a:t>Werking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Doelgroep</a:t>
            </a:r>
          </a:p>
          <a:p>
            <a:pPr>
              <a:buFont typeface="+mj-lt"/>
              <a:buAutoNum type="arabicPeriod"/>
            </a:pPr>
            <a:r>
              <a:rPr lang="nl-BE" sz="2000" b="1" dirty="0" smtClean="0">
                <a:solidFill>
                  <a:schemeClr val="accent1"/>
                </a:solidFill>
              </a:rPr>
              <a:t>Doelstellingen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Aanbod</a:t>
            </a:r>
          </a:p>
          <a:p>
            <a:pPr marL="0" indent="0">
              <a:buNone/>
            </a:pPr>
            <a:endParaRPr lang="nl-B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77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603122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nl-BE" sz="2000" dirty="0" smtClean="0"/>
              <a:t>Schadebeperking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De schadelijke gevolgen van het druggebruik reduceren met als doel het verbeteren van de algemene levenskwaliteit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Abstinentie is geen voorwaarde</a:t>
            </a:r>
          </a:p>
          <a:p>
            <a:r>
              <a:rPr lang="nl-BE" sz="2000" dirty="0" smtClean="0"/>
              <a:t>Maatschappelijke re-integratie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Het zoeken van werk of een woonplaats</a:t>
            </a:r>
          </a:p>
          <a:p>
            <a:r>
              <a:rPr lang="nl-BE" sz="2000" dirty="0" smtClean="0"/>
              <a:t>Psychosociale ondersteuning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Ondersteuning op verscheidene levensdomeinen</a:t>
            </a:r>
          </a:p>
          <a:p>
            <a:r>
              <a:rPr lang="nl-BE" sz="2000" dirty="0" smtClean="0"/>
              <a:t>Terugvalpreventie</a:t>
            </a:r>
          </a:p>
          <a:p>
            <a:r>
              <a:rPr lang="nl-BE" sz="2000" dirty="0" smtClean="0"/>
              <a:t>Indien nodig doorverwijzing naar een andere hulpverleningsdienst</a:t>
            </a:r>
            <a:endParaRPr lang="nl-BE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/>
                </a:solidFill>
              </a:rPr>
              <a:t>2. Doelstellingen</a:t>
            </a:r>
            <a:endParaRPr lang="nl-BE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/>
              <a:t>Inhoudstafel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1645919"/>
            <a:ext cx="8915400" cy="4741817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smtClean="0"/>
              <a:t>Voorstelling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Wat?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Financiering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Multidisciplinair team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Locatie</a:t>
            </a:r>
            <a:r>
              <a:rPr lang="nl-BE" sz="2000" dirty="0" smtClean="0"/>
              <a:t/>
            </a:r>
            <a:br>
              <a:rPr lang="nl-BE" sz="2000" dirty="0" smtClean="0"/>
            </a:br>
            <a:endParaRPr lang="nl-BE" sz="2000" dirty="0" smtClean="0"/>
          </a:p>
          <a:p>
            <a:pPr marL="0" indent="0">
              <a:buNone/>
            </a:pPr>
            <a:r>
              <a:rPr lang="nl-BE" sz="2400" b="1" dirty="0" smtClean="0"/>
              <a:t>Werking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Doelgroep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Doelstellingen</a:t>
            </a:r>
          </a:p>
          <a:p>
            <a:pPr>
              <a:buFont typeface="+mj-lt"/>
              <a:buAutoNum type="arabicPeriod"/>
            </a:pPr>
            <a:r>
              <a:rPr lang="nl-BE" sz="2000" b="1" dirty="0" smtClean="0">
                <a:solidFill>
                  <a:schemeClr val="accent1"/>
                </a:solidFill>
              </a:rPr>
              <a:t>Aanbod</a:t>
            </a:r>
          </a:p>
          <a:p>
            <a:pPr marL="0" indent="0">
              <a:buNone/>
            </a:pPr>
            <a:endParaRPr lang="nl-B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0682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Op maat van de cliënt</a:t>
            </a:r>
          </a:p>
          <a:p>
            <a:r>
              <a:rPr lang="nl-BE" dirty="0" smtClean="0"/>
              <a:t>Aanklampend</a:t>
            </a:r>
            <a:endParaRPr lang="nl-BE" dirty="0"/>
          </a:p>
          <a:p>
            <a:r>
              <a:rPr lang="nl-BE" dirty="0" smtClean="0"/>
              <a:t>Voor cliënten die in andere diensten uit de boot vallen</a:t>
            </a:r>
            <a:endParaRPr lang="nl-BE" dirty="0"/>
          </a:p>
          <a:p>
            <a:r>
              <a:rPr lang="nl-BE" dirty="0" smtClean="0"/>
              <a:t>Geen wachtlijsten</a:t>
            </a:r>
          </a:p>
          <a:p>
            <a:r>
              <a:rPr lang="nl-BE" dirty="0" smtClean="0"/>
              <a:t>Gratis</a:t>
            </a:r>
            <a:endParaRPr lang="nl-BE" dirty="0"/>
          </a:p>
          <a:p>
            <a:r>
              <a:rPr lang="nl-BE" dirty="0" smtClean="0"/>
              <a:t>Gespreide openingsuren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3.1 Laagdrempelig</a:t>
            </a:r>
            <a:endParaRPr lang="nl-B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Individuele gesprekken</a:t>
            </a:r>
            <a:r>
              <a:rPr lang="nl-BE" dirty="0"/>
              <a:t>, soms koppelgesprekken of </a:t>
            </a:r>
            <a:r>
              <a:rPr lang="nl-BE" dirty="0" smtClean="0"/>
              <a:t>gezinsgesprekken</a:t>
            </a:r>
          </a:p>
          <a:p>
            <a:r>
              <a:rPr lang="nl-BE" dirty="0" smtClean="0"/>
              <a:t>Zowel </a:t>
            </a:r>
            <a:r>
              <a:rPr lang="nl-BE" dirty="0"/>
              <a:t>frequentie als inhoud van gesprek op maat van </a:t>
            </a:r>
            <a:r>
              <a:rPr lang="nl-BE" dirty="0" smtClean="0"/>
              <a:t>cliënt</a:t>
            </a:r>
          </a:p>
          <a:p>
            <a:r>
              <a:rPr lang="nl-BE" dirty="0" smtClean="0"/>
              <a:t>Aandacht </a:t>
            </a:r>
            <a:r>
              <a:rPr lang="nl-BE" dirty="0"/>
              <a:t>voor en ondersteuning op verscheidene </a:t>
            </a:r>
            <a:r>
              <a:rPr lang="nl-BE" dirty="0" smtClean="0"/>
              <a:t>levensdomeinen</a:t>
            </a:r>
          </a:p>
          <a:p>
            <a:r>
              <a:rPr lang="nl-BE" dirty="0" smtClean="0"/>
              <a:t>Praktische </a:t>
            </a:r>
            <a:r>
              <a:rPr lang="nl-BE" dirty="0"/>
              <a:t>hulp (administratie, bellen, meegaan naar afspraken</a:t>
            </a:r>
            <a:r>
              <a:rPr lang="nl-BE" dirty="0" smtClean="0"/>
              <a:t>,…)</a:t>
            </a:r>
          </a:p>
          <a:p>
            <a:r>
              <a:rPr lang="nl-BE" dirty="0" err="1" smtClean="0"/>
              <a:t>Motivationele</a:t>
            </a:r>
            <a:r>
              <a:rPr lang="nl-BE" dirty="0" smtClean="0"/>
              <a:t> aanpak</a:t>
            </a:r>
          </a:p>
          <a:p>
            <a:r>
              <a:rPr lang="nl-BE" dirty="0" smtClean="0"/>
              <a:t>Urinecontroles </a:t>
            </a:r>
            <a:r>
              <a:rPr lang="nl-BE" dirty="0"/>
              <a:t>op vraag van </a:t>
            </a:r>
            <a:r>
              <a:rPr lang="nl-BE" dirty="0" smtClean="0"/>
              <a:t>cliënt</a:t>
            </a:r>
          </a:p>
          <a:p>
            <a:r>
              <a:rPr lang="nl-BE" dirty="0" smtClean="0"/>
              <a:t>Structuur </a:t>
            </a:r>
            <a:r>
              <a:rPr lang="nl-BE" dirty="0"/>
              <a:t>brengen in dagelijks leven</a:t>
            </a:r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3.2 Individuele begeleiding</a:t>
            </a:r>
            <a:endParaRPr lang="nl-B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/>
              <a:t>Inhoudstafel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1645919"/>
            <a:ext cx="8915400" cy="4741817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smtClean="0"/>
              <a:t>Voorstelling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Wat?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Financiering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Multidisciplinair team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Locatie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marL="0" indent="0">
              <a:buNone/>
            </a:pPr>
            <a:r>
              <a:rPr lang="nl-BE" sz="2400" b="1" dirty="0" smtClean="0"/>
              <a:t>Werking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Doelgroep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Doelstellingen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Aanbod</a:t>
            </a:r>
          </a:p>
          <a:p>
            <a:pPr marL="0" indent="0">
              <a:buNone/>
            </a:pPr>
            <a:endParaRPr lang="nl-B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391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Tijdens een lopende begeleiding</a:t>
            </a:r>
          </a:p>
          <a:p>
            <a:r>
              <a:rPr lang="nl-BE" dirty="0" smtClean="0"/>
              <a:t>Ook intakegesprekken</a:t>
            </a:r>
          </a:p>
          <a:p>
            <a:r>
              <a:rPr lang="nl-BE" dirty="0" smtClean="0"/>
              <a:t>Leefomstandigheden </a:t>
            </a:r>
            <a:r>
              <a:rPr lang="nl-BE" dirty="0"/>
              <a:t>van cliënt </a:t>
            </a:r>
            <a:r>
              <a:rPr lang="nl-BE" dirty="0" smtClean="0"/>
              <a:t>observeren</a:t>
            </a:r>
          </a:p>
          <a:p>
            <a:r>
              <a:rPr lang="nl-BE" dirty="0" smtClean="0"/>
              <a:t>Aan </a:t>
            </a:r>
            <a:r>
              <a:rPr lang="nl-BE" dirty="0"/>
              <a:t>een lagere frequentie</a:t>
            </a:r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3.3 Huisbezoeken, gevangenisbezoeken of instellingsbezoeken</a:t>
            </a:r>
            <a:endParaRPr lang="nl-B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Substitutieprogramma</a:t>
            </a:r>
          </a:p>
          <a:p>
            <a:r>
              <a:rPr lang="nl-BE" dirty="0" smtClean="0"/>
              <a:t>Gratis </a:t>
            </a:r>
            <a:r>
              <a:rPr lang="nl-BE" dirty="0"/>
              <a:t>testen op HIV en andere </a:t>
            </a:r>
            <a:r>
              <a:rPr lang="nl-BE" dirty="0" err="1" smtClean="0"/>
              <a:t>SOA’s</a:t>
            </a:r>
            <a:endParaRPr lang="nl-BE" dirty="0" smtClean="0"/>
          </a:p>
          <a:p>
            <a:r>
              <a:rPr lang="nl-BE" dirty="0" smtClean="0"/>
              <a:t>Gratis </a:t>
            </a:r>
            <a:r>
              <a:rPr lang="nl-BE" dirty="0"/>
              <a:t>prikpil voor vrouwelijke cliënten of partners van mannelijke </a:t>
            </a:r>
            <a:r>
              <a:rPr lang="nl-BE" dirty="0" smtClean="0"/>
              <a:t>cliënten</a:t>
            </a:r>
          </a:p>
          <a:p>
            <a:r>
              <a:rPr lang="nl-BE" dirty="0" smtClean="0"/>
              <a:t>Gratis </a:t>
            </a:r>
            <a:r>
              <a:rPr lang="nl-BE" dirty="0"/>
              <a:t>testen op hepatitis B &amp; </a:t>
            </a:r>
            <a:r>
              <a:rPr lang="nl-BE" dirty="0" smtClean="0"/>
              <a:t>C</a:t>
            </a:r>
          </a:p>
          <a:p>
            <a:r>
              <a:rPr lang="nl-BE" dirty="0" smtClean="0"/>
              <a:t>Ook </a:t>
            </a:r>
            <a:r>
              <a:rPr lang="nl-BE" dirty="0"/>
              <a:t>voor alle andere lichamelijke klachten tgv druggebruik</a:t>
            </a:r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3.4 </a:t>
            </a:r>
            <a:r>
              <a:rPr lang="nl-BE" sz="2000" dirty="0" smtClean="0">
                <a:solidFill>
                  <a:schemeClr val="accent1"/>
                </a:solidFill>
              </a:rPr>
              <a:t>Doktersconsultatie</a:t>
            </a:r>
            <a:endParaRPr lang="nl-B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Project van Vlaamse Gemeenschap</a:t>
            </a:r>
          </a:p>
          <a:p>
            <a:r>
              <a:rPr lang="nl-BE" dirty="0" smtClean="0"/>
              <a:t>Schadebeperking</a:t>
            </a:r>
            <a:r>
              <a:rPr lang="nl-BE" dirty="0"/>
              <a:t>: besmettelijke aandoeningen en andere gezondheidsrisico’s </a:t>
            </a:r>
            <a:r>
              <a:rPr lang="nl-BE" dirty="0" smtClean="0"/>
              <a:t>voorkomen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Tijdens de openingsuren</a:t>
            </a:r>
          </a:p>
          <a:p>
            <a:r>
              <a:rPr lang="nl-BE" dirty="0" smtClean="0"/>
              <a:t>Gratis</a:t>
            </a:r>
            <a:endParaRPr lang="nl-BE" dirty="0"/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3.5 </a:t>
            </a:r>
            <a:r>
              <a:rPr lang="nl-BE" sz="2000" dirty="0" smtClean="0">
                <a:solidFill>
                  <a:schemeClr val="accent1"/>
                </a:solidFill>
              </a:rPr>
              <a:t>Spuitenruil</a:t>
            </a:r>
            <a:endParaRPr lang="nl-BE" sz="2000" dirty="0">
              <a:solidFill>
                <a:schemeClr val="accent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362492" y="4044523"/>
            <a:ext cx="367455" cy="33855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729946" y="4015732"/>
            <a:ext cx="7063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Aanbieden van steriel injectiemateriaal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362491" y="4411868"/>
            <a:ext cx="367455" cy="33855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362491" y="4779213"/>
            <a:ext cx="367455" cy="33855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729946" y="4383077"/>
            <a:ext cx="7063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Recupereren van gebruikt injectiemateriaal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729946" y="4750422"/>
            <a:ext cx="7063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Geven van gerichte preventieboodschappen/informatie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Ondersteuning </a:t>
            </a:r>
            <a:r>
              <a:rPr lang="nl-BE" dirty="0"/>
              <a:t>aan </a:t>
            </a:r>
            <a:r>
              <a:rPr lang="nl-BE" dirty="0" err="1"/>
              <a:t>druggebruikende</a:t>
            </a:r>
            <a:r>
              <a:rPr lang="nl-BE" dirty="0"/>
              <a:t> </a:t>
            </a:r>
            <a:r>
              <a:rPr lang="nl-BE" dirty="0" smtClean="0"/>
              <a:t>ouders</a:t>
            </a:r>
          </a:p>
          <a:p>
            <a:r>
              <a:rPr lang="nl-BE" dirty="0" smtClean="0"/>
              <a:t>We </a:t>
            </a:r>
            <a:r>
              <a:rPr lang="nl-BE" dirty="0"/>
              <a:t>hopen dat het investeren in </a:t>
            </a:r>
            <a:r>
              <a:rPr lang="nl-BE" dirty="0" err="1"/>
              <a:t>druggebruikende</a:t>
            </a:r>
            <a:r>
              <a:rPr lang="nl-BE" dirty="0"/>
              <a:t> ouders een preventieve waarde zal hebben voor de </a:t>
            </a:r>
            <a:r>
              <a:rPr lang="nl-BE" dirty="0" smtClean="0"/>
              <a:t>kinderen</a:t>
            </a:r>
          </a:p>
          <a:p>
            <a:r>
              <a:rPr lang="nl-BE" dirty="0" smtClean="0"/>
              <a:t>2 verantwoordelijken</a:t>
            </a:r>
          </a:p>
          <a:p>
            <a:r>
              <a:rPr lang="nl-BE" dirty="0" smtClean="0"/>
              <a:t>Standaard </a:t>
            </a:r>
            <a:r>
              <a:rPr lang="nl-BE" dirty="0"/>
              <a:t>thema in begeleiding</a:t>
            </a: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3.6 </a:t>
            </a:r>
            <a:r>
              <a:rPr lang="nl-BE" sz="2000" dirty="0" smtClean="0">
                <a:solidFill>
                  <a:schemeClr val="accent1"/>
                </a:solidFill>
              </a:rPr>
              <a:t>MaPa</a:t>
            </a:r>
            <a:endParaRPr lang="nl-BE" sz="2000" dirty="0">
              <a:solidFill>
                <a:schemeClr val="accent1"/>
              </a:solidFill>
            </a:endParaRPr>
          </a:p>
        </p:txBody>
      </p:sp>
      <p:pic>
        <p:nvPicPr>
          <p:cNvPr id="13" name="Afbeelding 12" descr="foto pinguin zwart w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7194" y="4363672"/>
            <a:ext cx="3727418" cy="19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4 pijlers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Individuele begeleiding</a:t>
            </a:r>
            <a:r>
              <a:rPr lang="nl-BE" dirty="0"/>
              <a:t>: </a:t>
            </a:r>
            <a:r>
              <a:rPr lang="nl-BE" dirty="0" smtClean="0"/>
              <a:t>MaPa-gesprek</a:t>
            </a: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Intensieve zwangerschapsbegeleiding: </a:t>
            </a:r>
            <a:r>
              <a:rPr lang="nl-BE" dirty="0" err="1"/>
              <a:t>Pondo</a:t>
            </a: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Uitbouwen van een netwerk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Vorming, advies en coaching aan netwerkpartners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3.6 </a:t>
            </a:r>
            <a:r>
              <a:rPr lang="nl-BE" sz="2000" dirty="0" smtClean="0">
                <a:solidFill>
                  <a:schemeClr val="accent1"/>
                </a:solidFill>
              </a:rPr>
              <a:t>MaPa</a:t>
            </a:r>
            <a:endParaRPr lang="nl-BE" sz="2000" dirty="0">
              <a:solidFill>
                <a:schemeClr val="accent1"/>
              </a:solidFill>
            </a:endParaRPr>
          </a:p>
        </p:txBody>
      </p:sp>
      <p:pic>
        <p:nvPicPr>
          <p:cNvPr id="13" name="Afbeelding 12" descr="foto pinguin zwart w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3875" y="4840276"/>
            <a:ext cx="3430737" cy="17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MaPa-box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Speelse methodiek om druggebruik van ouders met kinderen te </a:t>
            </a:r>
            <a:r>
              <a:rPr lang="nl-BE" dirty="0" smtClean="0"/>
              <a:t>bespreken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endParaRPr lang="nl-BE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endParaRPr lang="nl-BE" dirty="0" smtClean="0"/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3.6 </a:t>
            </a:r>
            <a:r>
              <a:rPr lang="nl-BE" sz="2000" dirty="0" smtClean="0">
                <a:solidFill>
                  <a:schemeClr val="accent1"/>
                </a:solidFill>
              </a:rPr>
              <a:t>MaPa</a:t>
            </a:r>
            <a:endParaRPr lang="nl-BE" sz="2000" dirty="0">
              <a:solidFill>
                <a:schemeClr val="accent1"/>
              </a:solidFill>
            </a:endParaRPr>
          </a:p>
        </p:txBody>
      </p:sp>
      <p:pic>
        <p:nvPicPr>
          <p:cNvPr id="7" name="Afbeelding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343" y="4103872"/>
            <a:ext cx="248376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veerhuis\Dropbox\public\2014\MaPa-box\foto's\MaPa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258" y="3817452"/>
            <a:ext cx="3829113" cy="2563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9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Programma voor cocaïnegebruikers</a:t>
            </a:r>
          </a:p>
          <a:p>
            <a:r>
              <a:rPr lang="nl-BE" dirty="0" smtClean="0"/>
              <a:t>Intensief programma</a:t>
            </a:r>
          </a:p>
          <a:p>
            <a:r>
              <a:rPr lang="nl-BE" dirty="0"/>
              <a:t>Focus op cocaïnegebruik (CM) en ermee gerelateerde problemen op andere levensgebieden (CRA)</a:t>
            </a:r>
            <a:endParaRPr lang="nl-BE" dirty="0" smtClean="0"/>
          </a:p>
          <a:p>
            <a:endParaRPr lang="nl-BE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endParaRPr lang="nl-BE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endParaRPr lang="nl-BE" dirty="0" smtClean="0"/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3.7 </a:t>
            </a:r>
            <a:r>
              <a:rPr lang="nl-BE" sz="2000" dirty="0" smtClean="0">
                <a:solidFill>
                  <a:schemeClr val="accent1"/>
                </a:solidFill>
              </a:rPr>
              <a:t>CRA +  CM</a:t>
            </a:r>
            <a:endParaRPr lang="nl-B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890505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CRA (</a:t>
            </a:r>
            <a:r>
              <a:rPr lang="nl-BE" dirty="0"/>
              <a:t>Community </a:t>
            </a:r>
            <a:r>
              <a:rPr lang="nl-BE" dirty="0" err="1"/>
              <a:t>reinforcement</a:t>
            </a:r>
            <a:r>
              <a:rPr lang="nl-BE" dirty="0"/>
              <a:t> approach</a:t>
            </a:r>
            <a:r>
              <a:rPr lang="nl-BE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Gedragsinterventie gericht op </a:t>
            </a:r>
            <a:r>
              <a:rPr lang="nl-BE" dirty="0" err="1"/>
              <a:t>langetermijnveranderingen</a:t>
            </a: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Concreet draaiboek voor gesprekken gericht op veranderingen op 4 levensdomeinen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Sociale bekrachtiging (van therapeut)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CM </a:t>
            </a:r>
            <a:r>
              <a:rPr lang="nl-BE" dirty="0"/>
              <a:t>(</a:t>
            </a:r>
            <a:r>
              <a:rPr lang="nl-BE" dirty="0" err="1"/>
              <a:t>Contingency</a:t>
            </a:r>
            <a:r>
              <a:rPr lang="nl-BE" dirty="0"/>
              <a:t> management</a:t>
            </a:r>
            <a:r>
              <a:rPr lang="nl-BE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err="1"/>
              <a:t>Operante</a:t>
            </a:r>
            <a:r>
              <a:rPr lang="nl-BE" dirty="0"/>
              <a:t> conditionering (door gevolgen van gedrag)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Gericht op cocaïnegebruik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Gericht op </a:t>
            </a:r>
            <a:r>
              <a:rPr lang="nl-BE" dirty="0" err="1"/>
              <a:t>kortetermijnveranderingen</a:t>
            </a: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In vorm van vouchers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endParaRPr lang="nl-BE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endParaRPr lang="nl-BE" dirty="0" smtClean="0"/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smtClean="0">
                <a:solidFill>
                  <a:schemeClr val="accent1"/>
                </a:solidFill>
              </a:rPr>
              <a:t>3.7 </a:t>
            </a:r>
            <a:r>
              <a:rPr lang="nl-BE" sz="2000" dirty="0" smtClean="0">
                <a:solidFill>
                  <a:schemeClr val="accent1"/>
                </a:solidFill>
              </a:rPr>
              <a:t>CRA +  CM</a:t>
            </a:r>
            <a:endParaRPr lang="nl-B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608217" y="1689463"/>
            <a:ext cx="6975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i="1" dirty="0" smtClean="0"/>
              <a:t>Vragen?</a:t>
            </a:r>
            <a:endParaRPr lang="nl-BE" sz="2800" b="1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3195637"/>
            <a:ext cx="3238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/>
              <a:t>Inhoudstafel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1645919"/>
            <a:ext cx="8915400" cy="4741817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smtClean="0"/>
              <a:t>Voorstelling</a:t>
            </a:r>
          </a:p>
          <a:p>
            <a:pPr>
              <a:buFont typeface="+mj-lt"/>
              <a:buAutoNum type="arabicPeriod"/>
            </a:pPr>
            <a:r>
              <a:rPr lang="nl-BE" b="1" dirty="0" smtClean="0">
                <a:solidFill>
                  <a:schemeClr val="accent1"/>
                </a:solidFill>
              </a:rPr>
              <a:t>Wat?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Financiering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Multidisciplinair team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Locatie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marL="0" indent="0">
              <a:buNone/>
            </a:pPr>
            <a:r>
              <a:rPr lang="nl-BE" sz="2400" b="1" dirty="0" smtClean="0"/>
              <a:t>Werking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Doelgroep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Doelstellingen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Aanbod</a:t>
            </a:r>
          </a:p>
          <a:p>
            <a:pPr marL="0" indent="0">
              <a:buNone/>
            </a:pPr>
            <a:endParaRPr lang="nl-B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257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Voorstelling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590058"/>
            <a:ext cx="8915400" cy="3777622"/>
          </a:xfrm>
        </p:spPr>
        <p:txBody>
          <a:bodyPr>
            <a:normAutofit/>
          </a:bodyPr>
          <a:lstStyle/>
          <a:p>
            <a:r>
              <a:rPr lang="nl-BE" sz="2000" dirty="0" smtClean="0"/>
              <a:t>MSOC Vilvoorde is een </a:t>
            </a:r>
            <a:r>
              <a:rPr lang="nl-BE" sz="2000" b="1" dirty="0" smtClean="0"/>
              <a:t>ambulante</a:t>
            </a:r>
            <a:r>
              <a:rPr lang="nl-BE" sz="2000" dirty="0" smtClean="0"/>
              <a:t>, </a:t>
            </a:r>
            <a:r>
              <a:rPr lang="nl-BE" sz="2000" b="1" dirty="0" smtClean="0"/>
              <a:t>laagdrempelige</a:t>
            </a:r>
            <a:r>
              <a:rPr lang="nl-BE" sz="2000" dirty="0" smtClean="0"/>
              <a:t> dienst die </a:t>
            </a:r>
            <a:r>
              <a:rPr lang="nl-BE" sz="2000" b="1" dirty="0" smtClean="0"/>
              <a:t>ondersteuning of begeleiding </a:t>
            </a:r>
            <a:r>
              <a:rPr lang="nl-BE" sz="2000" dirty="0" smtClean="0"/>
              <a:t>biedt aan jongeren en volwassenen die vragen of problemen hebben met </a:t>
            </a:r>
            <a:r>
              <a:rPr lang="nl-BE" sz="2000" b="1" dirty="0" smtClean="0"/>
              <a:t>illegaal druggebruik</a:t>
            </a:r>
            <a:r>
              <a:rPr lang="nl-BE" sz="2000" dirty="0" smtClean="0"/>
              <a:t>.</a:t>
            </a:r>
            <a:endParaRPr lang="nl-BE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BE" sz="2800" dirty="0" smtClean="0">
                <a:solidFill>
                  <a:schemeClr val="accent1"/>
                </a:solidFill>
              </a:rPr>
              <a:t>Wat?</a:t>
            </a:r>
            <a:endParaRPr lang="nl-BE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/>
              <a:t>Inhoudstafel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1645919"/>
            <a:ext cx="8915400" cy="4741817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smtClean="0"/>
              <a:t>Voorstelling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Wat?</a:t>
            </a:r>
          </a:p>
          <a:p>
            <a:pPr>
              <a:buFont typeface="+mj-lt"/>
              <a:buAutoNum type="arabicPeriod"/>
            </a:pPr>
            <a:r>
              <a:rPr lang="nl-BE" sz="2000" b="1" dirty="0" smtClean="0">
                <a:solidFill>
                  <a:schemeClr val="accent1"/>
                </a:solidFill>
              </a:rPr>
              <a:t>Financiering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Multidisciplinair team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Locatie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marL="0" indent="0">
              <a:buNone/>
            </a:pPr>
            <a:r>
              <a:rPr lang="nl-BE" sz="2400" b="1" dirty="0" smtClean="0"/>
              <a:t>Werking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Doelgroep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Doelstellingen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Aanbod</a:t>
            </a:r>
          </a:p>
          <a:p>
            <a:pPr marL="0" indent="0">
              <a:buNone/>
            </a:pPr>
            <a:endParaRPr lang="nl-B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303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Voorstelling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720687"/>
            <a:ext cx="8915400" cy="3777622"/>
          </a:xfrm>
        </p:spPr>
        <p:txBody>
          <a:bodyPr/>
          <a:lstStyle/>
          <a:p>
            <a:r>
              <a:rPr lang="nl-BE" dirty="0" smtClean="0"/>
              <a:t>RIZIV-conventie (Vlaamse Overheid)</a:t>
            </a:r>
          </a:p>
          <a:p>
            <a:endParaRPr lang="nl-BE" dirty="0"/>
          </a:p>
          <a:p>
            <a:r>
              <a:rPr lang="nl-BE" dirty="0" smtClean="0"/>
              <a:t>Preventie- &amp; veiligheidscontracten (FOD Binnenlandse Zaken)</a:t>
            </a:r>
          </a:p>
          <a:p>
            <a:endParaRPr lang="nl-BE" dirty="0"/>
          </a:p>
          <a:p>
            <a:r>
              <a:rPr lang="nl-BE" dirty="0" smtClean="0"/>
              <a:t>Spuitenruilconvenant (Vlaamse Overheid)</a:t>
            </a:r>
          </a:p>
          <a:p>
            <a:endParaRPr lang="nl-BE" dirty="0"/>
          </a:p>
          <a:p>
            <a:r>
              <a:rPr lang="nl-BE" dirty="0" smtClean="0"/>
              <a:t>Vzw </a:t>
            </a:r>
            <a:r>
              <a:rPr lang="nl-BE" dirty="0" err="1" smtClean="0"/>
              <a:t>Siddartha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Sponsoring 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/>
                </a:solidFill>
              </a:rPr>
              <a:t>2. Financiering</a:t>
            </a:r>
            <a:endParaRPr lang="nl-BE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/>
              <a:t>Inhoudstafel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1645919"/>
            <a:ext cx="8915400" cy="4741817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smtClean="0"/>
              <a:t>Voorstelling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Wat?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Financiering</a:t>
            </a:r>
          </a:p>
          <a:p>
            <a:pPr>
              <a:buFont typeface="+mj-lt"/>
              <a:buAutoNum type="arabicPeriod"/>
            </a:pPr>
            <a:r>
              <a:rPr lang="nl-BE" sz="2000" b="1" dirty="0" smtClean="0">
                <a:solidFill>
                  <a:schemeClr val="accent1"/>
                </a:solidFill>
              </a:rPr>
              <a:t>Multidisciplinair team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Locatie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marL="0" indent="0">
              <a:buNone/>
            </a:pPr>
            <a:r>
              <a:rPr lang="nl-BE" sz="2400" b="1" dirty="0" smtClean="0"/>
              <a:t>Werking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Doelgroep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Doelstellingen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Aanbod</a:t>
            </a:r>
          </a:p>
          <a:p>
            <a:pPr marL="0" indent="0">
              <a:buNone/>
            </a:pPr>
            <a:endParaRPr lang="nl-B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105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Voorstelling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563932"/>
            <a:ext cx="8915400" cy="3777622"/>
          </a:xfrm>
        </p:spPr>
        <p:txBody>
          <a:bodyPr>
            <a:normAutofit/>
          </a:bodyPr>
          <a:lstStyle/>
          <a:p>
            <a:r>
              <a:rPr lang="nl-BE" sz="2000" dirty="0" smtClean="0"/>
              <a:t>Ons team bestaat uit </a:t>
            </a:r>
            <a:r>
              <a:rPr lang="nl-BE" sz="2000" b="1" dirty="0" smtClean="0"/>
              <a:t>drughulpverleners</a:t>
            </a:r>
            <a:r>
              <a:rPr lang="nl-BE" sz="2000" dirty="0" smtClean="0"/>
              <a:t> met een verschillende achtergrond (maatschappelijk werkers, psychologen, seksuologen,…)</a:t>
            </a:r>
          </a:p>
          <a:p>
            <a:r>
              <a:rPr lang="nl-BE" sz="2000" dirty="0" smtClean="0"/>
              <a:t>Verder werken er 2 </a:t>
            </a:r>
            <a:r>
              <a:rPr lang="nl-BE" sz="2000" b="1" dirty="0" smtClean="0"/>
              <a:t>artsen</a:t>
            </a:r>
            <a:r>
              <a:rPr lang="nl-BE" sz="2000" dirty="0" smtClean="0"/>
              <a:t> in ons team die beschikbaar zijn voor alle druggerelateerde vragen:</a:t>
            </a:r>
          </a:p>
          <a:p>
            <a:pPr marL="0" indent="0">
              <a:buNone/>
            </a:pPr>
            <a:r>
              <a:rPr lang="nl-BE" sz="2000" dirty="0"/>
              <a:t> </a:t>
            </a:r>
            <a:r>
              <a:rPr lang="nl-BE" sz="2000" dirty="0" smtClean="0"/>
              <a:t>        dr. Emilie Peemans 				dr. An Lapauw</a:t>
            </a:r>
            <a:br>
              <a:rPr lang="nl-BE" sz="2000" dirty="0" smtClean="0"/>
            </a:br>
            <a:endParaRPr lang="nl-BE" sz="2000" dirty="0" smtClean="0"/>
          </a:p>
          <a:p>
            <a:r>
              <a:rPr lang="nl-BE" sz="2000" dirty="0" smtClean="0"/>
              <a:t>maandelijks biedt </a:t>
            </a:r>
            <a:r>
              <a:rPr lang="nl-BE" sz="2000" b="1" dirty="0" smtClean="0"/>
              <a:t>psychiater</a:t>
            </a:r>
            <a:r>
              <a:rPr lang="nl-BE" sz="2000" dirty="0" smtClean="0"/>
              <a:t> dr. Liesbeth De Ridder een consultatie aan in ons centrum</a:t>
            </a:r>
            <a:endParaRPr lang="nl-BE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/>
                </a:solidFill>
              </a:rPr>
              <a:t>3. Multidisciplinair team</a:t>
            </a:r>
            <a:endParaRPr lang="nl-BE" sz="2800" dirty="0">
              <a:solidFill>
                <a:schemeClr val="accent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9673" y="4452743"/>
            <a:ext cx="269792" cy="269792"/>
          </a:xfrm>
          <a:prstGeom prst="rect">
            <a:avLst/>
          </a:prstGeom>
          <a:ln>
            <a:noFill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22" y="4448191"/>
            <a:ext cx="27434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/>
              <a:t>Inhoudstafel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1645919"/>
            <a:ext cx="8915400" cy="4741817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smtClean="0"/>
              <a:t>Voorstelling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Wat?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Financiering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Multidisciplinair team</a:t>
            </a:r>
          </a:p>
          <a:p>
            <a:pPr>
              <a:buFont typeface="+mj-lt"/>
              <a:buAutoNum type="arabicPeriod"/>
            </a:pPr>
            <a:r>
              <a:rPr lang="nl-BE" sz="2000" b="1" dirty="0" smtClean="0">
                <a:solidFill>
                  <a:schemeClr val="accent1"/>
                </a:solidFill>
              </a:rPr>
              <a:t>Locatie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marL="0" indent="0">
              <a:buNone/>
            </a:pPr>
            <a:r>
              <a:rPr lang="nl-BE" sz="2400" b="1" dirty="0" smtClean="0"/>
              <a:t>Werking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Doelgroep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Doelstellingen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Aanbod</a:t>
            </a:r>
          </a:p>
          <a:p>
            <a:pPr marL="0" indent="0">
              <a:buNone/>
            </a:pPr>
            <a:endParaRPr lang="nl-B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3209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8B4C5A37E6574A84C4613510B06C8C" ma:contentTypeVersion="13" ma:contentTypeDescription="Een nieuw document maken." ma:contentTypeScope="" ma:versionID="087da3d007f1a5cd10e98ed8374bc1b9">
  <xsd:schema xmlns:xsd="http://www.w3.org/2001/XMLSchema" xmlns:xs="http://www.w3.org/2001/XMLSchema" xmlns:p="http://schemas.microsoft.com/office/2006/metadata/properties" xmlns:ns2="04917c4a-80b5-4e65-96dc-b1c3c141999e" xmlns:ns3="2f74c0b7-c7d6-4ecf-a7fa-adbfce2d2c51" targetNamespace="http://schemas.microsoft.com/office/2006/metadata/properties" ma:root="true" ma:fieldsID="1e1467216e457cefd4b4637772174d4e" ns2:_="" ns3:_="">
    <xsd:import namespace="04917c4a-80b5-4e65-96dc-b1c3c141999e"/>
    <xsd:import namespace="2f74c0b7-c7d6-4ecf-a7fa-adbfce2d2c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17c4a-80b5-4e65-96dc-b1c3c1419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95e23c7a-a900-4963-abbd-86b0ce8d78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4c0b7-c7d6-4ecf-a7fa-adbfce2d2c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b019967-d66d-4a21-8821-bb551980fbe5}" ma:internalName="TaxCatchAll" ma:showField="CatchAllData" ma:web="2f74c0b7-c7d6-4ecf-a7fa-adbfce2d2c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5A322A-2B4C-439F-A1D9-9A2FBAFA30C6}"/>
</file>

<file path=customXml/itemProps2.xml><?xml version="1.0" encoding="utf-8"?>
<ds:datastoreItem xmlns:ds="http://schemas.openxmlformats.org/officeDocument/2006/customXml" ds:itemID="{EBD77BD1-4486-4C60-A90A-F0C8F727234B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1299</TotalTime>
  <Words>611</Words>
  <Application>Microsoft Office PowerPoint</Application>
  <PresentationFormat>Breedbeeld</PresentationFormat>
  <Paragraphs>231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Sliert</vt:lpstr>
      <vt:lpstr>MSOC Vilvoorde</vt:lpstr>
      <vt:lpstr>Inhoudstafel</vt:lpstr>
      <vt:lpstr>Inhoudstafel</vt:lpstr>
      <vt:lpstr>Voorstelling</vt:lpstr>
      <vt:lpstr>Inhoudstafel</vt:lpstr>
      <vt:lpstr>Voorstelling</vt:lpstr>
      <vt:lpstr>Inhoudstafel</vt:lpstr>
      <vt:lpstr>Voorstelling</vt:lpstr>
      <vt:lpstr>Inhoudstafel</vt:lpstr>
      <vt:lpstr>Voorstelling</vt:lpstr>
      <vt:lpstr>Voorstelling</vt:lpstr>
      <vt:lpstr>Inhoudstafel</vt:lpstr>
      <vt:lpstr>Werking</vt:lpstr>
      <vt:lpstr>PowerPoint-presentatie</vt:lpstr>
      <vt:lpstr>Inhoudstafel</vt:lpstr>
      <vt:lpstr>Werking</vt:lpstr>
      <vt:lpstr>Inhoudstafel</vt:lpstr>
      <vt:lpstr>Werking</vt:lpstr>
      <vt:lpstr>Werking</vt:lpstr>
      <vt:lpstr>Werking</vt:lpstr>
      <vt:lpstr>Werking</vt:lpstr>
      <vt:lpstr>Werking</vt:lpstr>
      <vt:lpstr>Werking</vt:lpstr>
      <vt:lpstr>Werking</vt:lpstr>
      <vt:lpstr>Werking</vt:lpstr>
      <vt:lpstr>Werking</vt:lpstr>
      <vt:lpstr>Werking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MSOC Vilvoorde</dc:title>
  <dc:creator>MSOC Vilvoorde</dc:creator>
  <cp:lastModifiedBy>MSOC Vilvoorde</cp:lastModifiedBy>
  <cp:revision>83</cp:revision>
  <dcterms:created xsi:type="dcterms:W3CDTF">2018-10-02T10:18:07Z</dcterms:created>
  <dcterms:modified xsi:type="dcterms:W3CDTF">2018-10-15T09:48:15Z</dcterms:modified>
</cp:coreProperties>
</file>