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1" r:id="rId3"/>
    <p:sldId id="289" r:id="rId4"/>
    <p:sldId id="290" r:id="rId5"/>
    <p:sldId id="259" r:id="rId6"/>
    <p:sldId id="270" r:id="rId7"/>
    <p:sldId id="269" r:id="rId8"/>
    <p:sldId id="257" r:id="rId9"/>
    <p:sldId id="260" r:id="rId10"/>
    <p:sldId id="276" r:id="rId11"/>
    <p:sldId id="262" r:id="rId12"/>
    <p:sldId id="263" r:id="rId13"/>
    <p:sldId id="277" r:id="rId14"/>
    <p:sldId id="273" r:id="rId15"/>
    <p:sldId id="291" r:id="rId16"/>
    <p:sldId id="281" r:id="rId17"/>
    <p:sldId id="282" r:id="rId18"/>
    <p:sldId id="283" r:id="rId19"/>
    <p:sldId id="284" r:id="rId20"/>
    <p:sldId id="292" r:id="rId21"/>
    <p:sldId id="285" r:id="rId22"/>
    <p:sldId id="287" r:id="rId23"/>
    <p:sldId id="286" r:id="rId24"/>
    <p:sldId id="288" r:id="rId25"/>
    <p:sldId id="275" r:id="rId26"/>
  </p:sldIdLst>
  <p:sldSz cx="12192000" cy="6858000"/>
  <p:notesSz cx="9906000" cy="67945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651" autoAdjust="0"/>
  </p:normalViewPr>
  <p:slideViewPr>
    <p:cSldViewPr snapToGrid="0">
      <p:cViewPr varScale="1">
        <p:scale>
          <a:sx n="74" d="100"/>
          <a:sy n="74" d="100"/>
        </p:scale>
        <p:origin x="9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68CFF-BAEC-40A4-B725-7458EEDAD9ED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6F3FF-2E10-40F7-89F0-419FA14FC5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6535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7CEE9-EE36-4157-B48E-0C083F360446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0600" y="3269853"/>
            <a:ext cx="792480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CD627-A652-4A00-AA2C-82C10BD184D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066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l-BE" dirty="0"/>
              <a:t>Hoe</a:t>
            </a:r>
            <a:r>
              <a:rPr lang="nl-BE" baseline="0" dirty="0"/>
              <a:t> lang verlengbaar? </a:t>
            </a:r>
          </a:p>
          <a:p>
            <a:pPr marL="171450" indent="-171450">
              <a:buFontTx/>
              <a:buChar char="-"/>
            </a:pPr>
            <a:r>
              <a:rPr lang="nl-BE" baseline="0" dirty="0"/>
              <a:t>Snipper of baaldag?</a:t>
            </a:r>
          </a:p>
          <a:p>
            <a:pPr marL="171450" indent="-171450">
              <a:buFontTx/>
              <a:buChar char="-"/>
            </a:pPr>
            <a:r>
              <a:rPr lang="nl-BE" baseline="0" dirty="0"/>
              <a:t>Woensdag open?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CD627-A652-4A00-AA2C-82C10BD184DD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628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- IB?</a:t>
            </a:r>
            <a:r>
              <a:rPr lang="nl-BE" baseline="0" dirty="0"/>
              <a:t>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CD627-A652-4A00-AA2C-82C10BD184DD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426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CD627-A652-4A00-AA2C-82C10BD184DD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24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CD627-A652-4A00-AA2C-82C10BD184DD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174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928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3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35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22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503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17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733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793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969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438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823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DF5CA-EE6A-46CB-9423-7350C84857D1}" type="datetimeFigureOut">
              <a:rPr lang="nl-BE" smtClean="0"/>
              <a:t>16/09/2024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2D97F-7BF2-47B0-9298-19DC7395C4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083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3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-werkblad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66684" y="26557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Psychiatrisch Dagziekenhuis</a:t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54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KompAss</a:t>
            </a:r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 Ziekenhuis, Asse</a:t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nl-BE" sz="5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2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Bloklaan 5, 1730 Asse</a:t>
            </a:r>
            <a:endParaRPr lang="nl-BE" sz="54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4" name="Afbeelding 3"/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>
            <a:off x="0" y="4847302"/>
            <a:ext cx="2210637" cy="20106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1196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9206" y="384790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Opstart en Persoonlijk 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0548" y="1933780"/>
            <a:ext cx="10515600" cy="4351338"/>
          </a:xfrm>
        </p:spPr>
        <p:txBody>
          <a:bodyPr/>
          <a:lstStyle/>
          <a:p>
            <a:r>
              <a:rPr lang="nl-BE" sz="2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Betrekken van 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</a:t>
            </a:r>
            <a:r>
              <a:rPr lang="nl-BE" sz="2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(is mogelijk) bij opstartgesprek en laatste  				 evolutiegesprek.</a:t>
            </a:r>
          </a:p>
          <a:p>
            <a:pPr marL="0" indent="0">
              <a:buNone/>
            </a:pPr>
            <a:endParaRPr lang="nl-BE" sz="2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Wekelijks 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teamoverleg.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936AA4D-443E-9981-27CD-9EA733011DA6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7F49CAC-793D-3401-0FDB-F3E715B51AB8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03052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 rotWithShape="1">
          <a:blip r:embed="rId2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671" y="211933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Driewekelijkse modules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671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Emoties en zelfzorg 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 weken).</a:t>
            </a: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Verbondenheid, relaties en sociale vaardigheden 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 weken).</a:t>
            </a: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Identiteit en zelfvertrouwen 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 weken).</a:t>
            </a: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Veerkracht en herstel 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 weken).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0" indent="0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Binnen elke module: </a:t>
            </a:r>
            <a:r>
              <a:rPr lang="nl-BE" sz="20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-educatie, gesprekstherapie, exploreren van behoeften-</a:t>
            </a:r>
          </a:p>
          <a:p>
            <a:pPr marL="0" indent="0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doelen-acties, afwisseling met beweging/creatief bezig zijn/spel.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Tweewekelijks aandacht voor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resocialisatie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(wonen, </a:t>
            </a:r>
            <a:r>
              <a:rPr lang="nl-BE" sz="20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daginvulling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vrije tijd…).</a:t>
            </a:r>
          </a:p>
          <a:p>
            <a:pPr marL="0" indent="0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Maandelijks aandacht voor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beweging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Wekelijkse ervaring/beleving/oefening op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zorgboerderij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Heierveld in Asse.</a:t>
            </a:r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C24E519-510E-921A-256A-BEA1CDB3B94B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55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8464" y="335629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Onze troef: zorgboerderij ‘Hoeve Heierveld’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615864" cy="4351338"/>
          </a:xfrm>
        </p:spPr>
        <p:txBody>
          <a:bodyPr>
            <a:normAutofit/>
          </a:bodyPr>
          <a:lstStyle/>
          <a:p>
            <a:pPr fontAlgn="base"/>
            <a:r>
              <a:rPr lang="nl-BE" dirty="0">
                <a:solidFill>
                  <a:schemeClr val="accent1"/>
                </a:solidFill>
              </a:rPr>
              <a:t>Hoeve Heierveld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in ‘eigen gemeente’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</a:rPr>
              <a:t>(Heierveld 87, 1730 Asse)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 fontAlgn="base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Elke </a:t>
            </a:r>
            <a:r>
              <a:rPr lang="nl-BE" dirty="0">
                <a:solidFill>
                  <a:schemeClr val="accent1"/>
                </a:solidFill>
              </a:rPr>
              <a:t>dinsdag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(9-16u).</a:t>
            </a:r>
          </a:p>
          <a:p>
            <a:pPr fontAlgn="base"/>
            <a:endParaRPr lang="nl-BE" dirty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Doel: </a:t>
            </a:r>
            <a:r>
              <a:rPr lang="nl-BE" dirty="0">
                <a:solidFill>
                  <a:schemeClr val="accent1"/>
                </a:solidFill>
              </a:rPr>
              <a:t>Re-integratie bevorderen + toepassen van aangeleerde vaardigheden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met dezelfde groep, onder begeleiding, in een andere context.</a:t>
            </a:r>
          </a:p>
          <a:p>
            <a:pPr marL="0" indent="0" fontAlgn="base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endParaRPr lang="nl-BE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C9EA283-EC2A-74F6-0FD1-22C2360F77E5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977E926-56CF-93E2-CE09-3588B4D14BB6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04299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Onze troef: zorgboerderij ‘Hoeve Heierveld’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Activiteiten binnen:  </a:t>
            </a:r>
            <a:r>
              <a:rPr lang="nl-BE" dirty="0">
                <a:solidFill>
                  <a:schemeClr val="accent1"/>
                </a:solidFill>
              </a:rPr>
              <a:t>kooktherapie en creatieve activiteiten met natuurlijk en herbruikbaar materiaal. </a:t>
            </a:r>
          </a:p>
          <a:p>
            <a:pPr fontAlgn="base"/>
            <a:endParaRPr lang="nl-BE" dirty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Activiteiten buiten: </a:t>
            </a:r>
            <a:r>
              <a:rPr lang="nl-BE" dirty="0">
                <a:solidFill>
                  <a:schemeClr val="accent1"/>
                </a:solidFill>
              </a:rPr>
              <a:t>wandelen met of zonder alpaca’s/honden, verzorgen van (de stallen) van dieren, werken in de (moes)tuin, bak-activiteiten, houtbewerking, relaxeren, yoga…</a:t>
            </a:r>
          </a:p>
          <a:p>
            <a:pPr fontAlgn="base"/>
            <a:endParaRPr lang="nl-BE" dirty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Genieten van het heilzame effect van </a:t>
            </a:r>
            <a:r>
              <a:rPr lang="nl-BE" dirty="0">
                <a:solidFill>
                  <a:schemeClr val="accent1"/>
                </a:solidFill>
              </a:rPr>
              <a:t>de natuur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3C7EE87-9801-3AE3-85B6-36976665BFB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9631215-801D-E7C2-1F28-727E16DFB55F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6606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498086" y="0"/>
            <a:ext cx="10167887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Therapieprogramma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94071" y="14379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   </a:t>
            </a:r>
          </a:p>
        </p:txBody>
      </p:sp>
      <p:sp>
        <p:nvSpPr>
          <p:cNvPr id="4" name="Rechthoek 3"/>
          <p:cNvSpPr/>
          <p:nvPr/>
        </p:nvSpPr>
        <p:spPr>
          <a:xfrm>
            <a:off x="5942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>
                <a:solidFill>
                  <a:srgbClr val="000000"/>
                </a:solidFill>
                <a:latin typeface="Comic Sans MS" panose="030F0702030302020204" pitchFamily="66" charset="0"/>
              </a:rPr>
              <a:t> </a:t>
            </a:r>
            <a:r>
              <a:rPr lang="nl-BE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F0D6F9-B592-2BB5-96BA-3DA52233A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A46351-7858-3B72-0AE0-8D7C86B6E5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60427"/>
              </p:ext>
            </p:extLst>
          </p:nvPr>
        </p:nvGraphicFramePr>
        <p:xfrm>
          <a:off x="1257300" y="1437997"/>
          <a:ext cx="9677400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13306492" imgH="6295999" progId="Excel.Sheet.12">
                  <p:embed/>
                </p:oleObj>
              </mc:Choice>
              <mc:Fallback>
                <p:oleObj name="Worksheet" r:id="rId4" imgW="13306492" imgH="6295999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437997"/>
                        <a:ext cx="9677400" cy="417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F90C5294-A468-DF96-3142-F84FF37F3828}"/>
              </a:ext>
            </a:extLst>
          </p:cNvPr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519" y="5609947"/>
            <a:ext cx="1159510" cy="104330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F397EC7-D64B-7536-0C26-46C3B75AFADF}"/>
              </a:ext>
            </a:extLst>
          </p:cNvPr>
          <p:cNvPicPr/>
          <p:nvPr/>
        </p:nvPicPr>
        <p:blipFill rotWithShape="1">
          <a:blip r:embed="rId8"/>
          <a:srcRect l="29808" t="74277" r="62803" b="8422"/>
          <a:stretch/>
        </p:blipFill>
        <p:spPr bwMode="auto">
          <a:xfrm rot="10800000">
            <a:off x="10950918" y="13533"/>
            <a:ext cx="1241082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6652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AAAFE-E226-6EE5-E04B-C08E0EDD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1307"/>
            <a:ext cx="10515600" cy="1325563"/>
          </a:xfrm>
        </p:spPr>
        <p:txBody>
          <a:bodyPr/>
          <a:lstStyle/>
          <a:p>
            <a:pPr algn="ctr"/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</a:t>
            </a:r>
            <a:endParaRPr lang="nl-BE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6A0086B-3757-A9A7-1ED3-1059BB43B360}"/>
              </a:ext>
            </a:extLst>
          </p:cNvPr>
          <p:cNvPicPr/>
          <p:nvPr/>
        </p:nvPicPr>
        <p:blipFill rotWithShape="1">
          <a:blip r:embed="rId2"/>
          <a:srcRect l="28929" t="74277" r="63147" b="8422"/>
          <a:stretch/>
        </p:blipFill>
        <p:spPr bwMode="auto">
          <a:xfrm>
            <a:off x="1" y="5053781"/>
            <a:ext cx="1330959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BB3876A-6A09-D12D-235D-EB469B7084D3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3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F7F6B-C680-2B23-30AB-9C464605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Nazorggroep: Visie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602498-E59E-16E9-ECC4-C31242CEA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bieden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vervolgtraject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aan op de eerdere dagbehandeling van 12 weken. </a:t>
            </a:r>
          </a:p>
          <a:p>
            <a:pPr algn="just">
              <a:lnSpc>
                <a:spcPct val="100000"/>
              </a:lnSpc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belangrijke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voorwaarde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voor deelname is een zekere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psychische stabiliteit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 gaan we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niet therapeutisch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aan de slag, maar bieden we wel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‘follow-up’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nl-BE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DD5E23D-A8FD-A57B-CB56-F51C6C977FFB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AACF683-93F3-C6B2-8E46-D04210FFCDDA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0761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55011C-C013-DA47-87CE-F6CF2AE7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Nazorggroep: Doel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2D63B1-12DC-248E-B8AD-B36B97C5D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checken of je nog ‘op de gewenste koers vaart’.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Overlopen van de verschillende modules uit de eerdere dagbehandeling,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opvolging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Ruimte voor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gesprek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met lotgenoten.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Creatieve-, bewegings- en ontspanningsmogelijkheden.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Houvast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bieden. </a:t>
            </a: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444BF60-3B66-ED4C-1185-4B280B84E046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4C6473B-BC81-5B5D-4BA1-71336464E98A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1195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479DE-AE0F-A415-C5FA-FFEBFEAD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Nazorggroep: Aanmeldingsprocedure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CB5F02-6F92-ACEC-1256-917D98EC5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Persoonlijke uitnodiging: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weken na het afronden van onze   	 dagbehandeling van 12 weken</a:t>
            </a:r>
            <a:r>
              <a:rPr lang="nl-BE" dirty="0"/>
              <a:t>.</a:t>
            </a:r>
          </a:p>
          <a:p>
            <a:pPr marL="0" indent="0">
              <a:buNone/>
            </a:pPr>
            <a:endParaRPr lang="nl-BE" sz="2700" dirty="0"/>
          </a:p>
          <a:p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Aanmelding: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persoonlijk, 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 een medewerker van </a:t>
            </a:r>
            <a:r>
              <a:rPr lang="nl-BE" sz="28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Telefonische screening: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kort aftoetsen van huidige situatie, emotionele stabiliteit en verwachtingen.</a:t>
            </a:r>
          </a:p>
          <a:p>
            <a:pPr marL="0" indent="0">
              <a:buNone/>
            </a:pPr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Teamoverleg: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beslissing voor opstart of geen opstart.</a:t>
            </a:r>
          </a:p>
          <a:p>
            <a:endParaRPr lang="nl-BE" sz="2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Telefoon naar patiënt </a:t>
            </a:r>
          </a:p>
          <a:p>
            <a:pPr marL="0" indent="0">
              <a:buNone/>
            </a:pPr>
            <a:endParaRPr lang="nl-BE" sz="20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ECB634-E3E1-1A80-34AE-34256DAD72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661400E-DF9D-37CE-4FDF-740A35575FCC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0493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C5899-7FD0-0D53-0819-C2CD008B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Nazorggroep: Praktisch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12A493-F9C6-38A8-82E6-32DE70DE5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Behandeltermijn: </a:t>
            </a: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weken. 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Opstart op </a:t>
            </a: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vrijdag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vijfwekelijks. </a:t>
            </a:r>
          </a:p>
          <a:p>
            <a:pPr marL="0" indent="0">
              <a:buNone/>
            </a:pPr>
            <a:endParaRPr lang="nl-BE" sz="28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Aanwezigheid: </a:t>
            </a: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dag per week in het dagziekenhuis,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brengt je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werkmap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mee uit de eerdere dagbehandeling.</a:t>
            </a:r>
          </a:p>
          <a:p>
            <a:pPr marL="0" indent="0">
              <a:buNone/>
            </a:pP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Volledige dag: </a:t>
            </a: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9u tot 16u</a:t>
            </a:r>
            <a:endParaRPr lang="nl-BE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Kostprijs: max. 6 euro per dag, warme maaltijd inbegrepen.</a:t>
            </a:r>
          </a:p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806EED0-9C45-E745-88D4-4CC17E39F57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A5B96C7-8D55-79B2-7C21-C44C3EF3343E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2687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 rotWithShape="1">
          <a:blip r:embed="rId2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76100"/>
            <a:ext cx="10515600" cy="1325563"/>
          </a:xfrm>
        </p:spPr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0651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Psychiaters:</a:t>
            </a:r>
          </a:p>
          <a:p>
            <a:pPr lvl="1"/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</a:t>
            </a:r>
            <a:r>
              <a:rPr lang="nl-BE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Sofie Verlinden</a:t>
            </a:r>
          </a:p>
          <a:p>
            <a:pPr lvl="1"/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Ilse Maes</a:t>
            </a:r>
          </a:p>
          <a:p>
            <a:pPr lvl="1"/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Coördinator: </a:t>
            </a:r>
            <a:r>
              <a:rPr lang="nl-BE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Maiteh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600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Nys</a:t>
            </a:r>
            <a:endParaRPr lang="nl-BE" sz="26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Psycholoog:</a:t>
            </a:r>
            <a:r>
              <a:rPr lang="nl-BE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De </a:t>
            </a:r>
            <a:r>
              <a:rPr lang="nl-BE" sz="2600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Bremme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(02/300.61.40)</a:t>
            </a:r>
          </a:p>
          <a:p>
            <a:pPr marL="0" indent="0">
              <a:buNone/>
            </a:pPr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Psychiatrisch verpleegkundigen </a:t>
            </a:r>
            <a:r>
              <a:rPr lang="nl-BE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(02/300.61.39)</a:t>
            </a:r>
            <a:r>
              <a:rPr lang="nl-BE" sz="22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lvl="1"/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Annelies </a:t>
            </a:r>
            <a:r>
              <a:rPr lang="nl-BE" sz="2600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Huylebroeck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nl-BE" sz="2600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Elsy</a:t>
            </a:r>
            <a:r>
              <a:rPr lang="nl-BE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Janssens </a:t>
            </a:r>
            <a:endParaRPr lang="nl-BE" sz="22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CFE0510-7720-9059-4AF8-0545DCC50FEF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86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AAAFE-E226-6EE5-E04B-C08E0EDD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1307"/>
            <a:ext cx="10515600" cy="1325563"/>
          </a:xfrm>
        </p:spPr>
        <p:txBody>
          <a:bodyPr/>
          <a:lstStyle/>
          <a:p>
            <a:pPr algn="ctr"/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jezelf’</a:t>
            </a:r>
            <a:endParaRPr lang="nl-BE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6A0086B-3757-A9A7-1ED3-1059BB43B360}"/>
              </a:ext>
            </a:extLst>
          </p:cNvPr>
          <p:cNvPicPr/>
          <p:nvPr/>
        </p:nvPicPr>
        <p:blipFill rotWithShape="1">
          <a:blip r:embed="rId2"/>
          <a:srcRect l="28929" t="74277" r="63147" b="8422"/>
          <a:stretch/>
        </p:blipFill>
        <p:spPr bwMode="auto">
          <a:xfrm>
            <a:off x="1" y="5053781"/>
            <a:ext cx="1330959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BB3876A-6A09-D12D-235D-EB469B7084D3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89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C1963-AB16-6807-3EAD-1E8E98D9E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jezelf!’: Visie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9EDDDB-8E96-08A5-0817-76294AA1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Werken aan je mentaal welzijn, in contact met anderen, in een rustige en aangename sfeer en onder begeleiding van een therapeut.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 middel van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verschillende werkvormen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nl-BE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-educatie, groepsgesprekken, beweging, relaxatie, creatieve activiteiten…) proberen we in te zetten op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educatieve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zinvolle </a:t>
            </a:r>
            <a:r>
              <a:rPr lang="nl-BE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daginvulling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met ruimte voor ontspanning,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telkens gekoppeld aan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thema.</a:t>
            </a:r>
          </a:p>
          <a:p>
            <a:pPr algn="just">
              <a:lnSpc>
                <a:spcPct val="100000"/>
              </a:lnSpc>
            </a:pPr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belangrijke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voorwaarde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voor deelname is een zekere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psychische stabiliteit</a:t>
            </a:r>
            <a:r>
              <a:rPr lang="nl-BE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 smtClean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Laagdrempelig.</a:t>
            </a: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8125FEC-5659-E102-320E-6C638F372D20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371" y="5570184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10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5A63C-C0B3-F512-753E-E4BCDBD8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jezelf!’: Doelgroep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07D3C7-BE8A-8F21-5720-193F60B30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Volwassenen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die zich bewust willen engageren om binnen een veilig klimaat te werken aan hun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mentaal, fysiek en sociaal welzijn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Uitsluitingscriteria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Actief middelenmisbruik.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Emotioneel onvoldoende stabiliteit.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Zich niet aangesproken voelen om in groep te functioneren.  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E2C1FBC-2824-9A56-7420-179CD2D74127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1FD7B18-5B4F-A52E-60E8-2A977C066364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2924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E8D9B-7159-0430-BAEB-98B2FCB5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jezelf!’: Aanmeldingsprocedure 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72E1A1-050B-EBB8-030F-75037123E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Aanmelding:</a:t>
            </a:r>
          </a:p>
          <a:p>
            <a:pPr marL="0" indent="0">
              <a:buNone/>
            </a:pPr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Iedereen die interesse heeft in het aangeboden thema kan zich telefonisch inschrijven via een medewerker van </a:t>
            </a:r>
            <a:r>
              <a:rPr lang="nl-BE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/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Onmiddellijk gekoppeld aan een korte bevraging.</a:t>
            </a:r>
          </a:p>
          <a:p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7EF4A19-B2AB-32BC-E63C-4DE0921A92DF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BB705AD-CB26-870D-0D40-4CEA35C34025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9378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A73D1-B1C0-CCFC-3FD8-1EED589B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jezelf!’: Praktisch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628223-9E67-A9CC-398C-392A666EB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 regelmatige basis wordt onze </a:t>
            </a:r>
            <a:r>
              <a:rPr lang="nl-BE" sz="2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kalender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verspreid via verschillende kanalen (CGG, CAW, </a:t>
            </a:r>
            <a:r>
              <a:rPr lang="nl-BE" sz="28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SaVHA</a:t>
            </a:r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?!-netwerk, sociale media OLV-ziekenhuis, MCT…).</a:t>
            </a:r>
          </a:p>
          <a:p>
            <a:endParaRPr lang="nl-BE" sz="2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kan je persoonlijk inschrijven voor een pakket van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opeenvolgende woensdagen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telkens van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9u tot 16u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Inschrijven kan tot de laatste maandag voor start.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Max. 8 deelnemers.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Onze ‘Kies voor jezelf’-dagen gaan door in het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dagziekenhuis ‘</a:t>
            </a:r>
            <a:r>
              <a:rPr lang="nl-BE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KompAss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’.</a:t>
            </a:r>
          </a:p>
          <a:p>
            <a:endParaRPr lang="nl-BE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8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Kostprijs: max. 6 euro per dag, warme maaltijd inbegrepen.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D2D1CE-7523-3DC6-CEA8-7E44F78C4123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9F25A5E-98A4-09EC-1D8F-7DCCD7297805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32026" y="0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6675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988" y="2675731"/>
            <a:ext cx="10515600" cy="1325563"/>
          </a:xfrm>
        </p:spPr>
        <p:txBody>
          <a:bodyPr/>
          <a:lstStyle/>
          <a:p>
            <a:pPr algn="ctr"/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Vragen? </a:t>
            </a:r>
          </a:p>
        </p:txBody>
      </p:sp>
      <p:pic>
        <p:nvPicPr>
          <p:cNvPr id="4" name="Afbeelding 3"/>
          <p:cNvPicPr/>
          <p:nvPr/>
        </p:nvPicPr>
        <p:blipFill rotWithShape="1">
          <a:blip r:embed="rId2"/>
          <a:srcRect l="28929" t="74277" r="60593" b="8422"/>
          <a:stretch/>
        </p:blipFill>
        <p:spPr bwMode="auto">
          <a:xfrm>
            <a:off x="0" y="4492487"/>
            <a:ext cx="3041373" cy="2365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BD46D1B-06DB-2CE2-D18C-AEF779480134}"/>
              </a:ext>
            </a:extLst>
          </p:cNvPr>
          <p:cNvPicPr/>
          <p:nvPr/>
        </p:nvPicPr>
        <p:blipFill rotWithShape="1">
          <a:blip r:embed="rId2"/>
          <a:srcRect l="28929" t="74277" r="60593" b="8422"/>
          <a:stretch/>
        </p:blipFill>
        <p:spPr bwMode="auto">
          <a:xfrm rot="10800000">
            <a:off x="9869557" y="-1"/>
            <a:ext cx="2322443" cy="20872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8509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AE8D2-8A2F-4909-F23E-648A70FFC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Aanbod </a:t>
            </a:r>
            <a:r>
              <a:rPr lang="nl-BE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KompAss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CC310-2BC7-397E-2A5D-0837EC926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00000"/>
              </a:lnSpc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nl-BE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Dagtherapeutisch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traject</a:t>
            </a:r>
          </a:p>
          <a:p>
            <a:pPr lvl="1" algn="just">
              <a:lnSpc>
                <a:spcPct val="100000"/>
              </a:lnSpc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Nazorggroep</a:t>
            </a:r>
          </a:p>
          <a:p>
            <a:pPr algn="just">
              <a:lnSpc>
                <a:spcPct val="100000"/>
              </a:lnSpc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‘Kies voor jezelf’</a:t>
            </a:r>
          </a:p>
          <a:p>
            <a:pPr marL="1371600" lvl="3" indent="0" algn="just">
              <a:lnSpc>
                <a:spcPct val="100000"/>
              </a:lnSpc>
              <a:buNone/>
            </a:pP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950C361-8277-F7EA-9C39-1E48DDEF4368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032" y="5449570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E740B68-B6A7-3011-8A29-ADCF26143E40}"/>
              </a:ext>
            </a:extLst>
          </p:cNvPr>
          <p:cNvPicPr/>
          <p:nvPr/>
        </p:nvPicPr>
        <p:blipFill rotWithShape="1">
          <a:blip r:embed="rId4"/>
          <a:srcRect l="28929" t="74277" r="60593" b="8422"/>
          <a:stretch/>
        </p:blipFill>
        <p:spPr bwMode="auto">
          <a:xfrm rot="10800000">
            <a:off x="10427284" y="13533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777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AAAFE-E226-6EE5-E04B-C08E0EDD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1307"/>
            <a:ext cx="10515600" cy="1325563"/>
          </a:xfrm>
        </p:spPr>
        <p:txBody>
          <a:bodyPr/>
          <a:lstStyle/>
          <a:p>
            <a:pPr algn="ctr"/>
            <a:r>
              <a:rPr lang="nl-BE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endParaRPr lang="nl-BE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6A0086B-3757-A9A7-1ED3-1059BB43B360}"/>
              </a:ext>
            </a:extLst>
          </p:cNvPr>
          <p:cNvPicPr/>
          <p:nvPr/>
        </p:nvPicPr>
        <p:blipFill rotWithShape="1">
          <a:blip r:embed="rId2"/>
          <a:srcRect l="28929" t="74277" r="63147" b="8422"/>
          <a:stretch/>
        </p:blipFill>
        <p:spPr bwMode="auto">
          <a:xfrm>
            <a:off x="1" y="5053781"/>
            <a:ext cx="1330959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BB3876A-6A09-D12D-235D-EB469B7084D3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2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988" y="197977"/>
            <a:ext cx="10515600" cy="1325563"/>
          </a:xfrm>
        </p:spPr>
        <p:txBody>
          <a:bodyPr/>
          <a:lstStyle/>
          <a:p>
            <a:r>
              <a:rPr lang="nl-BE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Visie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9988" y="1408402"/>
            <a:ext cx="10515600" cy="502296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Het psychiatrisch dagziekenhuis is een afdeling waar volwassenen met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diverse psychiatrische problemen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die vastlopen in het dagelijks leven, terecht kunnen om aan zichzelf te werken en hun leven terug op de rails te krijgen.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streven er naar om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herstelgericht</a:t>
            </a:r>
            <a:r>
              <a:rPr lang="nl-BE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nl-BE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krachtgericht te werken</a:t>
            </a:r>
            <a:r>
              <a:rPr lang="nl-BE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d.w.z. dat we niet enkel focussen op wat er moeilijk gaat, maar ook op ieders krachten, hulpbronnen en mogelijkheid tot groei.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 middel van verschillende therapieën (non-verbale therapie, gesprekstherapie, </a:t>
            </a:r>
            <a:r>
              <a:rPr lang="nl-BE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-educatie, beweging, relaxatie,…) trachten we voldoende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tools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aan te reiken om het leven terug in handen te nemen.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Vanuit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verbindingsgerichte visie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maken patiënten contact met zichzelf, medepatiënten en ons team. Naast het inhoudelijk aanbod hechten we veel belang aan het groepsgebeuren.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Het dagziekenhuis fungeert als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veilige plek 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waar er kan geoefend worden in hoe om te gaan met dagelijkse obstakels, stressoren en elkaar.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4D5FC7F-7D18-F8B0-AE08-E78F4934298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484" y="5781412"/>
            <a:ext cx="1038985" cy="87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1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 rotWithShape="1">
          <a:blip r:embed="rId2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5206" cy="4351338"/>
          </a:xfrm>
        </p:spPr>
        <p:txBody>
          <a:bodyPr>
            <a:normAutofit fontScale="92500" lnSpcReduction="20000"/>
          </a:bodyPr>
          <a:lstStyle/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Volwassenen met verscheidene psychiatrische problematieken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vastlopen in hun dagelijkse leven/in hun denken, voelen en doen. </a:t>
            </a:r>
          </a:p>
          <a:p>
            <a:pPr marL="0" indent="0">
              <a:buNone/>
            </a:pPr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Patiënten die terug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enige psychische stabiliteit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hebben bereikt.</a:t>
            </a:r>
          </a:p>
          <a:p>
            <a:pPr marL="0" indent="0">
              <a:buNone/>
            </a:pPr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Patiënten die zich bewust willen engageren en binnen een veilig klimaat van </a:t>
            </a:r>
            <a:r>
              <a:rPr lang="nl-BE" sz="24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actief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willen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werken aan herstel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 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Uitsluitingscriteria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Actief middelenmisbruik.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Forensische problematiek.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Emotioneel onvoldoende stabiliteit.</a:t>
            </a:r>
          </a:p>
          <a:p>
            <a:pPr lvl="1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Zich niet aangesproken voelen om in groep te functioneren.  </a:t>
            </a: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A45118B-563C-17BE-D409-2774DEDBF377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3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5852" y="0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Aanmeldingsprocedure </a:t>
            </a:r>
            <a:endParaRPr lang="nl-BE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4398" y="1379324"/>
            <a:ext cx="10515600" cy="4613121"/>
          </a:xfrm>
        </p:spPr>
        <p:txBody>
          <a:bodyPr>
            <a:normAutofit fontScale="25000" lnSpcReduction="20000"/>
          </a:bodyPr>
          <a:lstStyle/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Aanmelding: 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 het secretariaat psychiatrie (02/300.63.19) of via een </a:t>
            </a:r>
          </a:p>
          <a:p>
            <a:pPr marL="0" indent="0">
              <a:buNone/>
            </a:pP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medewerker van </a:t>
            </a:r>
            <a:r>
              <a:rPr lang="nl-BE" sz="9600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Intakegesprek: 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 psycholoog (kost 30 euro).</a:t>
            </a:r>
          </a:p>
          <a:p>
            <a:pPr marL="0" indent="0">
              <a:buNone/>
            </a:pPr>
            <a:endParaRPr lang="nl-BE" sz="9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Teamoverleg: 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afronding/doorverwijzing, of positief vervolg. </a:t>
            </a:r>
          </a:p>
          <a:p>
            <a:pPr marL="0" indent="0">
              <a:buNone/>
            </a:pPr>
            <a:endParaRPr lang="nl-BE" sz="9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Consultatie:</a:t>
            </a:r>
            <a:r>
              <a:rPr lang="nl-BE" sz="96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psychiater.</a:t>
            </a:r>
          </a:p>
          <a:p>
            <a:pPr marL="0" indent="0">
              <a:buNone/>
            </a:pPr>
            <a:endParaRPr lang="nl-BE" sz="9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Teamoverleg:</a:t>
            </a:r>
            <a:r>
              <a:rPr lang="nl-BE" sz="9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beslissing voor opstart of geen opstart.</a:t>
            </a:r>
          </a:p>
          <a:p>
            <a:endParaRPr lang="nl-BE" sz="96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9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Telefoon naar patiënt </a:t>
            </a:r>
          </a:p>
          <a:p>
            <a:pPr marL="0" indent="0">
              <a:buNone/>
            </a:pPr>
            <a:endParaRPr lang="nl-BE" sz="80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sz="72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2CBEC94-1788-41CC-D8DF-7668743A5CF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38D967F-A68B-CB27-5DFF-C719682DDE20}"/>
              </a:ext>
            </a:extLst>
          </p:cNvPr>
          <p:cNvPicPr/>
          <p:nvPr/>
        </p:nvPicPr>
        <p:blipFill rotWithShape="1">
          <a:blip r:embed="rId4"/>
          <a:srcRect l="28929" t="74277" r="63147" b="8422"/>
          <a:stretch/>
        </p:blipFill>
        <p:spPr bwMode="auto">
          <a:xfrm>
            <a:off x="1" y="5053781"/>
            <a:ext cx="1330959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6493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 rotWithShape="1">
          <a:blip r:embed="rId3"/>
          <a:srcRect l="28929" t="74277" r="63147" b="8422"/>
          <a:stretch/>
        </p:blipFill>
        <p:spPr bwMode="auto">
          <a:xfrm>
            <a:off x="0" y="5053782"/>
            <a:ext cx="1330960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Dagtherapie</a:t>
            </a:r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Praktisch</a:t>
            </a:r>
            <a:r>
              <a:rPr lang="nl-BE" sz="3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3613" y="1325563"/>
            <a:ext cx="10515600" cy="4754305"/>
          </a:xfrm>
        </p:spPr>
        <p:txBody>
          <a:bodyPr>
            <a:normAutofit lnSpcReduction="10000"/>
          </a:bodyPr>
          <a:lstStyle/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Behandeltermijn: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weken. </a:t>
            </a:r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Opstart op maandag, driewekelijks. </a:t>
            </a:r>
          </a:p>
          <a:p>
            <a:pPr marL="0" indent="0">
              <a:buNone/>
            </a:pPr>
            <a:endParaRPr lang="nl-BE" sz="24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Aanwezigheid: 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3 dagen per week: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maandag en donderdag dagziekenhuis </a:t>
            </a:r>
          </a:p>
          <a:p>
            <a:pPr marL="0" indent="0">
              <a:buNone/>
            </a:pP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	- dinsdag zorgboerderij </a:t>
            </a:r>
          </a:p>
          <a:p>
            <a:pPr marL="0" indent="0">
              <a:buNone/>
            </a:pPr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Volledige dag: </a:t>
            </a:r>
            <a:r>
              <a:rPr lang="nl-BE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9u tot 16u </a:t>
            </a:r>
            <a:endParaRPr lang="nl-BE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sz="24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BE" sz="24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Kostprijs: max. 6 euro per dag, warme maaltijd of broodjesmaaltijd inbegrepen.</a:t>
            </a:r>
          </a:p>
          <a:p>
            <a:pPr marL="0" indent="0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B62391B-814E-DA96-442E-2255BAA4B735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9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4846" y="278989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Opstart en Persoonlijk 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4846" y="160455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Opstart op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maandag, driewekelijks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fontAlgn="base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Patiënt krijgt een </a:t>
            </a:r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werkmap</a:t>
            </a:r>
            <a:r>
              <a:rPr lang="nl-BE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met info en afspraken, uitgewerkte thema’s, huiswerkbladen en een Persoonlijk Plan.</a:t>
            </a:r>
          </a:p>
          <a:p>
            <a:pPr marL="0" indent="0" fontAlgn="base">
              <a:buNone/>
            </a:pPr>
            <a:endParaRPr lang="nl-BE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nl-BE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Persoonlijk Plan: </a:t>
            </a:r>
            <a:r>
              <a:rPr lang="nl-BE" sz="2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individueel ‘behandelplan’, met</a:t>
            </a:r>
          </a:p>
          <a:p>
            <a:pPr marL="0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457200" lvl="1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-individueel opstartgesprek (week 1) </a:t>
            </a:r>
          </a:p>
          <a:p>
            <a:pPr marL="457200" lvl="1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-individueel evolutiegesprek (week 6) </a:t>
            </a:r>
          </a:p>
          <a:p>
            <a:pPr marL="457200" lvl="1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-individueel evolutiegesprek (week 10)</a:t>
            </a:r>
          </a:p>
          <a:p>
            <a:pPr marL="457200" lvl="1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-afronding in groep</a:t>
            </a:r>
          </a:p>
          <a:p>
            <a:pPr marL="457200" lvl="1" indent="0" fontAlgn="base">
              <a:buNone/>
            </a:pPr>
            <a:r>
              <a:rPr lang="nl-BE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</p:txBody>
      </p:sp>
      <p:pic>
        <p:nvPicPr>
          <p:cNvPr id="4" name="Afbeelding 3"/>
          <p:cNvPicPr/>
          <p:nvPr/>
        </p:nvPicPr>
        <p:blipFill rotWithShape="1">
          <a:blip r:embed="rId3"/>
          <a:srcRect l="28929" t="74277" r="60593" b="8422"/>
          <a:stretch/>
        </p:blipFill>
        <p:spPr bwMode="auto">
          <a:xfrm>
            <a:off x="1" y="5053781"/>
            <a:ext cx="1759974" cy="1804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8560CFD-ADCB-CE6B-1790-9E2E741B9B92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7" b="100000" l="10000" r="91111">
                        <a14:foregroundMark x1="33333" y1="45679" x2="44444" y2="35802"/>
                        <a14:foregroundMark x1="56667" y1="23457" x2="80000" y2="27160"/>
                        <a14:foregroundMark x1="40000" y1="23457" x2="64444" y2="74074"/>
                        <a14:foregroundMark x1="18889" y1="48148" x2="36667" y2="82716"/>
                        <a14:foregroundMark x1="36667" y1="82716" x2="36667" y2="82716"/>
                        <a14:foregroundMark x1="35556" y1="25926" x2="58889" y2="19753"/>
                        <a14:foregroundMark x1="65556" y1="50617" x2="86667" y2="23457"/>
                        <a14:foregroundMark x1="75556" y1="59259" x2="82222" y2="50617"/>
                        <a14:foregroundMark x1="33333" y1="27160" x2="62222" y2="703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58" y="5470793"/>
            <a:ext cx="1159510" cy="10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019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1017</Words>
  <Application>Microsoft Office PowerPoint</Application>
  <PresentationFormat>Breedbeeld</PresentationFormat>
  <Paragraphs>197</Paragraphs>
  <Slides>25</Slides>
  <Notes>4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Comic Sans MS</vt:lpstr>
      <vt:lpstr>Tahoma</vt:lpstr>
      <vt:lpstr>Kantoorthema</vt:lpstr>
      <vt:lpstr>Worksheet</vt:lpstr>
      <vt:lpstr> Psychiatrisch Dagziekenhuis KompAss   OLV Ziekenhuis, Asse  Bloklaan 5, 1730 Asse</vt:lpstr>
      <vt:lpstr>Team </vt:lpstr>
      <vt:lpstr>Aanbod KompAss</vt:lpstr>
      <vt:lpstr>Dagtherapie</vt:lpstr>
      <vt:lpstr>Dagtherapie: Visie</vt:lpstr>
      <vt:lpstr>Dagtherapie: Doelgroep</vt:lpstr>
      <vt:lpstr>Dagtherapie: Aanmeldingsprocedure </vt:lpstr>
      <vt:lpstr>Dagtherapie: Praktisch </vt:lpstr>
      <vt:lpstr>Opstart en Persoonlijk Plan</vt:lpstr>
      <vt:lpstr>Opstart en Persoonlijk Plan</vt:lpstr>
      <vt:lpstr>Driewekelijkse modules</vt:lpstr>
      <vt:lpstr>Onze troef: zorgboerderij ‘Hoeve Heierveld’</vt:lpstr>
      <vt:lpstr>Onze troef: zorgboerderij ‘Hoeve Heierveld’</vt:lpstr>
      <vt:lpstr>Therapieprogramma</vt:lpstr>
      <vt:lpstr>Nazorggroep</vt:lpstr>
      <vt:lpstr>Nazorggroep: Visie</vt:lpstr>
      <vt:lpstr>Nazorggroep: Doel</vt:lpstr>
      <vt:lpstr>Nazorggroep: Aanmeldingsprocedure </vt:lpstr>
      <vt:lpstr>Nazorggroep: Praktisch</vt:lpstr>
      <vt:lpstr>‘Kies voor jezelf’</vt:lpstr>
      <vt:lpstr>‘Kies voor jezelf!’: Visie</vt:lpstr>
      <vt:lpstr>‘Kies voor jezelf!’: Doelgroep</vt:lpstr>
      <vt:lpstr>‘Kies voor jezelf!’: Aanmeldingsprocedure  </vt:lpstr>
      <vt:lpstr>‘Kies voor jezelf!’: Praktisch</vt:lpstr>
      <vt:lpstr>Vragen? </vt:lpstr>
    </vt:vector>
  </TitlesOfParts>
  <Company>OLVZ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Psychiatrisch dagziekenhuis OLV Asse</dc:title>
  <dc:creator>EWA PIETERS</dc:creator>
  <cp:lastModifiedBy>ELSY JANSSENS</cp:lastModifiedBy>
  <cp:revision>96</cp:revision>
  <cp:lastPrinted>2022-03-24T09:03:51Z</cp:lastPrinted>
  <dcterms:created xsi:type="dcterms:W3CDTF">2022-03-17T10:36:27Z</dcterms:created>
  <dcterms:modified xsi:type="dcterms:W3CDTF">2024-09-16T13:50:33Z</dcterms:modified>
</cp:coreProperties>
</file>