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8" r:id="rId3"/>
    <p:sldId id="262" r:id="rId4"/>
    <p:sldId id="305" r:id="rId5"/>
    <p:sldId id="267" r:id="rId6"/>
    <p:sldId id="264" r:id="rId7"/>
    <p:sldId id="291" r:id="rId8"/>
    <p:sldId id="309" r:id="rId9"/>
    <p:sldId id="282" r:id="rId10"/>
    <p:sldId id="312" r:id="rId11"/>
    <p:sldId id="311" r:id="rId12"/>
    <p:sldId id="293" r:id="rId13"/>
    <p:sldId id="294" r:id="rId14"/>
    <p:sldId id="295" r:id="rId15"/>
    <p:sldId id="298" r:id="rId16"/>
    <p:sldId id="300" r:id="rId17"/>
    <p:sldId id="313" r:id="rId18"/>
    <p:sldId id="314" r:id="rId19"/>
    <p:sldId id="321" r:id="rId20"/>
    <p:sldId id="325" r:id="rId21"/>
    <p:sldId id="326" r:id="rId22"/>
    <p:sldId id="327" r:id="rId23"/>
    <p:sldId id="319" r:id="rId24"/>
    <p:sldId id="320" r:id="rId2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neke Wilson" initials="SW" lastIdx="1" clrIdx="0">
    <p:extLst>
      <p:ext uri="{19B8F6BF-5375-455C-9EA6-DF929625EA0E}">
        <p15:presenceInfo xmlns:p15="http://schemas.microsoft.com/office/powerpoint/2012/main" userId="798b8dc5a6c61a35" providerId="Windows Live"/>
      </p:ext>
    </p:extLst>
  </p:cmAuthor>
  <p:cmAuthor id="2" name="yuneco" initials="y" lastIdx="1" clrIdx="1">
    <p:extLst>
      <p:ext uri="{19B8F6BF-5375-455C-9EA6-DF929625EA0E}">
        <p15:presenceInfo xmlns:p15="http://schemas.microsoft.com/office/powerpoint/2012/main" userId="1a47994457e6c8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B9E"/>
    <a:srgbClr val="3C9A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4660"/>
  </p:normalViewPr>
  <p:slideViewPr>
    <p:cSldViewPr snapToGrid="0">
      <p:cViewPr varScale="1">
        <p:scale>
          <a:sx n="79" d="100"/>
          <a:sy n="79" d="100"/>
        </p:scale>
        <p:origin x="10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07T14:06:52.936" idx="1">
    <p:pos x="10" y="10"/>
    <p:text>Allemaal zelfde titel</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0CFDA5-E062-4A73-8D31-40CF495FB51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nl-BE"/>
        </a:p>
      </dgm:t>
    </dgm:pt>
    <dgm:pt modelId="{F2BCDA11-D0DD-48F6-9D70-A9D285FA28C3}">
      <dgm:prSet phldrT="[Tekst]"/>
      <dgm:spPr/>
      <dgm:t>
        <a:bodyPr/>
        <a:lstStyle/>
        <a:p>
          <a:r>
            <a:rPr lang="nl-BE" dirty="0"/>
            <a:t>Yuneco Care </a:t>
          </a:r>
        </a:p>
      </dgm:t>
    </dgm:pt>
    <dgm:pt modelId="{3C2FD883-C916-44A6-8D4C-9B9A72398EB5}" type="parTrans" cxnId="{32805553-F930-42DE-ACFB-B311FBBFD949}">
      <dgm:prSet/>
      <dgm:spPr/>
      <dgm:t>
        <a:bodyPr/>
        <a:lstStyle/>
        <a:p>
          <a:endParaRPr lang="nl-BE"/>
        </a:p>
      </dgm:t>
    </dgm:pt>
    <dgm:pt modelId="{8C901A0F-4CDC-435B-8B57-69BC795BAD95}" type="sibTrans" cxnId="{32805553-F930-42DE-ACFB-B311FBBFD949}">
      <dgm:prSet/>
      <dgm:spPr/>
      <dgm:t>
        <a:bodyPr/>
        <a:lstStyle/>
        <a:p>
          <a:endParaRPr lang="nl-BE"/>
        </a:p>
      </dgm:t>
    </dgm:pt>
    <dgm:pt modelId="{A5F315FD-BA66-4944-84DB-F669BE9068C1}" type="asst">
      <dgm:prSet phldrT="[Tekst]"/>
      <dgm:spPr/>
      <dgm:t>
        <a:bodyPr/>
        <a:lstStyle/>
        <a:p>
          <a:r>
            <a:rPr lang="nl-BE" dirty="0">
              <a:solidFill>
                <a:schemeClr val="tx1"/>
              </a:solidFill>
            </a:rPr>
            <a:t>Care</a:t>
          </a:r>
        </a:p>
      </dgm:t>
    </dgm:pt>
    <dgm:pt modelId="{46B8DF42-02A4-432C-810D-93AE703D6DD1}" type="parTrans" cxnId="{DA879756-EACB-41F0-94A4-C2DEB3552EFB}">
      <dgm:prSet/>
      <dgm:spPr/>
      <dgm:t>
        <a:bodyPr/>
        <a:lstStyle/>
        <a:p>
          <a:endParaRPr lang="nl-BE"/>
        </a:p>
      </dgm:t>
    </dgm:pt>
    <dgm:pt modelId="{535081A6-5C4C-416E-8770-0EB41EB18CA3}" type="sibTrans" cxnId="{DA879756-EACB-41F0-94A4-C2DEB3552EFB}">
      <dgm:prSet/>
      <dgm:spPr/>
      <dgm:t>
        <a:bodyPr/>
        <a:lstStyle/>
        <a:p>
          <a:endParaRPr lang="nl-BE"/>
        </a:p>
      </dgm:t>
    </dgm:pt>
    <dgm:pt modelId="{C6CF3B9B-935A-47AA-9A3A-BC309E05FBD5}">
      <dgm:prSet phldrT="[Tekst]"/>
      <dgm:spPr/>
      <dgm:t>
        <a:bodyPr/>
        <a:lstStyle/>
        <a:p>
          <a:r>
            <a:rPr lang="nl-BE" dirty="0"/>
            <a:t>Combi</a:t>
          </a:r>
        </a:p>
      </dgm:t>
    </dgm:pt>
    <dgm:pt modelId="{D5CC1E2D-C138-48A7-9409-72CF2D5FA628}" type="parTrans" cxnId="{28EF7F2C-869E-4447-90B4-F693D152C7BB}">
      <dgm:prSet/>
      <dgm:spPr/>
      <dgm:t>
        <a:bodyPr/>
        <a:lstStyle/>
        <a:p>
          <a:endParaRPr lang="nl-BE"/>
        </a:p>
      </dgm:t>
    </dgm:pt>
    <dgm:pt modelId="{050985AC-4A4C-4699-8416-98A71FB8F6F5}" type="sibTrans" cxnId="{28EF7F2C-869E-4447-90B4-F693D152C7BB}">
      <dgm:prSet/>
      <dgm:spPr/>
      <dgm:t>
        <a:bodyPr/>
        <a:lstStyle/>
        <a:p>
          <a:endParaRPr lang="nl-BE"/>
        </a:p>
      </dgm:t>
    </dgm:pt>
    <dgm:pt modelId="{22DDEDE9-7D45-442E-AF44-F0501D58CB17}">
      <dgm:prSet phldrT="[Tekst]"/>
      <dgm:spPr/>
      <dgm:t>
        <a:bodyPr/>
        <a:lstStyle/>
        <a:p>
          <a:r>
            <a:rPr lang="nl-BE" dirty="0"/>
            <a:t>Vluchtelingen</a:t>
          </a:r>
        </a:p>
      </dgm:t>
    </dgm:pt>
    <dgm:pt modelId="{16ECB130-0265-4A55-BF43-EF0F2C8B0977}" type="parTrans" cxnId="{92C912E6-6320-458B-81D0-992D1441DC1A}">
      <dgm:prSet/>
      <dgm:spPr/>
      <dgm:t>
        <a:bodyPr/>
        <a:lstStyle/>
        <a:p>
          <a:endParaRPr lang="nl-BE"/>
        </a:p>
      </dgm:t>
    </dgm:pt>
    <dgm:pt modelId="{D24751B9-6833-4F34-8CDA-3E19FBCC8D04}" type="sibTrans" cxnId="{92C912E6-6320-458B-81D0-992D1441DC1A}">
      <dgm:prSet/>
      <dgm:spPr/>
      <dgm:t>
        <a:bodyPr/>
        <a:lstStyle/>
        <a:p>
          <a:endParaRPr lang="nl-BE"/>
        </a:p>
      </dgm:t>
    </dgm:pt>
    <dgm:pt modelId="{840FF03F-0274-4E7A-AD16-51A71CCA8FA0}">
      <dgm:prSet phldrT="[Tekst]"/>
      <dgm:spPr/>
      <dgm:t>
        <a:bodyPr/>
        <a:lstStyle/>
        <a:p>
          <a:r>
            <a:rPr lang="nl-BE" dirty="0" err="1"/>
            <a:t>Casemanegement</a:t>
          </a:r>
          <a:endParaRPr lang="nl-BE" dirty="0"/>
        </a:p>
      </dgm:t>
    </dgm:pt>
    <dgm:pt modelId="{F5884D18-580D-4686-94E3-86986248EF1B}" type="parTrans" cxnId="{29EF5659-68D0-49C5-9F8D-1DAF503725DA}">
      <dgm:prSet/>
      <dgm:spPr/>
      <dgm:t>
        <a:bodyPr/>
        <a:lstStyle/>
        <a:p>
          <a:endParaRPr lang="nl-BE"/>
        </a:p>
      </dgm:t>
    </dgm:pt>
    <dgm:pt modelId="{1B85AC63-ADE5-467F-ADD1-C28E7C8F11DF}" type="sibTrans" cxnId="{29EF5659-68D0-49C5-9F8D-1DAF503725DA}">
      <dgm:prSet/>
      <dgm:spPr/>
      <dgm:t>
        <a:bodyPr/>
        <a:lstStyle/>
        <a:p>
          <a:endParaRPr lang="nl-BE"/>
        </a:p>
      </dgm:t>
    </dgm:pt>
    <dgm:pt modelId="{DF30C806-30A1-4AE5-B504-650D3957FBC1}">
      <dgm:prSet phldrT="[Tekst]"/>
      <dgm:spPr/>
      <dgm:t>
        <a:bodyPr/>
        <a:lstStyle/>
        <a:p>
          <a:r>
            <a:rPr lang="nl-BE" dirty="0"/>
            <a:t>For Care </a:t>
          </a:r>
        </a:p>
      </dgm:t>
    </dgm:pt>
    <dgm:pt modelId="{F0BDC87F-5FFB-48B5-949F-A9D4F55ED7DE}" type="parTrans" cxnId="{71C9817F-A458-4548-A2CD-BA095874866A}">
      <dgm:prSet/>
      <dgm:spPr/>
      <dgm:t>
        <a:bodyPr/>
        <a:lstStyle/>
        <a:p>
          <a:endParaRPr lang="nl-BE"/>
        </a:p>
      </dgm:t>
    </dgm:pt>
    <dgm:pt modelId="{7A13EACF-4BF4-4930-8387-75419B49087E}" type="sibTrans" cxnId="{71C9817F-A458-4548-A2CD-BA095874866A}">
      <dgm:prSet/>
      <dgm:spPr/>
      <dgm:t>
        <a:bodyPr/>
        <a:lstStyle/>
        <a:p>
          <a:endParaRPr lang="nl-BE"/>
        </a:p>
      </dgm:t>
    </dgm:pt>
    <dgm:pt modelId="{AFF263CA-D8DB-4B87-9453-40454FEB715B}" type="pres">
      <dgm:prSet presAssocID="{060CFDA5-E062-4A73-8D31-40CF495FB51A}" presName="Name0" presStyleCnt="0">
        <dgm:presLayoutVars>
          <dgm:chPref val="1"/>
          <dgm:dir/>
          <dgm:animOne val="branch"/>
          <dgm:animLvl val="lvl"/>
          <dgm:resizeHandles val="exact"/>
        </dgm:presLayoutVars>
      </dgm:prSet>
      <dgm:spPr/>
      <dgm:t>
        <a:bodyPr/>
        <a:lstStyle/>
        <a:p>
          <a:endParaRPr lang="nl-BE"/>
        </a:p>
      </dgm:t>
    </dgm:pt>
    <dgm:pt modelId="{8EFDC25B-3674-4A38-AD69-CCA030FDCD0E}" type="pres">
      <dgm:prSet presAssocID="{F2BCDA11-D0DD-48F6-9D70-A9D285FA28C3}" presName="root1" presStyleCnt="0"/>
      <dgm:spPr/>
    </dgm:pt>
    <dgm:pt modelId="{EEBBE921-A0C7-40BD-B9A8-3A7D9D3F7E5C}" type="pres">
      <dgm:prSet presAssocID="{F2BCDA11-D0DD-48F6-9D70-A9D285FA28C3}" presName="LevelOneTextNode" presStyleLbl="node0" presStyleIdx="0" presStyleCnt="1">
        <dgm:presLayoutVars>
          <dgm:chPref val="3"/>
        </dgm:presLayoutVars>
      </dgm:prSet>
      <dgm:spPr/>
      <dgm:t>
        <a:bodyPr/>
        <a:lstStyle/>
        <a:p>
          <a:endParaRPr lang="nl-BE"/>
        </a:p>
      </dgm:t>
    </dgm:pt>
    <dgm:pt modelId="{4F8C1911-12DF-499D-92F5-7B9C63F6E81D}" type="pres">
      <dgm:prSet presAssocID="{F2BCDA11-D0DD-48F6-9D70-A9D285FA28C3}" presName="level2hierChild" presStyleCnt="0"/>
      <dgm:spPr/>
    </dgm:pt>
    <dgm:pt modelId="{55BE9F29-B0FF-4A90-9C8F-2FFB01143E55}" type="pres">
      <dgm:prSet presAssocID="{46B8DF42-02A4-432C-810D-93AE703D6DD1}" presName="conn2-1" presStyleLbl="parChTrans1D2" presStyleIdx="0" presStyleCnt="5"/>
      <dgm:spPr/>
      <dgm:t>
        <a:bodyPr/>
        <a:lstStyle/>
        <a:p>
          <a:endParaRPr lang="nl-BE"/>
        </a:p>
      </dgm:t>
    </dgm:pt>
    <dgm:pt modelId="{44502799-45E7-4A53-AB3C-18AEBAF974F2}" type="pres">
      <dgm:prSet presAssocID="{46B8DF42-02A4-432C-810D-93AE703D6DD1}" presName="connTx" presStyleLbl="parChTrans1D2" presStyleIdx="0" presStyleCnt="5"/>
      <dgm:spPr/>
      <dgm:t>
        <a:bodyPr/>
        <a:lstStyle/>
        <a:p>
          <a:endParaRPr lang="nl-BE"/>
        </a:p>
      </dgm:t>
    </dgm:pt>
    <dgm:pt modelId="{D74B8FA8-B8DC-4EDE-AC16-9C75BCBB25E5}" type="pres">
      <dgm:prSet presAssocID="{A5F315FD-BA66-4944-84DB-F669BE9068C1}" presName="root2" presStyleCnt="0"/>
      <dgm:spPr/>
    </dgm:pt>
    <dgm:pt modelId="{A324D207-2E18-47B4-9852-32804751097E}" type="pres">
      <dgm:prSet presAssocID="{A5F315FD-BA66-4944-84DB-F669BE9068C1}" presName="LevelTwoTextNode" presStyleLbl="asst1" presStyleIdx="0" presStyleCnt="1" custLinFactNeighborX="-648" custLinFactNeighborY="10627">
        <dgm:presLayoutVars>
          <dgm:chPref val="3"/>
        </dgm:presLayoutVars>
      </dgm:prSet>
      <dgm:spPr/>
      <dgm:t>
        <a:bodyPr/>
        <a:lstStyle/>
        <a:p>
          <a:endParaRPr lang="nl-BE"/>
        </a:p>
      </dgm:t>
    </dgm:pt>
    <dgm:pt modelId="{7393CAEE-A3C3-490B-B480-2C2A037ABAF6}" type="pres">
      <dgm:prSet presAssocID="{A5F315FD-BA66-4944-84DB-F669BE9068C1}" presName="level3hierChild" presStyleCnt="0"/>
      <dgm:spPr/>
    </dgm:pt>
    <dgm:pt modelId="{B0D74DDE-F30B-4331-85D0-E568BED64A45}" type="pres">
      <dgm:prSet presAssocID="{D5CC1E2D-C138-48A7-9409-72CF2D5FA628}" presName="conn2-1" presStyleLbl="parChTrans1D2" presStyleIdx="1" presStyleCnt="5"/>
      <dgm:spPr/>
      <dgm:t>
        <a:bodyPr/>
        <a:lstStyle/>
        <a:p>
          <a:endParaRPr lang="nl-BE"/>
        </a:p>
      </dgm:t>
    </dgm:pt>
    <dgm:pt modelId="{DED5C698-6FCC-4516-96B5-CE02E0E37939}" type="pres">
      <dgm:prSet presAssocID="{D5CC1E2D-C138-48A7-9409-72CF2D5FA628}" presName="connTx" presStyleLbl="parChTrans1D2" presStyleIdx="1" presStyleCnt="5"/>
      <dgm:spPr/>
      <dgm:t>
        <a:bodyPr/>
        <a:lstStyle/>
        <a:p>
          <a:endParaRPr lang="nl-BE"/>
        </a:p>
      </dgm:t>
    </dgm:pt>
    <dgm:pt modelId="{B554407E-0312-4EB5-8728-AFCE9866F660}" type="pres">
      <dgm:prSet presAssocID="{C6CF3B9B-935A-47AA-9A3A-BC309E05FBD5}" presName="root2" presStyleCnt="0"/>
      <dgm:spPr/>
    </dgm:pt>
    <dgm:pt modelId="{C294A0D4-9826-4ADF-B6B3-C40764D49B7F}" type="pres">
      <dgm:prSet presAssocID="{C6CF3B9B-935A-47AA-9A3A-BC309E05FBD5}" presName="LevelTwoTextNode" presStyleLbl="node2" presStyleIdx="0" presStyleCnt="4">
        <dgm:presLayoutVars>
          <dgm:chPref val="3"/>
        </dgm:presLayoutVars>
      </dgm:prSet>
      <dgm:spPr/>
      <dgm:t>
        <a:bodyPr/>
        <a:lstStyle/>
        <a:p>
          <a:endParaRPr lang="nl-BE"/>
        </a:p>
      </dgm:t>
    </dgm:pt>
    <dgm:pt modelId="{278AE74B-38DC-44FD-A572-74B87A30030B}" type="pres">
      <dgm:prSet presAssocID="{C6CF3B9B-935A-47AA-9A3A-BC309E05FBD5}" presName="level3hierChild" presStyleCnt="0"/>
      <dgm:spPr/>
    </dgm:pt>
    <dgm:pt modelId="{B3ACCF68-ADDB-4D14-A279-3FF4C8D4EE3A}" type="pres">
      <dgm:prSet presAssocID="{F0BDC87F-5FFB-48B5-949F-A9D4F55ED7DE}" presName="conn2-1" presStyleLbl="parChTrans1D2" presStyleIdx="2" presStyleCnt="5"/>
      <dgm:spPr/>
      <dgm:t>
        <a:bodyPr/>
        <a:lstStyle/>
        <a:p>
          <a:endParaRPr lang="nl-BE"/>
        </a:p>
      </dgm:t>
    </dgm:pt>
    <dgm:pt modelId="{ABC7D289-B925-4B0A-A065-D49BC73EE495}" type="pres">
      <dgm:prSet presAssocID="{F0BDC87F-5FFB-48B5-949F-A9D4F55ED7DE}" presName="connTx" presStyleLbl="parChTrans1D2" presStyleIdx="2" presStyleCnt="5"/>
      <dgm:spPr/>
      <dgm:t>
        <a:bodyPr/>
        <a:lstStyle/>
        <a:p>
          <a:endParaRPr lang="nl-BE"/>
        </a:p>
      </dgm:t>
    </dgm:pt>
    <dgm:pt modelId="{EC906944-D2A3-4E8B-8001-BBCC81361A05}" type="pres">
      <dgm:prSet presAssocID="{DF30C806-30A1-4AE5-B504-650D3957FBC1}" presName="root2" presStyleCnt="0"/>
      <dgm:spPr/>
    </dgm:pt>
    <dgm:pt modelId="{CBAB628D-F62A-4279-9D9B-3FCE4CB15FA4}" type="pres">
      <dgm:prSet presAssocID="{DF30C806-30A1-4AE5-B504-650D3957FBC1}" presName="LevelTwoTextNode" presStyleLbl="node2" presStyleIdx="1" presStyleCnt="4">
        <dgm:presLayoutVars>
          <dgm:chPref val="3"/>
        </dgm:presLayoutVars>
      </dgm:prSet>
      <dgm:spPr/>
      <dgm:t>
        <a:bodyPr/>
        <a:lstStyle/>
        <a:p>
          <a:endParaRPr lang="nl-BE"/>
        </a:p>
      </dgm:t>
    </dgm:pt>
    <dgm:pt modelId="{4FD16389-7E43-406F-ADD8-A06DA5AD096F}" type="pres">
      <dgm:prSet presAssocID="{DF30C806-30A1-4AE5-B504-650D3957FBC1}" presName="level3hierChild" presStyleCnt="0"/>
      <dgm:spPr/>
    </dgm:pt>
    <dgm:pt modelId="{2817E245-BC6E-4DF1-B563-457E3B67D2D0}" type="pres">
      <dgm:prSet presAssocID="{16ECB130-0265-4A55-BF43-EF0F2C8B0977}" presName="conn2-1" presStyleLbl="parChTrans1D2" presStyleIdx="3" presStyleCnt="5"/>
      <dgm:spPr/>
      <dgm:t>
        <a:bodyPr/>
        <a:lstStyle/>
        <a:p>
          <a:endParaRPr lang="nl-BE"/>
        </a:p>
      </dgm:t>
    </dgm:pt>
    <dgm:pt modelId="{493D69FB-24D7-456A-A7C8-AC22621ABDA9}" type="pres">
      <dgm:prSet presAssocID="{16ECB130-0265-4A55-BF43-EF0F2C8B0977}" presName="connTx" presStyleLbl="parChTrans1D2" presStyleIdx="3" presStyleCnt="5"/>
      <dgm:spPr/>
      <dgm:t>
        <a:bodyPr/>
        <a:lstStyle/>
        <a:p>
          <a:endParaRPr lang="nl-BE"/>
        </a:p>
      </dgm:t>
    </dgm:pt>
    <dgm:pt modelId="{6347D419-FA19-40C9-A4C9-E546F36E7360}" type="pres">
      <dgm:prSet presAssocID="{22DDEDE9-7D45-442E-AF44-F0501D58CB17}" presName="root2" presStyleCnt="0"/>
      <dgm:spPr/>
    </dgm:pt>
    <dgm:pt modelId="{C910D6DD-EF1D-4BF4-893E-9D8748F71D8C}" type="pres">
      <dgm:prSet presAssocID="{22DDEDE9-7D45-442E-AF44-F0501D58CB17}" presName="LevelTwoTextNode" presStyleLbl="node2" presStyleIdx="2" presStyleCnt="4">
        <dgm:presLayoutVars>
          <dgm:chPref val="3"/>
        </dgm:presLayoutVars>
      </dgm:prSet>
      <dgm:spPr/>
      <dgm:t>
        <a:bodyPr/>
        <a:lstStyle/>
        <a:p>
          <a:endParaRPr lang="nl-BE"/>
        </a:p>
      </dgm:t>
    </dgm:pt>
    <dgm:pt modelId="{4D32AA7A-4703-41C7-B2FE-CDC9AC4537B5}" type="pres">
      <dgm:prSet presAssocID="{22DDEDE9-7D45-442E-AF44-F0501D58CB17}" presName="level3hierChild" presStyleCnt="0"/>
      <dgm:spPr/>
    </dgm:pt>
    <dgm:pt modelId="{6E94BAE1-79C8-4B99-BE9B-632DC5BB2AD2}" type="pres">
      <dgm:prSet presAssocID="{F5884D18-580D-4686-94E3-86986248EF1B}" presName="conn2-1" presStyleLbl="parChTrans1D2" presStyleIdx="4" presStyleCnt="5"/>
      <dgm:spPr/>
      <dgm:t>
        <a:bodyPr/>
        <a:lstStyle/>
        <a:p>
          <a:endParaRPr lang="nl-BE"/>
        </a:p>
      </dgm:t>
    </dgm:pt>
    <dgm:pt modelId="{76E05DE3-3890-45A0-B60A-818C2551EFFB}" type="pres">
      <dgm:prSet presAssocID="{F5884D18-580D-4686-94E3-86986248EF1B}" presName="connTx" presStyleLbl="parChTrans1D2" presStyleIdx="4" presStyleCnt="5"/>
      <dgm:spPr/>
      <dgm:t>
        <a:bodyPr/>
        <a:lstStyle/>
        <a:p>
          <a:endParaRPr lang="nl-BE"/>
        </a:p>
      </dgm:t>
    </dgm:pt>
    <dgm:pt modelId="{BAB9B004-8F06-45CC-A205-41EB0085B6E4}" type="pres">
      <dgm:prSet presAssocID="{840FF03F-0274-4E7A-AD16-51A71CCA8FA0}" presName="root2" presStyleCnt="0"/>
      <dgm:spPr/>
    </dgm:pt>
    <dgm:pt modelId="{2604307D-3773-4911-9976-B051D078FF61}" type="pres">
      <dgm:prSet presAssocID="{840FF03F-0274-4E7A-AD16-51A71CCA8FA0}" presName="LevelTwoTextNode" presStyleLbl="node2" presStyleIdx="3" presStyleCnt="4">
        <dgm:presLayoutVars>
          <dgm:chPref val="3"/>
        </dgm:presLayoutVars>
      </dgm:prSet>
      <dgm:spPr/>
      <dgm:t>
        <a:bodyPr/>
        <a:lstStyle/>
        <a:p>
          <a:endParaRPr lang="nl-BE"/>
        </a:p>
      </dgm:t>
    </dgm:pt>
    <dgm:pt modelId="{1B29375C-C367-4544-87CE-313FA5B50B1F}" type="pres">
      <dgm:prSet presAssocID="{840FF03F-0274-4E7A-AD16-51A71CCA8FA0}" presName="level3hierChild" presStyleCnt="0"/>
      <dgm:spPr/>
    </dgm:pt>
  </dgm:ptLst>
  <dgm:cxnLst>
    <dgm:cxn modelId="{10A43426-60CD-4D6C-8B6D-4BA217ED2495}" type="presOf" srcId="{A5F315FD-BA66-4944-84DB-F669BE9068C1}" destId="{A324D207-2E18-47B4-9852-32804751097E}" srcOrd="0" destOrd="0" presId="urn:microsoft.com/office/officeart/2008/layout/HorizontalMultiLevelHierarchy"/>
    <dgm:cxn modelId="{70821252-D09B-4121-A6E3-B338C19B2C10}" type="presOf" srcId="{16ECB130-0265-4A55-BF43-EF0F2C8B0977}" destId="{493D69FB-24D7-456A-A7C8-AC22621ABDA9}" srcOrd="1" destOrd="0" presId="urn:microsoft.com/office/officeart/2008/layout/HorizontalMultiLevelHierarchy"/>
    <dgm:cxn modelId="{AF59305E-FBC8-4583-A335-B17596CA4749}" type="presOf" srcId="{F0BDC87F-5FFB-48B5-949F-A9D4F55ED7DE}" destId="{ABC7D289-B925-4B0A-A065-D49BC73EE495}" srcOrd="1" destOrd="0" presId="urn:microsoft.com/office/officeart/2008/layout/HorizontalMultiLevelHierarchy"/>
    <dgm:cxn modelId="{8B6622C1-25B9-4A59-A875-454FCB2AD701}" type="presOf" srcId="{DF30C806-30A1-4AE5-B504-650D3957FBC1}" destId="{CBAB628D-F62A-4279-9D9B-3FCE4CB15FA4}" srcOrd="0" destOrd="0" presId="urn:microsoft.com/office/officeart/2008/layout/HorizontalMultiLevelHierarchy"/>
    <dgm:cxn modelId="{8D3D0E4C-8B8A-4C1F-86F6-27537E402F3D}" type="presOf" srcId="{F5884D18-580D-4686-94E3-86986248EF1B}" destId="{6E94BAE1-79C8-4B99-BE9B-632DC5BB2AD2}" srcOrd="0" destOrd="0" presId="urn:microsoft.com/office/officeart/2008/layout/HorizontalMultiLevelHierarchy"/>
    <dgm:cxn modelId="{28EF7F2C-869E-4447-90B4-F693D152C7BB}" srcId="{F2BCDA11-D0DD-48F6-9D70-A9D285FA28C3}" destId="{C6CF3B9B-935A-47AA-9A3A-BC309E05FBD5}" srcOrd="1" destOrd="0" parTransId="{D5CC1E2D-C138-48A7-9409-72CF2D5FA628}" sibTransId="{050985AC-4A4C-4699-8416-98A71FB8F6F5}"/>
    <dgm:cxn modelId="{A1458376-59C2-4EAB-89DE-A2F034DBFFE3}" type="presOf" srcId="{16ECB130-0265-4A55-BF43-EF0F2C8B0977}" destId="{2817E245-BC6E-4DF1-B563-457E3B67D2D0}" srcOrd="0" destOrd="0" presId="urn:microsoft.com/office/officeart/2008/layout/HorizontalMultiLevelHierarchy"/>
    <dgm:cxn modelId="{DA879756-EACB-41F0-94A4-C2DEB3552EFB}" srcId="{F2BCDA11-D0DD-48F6-9D70-A9D285FA28C3}" destId="{A5F315FD-BA66-4944-84DB-F669BE9068C1}" srcOrd="0" destOrd="0" parTransId="{46B8DF42-02A4-432C-810D-93AE703D6DD1}" sibTransId="{535081A6-5C4C-416E-8770-0EB41EB18CA3}"/>
    <dgm:cxn modelId="{D8A57F0A-7E91-48E9-A1FB-C342DB67CABB}" type="presOf" srcId="{C6CF3B9B-935A-47AA-9A3A-BC309E05FBD5}" destId="{C294A0D4-9826-4ADF-B6B3-C40764D49B7F}" srcOrd="0" destOrd="0" presId="urn:microsoft.com/office/officeart/2008/layout/HorizontalMultiLevelHierarchy"/>
    <dgm:cxn modelId="{CD648C91-9C4F-4FEB-91CA-9E04DA51BFD6}" type="presOf" srcId="{060CFDA5-E062-4A73-8D31-40CF495FB51A}" destId="{AFF263CA-D8DB-4B87-9453-40454FEB715B}" srcOrd="0" destOrd="0" presId="urn:microsoft.com/office/officeart/2008/layout/HorizontalMultiLevelHierarchy"/>
    <dgm:cxn modelId="{9753B3A2-EA64-42D1-80E0-0CDC6AA96269}" type="presOf" srcId="{D5CC1E2D-C138-48A7-9409-72CF2D5FA628}" destId="{DED5C698-6FCC-4516-96B5-CE02E0E37939}" srcOrd="1" destOrd="0" presId="urn:microsoft.com/office/officeart/2008/layout/HorizontalMultiLevelHierarchy"/>
    <dgm:cxn modelId="{0737BE6C-0CA1-44F8-A205-596B5D6081FB}" type="presOf" srcId="{F2BCDA11-D0DD-48F6-9D70-A9D285FA28C3}" destId="{EEBBE921-A0C7-40BD-B9A8-3A7D9D3F7E5C}" srcOrd="0" destOrd="0" presId="urn:microsoft.com/office/officeart/2008/layout/HorizontalMultiLevelHierarchy"/>
    <dgm:cxn modelId="{71C9817F-A458-4548-A2CD-BA095874866A}" srcId="{F2BCDA11-D0DD-48F6-9D70-A9D285FA28C3}" destId="{DF30C806-30A1-4AE5-B504-650D3957FBC1}" srcOrd="2" destOrd="0" parTransId="{F0BDC87F-5FFB-48B5-949F-A9D4F55ED7DE}" sibTransId="{7A13EACF-4BF4-4930-8387-75419B49087E}"/>
    <dgm:cxn modelId="{D67208E6-2702-484C-A817-02519DA82AFD}" type="presOf" srcId="{F5884D18-580D-4686-94E3-86986248EF1B}" destId="{76E05DE3-3890-45A0-B60A-818C2551EFFB}" srcOrd="1" destOrd="0" presId="urn:microsoft.com/office/officeart/2008/layout/HorizontalMultiLevelHierarchy"/>
    <dgm:cxn modelId="{8B8FFB0E-40EC-4412-8F74-4729B25B2B6B}" type="presOf" srcId="{F0BDC87F-5FFB-48B5-949F-A9D4F55ED7DE}" destId="{B3ACCF68-ADDB-4D14-A279-3FF4C8D4EE3A}" srcOrd="0" destOrd="0" presId="urn:microsoft.com/office/officeart/2008/layout/HorizontalMultiLevelHierarchy"/>
    <dgm:cxn modelId="{E42F8B1B-E858-4D4E-8B7A-CCE2FE78AF1C}" type="presOf" srcId="{D5CC1E2D-C138-48A7-9409-72CF2D5FA628}" destId="{B0D74DDE-F30B-4331-85D0-E568BED64A45}" srcOrd="0" destOrd="0" presId="urn:microsoft.com/office/officeart/2008/layout/HorizontalMultiLevelHierarchy"/>
    <dgm:cxn modelId="{46B1C804-7E33-42FD-A331-F38AA64AF825}" type="presOf" srcId="{22DDEDE9-7D45-442E-AF44-F0501D58CB17}" destId="{C910D6DD-EF1D-4BF4-893E-9D8748F71D8C}" srcOrd="0" destOrd="0" presId="urn:microsoft.com/office/officeart/2008/layout/HorizontalMultiLevelHierarchy"/>
    <dgm:cxn modelId="{C59CB4A5-0216-4E5D-9734-71E70E9E3277}" type="presOf" srcId="{840FF03F-0274-4E7A-AD16-51A71CCA8FA0}" destId="{2604307D-3773-4911-9976-B051D078FF61}" srcOrd="0" destOrd="0" presId="urn:microsoft.com/office/officeart/2008/layout/HorizontalMultiLevelHierarchy"/>
    <dgm:cxn modelId="{92C912E6-6320-458B-81D0-992D1441DC1A}" srcId="{F2BCDA11-D0DD-48F6-9D70-A9D285FA28C3}" destId="{22DDEDE9-7D45-442E-AF44-F0501D58CB17}" srcOrd="3" destOrd="0" parTransId="{16ECB130-0265-4A55-BF43-EF0F2C8B0977}" sibTransId="{D24751B9-6833-4F34-8CDA-3E19FBCC8D04}"/>
    <dgm:cxn modelId="{32805553-F930-42DE-ACFB-B311FBBFD949}" srcId="{060CFDA5-E062-4A73-8D31-40CF495FB51A}" destId="{F2BCDA11-D0DD-48F6-9D70-A9D285FA28C3}" srcOrd="0" destOrd="0" parTransId="{3C2FD883-C916-44A6-8D4C-9B9A72398EB5}" sibTransId="{8C901A0F-4CDC-435B-8B57-69BC795BAD95}"/>
    <dgm:cxn modelId="{29EF5659-68D0-49C5-9F8D-1DAF503725DA}" srcId="{F2BCDA11-D0DD-48F6-9D70-A9D285FA28C3}" destId="{840FF03F-0274-4E7A-AD16-51A71CCA8FA0}" srcOrd="4" destOrd="0" parTransId="{F5884D18-580D-4686-94E3-86986248EF1B}" sibTransId="{1B85AC63-ADE5-467F-ADD1-C28E7C8F11DF}"/>
    <dgm:cxn modelId="{69F49AB9-FBC1-41DF-B1B3-142DAC9433C6}" type="presOf" srcId="{46B8DF42-02A4-432C-810D-93AE703D6DD1}" destId="{44502799-45E7-4A53-AB3C-18AEBAF974F2}" srcOrd="1" destOrd="0" presId="urn:microsoft.com/office/officeart/2008/layout/HorizontalMultiLevelHierarchy"/>
    <dgm:cxn modelId="{77FACB9F-5449-459F-ACAF-9308B98B712C}" type="presOf" srcId="{46B8DF42-02A4-432C-810D-93AE703D6DD1}" destId="{55BE9F29-B0FF-4A90-9C8F-2FFB01143E55}" srcOrd="0" destOrd="0" presId="urn:microsoft.com/office/officeart/2008/layout/HorizontalMultiLevelHierarchy"/>
    <dgm:cxn modelId="{363F15EC-6A20-4E7B-8490-6BD3CFF4E869}" type="presParOf" srcId="{AFF263CA-D8DB-4B87-9453-40454FEB715B}" destId="{8EFDC25B-3674-4A38-AD69-CCA030FDCD0E}" srcOrd="0" destOrd="0" presId="urn:microsoft.com/office/officeart/2008/layout/HorizontalMultiLevelHierarchy"/>
    <dgm:cxn modelId="{612DA07B-6A7D-4FF4-A85B-8F41644D3DEA}" type="presParOf" srcId="{8EFDC25B-3674-4A38-AD69-CCA030FDCD0E}" destId="{EEBBE921-A0C7-40BD-B9A8-3A7D9D3F7E5C}" srcOrd="0" destOrd="0" presId="urn:microsoft.com/office/officeart/2008/layout/HorizontalMultiLevelHierarchy"/>
    <dgm:cxn modelId="{464BEA12-D102-41E3-BC2E-B063706F41DC}" type="presParOf" srcId="{8EFDC25B-3674-4A38-AD69-CCA030FDCD0E}" destId="{4F8C1911-12DF-499D-92F5-7B9C63F6E81D}" srcOrd="1" destOrd="0" presId="urn:microsoft.com/office/officeart/2008/layout/HorizontalMultiLevelHierarchy"/>
    <dgm:cxn modelId="{35FC5902-7E04-49EB-B700-DCC542FDACAE}" type="presParOf" srcId="{4F8C1911-12DF-499D-92F5-7B9C63F6E81D}" destId="{55BE9F29-B0FF-4A90-9C8F-2FFB01143E55}" srcOrd="0" destOrd="0" presId="urn:microsoft.com/office/officeart/2008/layout/HorizontalMultiLevelHierarchy"/>
    <dgm:cxn modelId="{54E6DEFF-C2B6-4C8E-ABF2-AE7EC5281266}" type="presParOf" srcId="{55BE9F29-B0FF-4A90-9C8F-2FFB01143E55}" destId="{44502799-45E7-4A53-AB3C-18AEBAF974F2}" srcOrd="0" destOrd="0" presId="urn:microsoft.com/office/officeart/2008/layout/HorizontalMultiLevelHierarchy"/>
    <dgm:cxn modelId="{2058DA34-503A-4BA0-8F87-8E5A637A7AE5}" type="presParOf" srcId="{4F8C1911-12DF-499D-92F5-7B9C63F6E81D}" destId="{D74B8FA8-B8DC-4EDE-AC16-9C75BCBB25E5}" srcOrd="1" destOrd="0" presId="urn:microsoft.com/office/officeart/2008/layout/HorizontalMultiLevelHierarchy"/>
    <dgm:cxn modelId="{CD8D29FE-494E-4013-8FE9-E59661CFF6AF}" type="presParOf" srcId="{D74B8FA8-B8DC-4EDE-AC16-9C75BCBB25E5}" destId="{A324D207-2E18-47B4-9852-32804751097E}" srcOrd="0" destOrd="0" presId="urn:microsoft.com/office/officeart/2008/layout/HorizontalMultiLevelHierarchy"/>
    <dgm:cxn modelId="{55E12C00-A7A0-4371-8CCE-878B54247AA9}" type="presParOf" srcId="{D74B8FA8-B8DC-4EDE-AC16-9C75BCBB25E5}" destId="{7393CAEE-A3C3-490B-B480-2C2A037ABAF6}" srcOrd="1" destOrd="0" presId="urn:microsoft.com/office/officeart/2008/layout/HorizontalMultiLevelHierarchy"/>
    <dgm:cxn modelId="{4D24FA46-7362-41CD-9BB7-47029EE64101}" type="presParOf" srcId="{4F8C1911-12DF-499D-92F5-7B9C63F6E81D}" destId="{B0D74DDE-F30B-4331-85D0-E568BED64A45}" srcOrd="2" destOrd="0" presId="urn:microsoft.com/office/officeart/2008/layout/HorizontalMultiLevelHierarchy"/>
    <dgm:cxn modelId="{088AF845-42C3-4353-A48C-225A03994256}" type="presParOf" srcId="{B0D74DDE-F30B-4331-85D0-E568BED64A45}" destId="{DED5C698-6FCC-4516-96B5-CE02E0E37939}" srcOrd="0" destOrd="0" presId="urn:microsoft.com/office/officeart/2008/layout/HorizontalMultiLevelHierarchy"/>
    <dgm:cxn modelId="{C290C997-D16A-40FC-A334-7C79633E775C}" type="presParOf" srcId="{4F8C1911-12DF-499D-92F5-7B9C63F6E81D}" destId="{B554407E-0312-4EB5-8728-AFCE9866F660}" srcOrd="3" destOrd="0" presId="urn:microsoft.com/office/officeart/2008/layout/HorizontalMultiLevelHierarchy"/>
    <dgm:cxn modelId="{0611FE67-CE0C-4960-B55A-07A5746FC26F}" type="presParOf" srcId="{B554407E-0312-4EB5-8728-AFCE9866F660}" destId="{C294A0D4-9826-4ADF-B6B3-C40764D49B7F}" srcOrd="0" destOrd="0" presId="urn:microsoft.com/office/officeart/2008/layout/HorizontalMultiLevelHierarchy"/>
    <dgm:cxn modelId="{7ECE08A3-56CF-410E-8080-3D6160BD2492}" type="presParOf" srcId="{B554407E-0312-4EB5-8728-AFCE9866F660}" destId="{278AE74B-38DC-44FD-A572-74B87A30030B}" srcOrd="1" destOrd="0" presId="urn:microsoft.com/office/officeart/2008/layout/HorizontalMultiLevelHierarchy"/>
    <dgm:cxn modelId="{87F74968-ACD7-4011-ACFD-8023223CB06F}" type="presParOf" srcId="{4F8C1911-12DF-499D-92F5-7B9C63F6E81D}" destId="{B3ACCF68-ADDB-4D14-A279-3FF4C8D4EE3A}" srcOrd="4" destOrd="0" presId="urn:microsoft.com/office/officeart/2008/layout/HorizontalMultiLevelHierarchy"/>
    <dgm:cxn modelId="{6FF8512D-F328-451A-9BB0-AD6A9DD743EC}" type="presParOf" srcId="{B3ACCF68-ADDB-4D14-A279-3FF4C8D4EE3A}" destId="{ABC7D289-B925-4B0A-A065-D49BC73EE495}" srcOrd="0" destOrd="0" presId="urn:microsoft.com/office/officeart/2008/layout/HorizontalMultiLevelHierarchy"/>
    <dgm:cxn modelId="{B2D67926-AF68-4D69-9DAE-0F00B4B871B0}" type="presParOf" srcId="{4F8C1911-12DF-499D-92F5-7B9C63F6E81D}" destId="{EC906944-D2A3-4E8B-8001-BBCC81361A05}" srcOrd="5" destOrd="0" presId="urn:microsoft.com/office/officeart/2008/layout/HorizontalMultiLevelHierarchy"/>
    <dgm:cxn modelId="{44108250-B606-4F46-B734-E6ADF11861F3}" type="presParOf" srcId="{EC906944-D2A3-4E8B-8001-BBCC81361A05}" destId="{CBAB628D-F62A-4279-9D9B-3FCE4CB15FA4}" srcOrd="0" destOrd="0" presId="urn:microsoft.com/office/officeart/2008/layout/HorizontalMultiLevelHierarchy"/>
    <dgm:cxn modelId="{CEF4A415-0418-48C1-93B2-D240FB02F60C}" type="presParOf" srcId="{EC906944-D2A3-4E8B-8001-BBCC81361A05}" destId="{4FD16389-7E43-406F-ADD8-A06DA5AD096F}" srcOrd="1" destOrd="0" presId="urn:microsoft.com/office/officeart/2008/layout/HorizontalMultiLevelHierarchy"/>
    <dgm:cxn modelId="{1EA86654-5881-4711-9828-137D5481C87A}" type="presParOf" srcId="{4F8C1911-12DF-499D-92F5-7B9C63F6E81D}" destId="{2817E245-BC6E-4DF1-B563-457E3B67D2D0}" srcOrd="6" destOrd="0" presId="urn:microsoft.com/office/officeart/2008/layout/HorizontalMultiLevelHierarchy"/>
    <dgm:cxn modelId="{40FD7171-9F42-42C9-927C-814E52235F82}" type="presParOf" srcId="{2817E245-BC6E-4DF1-B563-457E3B67D2D0}" destId="{493D69FB-24D7-456A-A7C8-AC22621ABDA9}" srcOrd="0" destOrd="0" presId="urn:microsoft.com/office/officeart/2008/layout/HorizontalMultiLevelHierarchy"/>
    <dgm:cxn modelId="{D0A8E00B-C523-4711-886D-787757FC1618}" type="presParOf" srcId="{4F8C1911-12DF-499D-92F5-7B9C63F6E81D}" destId="{6347D419-FA19-40C9-A4C9-E546F36E7360}" srcOrd="7" destOrd="0" presId="urn:microsoft.com/office/officeart/2008/layout/HorizontalMultiLevelHierarchy"/>
    <dgm:cxn modelId="{7B6147E3-3211-40AC-959A-0ED9E7D820CF}" type="presParOf" srcId="{6347D419-FA19-40C9-A4C9-E546F36E7360}" destId="{C910D6DD-EF1D-4BF4-893E-9D8748F71D8C}" srcOrd="0" destOrd="0" presId="urn:microsoft.com/office/officeart/2008/layout/HorizontalMultiLevelHierarchy"/>
    <dgm:cxn modelId="{4FF14947-836B-4578-9D82-0F9DD5103760}" type="presParOf" srcId="{6347D419-FA19-40C9-A4C9-E546F36E7360}" destId="{4D32AA7A-4703-41C7-B2FE-CDC9AC4537B5}" srcOrd="1" destOrd="0" presId="urn:microsoft.com/office/officeart/2008/layout/HorizontalMultiLevelHierarchy"/>
    <dgm:cxn modelId="{04F07D2B-7226-4A64-98D3-F456F4D8ACC1}" type="presParOf" srcId="{4F8C1911-12DF-499D-92F5-7B9C63F6E81D}" destId="{6E94BAE1-79C8-4B99-BE9B-632DC5BB2AD2}" srcOrd="8" destOrd="0" presId="urn:microsoft.com/office/officeart/2008/layout/HorizontalMultiLevelHierarchy"/>
    <dgm:cxn modelId="{6C37E206-D572-470C-9A0D-A13BCF243457}" type="presParOf" srcId="{6E94BAE1-79C8-4B99-BE9B-632DC5BB2AD2}" destId="{76E05DE3-3890-45A0-B60A-818C2551EFFB}" srcOrd="0" destOrd="0" presId="urn:microsoft.com/office/officeart/2008/layout/HorizontalMultiLevelHierarchy"/>
    <dgm:cxn modelId="{897AFB1F-ADAE-463C-80B1-12A5E47C519B}" type="presParOf" srcId="{4F8C1911-12DF-499D-92F5-7B9C63F6E81D}" destId="{BAB9B004-8F06-45CC-A205-41EB0085B6E4}" srcOrd="9" destOrd="0" presId="urn:microsoft.com/office/officeart/2008/layout/HorizontalMultiLevelHierarchy"/>
    <dgm:cxn modelId="{6DE6ACBD-CAF6-45AB-B457-973A2099CE63}" type="presParOf" srcId="{BAB9B004-8F06-45CC-A205-41EB0085B6E4}" destId="{2604307D-3773-4911-9976-B051D078FF61}" srcOrd="0" destOrd="0" presId="urn:microsoft.com/office/officeart/2008/layout/HorizontalMultiLevelHierarchy"/>
    <dgm:cxn modelId="{4B140D87-8342-4462-A02B-019292A490E7}" type="presParOf" srcId="{BAB9B004-8F06-45CC-A205-41EB0085B6E4}" destId="{1B29375C-C367-4544-87CE-313FA5B50B1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4BAE1-79C8-4B99-BE9B-632DC5BB2AD2}">
      <dsp:nvSpPr>
        <dsp:cNvPr id="0" name=""/>
        <dsp:cNvSpPr/>
      </dsp:nvSpPr>
      <dsp:spPr>
        <a:xfrm>
          <a:off x="2872774" y="1818481"/>
          <a:ext cx="397532" cy="1514986"/>
        </a:xfrm>
        <a:custGeom>
          <a:avLst/>
          <a:gdLst/>
          <a:ahLst/>
          <a:cxnLst/>
          <a:rect l="0" t="0" r="0" b="0"/>
          <a:pathLst>
            <a:path>
              <a:moveTo>
                <a:pt x="0" y="0"/>
              </a:moveTo>
              <a:lnTo>
                <a:pt x="198766" y="0"/>
              </a:lnTo>
              <a:lnTo>
                <a:pt x="198766" y="1514986"/>
              </a:lnTo>
              <a:lnTo>
                <a:pt x="397532" y="151498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BE" sz="500" kern="1200"/>
        </a:p>
      </dsp:txBody>
      <dsp:txXfrm>
        <a:off x="3032384" y="2536818"/>
        <a:ext cx="78313" cy="78313"/>
      </dsp:txXfrm>
    </dsp:sp>
    <dsp:sp modelId="{2817E245-BC6E-4DF1-B563-457E3B67D2D0}">
      <dsp:nvSpPr>
        <dsp:cNvPr id="0" name=""/>
        <dsp:cNvSpPr/>
      </dsp:nvSpPr>
      <dsp:spPr>
        <a:xfrm>
          <a:off x="2872774" y="1818481"/>
          <a:ext cx="397532" cy="757493"/>
        </a:xfrm>
        <a:custGeom>
          <a:avLst/>
          <a:gdLst/>
          <a:ahLst/>
          <a:cxnLst/>
          <a:rect l="0" t="0" r="0" b="0"/>
          <a:pathLst>
            <a:path>
              <a:moveTo>
                <a:pt x="0" y="0"/>
              </a:moveTo>
              <a:lnTo>
                <a:pt x="198766" y="0"/>
              </a:lnTo>
              <a:lnTo>
                <a:pt x="198766" y="757493"/>
              </a:lnTo>
              <a:lnTo>
                <a:pt x="397532" y="75749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BE" sz="500" kern="1200"/>
        </a:p>
      </dsp:txBody>
      <dsp:txXfrm>
        <a:off x="3050154" y="2175841"/>
        <a:ext cx="42773" cy="42773"/>
      </dsp:txXfrm>
    </dsp:sp>
    <dsp:sp modelId="{B3ACCF68-ADDB-4D14-A279-3FF4C8D4EE3A}">
      <dsp:nvSpPr>
        <dsp:cNvPr id="0" name=""/>
        <dsp:cNvSpPr/>
      </dsp:nvSpPr>
      <dsp:spPr>
        <a:xfrm>
          <a:off x="2872774" y="1772761"/>
          <a:ext cx="397532" cy="91440"/>
        </a:xfrm>
        <a:custGeom>
          <a:avLst/>
          <a:gdLst/>
          <a:ahLst/>
          <a:cxnLst/>
          <a:rect l="0" t="0" r="0" b="0"/>
          <a:pathLst>
            <a:path>
              <a:moveTo>
                <a:pt x="0" y="45720"/>
              </a:moveTo>
              <a:lnTo>
                <a:pt x="397532"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BE" sz="500" kern="1200"/>
        </a:p>
      </dsp:txBody>
      <dsp:txXfrm>
        <a:off x="3061602" y="1808543"/>
        <a:ext cx="19876" cy="19876"/>
      </dsp:txXfrm>
    </dsp:sp>
    <dsp:sp modelId="{B0D74DDE-F30B-4331-85D0-E568BED64A45}">
      <dsp:nvSpPr>
        <dsp:cNvPr id="0" name=""/>
        <dsp:cNvSpPr/>
      </dsp:nvSpPr>
      <dsp:spPr>
        <a:xfrm>
          <a:off x="2872774" y="1060988"/>
          <a:ext cx="397532" cy="757493"/>
        </a:xfrm>
        <a:custGeom>
          <a:avLst/>
          <a:gdLst/>
          <a:ahLst/>
          <a:cxnLst/>
          <a:rect l="0" t="0" r="0" b="0"/>
          <a:pathLst>
            <a:path>
              <a:moveTo>
                <a:pt x="0" y="757493"/>
              </a:moveTo>
              <a:lnTo>
                <a:pt x="198766" y="757493"/>
              </a:lnTo>
              <a:lnTo>
                <a:pt x="198766" y="0"/>
              </a:lnTo>
              <a:lnTo>
                <a:pt x="397532"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BE" sz="500" kern="1200"/>
        </a:p>
      </dsp:txBody>
      <dsp:txXfrm>
        <a:off x="3050154" y="1418348"/>
        <a:ext cx="42773" cy="42773"/>
      </dsp:txXfrm>
    </dsp:sp>
    <dsp:sp modelId="{55BE9F29-B0FF-4A90-9C8F-2FFB01143E55}">
      <dsp:nvSpPr>
        <dsp:cNvPr id="0" name=""/>
        <dsp:cNvSpPr/>
      </dsp:nvSpPr>
      <dsp:spPr>
        <a:xfrm>
          <a:off x="2872774" y="367893"/>
          <a:ext cx="384652" cy="1450587"/>
        </a:xfrm>
        <a:custGeom>
          <a:avLst/>
          <a:gdLst/>
          <a:ahLst/>
          <a:cxnLst/>
          <a:rect l="0" t="0" r="0" b="0"/>
          <a:pathLst>
            <a:path>
              <a:moveTo>
                <a:pt x="0" y="1450587"/>
              </a:moveTo>
              <a:lnTo>
                <a:pt x="192326" y="1450587"/>
              </a:lnTo>
              <a:lnTo>
                <a:pt x="192326" y="0"/>
              </a:lnTo>
              <a:lnTo>
                <a:pt x="384652"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BE" sz="500" kern="1200"/>
        </a:p>
      </dsp:txBody>
      <dsp:txXfrm>
        <a:off x="3027582" y="1055669"/>
        <a:ext cx="75036" cy="75036"/>
      </dsp:txXfrm>
    </dsp:sp>
    <dsp:sp modelId="{EEBBE921-A0C7-40BD-B9A8-3A7D9D3F7E5C}">
      <dsp:nvSpPr>
        <dsp:cNvPr id="0" name=""/>
        <dsp:cNvSpPr/>
      </dsp:nvSpPr>
      <dsp:spPr>
        <a:xfrm rot="16200000">
          <a:off x="975054" y="1515484"/>
          <a:ext cx="3189446" cy="60599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nl-BE" sz="3800" kern="1200" dirty="0"/>
            <a:t>Yuneco Care </a:t>
          </a:r>
        </a:p>
      </dsp:txBody>
      <dsp:txXfrm>
        <a:off x="975054" y="1515484"/>
        <a:ext cx="3189446" cy="605994"/>
      </dsp:txXfrm>
    </dsp:sp>
    <dsp:sp modelId="{A324D207-2E18-47B4-9852-32804751097E}">
      <dsp:nvSpPr>
        <dsp:cNvPr id="0" name=""/>
        <dsp:cNvSpPr/>
      </dsp:nvSpPr>
      <dsp:spPr>
        <a:xfrm>
          <a:off x="3257427" y="64896"/>
          <a:ext cx="1987662" cy="60599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BE" sz="1600" kern="1200" dirty="0">
              <a:solidFill>
                <a:schemeClr val="tx1"/>
              </a:solidFill>
            </a:rPr>
            <a:t>Care</a:t>
          </a:r>
        </a:p>
      </dsp:txBody>
      <dsp:txXfrm>
        <a:off x="3257427" y="64896"/>
        <a:ext cx="1987662" cy="605994"/>
      </dsp:txXfrm>
    </dsp:sp>
    <dsp:sp modelId="{C294A0D4-9826-4ADF-B6B3-C40764D49B7F}">
      <dsp:nvSpPr>
        <dsp:cNvPr id="0" name=""/>
        <dsp:cNvSpPr/>
      </dsp:nvSpPr>
      <dsp:spPr>
        <a:xfrm>
          <a:off x="3270307" y="757990"/>
          <a:ext cx="1987662" cy="60599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BE" sz="1600" kern="1200" dirty="0"/>
            <a:t>Combi</a:t>
          </a:r>
        </a:p>
      </dsp:txBody>
      <dsp:txXfrm>
        <a:off x="3270307" y="757990"/>
        <a:ext cx="1987662" cy="605994"/>
      </dsp:txXfrm>
    </dsp:sp>
    <dsp:sp modelId="{CBAB628D-F62A-4279-9D9B-3FCE4CB15FA4}">
      <dsp:nvSpPr>
        <dsp:cNvPr id="0" name=""/>
        <dsp:cNvSpPr/>
      </dsp:nvSpPr>
      <dsp:spPr>
        <a:xfrm>
          <a:off x="3270307" y="1515484"/>
          <a:ext cx="1987662" cy="60599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BE" sz="1600" kern="1200" dirty="0"/>
            <a:t>For Care </a:t>
          </a:r>
        </a:p>
      </dsp:txBody>
      <dsp:txXfrm>
        <a:off x="3270307" y="1515484"/>
        <a:ext cx="1987662" cy="605994"/>
      </dsp:txXfrm>
    </dsp:sp>
    <dsp:sp modelId="{C910D6DD-EF1D-4BF4-893E-9D8748F71D8C}">
      <dsp:nvSpPr>
        <dsp:cNvPr id="0" name=""/>
        <dsp:cNvSpPr/>
      </dsp:nvSpPr>
      <dsp:spPr>
        <a:xfrm>
          <a:off x="3270307" y="2272977"/>
          <a:ext cx="1987662" cy="60599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BE" sz="1600" kern="1200" dirty="0"/>
            <a:t>Vluchtelingen</a:t>
          </a:r>
        </a:p>
      </dsp:txBody>
      <dsp:txXfrm>
        <a:off x="3270307" y="2272977"/>
        <a:ext cx="1987662" cy="605994"/>
      </dsp:txXfrm>
    </dsp:sp>
    <dsp:sp modelId="{2604307D-3773-4911-9976-B051D078FF61}">
      <dsp:nvSpPr>
        <dsp:cNvPr id="0" name=""/>
        <dsp:cNvSpPr/>
      </dsp:nvSpPr>
      <dsp:spPr>
        <a:xfrm>
          <a:off x="3270307" y="3030471"/>
          <a:ext cx="1987662" cy="60599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BE" sz="1600" kern="1200" dirty="0" err="1"/>
            <a:t>Casemanegement</a:t>
          </a:r>
          <a:endParaRPr lang="nl-BE" sz="1600" kern="1200" dirty="0"/>
        </a:p>
      </dsp:txBody>
      <dsp:txXfrm>
        <a:off x="3270307" y="3030471"/>
        <a:ext cx="1987662" cy="60599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8988E-C442-4709-933F-8CDCA4BA94D9}" type="datetimeFigureOut">
              <a:rPr lang="nl-BE" smtClean="0"/>
              <a:t>29/09/2022</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6BA45-AE55-42EE-8002-6700859E9426}" type="slidenum">
              <a:rPr lang="nl-BE" smtClean="0"/>
              <a:t>‹nr.›</a:t>
            </a:fld>
            <a:endParaRPr lang="nl-BE"/>
          </a:p>
        </p:txBody>
      </p:sp>
    </p:spTree>
    <p:extLst>
      <p:ext uri="{BB962C8B-B14F-4D97-AF65-F5344CB8AC3E}">
        <p14:creationId xmlns:p14="http://schemas.microsoft.com/office/powerpoint/2010/main" val="3895581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Eerder gestelde bouwstenen blijven gelden</a:t>
            </a:r>
            <a:r>
              <a:rPr lang="nl-BE" baseline="0" dirty="0"/>
              <a:t> voor de komende modules van Care. Zij vullen deze enkel aan vanuit hun specifieke doelgroep. </a:t>
            </a:r>
            <a:r>
              <a:rPr lang="nl-BE" dirty="0"/>
              <a:t>Combi is een onderdeel van de care</a:t>
            </a:r>
            <a:r>
              <a:rPr lang="nl-BE" baseline="0" dirty="0"/>
              <a:t> werking en richt zich specifiek naar kinderen en jongeren met een dubbel diagnose (GGZ factor in combinatie met een verstandelijke beperking). Naast de algemene bouwstenen brengen zij een aanbod uit voor minderjarigen de niet terecht kunnen in de reeds bestaande hulpverlening. Alsook de integratie van deze minderjarigen in de bestaande hulpverlening. Om deze integratie zo vlot mogelijk te laten verlopen, bieden zij een consultfunctie naar organisaties toe.</a:t>
            </a:r>
            <a:endParaRPr lang="nl-BE" dirty="0"/>
          </a:p>
        </p:txBody>
      </p:sp>
      <p:sp>
        <p:nvSpPr>
          <p:cNvPr id="4" name="Tijdelijke aanduiding voor dianummer 3"/>
          <p:cNvSpPr>
            <a:spLocks noGrp="1"/>
          </p:cNvSpPr>
          <p:nvPr>
            <p:ph type="sldNum" sz="quarter" idx="10"/>
          </p:nvPr>
        </p:nvSpPr>
        <p:spPr/>
        <p:txBody>
          <a:bodyPr/>
          <a:lstStyle/>
          <a:p>
            <a:fld id="{082E0715-A7B9-42B9-BE4B-0FD56753AFEB}" type="slidenum">
              <a:rPr lang="nl-BE" smtClean="0"/>
              <a:t>12</a:t>
            </a:fld>
            <a:endParaRPr lang="nl-BE"/>
          </a:p>
        </p:txBody>
      </p:sp>
    </p:spTree>
    <p:extLst>
      <p:ext uri="{BB962C8B-B14F-4D97-AF65-F5344CB8AC3E}">
        <p14:creationId xmlns:p14="http://schemas.microsoft.com/office/powerpoint/2010/main" val="1136089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078442" y="1449147"/>
            <a:ext cx="10035117"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078442" y="5280847"/>
            <a:ext cx="10035117" cy="434974"/>
          </a:xfrm>
        </p:spPr>
        <p:txBody>
          <a:bodyPr anchor="t"/>
          <a:lstStyle>
            <a:lvl1pPr marL="0" indent="0" algn="l">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nl-BE">
              <a:solidFill>
                <a:prstClr val="white"/>
              </a:solidFill>
            </a:endParaRP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1188323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9995" y="727522"/>
            <a:ext cx="4668731" cy="1617163"/>
          </a:xfrm>
        </p:spPr>
        <p:txBody>
          <a:bodyPr anchor="b">
            <a:normAutofit/>
          </a:bodyPr>
          <a:lstStyle>
            <a:lvl1pPr algn="l">
              <a:defRPr sz="2400" b="0">
                <a:solidFill>
                  <a:schemeClr val="accent2"/>
                </a:solidFill>
              </a:defRPr>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1079995" y="2344684"/>
            <a:ext cx="4668731" cy="3516365"/>
          </a:xfrm>
        </p:spPr>
        <p:txBody>
          <a:bodyPr anchor="t">
            <a:normAutofit/>
          </a:bodyPr>
          <a:lstStyle>
            <a:lvl1pPr marL="0" indent="0">
              <a:buNone/>
              <a:defRPr sz="12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58C7F164-FCDF-400D-9DCB-1E7D37B033BA}" type="datetimeFigureOut">
              <a:rPr lang="nl-BE" smtClean="0">
                <a:solidFill>
                  <a:prstClr val="white"/>
                </a:solidFill>
              </a:rPr>
              <a:pPr/>
              <a:t>29/09/2022</a:t>
            </a:fld>
            <a:endParaRPr lang="nl-BE">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nl-BE">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EBF1BB3-2F1D-4CCC-9001-32AACDFDB70D}" type="slidenum">
              <a:rPr lang="nl-BE" smtClean="0">
                <a:solidFill>
                  <a:srgbClr val="2E9598"/>
                </a:solidFill>
              </a:rPr>
              <a:pPr/>
              <a:t>‹nr.›</a:t>
            </a:fld>
            <a:endParaRPr lang="nl-BE">
              <a:solidFill>
                <a:srgbClr val="2E9598"/>
              </a:solidFill>
            </a:endParaRP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403383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3151" y="4800600"/>
            <a:ext cx="10035116" cy="566738"/>
          </a:xfrm>
        </p:spPr>
        <p:txBody>
          <a:bodyPr anchor="b">
            <a:normAutofit/>
          </a:bodyPr>
          <a:lstStyle>
            <a:lvl1pPr algn="l">
              <a:defRPr sz="2400" b="0">
                <a:solidFill>
                  <a:schemeClr val="accent2"/>
                </a:solidFill>
              </a:defRPr>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1073151" y="5367338"/>
            <a:ext cx="10035116" cy="493712"/>
          </a:xfrm>
        </p:spPr>
        <p:txBody>
          <a:bodyPr>
            <a:normAutofit/>
          </a:bodyPr>
          <a:lstStyle>
            <a:lvl1pPr marL="0" indent="0">
              <a:buNone/>
              <a:defRPr sz="12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nl-BE">
              <a:solidFill>
                <a:prstClr val="white"/>
              </a:solidFill>
            </a:endParaRP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3746665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46809" y="1338479"/>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097" y="1495525"/>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68302" y="4700703"/>
            <a:ext cx="5891636" cy="713241"/>
          </a:xfrm>
        </p:spPr>
        <p:txBody>
          <a:bodyPr anchor="t">
            <a:noAutofit/>
          </a:bodyPr>
          <a:lstStyle>
            <a:lvl1pPr marL="0" indent="0" algn="l">
              <a:buNone/>
              <a:defRPr sz="18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198512" y="1338479"/>
            <a:ext cx="4403088" cy="4075464"/>
          </a:xfrm>
        </p:spPr>
        <p:txBody>
          <a:bodyPr anchor="t"/>
          <a:lstStyle>
            <a:lvl1pPr marL="0" indent="0">
              <a:buFontTx/>
              <a:buNone/>
              <a:defRPr>
                <a:solidFill>
                  <a:schemeClr val="accent2"/>
                </a:solidFill>
              </a:defRPr>
            </a:lvl1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nl-BE">
              <a:solidFill>
                <a:prstClr val="white"/>
              </a:solidFill>
            </a:endParaRPr>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1118743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5267" y="2286000"/>
            <a:ext cx="4895851"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58C7F164-FCDF-400D-9DCB-1E7D37B033BA}" type="datetimeFigureOut">
              <a:rPr lang="nl-BE" smtClean="0">
                <a:solidFill>
                  <a:prstClr val="white"/>
                </a:solidFill>
              </a:rPr>
              <a:pPr/>
              <a:t>29/09/2022</a:t>
            </a:fld>
            <a:endParaRPr lang="nl-BE">
              <a:solidFill>
                <a:prstClr val="white"/>
              </a:solidFill>
            </a:endParaRPr>
          </a:p>
        </p:txBody>
      </p:sp>
      <p:sp>
        <p:nvSpPr>
          <p:cNvPr id="3" name="Footer Placeholder 2"/>
          <p:cNvSpPr>
            <a:spLocks noGrp="1"/>
          </p:cNvSpPr>
          <p:nvPr>
            <p:ph type="ftr" sz="quarter" idx="11"/>
          </p:nvPr>
        </p:nvSpPr>
        <p:spPr/>
        <p:txBody>
          <a:bodyPr/>
          <a:lstStyle/>
          <a:p>
            <a:endParaRPr lang="nl-BE">
              <a:solidFill>
                <a:prstClr val="white"/>
              </a:solidFill>
            </a:endParaRPr>
          </a:p>
        </p:txBody>
      </p:sp>
      <p:sp>
        <p:nvSpPr>
          <p:cNvPr id="4" name="Slide Number Placeholder 3"/>
          <p:cNvSpPr>
            <a:spLocks noGrp="1"/>
          </p:cNvSpPr>
          <p:nvPr>
            <p:ph type="sldNum" sz="quarter" idx="12"/>
          </p:nvPr>
        </p:nvSpPr>
        <p:spPr/>
        <p:txBody>
          <a:bodyPr/>
          <a:lstStyle/>
          <a:p>
            <a:fld id="{4EBF1BB3-2F1D-4CCC-9001-32AACDFDB70D}" type="slidenum">
              <a:rPr lang="nl-BE" smtClean="0">
                <a:solidFill>
                  <a:srgbClr val="2E9598"/>
                </a:solidFill>
              </a:rPr>
              <a:pPr/>
              <a:t>‹nr.›</a:t>
            </a:fld>
            <a:endParaRPr lang="nl-BE">
              <a:solidFill>
                <a:srgbClr val="2E9598"/>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856" y="6047695"/>
            <a:ext cx="2346192" cy="605276"/>
          </a:xfrm>
          <a:prstGeom prst="rect">
            <a:avLst/>
          </a:prstGeom>
        </p:spPr>
      </p:pic>
    </p:spTree>
    <p:extLst>
      <p:ext uri="{BB962C8B-B14F-4D97-AF65-F5344CB8AC3E}">
        <p14:creationId xmlns:p14="http://schemas.microsoft.com/office/powerpoint/2010/main" val="480027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C7F164-FCDF-400D-9DCB-1E7D37B033BA}" type="datetimeFigureOut">
              <a:rPr lang="nl-BE" smtClean="0">
                <a:solidFill>
                  <a:prstClr val="white"/>
                </a:solidFill>
              </a:rPr>
              <a:pPr/>
              <a:t>29/09/2022</a:t>
            </a:fld>
            <a:endParaRPr lang="nl-BE">
              <a:solidFill>
                <a:prstClr val="white"/>
              </a:solidFill>
            </a:endParaRPr>
          </a:p>
        </p:txBody>
      </p:sp>
      <p:sp>
        <p:nvSpPr>
          <p:cNvPr id="5" name="Footer Placeholder 4"/>
          <p:cNvSpPr>
            <a:spLocks noGrp="1"/>
          </p:cNvSpPr>
          <p:nvPr>
            <p:ph type="ftr" sz="quarter" idx="11"/>
          </p:nvPr>
        </p:nvSpPr>
        <p:spPr/>
        <p:txBody>
          <a:bodyPr/>
          <a:lstStyle/>
          <a:p>
            <a:endParaRPr lang="nl-BE">
              <a:solidFill>
                <a:prstClr val="white"/>
              </a:solidFill>
            </a:endParaRPr>
          </a:p>
        </p:txBody>
      </p:sp>
      <p:sp>
        <p:nvSpPr>
          <p:cNvPr id="6" name="Slide Number Placeholder 5"/>
          <p:cNvSpPr>
            <a:spLocks noGrp="1"/>
          </p:cNvSpPr>
          <p:nvPr>
            <p:ph type="sldNum" sz="quarter" idx="12"/>
          </p:nvPr>
        </p:nvSpPr>
        <p:spPr/>
        <p:txBody>
          <a:bodyPr/>
          <a:lstStyle/>
          <a:p>
            <a:fld id="{4EBF1BB3-2F1D-4CCC-9001-32AACDFDB70D}" type="slidenum">
              <a:rPr lang="nl-BE" smtClean="0">
                <a:solidFill>
                  <a:srgbClr val="2E9598"/>
                </a:solidFill>
              </a:rPr>
              <a:pPr/>
              <a:t>‹nr.›</a:t>
            </a:fld>
            <a:endParaRPr lang="nl-BE">
              <a:solidFill>
                <a:srgbClr val="2E9598"/>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856" y="6047695"/>
            <a:ext cx="2346192" cy="605276"/>
          </a:xfrm>
          <a:prstGeom prst="rect">
            <a:avLst/>
          </a:prstGeom>
        </p:spPr>
      </p:pic>
    </p:spTree>
    <p:extLst>
      <p:ext uri="{BB962C8B-B14F-4D97-AF65-F5344CB8AC3E}">
        <p14:creationId xmlns:p14="http://schemas.microsoft.com/office/powerpoint/2010/main" val="3095177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a:xfrm>
            <a:off x="1079997" y="3200400"/>
            <a:ext cx="10032004" cy="26583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11"/>
          </p:nvPr>
        </p:nvSpPr>
        <p:spPr/>
        <p:txBody>
          <a:bodyPr/>
          <a:lstStyle/>
          <a:p>
            <a:endParaRPr lang="nl-BE"/>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
        <p:nvSpPr>
          <p:cNvPr id="9" name="Content Placeholder 2"/>
          <p:cNvSpPr>
            <a:spLocks noGrp="1"/>
          </p:cNvSpPr>
          <p:nvPr>
            <p:ph idx="12" hasCustomPrompt="1"/>
          </p:nvPr>
        </p:nvSpPr>
        <p:spPr>
          <a:xfrm>
            <a:off x="1079997" y="2368554"/>
            <a:ext cx="10032004" cy="649281"/>
          </a:xfrm>
        </p:spPr>
        <p:txBody>
          <a:bodyPr/>
          <a:lstStyle>
            <a:lvl1pPr marL="0" indent="0">
              <a:buNone/>
              <a:defRPr>
                <a:solidFill>
                  <a:srgbClr val="FF0000"/>
                </a:solidFill>
                <a:effectLst/>
              </a:defRPr>
            </a:lvl1pPr>
            <a:lvl2pPr>
              <a:defRPr>
                <a:solidFill>
                  <a:schemeClr val="accent2"/>
                </a:solidFill>
              </a:defRPr>
            </a:lvl2pPr>
            <a:lvl3pPr marL="914400" indent="0">
              <a:buNone/>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spTree>
    <p:extLst>
      <p:ext uri="{BB962C8B-B14F-4D97-AF65-F5344CB8AC3E}">
        <p14:creationId xmlns:p14="http://schemas.microsoft.com/office/powerpoint/2010/main" val="1123341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079997" y="2222287"/>
            <a:ext cx="10032004" cy="3636510"/>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nl-BE">
              <a:solidFill>
                <a:prstClr val="white"/>
              </a:solidFill>
            </a:endParaRP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4039030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Quot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079997" y="3187337"/>
            <a:ext cx="10032004" cy="2671460"/>
          </a:xfrm>
        </p:spPr>
        <p:txBody>
          <a:bodyPr>
            <a:normAutofit/>
          </a:bodyPr>
          <a:lstStyle>
            <a:lvl1pPr>
              <a:defRPr sz="2000">
                <a:solidFill>
                  <a:schemeClr val="accent2"/>
                </a:solidFill>
              </a:defRPr>
            </a:lvl1pPr>
            <a:lvl2pPr>
              <a:defRPr sz="1800">
                <a:solidFill>
                  <a:schemeClr val="accent2"/>
                </a:solidFill>
              </a:defRPr>
            </a:lvl2pPr>
            <a:lvl3pPr>
              <a:defRPr sz="1600">
                <a:solidFill>
                  <a:schemeClr val="accent2"/>
                </a:solidFill>
              </a:defRPr>
            </a:lvl3pPr>
            <a:lvl4pPr>
              <a:defRPr sz="1400">
                <a:solidFill>
                  <a:schemeClr val="accent2"/>
                </a:solidFill>
              </a:defRPr>
            </a:lvl4pPr>
            <a:lvl5pPr>
              <a:defRPr sz="1400">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nl-BE">
              <a:solidFill>
                <a:prstClr val="white"/>
              </a:solidFill>
            </a:endParaRP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
        <p:nvSpPr>
          <p:cNvPr id="9" name="Content Placeholder 2"/>
          <p:cNvSpPr>
            <a:spLocks noGrp="1"/>
          </p:cNvSpPr>
          <p:nvPr>
            <p:ph idx="12" hasCustomPrompt="1"/>
          </p:nvPr>
        </p:nvSpPr>
        <p:spPr>
          <a:xfrm>
            <a:off x="1079997" y="2185989"/>
            <a:ext cx="10032004" cy="818785"/>
          </a:xfrm>
        </p:spPr>
        <p:txBody>
          <a:bodyPr>
            <a:normAutofit/>
          </a:bodyPr>
          <a:lstStyle>
            <a:lvl1pPr marL="0" indent="0">
              <a:buNone/>
              <a:defRPr sz="1800">
                <a:solidFill>
                  <a:schemeClr val="accent4">
                    <a:lumMod val="75000"/>
                  </a:schemeClr>
                </a:solidFill>
                <a:effectLst/>
              </a:defRPr>
            </a:lvl1pPr>
            <a:lvl2pPr>
              <a:defRPr>
                <a:solidFill>
                  <a:schemeClr val="accent2"/>
                </a:solidFill>
              </a:defRPr>
            </a:lvl2pPr>
            <a:lvl3pPr marL="914400" indent="0">
              <a:buNone/>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spTree>
    <p:extLst>
      <p:ext uri="{BB962C8B-B14F-4D97-AF65-F5344CB8AC3E}">
        <p14:creationId xmlns:p14="http://schemas.microsoft.com/office/powerpoint/2010/main" val="781118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2951396"/>
            <a:ext cx="10035116"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1073151" y="5281201"/>
            <a:ext cx="10035116" cy="433955"/>
          </a:xfrm>
        </p:spPr>
        <p:txBody>
          <a:bodyPr anchor="t">
            <a:noAutofit/>
          </a:bodyPr>
          <a:lstStyle>
            <a:lvl1pPr marL="0" indent="0" algn="r">
              <a:buNone/>
              <a:defRPr sz="18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nl-BE">
              <a:solidFill>
                <a:prstClr val="white"/>
              </a:solidFill>
            </a:endParaRP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169966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79995" y="2222288"/>
            <a:ext cx="4894297" cy="3638763"/>
          </a:xfrm>
        </p:spPr>
        <p:txBody>
          <a:bodyPr>
            <a:normAutofit/>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707" y="2222288"/>
            <a:ext cx="4894293" cy="3638763"/>
          </a:xfrm>
        </p:spPr>
        <p:txBody>
          <a:bodyPr>
            <a:normAutofit/>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nl-BE">
              <a:solidFill>
                <a:prstClr val="white"/>
              </a:solidFill>
            </a:endParaRP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103926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79995" y="3157667"/>
            <a:ext cx="10032004" cy="395951"/>
          </a:xfrm>
        </p:spPr>
        <p:txBody>
          <a:bodyPr anchor="b">
            <a:noAutofit/>
          </a:bodyPr>
          <a:lstStyle>
            <a:lvl1pPr marL="342900" indent="-342900" algn="l">
              <a:buFont typeface="Wingdings 2" panose="05020102010507070707" pitchFamily="18" charset="2"/>
              <a:buChar char=""/>
              <a:defRPr sz="20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79996" y="3592514"/>
            <a:ext cx="4916521" cy="2268537"/>
          </a:xfrm>
        </p:spPr>
        <p:txBody>
          <a:bodyPr anchor="t">
            <a:normAutofit/>
          </a:bodyPr>
          <a:lstStyle>
            <a:lvl1pPr>
              <a:defRPr sz="1800">
                <a:solidFill>
                  <a:schemeClr val="accent2"/>
                </a:solidFill>
              </a:defRPr>
            </a:lvl1pPr>
            <a:lvl2pPr>
              <a:defRPr sz="1600">
                <a:solidFill>
                  <a:schemeClr val="accent2"/>
                </a:solidFill>
              </a:defRPr>
            </a:lvl2pPr>
            <a:lvl3pPr>
              <a:defRPr sz="1400">
                <a:solidFill>
                  <a:schemeClr val="accent2"/>
                </a:solidFill>
              </a:defRPr>
            </a:lvl3pPr>
            <a:lvl4pPr>
              <a:defRPr sz="1200">
                <a:solidFill>
                  <a:schemeClr val="accent2"/>
                </a:solidFill>
              </a:defRPr>
            </a:lvl4pPr>
            <a:lvl5pPr>
              <a:defRPr sz="1200">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217707" y="3592514"/>
            <a:ext cx="4894293" cy="2268537"/>
          </a:xfrm>
        </p:spPr>
        <p:txBody>
          <a:bodyPr anchor="t">
            <a:normAutofit/>
          </a:bodyPr>
          <a:lstStyle>
            <a:lvl1pPr>
              <a:defRPr sz="1800">
                <a:solidFill>
                  <a:schemeClr val="accent2"/>
                </a:solidFill>
              </a:defRPr>
            </a:lvl1pPr>
            <a:lvl2pPr>
              <a:defRPr sz="1600">
                <a:solidFill>
                  <a:schemeClr val="accent2"/>
                </a:solidFill>
              </a:defRPr>
            </a:lvl2pPr>
            <a:lvl3pPr>
              <a:defRPr sz="1400">
                <a:solidFill>
                  <a:schemeClr val="accent2"/>
                </a:solidFill>
              </a:defRPr>
            </a:lvl3pPr>
            <a:lvl4pPr>
              <a:defRPr sz="1200">
                <a:solidFill>
                  <a:schemeClr val="accent2"/>
                </a:solidFill>
              </a:defRPr>
            </a:lvl4pPr>
            <a:lvl5pPr>
              <a:defRPr sz="1200">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nl-BE">
              <a:solidFill>
                <a:prstClr val="white"/>
              </a:solidFill>
            </a:endParaRPr>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
        <p:nvSpPr>
          <p:cNvPr id="11" name="Content Placeholder 2">
            <a:extLst>
              <a:ext uri="{FF2B5EF4-FFF2-40B4-BE49-F238E27FC236}">
                <a16:creationId xmlns:a16="http://schemas.microsoft.com/office/drawing/2014/main" id="{3F79CECA-08E9-46A7-BE94-F11F89AED37D}"/>
              </a:ext>
            </a:extLst>
          </p:cNvPr>
          <p:cNvSpPr>
            <a:spLocks noGrp="1"/>
          </p:cNvSpPr>
          <p:nvPr>
            <p:ph idx="12" hasCustomPrompt="1"/>
          </p:nvPr>
        </p:nvSpPr>
        <p:spPr>
          <a:xfrm>
            <a:off x="1079997" y="2199578"/>
            <a:ext cx="10032004" cy="777778"/>
          </a:xfrm>
        </p:spPr>
        <p:txBody>
          <a:bodyPr>
            <a:normAutofit/>
          </a:bodyPr>
          <a:lstStyle>
            <a:lvl1pPr marL="0" indent="0">
              <a:buNone/>
              <a:defRPr sz="1800">
                <a:solidFill>
                  <a:schemeClr val="accent4">
                    <a:lumMod val="75000"/>
                  </a:schemeClr>
                </a:solidFill>
                <a:effectLst/>
              </a:defRPr>
            </a:lvl1pPr>
            <a:lvl2pPr>
              <a:defRPr>
                <a:solidFill>
                  <a:schemeClr val="accent2"/>
                </a:solidFill>
              </a:defRPr>
            </a:lvl2pPr>
            <a:lvl3pPr marL="914400" indent="0">
              <a:buNone/>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spTree>
    <p:extLst>
      <p:ext uri="{BB962C8B-B14F-4D97-AF65-F5344CB8AC3E}">
        <p14:creationId xmlns:p14="http://schemas.microsoft.com/office/powerpoint/2010/main" val="281693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nl-BE">
              <a:solidFill>
                <a:prstClr val="white"/>
              </a:solidFill>
            </a:endParaRPr>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26690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BE">
              <a:solidFill>
                <a:prstClr val="white"/>
              </a:solidFill>
            </a:endParaRP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885663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nl-BE">
              <a:solidFill>
                <a:prstClr val="white"/>
              </a:solidFill>
            </a:endParaRP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3518234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9997" y="447188"/>
            <a:ext cx="10032004"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1079997" y="2184401"/>
            <a:ext cx="1003200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90396" y="6041362"/>
            <a:ext cx="8386043" cy="365125"/>
          </a:xfrm>
          <a:prstGeom prst="rect">
            <a:avLst/>
          </a:prstGeom>
        </p:spPr>
        <p:txBody>
          <a:bodyPr vert="horz" lIns="91440" tIns="45720" rIns="91440" bIns="45720" rtlCol="0" anchor="b"/>
          <a:lstStyle>
            <a:lvl1pPr algn="l">
              <a:defRPr sz="900">
                <a:solidFill>
                  <a:schemeClr val="tx1"/>
                </a:solidFill>
              </a:defRPr>
            </a:lvl1pPr>
          </a:lstStyle>
          <a:p>
            <a:endParaRPr lang="nl-BE">
              <a:solidFill>
                <a:prstClr val="white"/>
              </a:solidFill>
            </a:endParaRPr>
          </a:p>
        </p:txBody>
      </p:sp>
      <p:sp>
        <p:nvSpPr>
          <p:cNvPr id="4" name="Date Placeholder 3"/>
          <p:cNvSpPr>
            <a:spLocks noGrp="1"/>
          </p:cNvSpPr>
          <p:nvPr>
            <p:ph type="dt" sz="half" idx="2"/>
          </p:nvPr>
        </p:nvSpPr>
        <p:spPr>
          <a:xfrm>
            <a:off x="9215230" y="6041362"/>
            <a:ext cx="1324215" cy="365125"/>
          </a:xfrm>
          <a:prstGeom prst="rect">
            <a:avLst/>
          </a:prstGeom>
        </p:spPr>
        <p:txBody>
          <a:bodyPr vert="horz" lIns="91440" tIns="45720" rIns="91440" bIns="45720" rtlCol="0" anchor="b"/>
          <a:lstStyle>
            <a:lvl1pPr algn="r">
              <a:defRPr sz="900">
                <a:solidFill>
                  <a:schemeClr val="tx1"/>
                </a:solidFill>
              </a:defRPr>
            </a:lvl1pPr>
          </a:lstStyle>
          <a:p>
            <a:fld id="{58C7F164-FCDF-400D-9DCB-1E7D37B033BA}" type="datetimeFigureOut">
              <a:rPr lang="nl-BE" smtClean="0">
                <a:solidFill>
                  <a:prstClr val="white"/>
                </a:solidFill>
              </a:rPr>
              <a:pPr/>
              <a:t>29/09/2022</a:t>
            </a:fld>
            <a:endParaRPr lang="nl-BE">
              <a:solidFill>
                <a:prstClr val="white"/>
              </a:solidFill>
            </a:endParaRPr>
          </a:p>
        </p:txBody>
      </p:sp>
      <p:sp>
        <p:nvSpPr>
          <p:cNvPr id="6" name="Slide Number Placeholder 5"/>
          <p:cNvSpPr>
            <a:spLocks noGrp="1"/>
          </p:cNvSpPr>
          <p:nvPr>
            <p:ph type="sldNum" sz="quarter" idx="4"/>
          </p:nvPr>
        </p:nvSpPr>
        <p:spPr>
          <a:xfrm>
            <a:off x="10539445"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EBF1BB3-2F1D-4CCC-9001-32AACDFDB70D}" type="slidenum">
              <a:rPr lang="nl-BE" smtClean="0">
                <a:solidFill>
                  <a:srgbClr val="2E9598"/>
                </a:solidFill>
              </a:rPr>
              <a:pPr/>
              <a:t>‹nr.›</a:t>
            </a:fld>
            <a:endParaRPr lang="nl-BE">
              <a:solidFill>
                <a:srgbClr val="2E9598"/>
              </a:solidFill>
            </a:endParaRPr>
          </a:p>
        </p:txBody>
      </p:sp>
    </p:spTree>
    <p:extLst>
      <p:ext uri="{BB962C8B-B14F-4D97-AF65-F5344CB8AC3E}">
        <p14:creationId xmlns:p14="http://schemas.microsoft.com/office/powerpoint/2010/main" val="40319928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457200" rtl="0" eaLnBrk="1" latinLnBrk="0" hangingPunct="1">
        <a:spcBef>
          <a:spcPct val="0"/>
        </a:spcBef>
        <a:buNone/>
        <a:defRPr sz="3900" b="1" kern="1200">
          <a:solidFill>
            <a:srgbClr val="FEFEFE"/>
          </a:solidFill>
          <a:latin typeface="Open Sans" panose="020B0606030504020204" pitchFamily="34" charset="0"/>
          <a:ea typeface="Open Sans" panose="020B0606030504020204" pitchFamily="34" charset="0"/>
          <a:cs typeface="Open Sans" panose="020B0606030504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ct val="20000"/>
        </a:spcBef>
        <a:spcAft>
          <a:spcPts val="600"/>
        </a:spcAft>
        <a:buClr>
          <a:schemeClr val="accent1"/>
        </a:buClr>
        <a:buFont typeface="Wingdings 2" charset="2"/>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uneco.be/aanmelden-yuneco-care" TargetMode="External"/><Relationship Id="rId2" Type="http://schemas.openxmlformats.org/officeDocument/2006/relationships/hyperlink" Target="http://www.yuneco.b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hyperlink" Target="http://www.yuneco.be/aanmelden-casemanagemen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mailto:jade.neeskens@yuneco.b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yuneco.be/connect-vdvi-hv/aanmelden"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yuneco.be/aanmelden-ca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dirty="0" smtClean="0"/>
              <a:t>Yuneco </a:t>
            </a:r>
            <a:r>
              <a:rPr lang="nl-BE" dirty="0"/>
              <a:t>C</a:t>
            </a:r>
            <a:r>
              <a:rPr lang="nl-BE" dirty="0" smtClean="0"/>
              <a:t>risis -</a:t>
            </a:r>
            <a:br>
              <a:rPr lang="nl-BE" dirty="0" smtClean="0"/>
            </a:br>
            <a:r>
              <a:rPr lang="nl-BE" dirty="0" smtClean="0"/>
              <a:t> en Care team</a:t>
            </a:r>
            <a:r>
              <a:rPr lang="nl-BE" dirty="0"/>
              <a:t/>
            </a:r>
            <a:br>
              <a:rPr lang="nl-BE" dirty="0"/>
            </a:br>
            <a:endParaRPr lang="nl-BE" dirty="0"/>
          </a:p>
        </p:txBody>
      </p:sp>
      <p:sp>
        <p:nvSpPr>
          <p:cNvPr id="3" name="Subtitle 2"/>
          <p:cNvSpPr>
            <a:spLocks noGrp="1"/>
          </p:cNvSpPr>
          <p:nvPr>
            <p:ph type="subTitle" idx="1"/>
          </p:nvPr>
        </p:nvSpPr>
        <p:spPr>
          <a:xfrm>
            <a:off x="1078441" y="5102471"/>
            <a:ext cx="4443127" cy="624253"/>
          </a:xfrm>
        </p:spPr>
        <p:txBody>
          <a:bodyPr>
            <a:noAutofit/>
          </a:bodyPr>
          <a:lstStyle/>
          <a:p>
            <a:r>
              <a:rPr lang="nl-BE" sz="1800" dirty="0" smtClean="0">
                <a:solidFill>
                  <a:srgbClr val="3E9B9E"/>
                </a:solidFill>
              </a:rPr>
              <a:t>An-Sofie Nieuwdorp Yuneco </a:t>
            </a:r>
            <a:r>
              <a:rPr lang="nl-BE" sz="1800" dirty="0">
                <a:solidFill>
                  <a:srgbClr val="3E9B9E"/>
                </a:solidFill>
              </a:rPr>
              <a:t>Care en Combi </a:t>
            </a:r>
            <a:r>
              <a:rPr lang="nl-BE" sz="1800" dirty="0" smtClean="0">
                <a:solidFill>
                  <a:srgbClr val="3E9B9E"/>
                </a:solidFill>
              </a:rPr>
              <a:t>- medewerker Halle –Vilvoorde</a:t>
            </a:r>
          </a:p>
          <a:p>
            <a:endParaRPr lang="nl-BE" sz="1800" dirty="0" smtClean="0"/>
          </a:p>
        </p:txBody>
      </p:sp>
      <p:sp>
        <p:nvSpPr>
          <p:cNvPr id="4" name="Subtitle 2"/>
          <p:cNvSpPr txBox="1">
            <a:spLocks/>
          </p:cNvSpPr>
          <p:nvPr/>
        </p:nvSpPr>
        <p:spPr>
          <a:xfrm>
            <a:off x="1078441" y="5814053"/>
            <a:ext cx="4443127" cy="624253"/>
          </a:xfrm>
          <a:prstGeom prst="rect">
            <a:avLst/>
          </a:prstGeom>
          <a:effectLst>
            <a:outerShdw blurRad="50800" dir="14400000">
              <a:srgbClr val="000000">
                <a:alpha val="40000"/>
              </a:srgb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1"/>
              </a:buClr>
              <a:buFont typeface="Wingdings 2" charset="2"/>
              <a:buNone/>
              <a:defRPr sz="24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457200" rtl="0" eaLnBrk="1" latinLnBrk="0" hangingPunct="1">
              <a:spcBef>
                <a:spcPct val="20000"/>
              </a:spcBef>
              <a:spcAft>
                <a:spcPts val="600"/>
              </a:spcAft>
              <a:buClr>
                <a:schemeClr val="accent1"/>
              </a:buClr>
              <a:buFont typeface="Wingdings 2" charset="2"/>
              <a:buNone/>
              <a:defRPr sz="20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457200" rtl="0" eaLnBrk="1" latinLnBrk="0" hangingPunct="1">
              <a:spcBef>
                <a:spcPct val="20000"/>
              </a:spcBef>
              <a:spcAft>
                <a:spcPts val="600"/>
              </a:spcAft>
              <a:buClr>
                <a:schemeClr val="accent1"/>
              </a:buClr>
              <a:buFont typeface="Wingdings 2" charset="2"/>
              <a:buNone/>
              <a:defRPr sz="18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r>
              <a:rPr lang="nl-BE" sz="1800" dirty="0" smtClean="0">
                <a:solidFill>
                  <a:srgbClr val="3E9B9E"/>
                </a:solidFill>
              </a:rPr>
              <a:t>Esther </a:t>
            </a:r>
            <a:r>
              <a:rPr lang="nl-BE" sz="1800" dirty="0" err="1" smtClean="0">
                <a:solidFill>
                  <a:srgbClr val="3E9B9E"/>
                </a:solidFill>
              </a:rPr>
              <a:t>Vanhaecke</a:t>
            </a:r>
            <a:r>
              <a:rPr lang="nl-BE" sz="1800" dirty="0" smtClean="0">
                <a:solidFill>
                  <a:srgbClr val="3E9B9E"/>
                </a:solidFill>
              </a:rPr>
              <a:t>  Yuneco Care en crisis - medewerker Halle –Vilvoorde</a:t>
            </a:r>
          </a:p>
          <a:p>
            <a:endParaRPr lang="nl-BE" sz="1800" dirty="0" smtClean="0"/>
          </a:p>
        </p:txBody>
      </p:sp>
      <p:sp>
        <p:nvSpPr>
          <p:cNvPr id="5" name="Subtitle 2"/>
          <p:cNvSpPr txBox="1">
            <a:spLocks/>
          </p:cNvSpPr>
          <p:nvPr/>
        </p:nvSpPr>
        <p:spPr>
          <a:xfrm>
            <a:off x="6013855" y="5102470"/>
            <a:ext cx="4443127" cy="624253"/>
          </a:xfrm>
          <a:prstGeom prst="rect">
            <a:avLst/>
          </a:prstGeom>
          <a:effectLst>
            <a:outerShdw blurRad="50800" dir="14400000">
              <a:srgbClr val="000000">
                <a:alpha val="40000"/>
              </a:srgb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1"/>
              </a:buClr>
              <a:buFont typeface="Wingdings 2" charset="2"/>
              <a:buNone/>
              <a:defRPr sz="24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457200" rtl="0" eaLnBrk="1" latinLnBrk="0" hangingPunct="1">
              <a:spcBef>
                <a:spcPct val="20000"/>
              </a:spcBef>
              <a:spcAft>
                <a:spcPts val="600"/>
              </a:spcAft>
              <a:buClr>
                <a:schemeClr val="accent1"/>
              </a:buClr>
              <a:buFont typeface="Wingdings 2" charset="2"/>
              <a:buNone/>
              <a:defRPr sz="20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457200" rtl="0" eaLnBrk="1" latinLnBrk="0" hangingPunct="1">
              <a:spcBef>
                <a:spcPct val="20000"/>
              </a:spcBef>
              <a:spcAft>
                <a:spcPts val="600"/>
              </a:spcAft>
              <a:buClr>
                <a:schemeClr val="accent1"/>
              </a:buClr>
              <a:buFont typeface="Wingdings 2" charset="2"/>
              <a:buNone/>
              <a:defRPr sz="18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r>
              <a:rPr lang="nl-BE" sz="1800" dirty="0" smtClean="0">
                <a:solidFill>
                  <a:srgbClr val="3E9B9E"/>
                </a:solidFill>
              </a:rPr>
              <a:t>Mina Knop Yuneco Crisis - medewerker Halle –Vilvoorde</a:t>
            </a:r>
          </a:p>
          <a:p>
            <a:endParaRPr lang="nl-BE" sz="1800" dirty="0" smtClean="0"/>
          </a:p>
        </p:txBody>
      </p:sp>
      <p:sp>
        <p:nvSpPr>
          <p:cNvPr id="6" name="Subtitle 2"/>
          <p:cNvSpPr txBox="1">
            <a:spLocks/>
          </p:cNvSpPr>
          <p:nvPr/>
        </p:nvSpPr>
        <p:spPr>
          <a:xfrm>
            <a:off x="6013854" y="5814053"/>
            <a:ext cx="4443127" cy="624253"/>
          </a:xfrm>
          <a:prstGeom prst="rect">
            <a:avLst/>
          </a:prstGeom>
          <a:effectLst>
            <a:outerShdw blurRad="50800" dir="14400000">
              <a:srgbClr val="000000">
                <a:alpha val="40000"/>
              </a:srgb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1"/>
              </a:buClr>
              <a:buFont typeface="Wingdings 2" charset="2"/>
              <a:buNone/>
              <a:defRPr sz="24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457200" rtl="0" eaLnBrk="1" latinLnBrk="0" hangingPunct="1">
              <a:spcBef>
                <a:spcPct val="20000"/>
              </a:spcBef>
              <a:spcAft>
                <a:spcPts val="600"/>
              </a:spcAft>
              <a:buClr>
                <a:schemeClr val="accent1"/>
              </a:buClr>
              <a:buFont typeface="Wingdings 2" charset="2"/>
              <a:buNone/>
              <a:defRPr sz="20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457200" rtl="0" eaLnBrk="1" latinLnBrk="0" hangingPunct="1">
              <a:spcBef>
                <a:spcPct val="20000"/>
              </a:spcBef>
              <a:spcAft>
                <a:spcPts val="600"/>
              </a:spcAft>
              <a:buClr>
                <a:schemeClr val="accent1"/>
              </a:buClr>
              <a:buFont typeface="Wingdings 2" charset="2"/>
              <a:buNone/>
              <a:defRPr sz="18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r>
              <a:rPr lang="nl-BE" sz="1800" dirty="0" smtClean="0">
                <a:solidFill>
                  <a:srgbClr val="3E9B9E"/>
                </a:solidFill>
              </a:rPr>
              <a:t>Delphine </a:t>
            </a:r>
            <a:r>
              <a:rPr lang="nl-BE" sz="1800" dirty="0" err="1" smtClean="0">
                <a:solidFill>
                  <a:srgbClr val="3E9B9E"/>
                </a:solidFill>
              </a:rPr>
              <a:t>Kerckhove</a:t>
            </a:r>
            <a:r>
              <a:rPr lang="nl-BE" sz="1800" dirty="0" smtClean="0">
                <a:solidFill>
                  <a:srgbClr val="3E9B9E"/>
                </a:solidFill>
              </a:rPr>
              <a:t> Yuneco Connect - medewerker Halle –Vilvoorde</a:t>
            </a:r>
          </a:p>
          <a:p>
            <a:endParaRPr lang="nl-BE" sz="1800" dirty="0" smtClean="0"/>
          </a:p>
        </p:txBody>
      </p:sp>
    </p:spTree>
    <p:extLst>
      <p:ext uri="{BB962C8B-B14F-4D97-AF65-F5344CB8AC3E}">
        <p14:creationId xmlns:p14="http://schemas.microsoft.com/office/powerpoint/2010/main" val="1458570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Zorgprogramma Yuneco Care </a:t>
            </a:r>
            <a:endParaRPr lang="nl-BE" dirty="0"/>
          </a:p>
        </p:txBody>
      </p:sp>
      <p:sp>
        <p:nvSpPr>
          <p:cNvPr id="3" name="Tijdelijke aanduiding voor inhoud 2"/>
          <p:cNvSpPr>
            <a:spLocks noGrp="1"/>
          </p:cNvSpPr>
          <p:nvPr>
            <p:ph idx="1"/>
          </p:nvPr>
        </p:nvSpPr>
        <p:spPr>
          <a:xfrm>
            <a:off x="1079997" y="2222286"/>
            <a:ext cx="10032004" cy="4635713"/>
          </a:xfrm>
        </p:spPr>
        <p:txBody>
          <a:bodyPr>
            <a:normAutofit fontScale="92500" lnSpcReduction="10000"/>
          </a:bodyPr>
          <a:lstStyle/>
          <a:p>
            <a:pPr>
              <a:buFont typeface="Arial" panose="020B0604020202020204" pitchFamily="34" charset="0"/>
              <a:buChar char="•"/>
            </a:pPr>
            <a:r>
              <a:rPr lang="nl-BE" sz="1900" dirty="0" smtClean="0">
                <a:solidFill>
                  <a:srgbClr val="3E9B9E"/>
                </a:solidFill>
              </a:rPr>
              <a:t>Consult</a:t>
            </a:r>
            <a:endParaRPr lang="nl-BE" sz="1900" dirty="0">
              <a:solidFill>
                <a:srgbClr val="3E9B9E"/>
              </a:solidFill>
            </a:endParaRPr>
          </a:p>
          <a:p>
            <a:pPr>
              <a:buFont typeface="Arial" panose="020B0604020202020204" pitchFamily="34" charset="0"/>
              <a:buChar char="•"/>
            </a:pPr>
            <a:r>
              <a:rPr lang="nl-BE" sz="1900" dirty="0">
                <a:solidFill>
                  <a:srgbClr val="3E9B9E"/>
                </a:solidFill>
              </a:rPr>
              <a:t>Re-integratie na (semi) residentieel verblijf </a:t>
            </a:r>
          </a:p>
          <a:p>
            <a:pPr>
              <a:buFont typeface="Arial" panose="020B0604020202020204" pitchFamily="34" charset="0"/>
              <a:buChar char="•"/>
            </a:pPr>
            <a:r>
              <a:rPr lang="nl-BE" sz="1900" dirty="0">
                <a:solidFill>
                  <a:srgbClr val="3E9B9E"/>
                </a:solidFill>
              </a:rPr>
              <a:t>Specifiek: </a:t>
            </a:r>
          </a:p>
          <a:p>
            <a:pPr marL="800100" lvl="1" indent="-342900">
              <a:buFont typeface="Arial" panose="020B0604020202020204" pitchFamily="34" charset="0"/>
              <a:buChar char="•"/>
            </a:pPr>
            <a:r>
              <a:rPr lang="nl-BE" sz="1900" dirty="0">
                <a:solidFill>
                  <a:srgbClr val="3E9B9E"/>
                </a:solidFill>
              </a:rPr>
              <a:t>Jongeren met een justitiële maatregel</a:t>
            </a:r>
          </a:p>
          <a:p>
            <a:pPr marL="800100" lvl="1" indent="-342900">
              <a:buFont typeface="Arial" panose="020B0604020202020204" pitchFamily="34" charset="0"/>
              <a:buChar char="•"/>
            </a:pPr>
            <a:r>
              <a:rPr lang="nl-BE" sz="1900" dirty="0">
                <a:solidFill>
                  <a:srgbClr val="3E9B9E"/>
                </a:solidFill>
              </a:rPr>
              <a:t>Vluchtelingen</a:t>
            </a:r>
          </a:p>
          <a:p>
            <a:pPr marL="800100" lvl="1" indent="-342900">
              <a:buFont typeface="Arial" panose="020B0604020202020204" pitchFamily="34" charset="0"/>
              <a:buChar char="•"/>
            </a:pPr>
            <a:r>
              <a:rPr lang="nl-BE" sz="1900" dirty="0">
                <a:solidFill>
                  <a:srgbClr val="3E9B9E"/>
                </a:solidFill>
              </a:rPr>
              <a:t>Kinderen en jongeren met dubbeldiagnose: een verstandelijke beperking </a:t>
            </a:r>
          </a:p>
          <a:p>
            <a:pPr marL="800100" lvl="1" indent="-342900">
              <a:buFont typeface="Arial" panose="020B0604020202020204" pitchFamily="34" charset="0"/>
              <a:buChar char="•"/>
            </a:pPr>
            <a:r>
              <a:rPr lang="nl-BE" sz="1900" dirty="0">
                <a:solidFill>
                  <a:srgbClr val="3E9B9E"/>
                </a:solidFill>
              </a:rPr>
              <a:t>Geen therapie aan huis, wel therapeutisch proces aangaan</a:t>
            </a:r>
          </a:p>
          <a:p>
            <a:endParaRPr lang="nl-BE" sz="1900" dirty="0">
              <a:solidFill>
                <a:srgbClr val="3E9B9E"/>
              </a:solidFill>
            </a:endParaRPr>
          </a:p>
          <a:p>
            <a:r>
              <a:rPr lang="nl-BE" sz="1900" b="1" dirty="0">
                <a:solidFill>
                  <a:srgbClr val="3E9B9E"/>
                </a:solidFill>
              </a:rPr>
              <a:t>Aanmelden via de website</a:t>
            </a:r>
          </a:p>
          <a:p>
            <a:pPr lvl="1"/>
            <a:r>
              <a:rPr lang="nl-BE" sz="1500" dirty="0">
                <a:solidFill>
                  <a:srgbClr val="3E9B9E"/>
                </a:solidFill>
              </a:rPr>
              <a:t>Via </a:t>
            </a:r>
            <a:r>
              <a:rPr lang="nl-BE" sz="1500" dirty="0">
                <a:solidFill>
                  <a:srgbClr val="3E9B9E"/>
                </a:solidFill>
                <a:hlinkClick r:id="rId2"/>
              </a:rPr>
              <a:t>www.yuneco.be</a:t>
            </a:r>
            <a:r>
              <a:rPr lang="nl-BE" sz="1500" dirty="0">
                <a:solidFill>
                  <a:srgbClr val="3E9B9E"/>
                </a:solidFill>
              </a:rPr>
              <a:t> : </a:t>
            </a:r>
            <a:r>
              <a:rPr lang="nl-BE" sz="1500" dirty="0">
                <a:solidFill>
                  <a:srgbClr val="3E9B9E"/>
                </a:solidFill>
                <a:hlinkClick r:id="rId3"/>
              </a:rPr>
              <a:t>https://yuneco.be/aanmelden-yuneco-care</a:t>
            </a:r>
            <a:endParaRPr lang="nl-BE" sz="1500" dirty="0">
              <a:solidFill>
                <a:srgbClr val="3E9B9E"/>
              </a:solidFill>
            </a:endParaRPr>
          </a:p>
          <a:p>
            <a:endParaRPr lang="nl-BE" sz="1900" b="1" dirty="0">
              <a:solidFill>
                <a:srgbClr val="3E9B9E"/>
              </a:solidFill>
            </a:endParaRPr>
          </a:p>
          <a:p>
            <a:r>
              <a:rPr lang="nl-BE" sz="1900" dirty="0">
                <a:solidFill>
                  <a:srgbClr val="3E9B9E"/>
                </a:solidFill>
              </a:rPr>
              <a:t>Binnen 14 dagen wordt er contact opgenomen ter uitklaring hulpvraag </a:t>
            </a:r>
          </a:p>
        </p:txBody>
      </p:sp>
    </p:spTree>
    <p:extLst>
      <p:ext uri="{BB962C8B-B14F-4D97-AF65-F5344CB8AC3E}">
        <p14:creationId xmlns:p14="http://schemas.microsoft.com/office/powerpoint/2010/main" val="2505630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YUNECO Combi</a:t>
            </a:r>
            <a:endParaRPr lang="nl-BE"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1851" y="2388918"/>
            <a:ext cx="5715000" cy="3822700"/>
          </a:xfrm>
          <a:prstGeom prst="rect">
            <a:avLst/>
          </a:prstGeom>
        </p:spPr>
      </p:pic>
    </p:spTree>
    <p:extLst>
      <p:ext uri="{BB962C8B-B14F-4D97-AF65-F5344CB8AC3E}">
        <p14:creationId xmlns:p14="http://schemas.microsoft.com/office/powerpoint/2010/main" val="2561268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Zorgprogramma Yuneco Combi</a:t>
            </a:r>
            <a:endParaRPr lang="nl-BE" dirty="0"/>
          </a:p>
        </p:txBody>
      </p:sp>
      <p:sp>
        <p:nvSpPr>
          <p:cNvPr id="3" name="Tijdelijke aanduiding voor inhoud 2"/>
          <p:cNvSpPr>
            <a:spLocks noGrp="1"/>
          </p:cNvSpPr>
          <p:nvPr>
            <p:ph idx="1"/>
          </p:nvPr>
        </p:nvSpPr>
        <p:spPr/>
        <p:txBody>
          <a:bodyPr>
            <a:normAutofit/>
          </a:bodyPr>
          <a:lstStyle/>
          <a:p>
            <a:r>
              <a:rPr lang="nl-BE" sz="1800" dirty="0">
                <a:solidFill>
                  <a:srgbClr val="3E9B9E"/>
                </a:solidFill>
                <a:latin typeface="+mn-lt"/>
                <a:ea typeface="+mn-ea"/>
                <a:cs typeface="+mn-cs"/>
              </a:rPr>
              <a:t>Hulpverlening aan kinderen en jongeren met een dubbel diagnose (GGZ factor in combinatie met een verstandelijke beperking):</a:t>
            </a:r>
          </a:p>
          <a:p>
            <a:pPr lvl="1"/>
            <a:r>
              <a:rPr lang="nl-BE" sz="1800" dirty="0">
                <a:solidFill>
                  <a:srgbClr val="3E9B9E"/>
                </a:solidFill>
                <a:latin typeface="+mn-lt"/>
                <a:ea typeface="+mn-ea"/>
                <a:cs typeface="+mn-cs"/>
              </a:rPr>
              <a:t>Toe leiden naar bestaande hulpverlening</a:t>
            </a:r>
          </a:p>
          <a:p>
            <a:pPr lvl="1"/>
            <a:r>
              <a:rPr lang="nl-BE" sz="1800" dirty="0">
                <a:solidFill>
                  <a:srgbClr val="3E9B9E"/>
                </a:solidFill>
                <a:latin typeface="+mn-lt"/>
                <a:ea typeface="+mn-ea"/>
                <a:cs typeface="+mn-cs"/>
              </a:rPr>
              <a:t>Kortdurende therapeutische interventies bieden in geval van ontbrekend aanbod</a:t>
            </a:r>
          </a:p>
          <a:p>
            <a:pPr lvl="1"/>
            <a:r>
              <a:rPr lang="nl-BE" sz="1800" dirty="0">
                <a:solidFill>
                  <a:srgbClr val="3E9B9E"/>
                </a:solidFill>
                <a:latin typeface="+mn-lt"/>
                <a:ea typeface="+mn-ea"/>
                <a:cs typeface="+mn-cs"/>
              </a:rPr>
              <a:t>Bestaande hulpverlening helpen met integratie van deze kinderen en jongeren</a:t>
            </a:r>
          </a:p>
          <a:p>
            <a:r>
              <a:rPr lang="nl-BE" sz="1800" dirty="0">
                <a:solidFill>
                  <a:srgbClr val="3E9B9E"/>
                </a:solidFill>
                <a:latin typeface="+mn-lt"/>
                <a:ea typeface="+mn-ea"/>
                <a:cs typeface="+mn-cs"/>
              </a:rPr>
              <a:t>Consultfunctie naar organisaties</a:t>
            </a:r>
          </a:p>
          <a:p>
            <a:r>
              <a:rPr lang="nl-BE" sz="1800" dirty="0">
                <a:solidFill>
                  <a:srgbClr val="3E9B9E"/>
                </a:solidFill>
                <a:latin typeface="+mn-lt"/>
                <a:ea typeface="+mn-ea"/>
                <a:cs typeface="+mn-cs"/>
              </a:rPr>
              <a:t>Coördinatie van afstemming netwerk</a:t>
            </a:r>
          </a:p>
        </p:txBody>
      </p:sp>
    </p:spTree>
    <p:extLst>
      <p:ext uri="{BB962C8B-B14F-4D97-AF65-F5344CB8AC3E}">
        <p14:creationId xmlns:p14="http://schemas.microsoft.com/office/powerpoint/2010/main" val="3361402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Zorgprogramma Yuneco For - Care</a:t>
            </a:r>
            <a:endParaRPr lang="nl-BE" dirty="0"/>
          </a:p>
        </p:txBody>
      </p:sp>
      <p:sp>
        <p:nvSpPr>
          <p:cNvPr id="3" name="Tijdelijke aanduiding voor inhoud 2"/>
          <p:cNvSpPr>
            <a:spLocks noGrp="1"/>
          </p:cNvSpPr>
          <p:nvPr>
            <p:ph idx="1"/>
          </p:nvPr>
        </p:nvSpPr>
        <p:spPr>
          <a:xfrm>
            <a:off x="1079997" y="2222286"/>
            <a:ext cx="10032004" cy="3972451"/>
          </a:xfrm>
        </p:spPr>
        <p:txBody>
          <a:bodyPr>
            <a:noAutofit/>
          </a:bodyPr>
          <a:lstStyle/>
          <a:p>
            <a:pPr marL="285750" indent="-285750" defTabSz="914400" fontAlgn="base">
              <a:buFont typeface="Arial" panose="020B0604020202020204" pitchFamily="34" charset="0"/>
              <a:buChar char="•"/>
            </a:pPr>
            <a:r>
              <a:rPr lang="nl-BE" sz="1800" dirty="0">
                <a:solidFill>
                  <a:srgbClr val="3E9B9E"/>
                </a:solidFill>
                <a:latin typeface="+mn-lt"/>
                <a:ea typeface="+mn-ea"/>
                <a:cs typeface="+mn-cs"/>
              </a:rPr>
              <a:t>Justitiële jongeren met forensische </a:t>
            </a:r>
            <a:r>
              <a:rPr lang="nl-BE" sz="1800" dirty="0">
                <a:solidFill>
                  <a:srgbClr val="3E9B9E"/>
                </a:solidFill>
                <a:latin typeface="+mn-lt"/>
                <a:ea typeface="+mn-ea"/>
                <a:cs typeface="+mn-cs"/>
              </a:rPr>
              <a:t>problematiek (VOS en MOF)</a:t>
            </a:r>
          </a:p>
          <a:p>
            <a:pPr marL="285750" indent="-285750" defTabSz="914400" fontAlgn="base">
              <a:buFont typeface="Arial" panose="020B0604020202020204" pitchFamily="34" charset="0"/>
              <a:buChar char="•"/>
            </a:pPr>
            <a:r>
              <a:rPr lang="nl-BE" sz="1800" dirty="0">
                <a:solidFill>
                  <a:srgbClr val="3E9B9E"/>
                </a:solidFill>
                <a:latin typeface="+mn-lt"/>
                <a:ea typeface="+mn-ea"/>
                <a:cs typeface="+mn-cs"/>
              </a:rPr>
              <a:t>Enkel aanmelden door </a:t>
            </a:r>
            <a:r>
              <a:rPr lang="nl-BE" sz="1800" dirty="0" err="1">
                <a:solidFill>
                  <a:srgbClr val="3E9B9E"/>
                </a:solidFill>
                <a:latin typeface="+mn-lt"/>
                <a:ea typeface="+mn-ea"/>
                <a:cs typeface="+mn-cs"/>
              </a:rPr>
              <a:t>Fordulas</a:t>
            </a:r>
            <a:endParaRPr lang="en-US" sz="1800" dirty="0">
              <a:solidFill>
                <a:srgbClr val="3E9B9E"/>
              </a:solidFill>
              <a:latin typeface="+mn-lt"/>
              <a:ea typeface="+mn-ea"/>
              <a:cs typeface="+mn-cs"/>
            </a:endParaRPr>
          </a:p>
        </p:txBody>
      </p:sp>
    </p:spTree>
    <p:extLst>
      <p:ext uri="{BB962C8B-B14F-4D97-AF65-F5344CB8AC3E}">
        <p14:creationId xmlns:p14="http://schemas.microsoft.com/office/powerpoint/2010/main" val="2424578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Zorgprogramma Yuneco Vluchtelingen</a:t>
            </a:r>
            <a:endParaRPr lang="nl-BE" dirty="0"/>
          </a:p>
        </p:txBody>
      </p:sp>
      <p:sp>
        <p:nvSpPr>
          <p:cNvPr id="3" name="Tijdelijke aanduiding voor inhoud 2"/>
          <p:cNvSpPr>
            <a:spLocks noGrp="1"/>
          </p:cNvSpPr>
          <p:nvPr>
            <p:ph idx="1"/>
          </p:nvPr>
        </p:nvSpPr>
        <p:spPr>
          <a:xfrm>
            <a:off x="540913" y="2338197"/>
            <a:ext cx="10571088" cy="3167658"/>
          </a:xfrm>
        </p:spPr>
        <p:txBody>
          <a:bodyPr>
            <a:normAutofit/>
          </a:bodyPr>
          <a:lstStyle/>
          <a:p>
            <a:pPr marL="285750" indent="-285750" defTabSz="914400">
              <a:buFont typeface="Arial" panose="020B0604020202020204" pitchFamily="34" charset="0"/>
              <a:buChar char="•"/>
            </a:pPr>
            <a:r>
              <a:rPr lang="nl-BE" sz="1800" dirty="0">
                <a:solidFill>
                  <a:srgbClr val="3E9B9E"/>
                </a:solidFill>
                <a:latin typeface="+mn-lt"/>
                <a:ea typeface="+mn-ea"/>
                <a:cs typeface="+mn-cs"/>
              </a:rPr>
              <a:t>Doelgroep: recente migratieachtergrond</a:t>
            </a:r>
          </a:p>
          <a:p>
            <a:pPr marL="285750" indent="-285750" defTabSz="914400">
              <a:buFont typeface="Arial" panose="020B0604020202020204" pitchFamily="34" charset="0"/>
              <a:buChar char="•"/>
            </a:pPr>
            <a:r>
              <a:rPr lang="nl-BE" sz="1800" dirty="0">
                <a:solidFill>
                  <a:srgbClr val="3E9B9E"/>
                </a:solidFill>
                <a:latin typeface="+mn-lt"/>
                <a:ea typeface="+mn-ea"/>
                <a:cs typeface="+mn-cs"/>
              </a:rPr>
              <a:t>Aanbod: consult of care traject</a:t>
            </a:r>
          </a:p>
          <a:p>
            <a:pPr marL="285750" lvl="1" defTabSz="914400">
              <a:buFont typeface="Arial" panose="020B0604020202020204" pitchFamily="34" charset="0"/>
              <a:buChar char="•"/>
            </a:pPr>
            <a:r>
              <a:rPr lang="nl-BE" sz="1800" dirty="0">
                <a:solidFill>
                  <a:srgbClr val="3E9B9E"/>
                </a:solidFill>
                <a:latin typeface="+mn-lt"/>
                <a:ea typeface="+mn-ea"/>
                <a:cs typeface="+mn-cs"/>
              </a:rPr>
              <a:t>Doel:  </a:t>
            </a:r>
            <a:r>
              <a:rPr lang="nl-BE" sz="1800" dirty="0" err="1">
                <a:solidFill>
                  <a:srgbClr val="3E9B9E"/>
                </a:solidFill>
                <a:latin typeface="+mn-lt"/>
                <a:ea typeface="+mn-ea"/>
                <a:cs typeface="+mn-cs"/>
              </a:rPr>
              <a:t>Toeleiden</a:t>
            </a:r>
            <a:r>
              <a:rPr lang="nl-BE" sz="1800" dirty="0">
                <a:solidFill>
                  <a:srgbClr val="3E9B9E"/>
                </a:solidFill>
                <a:latin typeface="+mn-lt"/>
                <a:ea typeface="+mn-ea"/>
                <a:cs typeface="+mn-cs"/>
              </a:rPr>
              <a:t> naar en drempels naar hulpverlening proberen weg te werken </a:t>
            </a:r>
          </a:p>
          <a:p>
            <a:pPr marL="285750" lvl="1" defTabSz="914400">
              <a:buFont typeface="Arial" panose="020B0604020202020204" pitchFamily="34" charset="0"/>
              <a:buChar char="•"/>
            </a:pPr>
            <a:r>
              <a:rPr lang="nl-BE" sz="1800" dirty="0">
                <a:solidFill>
                  <a:srgbClr val="3E9B9E"/>
                </a:solidFill>
                <a:latin typeface="+mn-lt"/>
                <a:ea typeface="+mn-ea"/>
                <a:cs typeface="+mn-cs"/>
              </a:rPr>
              <a:t>Netwerk in kaart brengen en indien nodig uitbreiden België/thuisland </a:t>
            </a:r>
          </a:p>
        </p:txBody>
      </p:sp>
    </p:spTree>
    <p:extLst>
      <p:ext uri="{BB962C8B-B14F-4D97-AF65-F5344CB8AC3E}">
        <p14:creationId xmlns:p14="http://schemas.microsoft.com/office/powerpoint/2010/main" val="82209333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7071" y="483865"/>
            <a:ext cx="7524003" cy="970450"/>
          </a:xfrm>
        </p:spPr>
        <p:txBody>
          <a:bodyPr/>
          <a:lstStyle/>
          <a:p>
            <a:r>
              <a:rPr lang="nl-BE" dirty="0" smtClean="0">
                <a:solidFill>
                  <a:schemeClr val="tx1"/>
                </a:solidFill>
                <a:effectLst>
                  <a:outerShdw blurRad="38100" dist="38100" dir="2700000" algn="tl">
                    <a:srgbClr val="000000">
                      <a:alpha val="43137"/>
                    </a:srgbClr>
                  </a:outerShdw>
                </a:effectLst>
              </a:rPr>
              <a:t>Zorgprogramma casemanagement</a:t>
            </a:r>
            <a:endParaRPr lang="nl-BE" dirty="0">
              <a:solidFill>
                <a:schemeClr val="tx1"/>
              </a:solidFill>
              <a:effectLst>
                <a:outerShdw blurRad="38100" dist="38100" dir="2700000" algn="tl">
                  <a:srgbClr val="000000">
                    <a:alpha val="43137"/>
                  </a:srgbClr>
                </a:outerShdw>
              </a:effectLst>
            </a:endParaRPr>
          </a:p>
        </p:txBody>
      </p:sp>
      <p:sp>
        <p:nvSpPr>
          <p:cNvPr id="3" name="Tekstvak 2"/>
          <p:cNvSpPr txBox="1"/>
          <p:nvPr/>
        </p:nvSpPr>
        <p:spPr>
          <a:xfrm>
            <a:off x="1295400" y="2841171"/>
            <a:ext cx="9949543" cy="1754326"/>
          </a:xfrm>
          <a:prstGeom prst="rect">
            <a:avLst/>
          </a:prstGeom>
          <a:noFill/>
        </p:spPr>
        <p:txBody>
          <a:bodyPr wrap="square" rtlCol="0">
            <a:spAutoFit/>
          </a:bodyPr>
          <a:lstStyle/>
          <a:p>
            <a:pPr marL="285750" indent="-285750">
              <a:buFont typeface="Arial" panose="020B0604020202020204" pitchFamily="34" charset="0"/>
              <a:buChar char="•"/>
            </a:pPr>
            <a:r>
              <a:rPr lang="nl-NL" dirty="0" smtClean="0">
                <a:solidFill>
                  <a:srgbClr val="3E9B9E"/>
                </a:solidFill>
              </a:rPr>
              <a:t>Nood aan een coördinerende rol om te komen tot een gezamenlijk plan om te komen tot een gedeeld zorgplan voor de jongere en diens context</a:t>
            </a:r>
          </a:p>
          <a:p>
            <a:pPr marL="285750" indent="-285750">
              <a:buFont typeface="Arial" panose="020B0604020202020204" pitchFamily="34" charset="0"/>
              <a:buChar char="•"/>
            </a:pPr>
            <a:r>
              <a:rPr lang="nl-NL" dirty="0" smtClean="0">
                <a:solidFill>
                  <a:srgbClr val="3E9B9E"/>
                </a:solidFill>
              </a:rPr>
              <a:t>Complexe en vastgelopen zorgtrajecten waarbij er nood is aan een neutrale externe partner</a:t>
            </a:r>
          </a:p>
          <a:p>
            <a:pPr marL="285750" indent="-285750">
              <a:buFont typeface="Arial" panose="020B0604020202020204" pitchFamily="34" charset="0"/>
              <a:buChar char="•"/>
            </a:pPr>
            <a:r>
              <a:rPr lang="nl-NL" dirty="0" smtClean="0">
                <a:solidFill>
                  <a:srgbClr val="3E9B9E"/>
                </a:solidFill>
              </a:rPr>
              <a:t>Zo kort als mogelijk en zo lang als nodig</a:t>
            </a:r>
          </a:p>
          <a:p>
            <a:pPr marL="285750" indent="-285750">
              <a:buFont typeface="Arial" panose="020B0604020202020204" pitchFamily="34" charset="0"/>
              <a:buChar char="•"/>
            </a:pPr>
            <a:r>
              <a:rPr lang="nl-NL" b="1" dirty="0" smtClean="0">
                <a:solidFill>
                  <a:srgbClr val="3E9B9E"/>
                </a:solidFill>
              </a:rPr>
              <a:t>Aanmelden</a:t>
            </a:r>
            <a:r>
              <a:rPr lang="nl-NL" dirty="0" smtClean="0">
                <a:solidFill>
                  <a:srgbClr val="3E9B9E"/>
                </a:solidFill>
              </a:rPr>
              <a:t>: </a:t>
            </a:r>
            <a:r>
              <a:rPr lang="nl-NL" dirty="0" smtClean="0">
                <a:solidFill>
                  <a:srgbClr val="3E9B9E"/>
                </a:solidFill>
                <a:hlinkClick r:id="rId4"/>
              </a:rPr>
              <a:t>www.yuneco.be/aanmelden-casemanagement</a:t>
            </a:r>
            <a:r>
              <a:rPr lang="nl-NL" dirty="0" smtClean="0">
                <a:solidFill>
                  <a:srgbClr val="3E9B9E"/>
                </a:solidFill>
              </a:rPr>
              <a:t> </a:t>
            </a:r>
            <a:endParaRPr lang="nl-NL" dirty="0">
              <a:solidFill>
                <a:srgbClr val="3E9B9E"/>
              </a:solidFill>
            </a:endParaRPr>
          </a:p>
        </p:txBody>
      </p:sp>
    </p:spTree>
    <p:extLst>
      <p:ext uri="{BB962C8B-B14F-4D97-AF65-F5344CB8AC3E}">
        <p14:creationId xmlns:p14="http://schemas.microsoft.com/office/powerpoint/2010/main" val="32055599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solidFill>
                  <a:schemeClr val="tx1"/>
                </a:solidFill>
                <a:effectLst>
                  <a:outerShdw blurRad="38100" dist="38100" dir="2700000" algn="tl">
                    <a:srgbClr val="000000">
                      <a:alpha val="43137"/>
                    </a:srgbClr>
                  </a:outerShdw>
                </a:effectLst>
              </a:rPr>
              <a:t>Opzet casemanagement</a:t>
            </a:r>
            <a:endParaRPr lang="nl-NL" dirty="0">
              <a:solidFill>
                <a:schemeClr val="tx1"/>
              </a:solidFill>
            </a:endParaRPr>
          </a:p>
        </p:txBody>
      </p:sp>
      <p:sp>
        <p:nvSpPr>
          <p:cNvPr id="4" name="Ovaal 3"/>
          <p:cNvSpPr/>
          <p:nvPr/>
        </p:nvSpPr>
        <p:spPr>
          <a:xfrm>
            <a:off x="3982529" y="2425943"/>
            <a:ext cx="3916393" cy="3416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t>ZORGPLAN</a:t>
            </a:r>
          </a:p>
          <a:p>
            <a:pPr marL="342900" indent="-342900" algn="ctr">
              <a:buFontTx/>
              <a:buChar char="-"/>
            </a:pPr>
            <a:r>
              <a:rPr lang="nl-NL" sz="2400" b="1" dirty="0"/>
              <a:t>Participatie</a:t>
            </a:r>
          </a:p>
          <a:p>
            <a:pPr marL="342900" indent="-342900" algn="ctr">
              <a:buFontTx/>
              <a:buChar char="-"/>
            </a:pPr>
            <a:r>
              <a:rPr lang="nl-NL" sz="2400" b="1" dirty="0"/>
              <a:t>Communicatie</a:t>
            </a:r>
          </a:p>
          <a:p>
            <a:pPr marL="342900" indent="-342900" algn="ctr">
              <a:buFontTx/>
              <a:buChar char="-"/>
            </a:pPr>
            <a:r>
              <a:rPr lang="nl-NL" sz="2400" b="1" dirty="0"/>
              <a:t>engagement</a:t>
            </a:r>
          </a:p>
        </p:txBody>
      </p:sp>
      <p:sp>
        <p:nvSpPr>
          <p:cNvPr id="20" name="Rechthoek 19"/>
          <p:cNvSpPr/>
          <p:nvPr/>
        </p:nvSpPr>
        <p:spPr>
          <a:xfrm>
            <a:off x="2936274" y="4939714"/>
            <a:ext cx="1023668" cy="3968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PAPA</a:t>
            </a:r>
          </a:p>
        </p:txBody>
      </p:sp>
      <p:sp>
        <p:nvSpPr>
          <p:cNvPr id="21" name="Rechthoek 20"/>
          <p:cNvSpPr/>
          <p:nvPr/>
        </p:nvSpPr>
        <p:spPr>
          <a:xfrm>
            <a:off x="4408098" y="5979902"/>
            <a:ext cx="1532626" cy="3968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HUISARTS</a:t>
            </a:r>
          </a:p>
        </p:txBody>
      </p:sp>
      <p:sp>
        <p:nvSpPr>
          <p:cNvPr id="22" name="Rechthoek 21"/>
          <p:cNvSpPr/>
          <p:nvPr/>
        </p:nvSpPr>
        <p:spPr>
          <a:xfrm>
            <a:off x="1560570" y="3846351"/>
            <a:ext cx="2265844" cy="4649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bg1"/>
                </a:solidFill>
              </a:rPr>
              <a:t>OPNAME psychiatrie</a:t>
            </a:r>
          </a:p>
        </p:txBody>
      </p:sp>
      <p:sp>
        <p:nvSpPr>
          <p:cNvPr id="23" name="Rechthoek 22"/>
          <p:cNvSpPr/>
          <p:nvPr/>
        </p:nvSpPr>
        <p:spPr>
          <a:xfrm>
            <a:off x="6222412" y="5984798"/>
            <a:ext cx="2459324" cy="3968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PSYCHOLOGE CGG</a:t>
            </a:r>
          </a:p>
        </p:txBody>
      </p:sp>
      <p:sp>
        <p:nvSpPr>
          <p:cNvPr id="24" name="Rechthoek 23"/>
          <p:cNvSpPr/>
          <p:nvPr/>
        </p:nvSpPr>
        <p:spPr>
          <a:xfrm>
            <a:off x="7452075" y="2464755"/>
            <a:ext cx="1668249" cy="3968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PSYCHIATER</a:t>
            </a:r>
          </a:p>
        </p:txBody>
      </p:sp>
      <p:sp>
        <p:nvSpPr>
          <p:cNvPr id="25" name="Rechthoek 24"/>
          <p:cNvSpPr/>
          <p:nvPr/>
        </p:nvSpPr>
        <p:spPr>
          <a:xfrm>
            <a:off x="8134464" y="4094707"/>
            <a:ext cx="890117" cy="4055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CLB</a:t>
            </a:r>
          </a:p>
        </p:txBody>
      </p:sp>
      <p:sp>
        <p:nvSpPr>
          <p:cNvPr id="26" name="Rechthoek 25"/>
          <p:cNvSpPr/>
          <p:nvPr/>
        </p:nvSpPr>
        <p:spPr>
          <a:xfrm>
            <a:off x="7790875" y="2937615"/>
            <a:ext cx="1756279" cy="3524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PLEEGZORG</a:t>
            </a:r>
          </a:p>
        </p:txBody>
      </p:sp>
      <p:sp>
        <p:nvSpPr>
          <p:cNvPr id="27" name="Rechthoek 26"/>
          <p:cNvSpPr/>
          <p:nvPr/>
        </p:nvSpPr>
        <p:spPr>
          <a:xfrm>
            <a:off x="1858263" y="4483127"/>
            <a:ext cx="2040357" cy="3968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TIME-OUT VAPH</a:t>
            </a:r>
          </a:p>
        </p:txBody>
      </p:sp>
      <p:sp>
        <p:nvSpPr>
          <p:cNvPr id="28" name="Rechthoek 27"/>
          <p:cNvSpPr/>
          <p:nvPr/>
        </p:nvSpPr>
        <p:spPr>
          <a:xfrm>
            <a:off x="7920523" y="3478336"/>
            <a:ext cx="1860111" cy="4136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PLEEGOUDERS</a:t>
            </a:r>
          </a:p>
        </p:txBody>
      </p:sp>
      <p:sp>
        <p:nvSpPr>
          <p:cNvPr id="29" name="Rechthoek 28"/>
          <p:cNvSpPr/>
          <p:nvPr/>
        </p:nvSpPr>
        <p:spPr>
          <a:xfrm>
            <a:off x="7842220" y="4735218"/>
            <a:ext cx="2334237" cy="3276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ZORGCÖÖ school</a:t>
            </a:r>
          </a:p>
        </p:txBody>
      </p:sp>
      <p:sp>
        <p:nvSpPr>
          <p:cNvPr id="30" name="Rechthoek 29"/>
          <p:cNvSpPr/>
          <p:nvPr/>
        </p:nvSpPr>
        <p:spPr>
          <a:xfrm>
            <a:off x="7604849" y="5275544"/>
            <a:ext cx="2291916" cy="5160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Consulente</a:t>
            </a:r>
          </a:p>
          <a:p>
            <a:pPr algn="ctr"/>
            <a:r>
              <a:rPr lang="nl-NL" dirty="0">
                <a:solidFill>
                  <a:schemeClr val="bg1"/>
                </a:solidFill>
              </a:rPr>
              <a:t>JEUGDRECHTBANK</a:t>
            </a:r>
          </a:p>
        </p:txBody>
      </p:sp>
      <p:sp>
        <p:nvSpPr>
          <p:cNvPr id="31" name="Rechthoek 30"/>
          <p:cNvSpPr/>
          <p:nvPr/>
        </p:nvSpPr>
        <p:spPr>
          <a:xfrm>
            <a:off x="1712622" y="5485024"/>
            <a:ext cx="2875472" cy="3968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CONTEXTBEGELEIDER</a:t>
            </a:r>
          </a:p>
        </p:txBody>
      </p:sp>
      <p:sp>
        <p:nvSpPr>
          <p:cNvPr id="32" name="Rechthoek 31"/>
          <p:cNvSpPr/>
          <p:nvPr/>
        </p:nvSpPr>
        <p:spPr>
          <a:xfrm>
            <a:off x="3200806" y="2610191"/>
            <a:ext cx="1092360" cy="3652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MAMA</a:t>
            </a:r>
          </a:p>
        </p:txBody>
      </p:sp>
      <p:sp>
        <p:nvSpPr>
          <p:cNvPr id="34" name="Rechthoek 33"/>
          <p:cNvSpPr/>
          <p:nvPr/>
        </p:nvSpPr>
        <p:spPr>
          <a:xfrm>
            <a:off x="3826415" y="1991850"/>
            <a:ext cx="1668249" cy="3968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JONGERE</a:t>
            </a:r>
          </a:p>
        </p:txBody>
      </p:sp>
      <p:sp>
        <p:nvSpPr>
          <p:cNvPr id="35" name="Rechthoek 34"/>
          <p:cNvSpPr/>
          <p:nvPr/>
        </p:nvSpPr>
        <p:spPr>
          <a:xfrm>
            <a:off x="5940724" y="1931984"/>
            <a:ext cx="2124796" cy="3968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CASEMANAGER</a:t>
            </a:r>
          </a:p>
        </p:txBody>
      </p:sp>
      <p:sp>
        <p:nvSpPr>
          <p:cNvPr id="33" name="Rechthoek 32"/>
          <p:cNvSpPr/>
          <p:nvPr/>
        </p:nvSpPr>
        <p:spPr>
          <a:xfrm>
            <a:off x="2669421" y="3241268"/>
            <a:ext cx="1092360" cy="3652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Broer</a:t>
            </a:r>
          </a:p>
        </p:txBody>
      </p:sp>
    </p:spTree>
    <p:extLst>
      <p:ext uri="{BB962C8B-B14F-4D97-AF65-F5344CB8AC3E}">
        <p14:creationId xmlns:p14="http://schemas.microsoft.com/office/powerpoint/2010/main" val="2676472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YUNECO Crosslink</a:t>
            </a:r>
            <a:endParaRPr lang="nl-BE"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5985" y="2396347"/>
            <a:ext cx="5391598" cy="3601460"/>
          </a:xfrm>
          <a:prstGeom prst="rect">
            <a:avLst/>
          </a:prstGeom>
        </p:spPr>
      </p:pic>
    </p:spTree>
    <p:extLst>
      <p:ext uri="{BB962C8B-B14F-4D97-AF65-F5344CB8AC3E}">
        <p14:creationId xmlns:p14="http://schemas.microsoft.com/office/powerpoint/2010/main" val="2715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71" y="483865"/>
            <a:ext cx="7524003" cy="970450"/>
          </a:xfrm>
        </p:spPr>
        <p:txBody>
          <a:bodyPr/>
          <a:lstStyle/>
          <a:p>
            <a:r>
              <a:rPr lang="nl-BE" dirty="0" smtClean="0">
                <a:solidFill>
                  <a:schemeClr val="tx1"/>
                </a:solidFill>
                <a:effectLst>
                  <a:outerShdw blurRad="38100" dist="38100" dir="2700000" algn="tl">
                    <a:srgbClr val="000000">
                      <a:alpha val="43137"/>
                    </a:srgbClr>
                  </a:outerShdw>
                </a:effectLst>
              </a:rPr>
              <a:t>Crosslink</a:t>
            </a:r>
            <a:endParaRPr lang="nl-BE" dirty="0">
              <a:solidFill>
                <a:schemeClr val="tx1"/>
              </a:solidFill>
              <a:effectLst>
                <a:outerShdw blurRad="38100" dist="38100" dir="2700000" algn="tl">
                  <a:srgbClr val="000000">
                    <a:alpha val="43137"/>
                  </a:srgbClr>
                </a:outerShdw>
              </a:effectLst>
            </a:endParaRPr>
          </a:p>
        </p:txBody>
      </p:sp>
      <p:sp>
        <p:nvSpPr>
          <p:cNvPr id="3" name="Tekstvak 2"/>
          <p:cNvSpPr txBox="1"/>
          <p:nvPr/>
        </p:nvSpPr>
        <p:spPr>
          <a:xfrm>
            <a:off x="447071" y="2454310"/>
            <a:ext cx="9949543" cy="3200876"/>
          </a:xfrm>
          <a:prstGeom prst="rect">
            <a:avLst/>
          </a:prstGeom>
          <a:noFill/>
        </p:spPr>
        <p:txBody>
          <a:bodyPr wrap="square" rtlCol="0">
            <a:spAutoFit/>
          </a:bodyPr>
          <a:lstStyle/>
          <a:p>
            <a:r>
              <a:rPr lang="nl-BE" sz="2000" b="1" dirty="0">
                <a:solidFill>
                  <a:srgbClr val="3E9B9E"/>
                </a:solidFill>
              </a:rPr>
              <a:t>Doelstelling</a:t>
            </a:r>
          </a:p>
          <a:p>
            <a:endParaRPr lang="nl-BE" sz="2000" b="1" dirty="0">
              <a:solidFill>
                <a:srgbClr val="3E9B9E"/>
              </a:solidFill>
            </a:endParaRPr>
          </a:p>
          <a:p>
            <a:r>
              <a:rPr lang="nl-BE" dirty="0">
                <a:solidFill>
                  <a:srgbClr val="3E9B9E"/>
                </a:solidFill>
              </a:rPr>
              <a:t>Bestaand GGZ-</a:t>
            </a:r>
            <a:r>
              <a:rPr lang="nl-BE" b="1" dirty="0">
                <a:solidFill>
                  <a:srgbClr val="3E9B9E"/>
                </a:solidFill>
              </a:rPr>
              <a:t>expertise</a:t>
            </a:r>
            <a:r>
              <a:rPr lang="nl-BE" dirty="0">
                <a:solidFill>
                  <a:srgbClr val="3E9B9E"/>
                </a:solidFill>
              </a:rPr>
              <a:t> delen met partners in de eerste lijn en andere sectoren via </a:t>
            </a:r>
            <a:r>
              <a:rPr lang="nl-BE" b="1" dirty="0">
                <a:solidFill>
                  <a:srgbClr val="3E9B9E"/>
                </a:solidFill>
              </a:rPr>
              <a:t>intersectorale </a:t>
            </a:r>
            <a:r>
              <a:rPr lang="nl-BE" b="1" dirty="0" smtClean="0">
                <a:solidFill>
                  <a:srgbClr val="3E9B9E"/>
                </a:solidFill>
              </a:rPr>
              <a:t>kennisdeling</a:t>
            </a:r>
          </a:p>
          <a:p>
            <a:endParaRPr lang="nl-BE" b="1" dirty="0">
              <a:solidFill>
                <a:srgbClr val="3E9B9E"/>
              </a:solidFill>
            </a:endParaRPr>
          </a:p>
          <a:p>
            <a:r>
              <a:rPr lang="nl-BE" dirty="0" smtClean="0">
                <a:solidFill>
                  <a:srgbClr val="3E9B9E"/>
                </a:solidFill>
              </a:rPr>
              <a:t>Casussen met een GGZ problematiek</a:t>
            </a:r>
          </a:p>
          <a:p>
            <a:r>
              <a:rPr lang="nl-BE" dirty="0" smtClean="0">
                <a:solidFill>
                  <a:srgbClr val="3E9B9E"/>
                </a:solidFill>
              </a:rPr>
              <a:t>Waarbij spraken is van ofwel vastgelopen langere trajecten ofwel eerste crisissituaties</a:t>
            </a:r>
          </a:p>
          <a:p>
            <a:r>
              <a:rPr lang="nl-BE" dirty="0" smtClean="0">
                <a:solidFill>
                  <a:srgbClr val="3E9B9E"/>
                </a:solidFill>
              </a:rPr>
              <a:t>En waarbij er nood is aan sector overschrijdend aanbod</a:t>
            </a:r>
          </a:p>
          <a:p>
            <a:endParaRPr lang="nl-BE" dirty="0">
              <a:solidFill>
                <a:srgbClr val="3E9B9E"/>
              </a:solidFill>
            </a:endParaRPr>
          </a:p>
          <a:p>
            <a:r>
              <a:rPr lang="nl-BE" dirty="0" smtClean="0">
                <a:solidFill>
                  <a:srgbClr val="3E9B9E"/>
                </a:solidFill>
              </a:rPr>
              <a:t>Interesse voor deelname: mail naar </a:t>
            </a:r>
            <a:r>
              <a:rPr lang="nl-BE" dirty="0" smtClean="0">
                <a:solidFill>
                  <a:srgbClr val="3E9B9E"/>
                </a:solidFill>
                <a:hlinkClick r:id="rId2"/>
              </a:rPr>
              <a:t>jade.neeskens@yuneco.be</a:t>
            </a:r>
            <a:r>
              <a:rPr lang="nl-BE" dirty="0" smtClean="0">
                <a:solidFill>
                  <a:srgbClr val="3E9B9E"/>
                </a:solidFill>
              </a:rPr>
              <a:t> regio Halle Vilvoorde</a:t>
            </a:r>
          </a:p>
          <a:p>
            <a:endParaRPr lang="nl-BE" b="1" dirty="0">
              <a:solidFill>
                <a:schemeClr val="accent1">
                  <a:lumMod val="75000"/>
                </a:schemeClr>
              </a:solidFill>
            </a:endParaRPr>
          </a:p>
        </p:txBody>
      </p:sp>
    </p:spTree>
    <p:extLst>
      <p:ext uri="{BB962C8B-B14F-4D97-AF65-F5344CB8AC3E}">
        <p14:creationId xmlns:p14="http://schemas.microsoft.com/office/powerpoint/2010/main" val="2524685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YUNECO Connect</a:t>
            </a:r>
            <a:endParaRPr lang="nl-BE"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4227" y="2385204"/>
            <a:ext cx="5565764" cy="3710509"/>
          </a:xfrm>
          <a:prstGeom prst="rect">
            <a:avLst/>
          </a:prstGeom>
        </p:spPr>
      </p:pic>
    </p:spTree>
    <p:extLst>
      <p:ext uri="{BB962C8B-B14F-4D97-AF65-F5344CB8AC3E}">
        <p14:creationId xmlns:p14="http://schemas.microsoft.com/office/powerpoint/2010/main" val="4254478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580B59-37C5-4DBE-80E2-C6FD531D882F}"/>
              </a:ext>
            </a:extLst>
          </p:cNvPr>
          <p:cNvSpPr>
            <a:spLocks noGrp="1"/>
          </p:cNvSpPr>
          <p:nvPr>
            <p:ph type="title"/>
          </p:nvPr>
        </p:nvSpPr>
        <p:spPr/>
        <p:txBody>
          <a:bodyPr/>
          <a:lstStyle/>
          <a:p>
            <a:r>
              <a:rPr lang="nl-BE" dirty="0"/>
              <a:t>Algemene situering</a:t>
            </a:r>
          </a:p>
        </p:txBody>
      </p:sp>
      <p:sp>
        <p:nvSpPr>
          <p:cNvPr id="3" name="Tijdelijke aanduiding voor inhoud 2">
            <a:extLst>
              <a:ext uri="{FF2B5EF4-FFF2-40B4-BE49-F238E27FC236}">
                <a16:creationId xmlns:a16="http://schemas.microsoft.com/office/drawing/2014/main" id="{C317C763-15E7-48F6-94E8-30815D07C328}"/>
              </a:ext>
            </a:extLst>
          </p:cNvPr>
          <p:cNvSpPr>
            <a:spLocks noGrp="1"/>
          </p:cNvSpPr>
          <p:nvPr>
            <p:ph idx="1"/>
          </p:nvPr>
        </p:nvSpPr>
        <p:spPr>
          <a:xfrm>
            <a:off x="721218" y="2501256"/>
            <a:ext cx="9136784" cy="3636510"/>
          </a:xfrm>
        </p:spPr>
        <p:txBody>
          <a:bodyPr>
            <a:normAutofit/>
          </a:bodyPr>
          <a:lstStyle/>
          <a:p>
            <a:pPr>
              <a:lnSpc>
                <a:spcPct val="120000"/>
              </a:lnSpc>
              <a:buFont typeface="Arial" panose="020B0604020202020204" pitchFamily="34" charset="0"/>
              <a:buChar char="•"/>
            </a:pPr>
            <a:r>
              <a:rPr lang="nl-BE" sz="1800" dirty="0">
                <a:solidFill>
                  <a:srgbClr val="3E9B9E"/>
                </a:solidFill>
                <a:latin typeface="+mn-lt"/>
                <a:ea typeface="+mn-ea"/>
                <a:cs typeface="+mn-cs"/>
              </a:rPr>
              <a:t>Yuneco is het </a:t>
            </a:r>
            <a:r>
              <a:rPr lang="nl-BE" sz="1800" b="1" dirty="0" smtClean="0">
                <a:solidFill>
                  <a:srgbClr val="3E9B9E"/>
                </a:solidFill>
                <a:latin typeface="+mn-lt"/>
                <a:ea typeface="+mn-ea"/>
                <a:cs typeface="+mn-cs"/>
              </a:rPr>
              <a:t>netwerk</a:t>
            </a:r>
            <a:r>
              <a:rPr lang="nl-BE" sz="1800" dirty="0" smtClean="0">
                <a:solidFill>
                  <a:srgbClr val="3E9B9E"/>
                </a:solidFill>
                <a:latin typeface="+mn-lt"/>
                <a:ea typeface="+mn-ea"/>
                <a:cs typeface="+mn-cs"/>
              </a:rPr>
              <a:t> </a:t>
            </a:r>
            <a:r>
              <a:rPr lang="nl-BE" sz="1800" dirty="0">
                <a:solidFill>
                  <a:srgbClr val="3E9B9E"/>
                </a:solidFill>
                <a:latin typeface="+mn-lt"/>
                <a:ea typeface="+mn-ea"/>
                <a:cs typeface="+mn-cs"/>
              </a:rPr>
              <a:t>en </a:t>
            </a:r>
            <a:r>
              <a:rPr lang="nl-BE" sz="1800" dirty="0">
                <a:solidFill>
                  <a:srgbClr val="3E9B9E"/>
                </a:solidFill>
                <a:latin typeface="+mn-lt"/>
                <a:ea typeface="+mn-ea"/>
                <a:cs typeface="+mn-cs"/>
              </a:rPr>
              <a:t>samenwerkingsverband </a:t>
            </a:r>
            <a:r>
              <a:rPr lang="nl-BE" sz="1800" dirty="0">
                <a:solidFill>
                  <a:srgbClr val="3E9B9E"/>
                </a:solidFill>
                <a:latin typeface="+mn-lt"/>
                <a:ea typeface="+mn-ea"/>
                <a:cs typeface="+mn-cs"/>
              </a:rPr>
              <a:t>tussen verschillende partners betrokken bij de geestelijke gezondheid van alle kinderen en jongeren wonend in de provincie Vlaams-Brabant</a:t>
            </a:r>
          </a:p>
          <a:p>
            <a:pPr>
              <a:lnSpc>
                <a:spcPct val="120000"/>
              </a:lnSpc>
              <a:buFont typeface="Arial" panose="020B0604020202020204" pitchFamily="34" charset="0"/>
              <a:buChar char="•"/>
            </a:pPr>
            <a:r>
              <a:rPr lang="nl-BE" sz="1800" dirty="0">
                <a:solidFill>
                  <a:srgbClr val="3E9B9E"/>
                </a:solidFill>
                <a:latin typeface="+mn-lt"/>
                <a:ea typeface="+mn-ea"/>
                <a:cs typeface="+mn-cs"/>
              </a:rPr>
              <a:t>Richt zich vnl. op kinderen en jongeren (0 tot 18 </a:t>
            </a:r>
            <a:r>
              <a:rPr lang="nl-BE" sz="1800" dirty="0">
                <a:solidFill>
                  <a:srgbClr val="3E9B9E"/>
                </a:solidFill>
                <a:latin typeface="+mn-lt"/>
                <a:ea typeface="+mn-ea"/>
                <a:cs typeface="+mn-cs"/>
              </a:rPr>
              <a:t>jaar, met aandacht voor transitiegroep 16-23 jaar) </a:t>
            </a:r>
            <a:r>
              <a:rPr lang="nl-BE" sz="1800" dirty="0">
                <a:solidFill>
                  <a:srgbClr val="3E9B9E"/>
                </a:solidFill>
                <a:latin typeface="+mn-lt"/>
                <a:ea typeface="+mn-ea"/>
                <a:cs typeface="+mn-cs"/>
              </a:rPr>
              <a:t>met een psychische of psychiatrische stoornis en hun </a:t>
            </a:r>
            <a:r>
              <a:rPr lang="nl-BE" sz="1800" dirty="0">
                <a:solidFill>
                  <a:srgbClr val="3E9B9E"/>
                </a:solidFill>
                <a:latin typeface="+mn-lt"/>
                <a:ea typeface="+mn-ea"/>
                <a:cs typeface="+mn-cs"/>
              </a:rPr>
              <a:t>context</a:t>
            </a:r>
            <a:endParaRPr lang="nl-BE" sz="1800" dirty="0">
              <a:solidFill>
                <a:srgbClr val="3E9B9E"/>
              </a:solidFill>
              <a:latin typeface="+mn-lt"/>
              <a:ea typeface="+mn-ea"/>
              <a:cs typeface="+mn-cs"/>
            </a:endParaRPr>
          </a:p>
        </p:txBody>
      </p:sp>
    </p:spTree>
    <p:extLst>
      <p:ext uri="{BB962C8B-B14F-4D97-AF65-F5344CB8AC3E}">
        <p14:creationId xmlns:p14="http://schemas.microsoft.com/office/powerpoint/2010/main" val="158587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YUNECO </a:t>
            </a:r>
            <a:r>
              <a:rPr lang="nl-BE" dirty="0" smtClean="0"/>
              <a:t>Connect - </a:t>
            </a:r>
            <a:r>
              <a:rPr lang="nl-BE" dirty="0" err="1" smtClean="0"/>
              <a:t>infa</a:t>
            </a:r>
            <a:r>
              <a:rPr lang="nl-BE" dirty="0" err="1" smtClean="0"/>
              <a:t>nts</a:t>
            </a:r>
            <a:endParaRPr lang="nl-BE" dirty="0"/>
          </a:p>
        </p:txBody>
      </p:sp>
      <p:sp>
        <p:nvSpPr>
          <p:cNvPr id="4" name="Tekstvak 3"/>
          <p:cNvSpPr txBox="1"/>
          <p:nvPr/>
        </p:nvSpPr>
        <p:spPr>
          <a:xfrm>
            <a:off x="309799" y="2479430"/>
            <a:ext cx="11572399" cy="3416320"/>
          </a:xfrm>
          <a:prstGeom prst="rect">
            <a:avLst/>
          </a:prstGeom>
          <a:noFill/>
        </p:spPr>
        <p:txBody>
          <a:bodyPr wrap="none" rtlCol="0">
            <a:spAutoFit/>
          </a:bodyPr>
          <a:lstStyle/>
          <a:p>
            <a:r>
              <a:rPr lang="nl-BE" b="1" dirty="0">
                <a:solidFill>
                  <a:srgbClr val="3E9B9E"/>
                </a:solidFill>
              </a:rPr>
              <a:t>Doelgroep</a:t>
            </a:r>
          </a:p>
          <a:p>
            <a:pPr marL="342900" indent="-342900">
              <a:buFont typeface="Arial" panose="020B0604020202020204" pitchFamily="34" charset="0"/>
              <a:buChar char="•"/>
            </a:pPr>
            <a:r>
              <a:rPr lang="nl-BE" dirty="0">
                <a:solidFill>
                  <a:srgbClr val="3E9B9E"/>
                </a:solidFill>
              </a:rPr>
              <a:t>hulpverleners binnen de regio Halle/Vilvoorde,</a:t>
            </a:r>
          </a:p>
          <a:p>
            <a:pPr marL="342900" indent="-342900">
              <a:buFont typeface="Arial" panose="020B0604020202020204" pitchFamily="34" charset="0"/>
              <a:buChar char="•"/>
            </a:pPr>
            <a:r>
              <a:rPr lang="nl-BE" dirty="0">
                <a:solidFill>
                  <a:srgbClr val="3E9B9E"/>
                </a:solidFill>
              </a:rPr>
              <a:t>die een vraag hebben omtrent een infant (0-3jaar),</a:t>
            </a:r>
          </a:p>
          <a:p>
            <a:pPr marL="342900" indent="-342900">
              <a:buFont typeface="Arial" panose="020B0604020202020204" pitchFamily="34" charset="0"/>
              <a:buChar char="•"/>
            </a:pPr>
            <a:r>
              <a:rPr lang="nl-BE" dirty="0">
                <a:solidFill>
                  <a:srgbClr val="3E9B9E"/>
                </a:solidFill>
              </a:rPr>
              <a:t>betreffende pre-, peri- en postnatale problematieken, waarbij de ouder-kind relatie centraal staat.</a:t>
            </a:r>
          </a:p>
          <a:p>
            <a:pPr lvl="0"/>
            <a:endParaRPr lang="nl-BE" dirty="0">
              <a:solidFill>
                <a:srgbClr val="3E9B9E"/>
              </a:solidFill>
            </a:endParaRPr>
          </a:p>
          <a:p>
            <a:pPr lvl="0"/>
            <a:r>
              <a:rPr lang="nl-BE" b="1" dirty="0">
                <a:solidFill>
                  <a:srgbClr val="3E9B9E"/>
                </a:solidFill>
              </a:rPr>
              <a:t>Werking</a:t>
            </a:r>
          </a:p>
          <a:p>
            <a:pPr marL="342900" indent="-342900">
              <a:buFont typeface="Arial" panose="020B0604020202020204" pitchFamily="34" charset="0"/>
              <a:buChar char="•"/>
            </a:pPr>
            <a:r>
              <a:rPr lang="nl-BE" dirty="0">
                <a:solidFill>
                  <a:srgbClr val="3E9B9E"/>
                </a:solidFill>
              </a:rPr>
              <a:t>Telefonische consultfunctie</a:t>
            </a:r>
          </a:p>
          <a:p>
            <a:pPr marL="342900" indent="-342900">
              <a:buFont typeface="Arial" panose="020B0604020202020204" pitchFamily="34" charset="0"/>
              <a:buChar char="•"/>
            </a:pPr>
            <a:r>
              <a:rPr lang="nl-BE" dirty="0">
                <a:solidFill>
                  <a:srgbClr val="3E9B9E"/>
                </a:solidFill>
              </a:rPr>
              <a:t>Consultatiefunctie (Asse)</a:t>
            </a:r>
          </a:p>
          <a:p>
            <a:pPr lvl="0"/>
            <a:endParaRPr lang="nl-BE" dirty="0">
              <a:solidFill>
                <a:srgbClr val="3E9B9E"/>
              </a:solidFill>
            </a:endParaRPr>
          </a:p>
          <a:p>
            <a:r>
              <a:rPr lang="nl-BE" b="1" dirty="0">
                <a:solidFill>
                  <a:srgbClr val="3E9B9E"/>
                </a:solidFill>
              </a:rPr>
              <a:t>Aanmelden via de website</a:t>
            </a:r>
          </a:p>
          <a:p>
            <a:r>
              <a:rPr lang="nl-BE" dirty="0">
                <a:solidFill>
                  <a:schemeClr val="accent1">
                    <a:lumMod val="75000"/>
                  </a:schemeClr>
                </a:solidFill>
              </a:rPr>
              <a:t>Via </a:t>
            </a:r>
            <a:r>
              <a:rPr lang="nl-BE" dirty="0" smtClean="0">
                <a:solidFill>
                  <a:schemeClr val="accent1">
                    <a:lumMod val="75000"/>
                  </a:schemeClr>
                </a:solidFill>
                <a:hlinkClick r:id="rId2"/>
              </a:rPr>
              <a:t>www.yuneco.be/connect-vdvi-hv/aanmelden</a:t>
            </a:r>
            <a:endParaRPr lang="nl-BE" dirty="0" smtClean="0">
              <a:solidFill>
                <a:schemeClr val="accent1">
                  <a:lumMod val="75000"/>
                </a:schemeClr>
              </a:solidFill>
            </a:endParaRPr>
          </a:p>
          <a:p>
            <a:endParaRPr lang="nl-BE" dirty="0" smtClean="0">
              <a:solidFill>
                <a:schemeClr val="accent1">
                  <a:lumMod val="75000"/>
                </a:schemeClr>
              </a:solidFill>
            </a:endParaRPr>
          </a:p>
        </p:txBody>
      </p:sp>
    </p:spTree>
    <p:extLst>
      <p:ext uri="{BB962C8B-B14F-4D97-AF65-F5344CB8AC3E}">
        <p14:creationId xmlns:p14="http://schemas.microsoft.com/office/powerpoint/2010/main" val="1508659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YUNECO </a:t>
            </a:r>
            <a:r>
              <a:rPr lang="nl-BE" dirty="0" smtClean="0"/>
              <a:t>Connect – alcohol, drug en gamen</a:t>
            </a:r>
            <a:endParaRPr lang="nl-BE" dirty="0"/>
          </a:p>
        </p:txBody>
      </p:sp>
      <p:sp>
        <p:nvSpPr>
          <p:cNvPr id="4" name="Tekstvak 3"/>
          <p:cNvSpPr txBox="1"/>
          <p:nvPr/>
        </p:nvSpPr>
        <p:spPr>
          <a:xfrm>
            <a:off x="597877" y="2479430"/>
            <a:ext cx="10920046" cy="3416320"/>
          </a:xfrm>
          <a:prstGeom prst="rect">
            <a:avLst/>
          </a:prstGeom>
          <a:noFill/>
        </p:spPr>
        <p:txBody>
          <a:bodyPr wrap="square" rtlCol="0">
            <a:spAutoFit/>
          </a:bodyPr>
          <a:lstStyle/>
          <a:p>
            <a:r>
              <a:rPr lang="nl-BE" b="1" dirty="0">
                <a:solidFill>
                  <a:srgbClr val="3E9B9E"/>
                </a:solidFill>
              </a:rPr>
              <a:t>Doelgroep</a:t>
            </a:r>
          </a:p>
          <a:p>
            <a:pPr marL="342900" indent="-342900">
              <a:buFont typeface="Arial" panose="020B0604020202020204" pitchFamily="34" charset="0"/>
              <a:buChar char="•"/>
            </a:pPr>
            <a:r>
              <a:rPr lang="nl-BE" dirty="0">
                <a:solidFill>
                  <a:srgbClr val="3E9B9E"/>
                </a:solidFill>
              </a:rPr>
              <a:t>Voor schoolgaande jongeren,</a:t>
            </a:r>
          </a:p>
          <a:p>
            <a:pPr marL="342900" indent="-342900">
              <a:buFont typeface="Arial" panose="020B0604020202020204" pitchFamily="34" charset="0"/>
              <a:buChar char="•"/>
            </a:pPr>
            <a:r>
              <a:rPr lang="nl-BE" dirty="0">
                <a:solidFill>
                  <a:srgbClr val="3E9B9E"/>
                </a:solidFill>
              </a:rPr>
              <a:t>Waarvan de jongeren en/of de omgeving zich zorgen maken over middelengebruik (alcohol/drugs) en/of gamen,</a:t>
            </a:r>
          </a:p>
          <a:p>
            <a:pPr marL="342900" indent="-342900">
              <a:buFont typeface="Arial" panose="020B0604020202020204" pitchFamily="34" charset="0"/>
              <a:buChar char="•"/>
            </a:pPr>
            <a:r>
              <a:rPr lang="nl-BE" dirty="0">
                <a:solidFill>
                  <a:srgbClr val="3E9B9E"/>
                </a:solidFill>
              </a:rPr>
              <a:t>En over de invloed ervan op het functioneren</a:t>
            </a:r>
          </a:p>
          <a:p>
            <a:pPr lvl="0"/>
            <a:endParaRPr lang="nl-BE" dirty="0">
              <a:solidFill>
                <a:srgbClr val="3E9B9E"/>
              </a:solidFill>
            </a:endParaRPr>
          </a:p>
          <a:p>
            <a:pPr lvl="0"/>
            <a:r>
              <a:rPr lang="nl-BE" b="1" dirty="0">
                <a:solidFill>
                  <a:srgbClr val="3E9B9E"/>
                </a:solidFill>
              </a:rPr>
              <a:t>Werking</a:t>
            </a:r>
          </a:p>
          <a:p>
            <a:pPr marL="342900" indent="-342900">
              <a:buFont typeface="Arial" panose="020B0604020202020204" pitchFamily="34" charset="0"/>
              <a:buChar char="•"/>
            </a:pPr>
            <a:r>
              <a:rPr lang="nl-BE" dirty="0">
                <a:solidFill>
                  <a:srgbClr val="3E9B9E"/>
                </a:solidFill>
              </a:rPr>
              <a:t>Telefonische consultfunctie aan hulpverleners</a:t>
            </a:r>
          </a:p>
          <a:p>
            <a:pPr marL="342900" indent="-342900">
              <a:buFont typeface="Arial" panose="020B0604020202020204" pitchFamily="34" charset="0"/>
              <a:buChar char="•"/>
            </a:pPr>
            <a:r>
              <a:rPr lang="nl-BE" dirty="0">
                <a:solidFill>
                  <a:srgbClr val="3E9B9E"/>
                </a:solidFill>
              </a:rPr>
              <a:t>Individuele begeleiding (5 sessies)</a:t>
            </a:r>
          </a:p>
          <a:p>
            <a:pPr marL="342900" indent="-342900">
              <a:buFont typeface="Arial" panose="020B0604020202020204" pitchFamily="34" charset="0"/>
              <a:buChar char="•"/>
            </a:pPr>
            <a:r>
              <a:rPr lang="nl-BE" dirty="0">
                <a:solidFill>
                  <a:srgbClr val="3E9B9E"/>
                </a:solidFill>
              </a:rPr>
              <a:t>Rebootkamp</a:t>
            </a:r>
          </a:p>
          <a:p>
            <a:pPr marL="342900" indent="-342900">
              <a:buFont typeface="Arial" panose="020B0604020202020204" pitchFamily="34" charset="0"/>
              <a:buChar char="•"/>
            </a:pPr>
            <a:r>
              <a:rPr lang="nl-BE" dirty="0">
                <a:solidFill>
                  <a:srgbClr val="3E9B9E"/>
                </a:solidFill>
              </a:rPr>
              <a:t>Oudercursus voor ouders van gamende jongeren</a:t>
            </a:r>
          </a:p>
          <a:p>
            <a:endParaRPr lang="nl-BE" dirty="0" smtClean="0">
              <a:solidFill>
                <a:schemeClr val="accent1">
                  <a:lumMod val="75000"/>
                </a:schemeClr>
              </a:solidFill>
            </a:endParaRPr>
          </a:p>
        </p:txBody>
      </p:sp>
    </p:spTree>
    <p:extLst>
      <p:ext uri="{BB962C8B-B14F-4D97-AF65-F5344CB8AC3E}">
        <p14:creationId xmlns:p14="http://schemas.microsoft.com/office/powerpoint/2010/main" val="993543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YUNECO </a:t>
            </a:r>
            <a:r>
              <a:rPr lang="nl-BE" dirty="0" smtClean="0"/>
              <a:t>Connect – UHRS</a:t>
            </a:r>
            <a:endParaRPr lang="nl-BE" dirty="0"/>
          </a:p>
        </p:txBody>
      </p:sp>
      <p:sp>
        <p:nvSpPr>
          <p:cNvPr id="4" name="Tekstvak 3"/>
          <p:cNvSpPr txBox="1"/>
          <p:nvPr/>
        </p:nvSpPr>
        <p:spPr>
          <a:xfrm>
            <a:off x="597877" y="2479430"/>
            <a:ext cx="10920046" cy="3139321"/>
          </a:xfrm>
          <a:prstGeom prst="rect">
            <a:avLst/>
          </a:prstGeom>
          <a:noFill/>
        </p:spPr>
        <p:txBody>
          <a:bodyPr wrap="square" rtlCol="0">
            <a:spAutoFit/>
          </a:bodyPr>
          <a:lstStyle/>
          <a:p>
            <a:r>
              <a:rPr lang="nl-BE" b="1" dirty="0">
                <a:solidFill>
                  <a:srgbClr val="3E9B9E"/>
                </a:solidFill>
              </a:rPr>
              <a:t>Doelgroep</a:t>
            </a:r>
          </a:p>
          <a:p>
            <a:pPr marL="342900" indent="-342900">
              <a:buFont typeface="Arial" panose="020B0604020202020204" pitchFamily="34" charset="0"/>
              <a:buChar char="•"/>
            </a:pPr>
            <a:r>
              <a:rPr lang="nl-BE" dirty="0">
                <a:solidFill>
                  <a:srgbClr val="3E9B9E"/>
                </a:solidFill>
              </a:rPr>
              <a:t>Jongeren 14 – 23 jaar,</a:t>
            </a:r>
          </a:p>
          <a:p>
            <a:pPr marL="342900" indent="-342900">
              <a:buFont typeface="Arial" panose="020B0604020202020204" pitchFamily="34" charset="0"/>
              <a:buChar char="•"/>
            </a:pPr>
            <a:r>
              <a:rPr lang="nl-BE" dirty="0">
                <a:solidFill>
                  <a:srgbClr val="3E9B9E"/>
                </a:solidFill>
              </a:rPr>
              <a:t>Waarbij een aantal zaken moeilijk lopen, men niet goed weet wat er aan de hand is, maar men zich zorgen maakt over de verdere ontwikkeling </a:t>
            </a:r>
          </a:p>
          <a:p>
            <a:pPr marL="342900" indent="-342900">
              <a:buFont typeface="Arial" panose="020B0604020202020204" pitchFamily="34" charset="0"/>
              <a:buChar char="•"/>
            </a:pPr>
            <a:r>
              <a:rPr lang="nl-BE" dirty="0">
                <a:solidFill>
                  <a:srgbClr val="3E9B9E"/>
                </a:solidFill>
              </a:rPr>
              <a:t>die een risico hebben op decompensatie en bijgevolg dreigen vast te lopen op één of meerdere levensdomeinen</a:t>
            </a:r>
          </a:p>
          <a:p>
            <a:pPr marL="342900" indent="-342900">
              <a:buFont typeface="Arial" panose="020B0604020202020204" pitchFamily="34" charset="0"/>
              <a:buChar char="•"/>
            </a:pPr>
            <a:endParaRPr lang="nl-BE" dirty="0">
              <a:solidFill>
                <a:srgbClr val="3E9B9E"/>
              </a:solidFill>
            </a:endParaRPr>
          </a:p>
          <a:p>
            <a:r>
              <a:rPr lang="nl-BE" b="1" dirty="0">
                <a:solidFill>
                  <a:srgbClr val="3E9B9E"/>
                </a:solidFill>
              </a:rPr>
              <a:t>Werking</a:t>
            </a:r>
          </a:p>
          <a:p>
            <a:pPr marL="342900" indent="-342900">
              <a:buFont typeface="Arial" panose="020B0604020202020204" pitchFamily="34" charset="0"/>
              <a:buChar char="•"/>
            </a:pPr>
            <a:r>
              <a:rPr lang="nl-BE" dirty="0">
                <a:solidFill>
                  <a:srgbClr val="3E9B9E"/>
                </a:solidFill>
              </a:rPr>
              <a:t>Kortdurend traject (3 maand – 1x/week)</a:t>
            </a:r>
          </a:p>
          <a:p>
            <a:pPr marL="342900" indent="-342900">
              <a:buFont typeface="Arial" panose="020B0604020202020204" pitchFamily="34" charset="0"/>
              <a:buChar char="•"/>
            </a:pPr>
            <a:r>
              <a:rPr lang="nl-BE" dirty="0">
                <a:solidFill>
                  <a:srgbClr val="3E9B9E"/>
                </a:solidFill>
              </a:rPr>
              <a:t>In kaart brengen – doelstellingen bepalen – advies</a:t>
            </a:r>
          </a:p>
          <a:p>
            <a:endParaRPr lang="nl-BE" dirty="0" smtClean="0">
              <a:solidFill>
                <a:schemeClr val="accent1">
                  <a:lumMod val="75000"/>
                </a:schemeClr>
              </a:solidFill>
            </a:endParaRPr>
          </a:p>
        </p:txBody>
      </p:sp>
    </p:spTree>
    <p:extLst>
      <p:ext uri="{BB962C8B-B14F-4D97-AF65-F5344CB8AC3E}">
        <p14:creationId xmlns:p14="http://schemas.microsoft.com/office/powerpoint/2010/main" val="4169353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YUNECO Caro</a:t>
            </a:r>
            <a:endParaRPr lang="nl-BE"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5986" y="2388079"/>
            <a:ext cx="5747351" cy="3831567"/>
          </a:xfrm>
          <a:prstGeom prst="rect">
            <a:avLst/>
          </a:prstGeom>
        </p:spPr>
      </p:pic>
    </p:spTree>
    <p:extLst>
      <p:ext uri="{BB962C8B-B14F-4D97-AF65-F5344CB8AC3E}">
        <p14:creationId xmlns:p14="http://schemas.microsoft.com/office/powerpoint/2010/main" val="2456318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Yuneco Caro</a:t>
            </a:r>
            <a:endParaRPr lang="nl-NL" dirty="0"/>
          </a:p>
        </p:txBody>
      </p:sp>
      <p:sp>
        <p:nvSpPr>
          <p:cNvPr id="3" name="Tekstvak 2"/>
          <p:cNvSpPr txBox="1"/>
          <p:nvPr/>
        </p:nvSpPr>
        <p:spPr>
          <a:xfrm>
            <a:off x="2333998" y="2692400"/>
            <a:ext cx="7524003" cy="2585323"/>
          </a:xfrm>
          <a:prstGeom prst="rect">
            <a:avLst/>
          </a:prstGeom>
          <a:noFill/>
        </p:spPr>
        <p:txBody>
          <a:bodyPr wrap="square" rtlCol="0">
            <a:spAutoFit/>
          </a:bodyPr>
          <a:lstStyle/>
          <a:p>
            <a:r>
              <a:rPr lang="nl-NL" dirty="0">
                <a:solidFill>
                  <a:srgbClr val="339497"/>
                </a:solidFill>
              </a:rPr>
              <a:t>Aanbod van GGZ – </a:t>
            </a:r>
            <a:r>
              <a:rPr lang="nl-NL" dirty="0" err="1">
                <a:solidFill>
                  <a:srgbClr val="339497"/>
                </a:solidFill>
              </a:rPr>
              <a:t>outreach</a:t>
            </a:r>
            <a:r>
              <a:rPr lang="nl-NL" dirty="0">
                <a:solidFill>
                  <a:srgbClr val="339497"/>
                </a:solidFill>
              </a:rPr>
              <a:t> aan kinderen en jongeren die in een voorziening  Jeugdhulp verblijven en hu teams</a:t>
            </a:r>
          </a:p>
          <a:p>
            <a:endParaRPr lang="nl-NL" dirty="0">
              <a:solidFill>
                <a:srgbClr val="339497"/>
              </a:solidFill>
            </a:endParaRPr>
          </a:p>
          <a:p>
            <a:pPr marL="742950" lvl="1" indent="-285750">
              <a:buFont typeface="Arial" panose="020B0604020202020204" pitchFamily="34" charset="0"/>
              <a:buChar char="•"/>
            </a:pPr>
            <a:r>
              <a:rPr lang="nl-NL" dirty="0">
                <a:solidFill>
                  <a:srgbClr val="339497"/>
                </a:solidFill>
              </a:rPr>
              <a:t>Caro – De </a:t>
            </a:r>
            <a:r>
              <a:rPr lang="nl-NL" dirty="0" err="1">
                <a:solidFill>
                  <a:srgbClr val="339497"/>
                </a:solidFill>
              </a:rPr>
              <a:t>Grubbe</a:t>
            </a:r>
            <a:endParaRPr lang="nl-NL" dirty="0">
              <a:solidFill>
                <a:srgbClr val="339497"/>
              </a:solidFill>
            </a:endParaRPr>
          </a:p>
          <a:p>
            <a:pPr marL="742950" lvl="1" indent="-285750">
              <a:buFont typeface="Arial" panose="020B0604020202020204" pitchFamily="34" charset="0"/>
              <a:buChar char="•"/>
            </a:pPr>
            <a:r>
              <a:rPr lang="nl-NL" dirty="0">
                <a:solidFill>
                  <a:srgbClr val="339497"/>
                </a:solidFill>
              </a:rPr>
              <a:t>Caro – ITER</a:t>
            </a:r>
          </a:p>
          <a:p>
            <a:pPr marL="742950" lvl="1" indent="-285750">
              <a:buFont typeface="Arial" panose="020B0604020202020204" pitchFamily="34" charset="0"/>
              <a:buChar char="•"/>
            </a:pPr>
            <a:r>
              <a:rPr lang="nl-NL" dirty="0">
                <a:solidFill>
                  <a:srgbClr val="339497"/>
                </a:solidFill>
              </a:rPr>
              <a:t>Caro – </a:t>
            </a:r>
            <a:r>
              <a:rPr lang="nl-NL" dirty="0" err="1">
                <a:solidFill>
                  <a:srgbClr val="339497"/>
                </a:solidFill>
              </a:rPr>
              <a:t>Outreach</a:t>
            </a:r>
            <a:r>
              <a:rPr lang="nl-NL" dirty="0">
                <a:solidFill>
                  <a:srgbClr val="339497"/>
                </a:solidFill>
              </a:rPr>
              <a:t> </a:t>
            </a:r>
          </a:p>
          <a:p>
            <a:pPr lvl="1"/>
            <a:endParaRPr lang="nl-NL" dirty="0">
              <a:solidFill>
                <a:srgbClr val="339497"/>
              </a:solidFill>
            </a:endParaRPr>
          </a:p>
          <a:p>
            <a:r>
              <a:rPr lang="nl-NL" b="1" dirty="0">
                <a:solidFill>
                  <a:srgbClr val="339497"/>
                </a:solidFill>
              </a:rPr>
              <a:t>Aanmelden</a:t>
            </a:r>
            <a:r>
              <a:rPr lang="nl-NL" dirty="0">
                <a:solidFill>
                  <a:srgbClr val="339497"/>
                </a:solidFill>
              </a:rPr>
              <a:t>: </a:t>
            </a:r>
            <a:r>
              <a:rPr lang="nl-NL" dirty="0">
                <a:solidFill>
                  <a:srgbClr val="339497"/>
                </a:solidFill>
                <a:hlinkClick r:id="rId2"/>
              </a:rPr>
              <a:t>www.yuneco.be/aanmelden-caro</a:t>
            </a:r>
            <a:r>
              <a:rPr lang="nl-NL" dirty="0">
                <a:solidFill>
                  <a:srgbClr val="339497"/>
                </a:solidFill>
              </a:rPr>
              <a:t> &gt; zorgprogramma Caro</a:t>
            </a:r>
          </a:p>
        </p:txBody>
      </p:sp>
    </p:spTree>
    <p:extLst>
      <p:ext uri="{BB962C8B-B14F-4D97-AF65-F5344CB8AC3E}">
        <p14:creationId xmlns:p14="http://schemas.microsoft.com/office/powerpoint/2010/main" val="1450312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0B6DE4-DDA1-420D-9A0A-81DC9D1C73E2}"/>
              </a:ext>
            </a:extLst>
          </p:cNvPr>
          <p:cNvSpPr>
            <a:spLocks noGrp="1"/>
          </p:cNvSpPr>
          <p:nvPr>
            <p:ph type="title"/>
          </p:nvPr>
        </p:nvSpPr>
        <p:spPr/>
        <p:txBody>
          <a:bodyPr/>
          <a:lstStyle/>
          <a:p>
            <a:r>
              <a:rPr lang="nl-BE" dirty="0"/>
              <a:t>Zorgprogramma's </a:t>
            </a:r>
            <a:r>
              <a:rPr lang="nl-BE" dirty="0" err="1"/>
              <a:t>Yuneco</a:t>
            </a:r>
            <a:endParaRPr lang="nl-BE" dirty="0"/>
          </a:p>
        </p:txBody>
      </p:sp>
      <p:sp>
        <p:nvSpPr>
          <p:cNvPr id="6" name="Tijdelijke aanduiding voor inhoud 5">
            <a:extLst>
              <a:ext uri="{FF2B5EF4-FFF2-40B4-BE49-F238E27FC236}">
                <a16:creationId xmlns:a16="http://schemas.microsoft.com/office/drawing/2014/main" id="{94183031-5995-4F28-B19A-EDDA12F2B9F6}"/>
              </a:ext>
            </a:extLst>
          </p:cNvPr>
          <p:cNvSpPr>
            <a:spLocks noGrp="1"/>
          </p:cNvSpPr>
          <p:nvPr>
            <p:ph idx="1"/>
          </p:nvPr>
        </p:nvSpPr>
        <p:spPr>
          <a:xfrm>
            <a:off x="3413770" y="1964986"/>
            <a:ext cx="4339176" cy="4698459"/>
          </a:xfrm>
        </p:spPr>
        <p:txBody>
          <a:bodyPr>
            <a:noAutofit/>
          </a:bodyPr>
          <a:lstStyle/>
          <a:p>
            <a:pPr>
              <a:buFont typeface="Arial" panose="020B0604020202020204" pitchFamily="34" charset="0"/>
              <a:buChar char="•"/>
            </a:pPr>
            <a:r>
              <a:rPr lang="nl-BE" sz="1800" dirty="0">
                <a:solidFill>
                  <a:srgbClr val="3E9B9E"/>
                </a:solidFill>
                <a:latin typeface="+mn-lt"/>
                <a:ea typeface="+mn-ea"/>
                <a:cs typeface="+mn-cs"/>
              </a:rPr>
              <a:t>Zorgprogramma’s</a:t>
            </a:r>
          </a:p>
          <a:p>
            <a:pPr lvl="1">
              <a:buFont typeface="Arial" panose="020B0604020202020204" pitchFamily="34" charset="0"/>
              <a:buChar char="•"/>
            </a:pPr>
            <a:r>
              <a:rPr lang="nl-BE" sz="1800" dirty="0">
                <a:solidFill>
                  <a:srgbClr val="3E9B9E"/>
                </a:solidFill>
                <a:latin typeface="+mn-lt"/>
                <a:ea typeface="+mn-ea"/>
                <a:cs typeface="+mn-cs"/>
              </a:rPr>
              <a:t>Yuneco Crisis</a:t>
            </a:r>
          </a:p>
          <a:p>
            <a:pPr lvl="1">
              <a:buFont typeface="Arial" panose="020B0604020202020204" pitchFamily="34" charset="0"/>
              <a:buChar char="•"/>
            </a:pPr>
            <a:r>
              <a:rPr lang="nl-BE" sz="1800" dirty="0" err="1">
                <a:solidFill>
                  <a:srgbClr val="3E9B9E"/>
                </a:solidFill>
                <a:latin typeface="+mn-lt"/>
                <a:ea typeface="+mn-ea"/>
                <a:cs typeface="+mn-cs"/>
              </a:rPr>
              <a:t>Yuneco</a:t>
            </a:r>
            <a:r>
              <a:rPr lang="nl-BE" sz="1800" dirty="0">
                <a:solidFill>
                  <a:srgbClr val="3E9B9E"/>
                </a:solidFill>
                <a:latin typeface="+mn-lt"/>
                <a:ea typeface="+mn-ea"/>
                <a:cs typeface="+mn-cs"/>
              </a:rPr>
              <a:t> Care </a:t>
            </a:r>
          </a:p>
          <a:p>
            <a:pPr lvl="2">
              <a:buFont typeface="Arial" panose="020B0604020202020204" pitchFamily="34" charset="0"/>
              <a:buChar char="•"/>
            </a:pPr>
            <a:r>
              <a:rPr lang="nl-BE" dirty="0">
                <a:solidFill>
                  <a:srgbClr val="3E9B9E"/>
                </a:solidFill>
                <a:latin typeface="+mn-lt"/>
                <a:ea typeface="+mn-ea"/>
                <a:cs typeface="+mn-cs"/>
              </a:rPr>
              <a:t>Care </a:t>
            </a:r>
          </a:p>
          <a:p>
            <a:pPr lvl="2">
              <a:buFont typeface="Arial" panose="020B0604020202020204" pitchFamily="34" charset="0"/>
              <a:buChar char="•"/>
            </a:pPr>
            <a:r>
              <a:rPr lang="nl-BE" dirty="0">
                <a:solidFill>
                  <a:srgbClr val="3E9B9E"/>
                </a:solidFill>
                <a:latin typeface="+mn-lt"/>
                <a:ea typeface="+mn-ea"/>
                <a:cs typeface="+mn-cs"/>
              </a:rPr>
              <a:t>Combi</a:t>
            </a:r>
          </a:p>
          <a:p>
            <a:pPr lvl="2">
              <a:buFont typeface="Arial" panose="020B0604020202020204" pitchFamily="34" charset="0"/>
              <a:buChar char="•"/>
            </a:pPr>
            <a:r>
              <a:rPr lang="nl-BE" dirty="0">
                <a:solidFill>
                  <a:srgbClr val="3E9B9E"/>
                </a:solidFill>
                <a:latin typeface="+mn-lt"/>
                <a:ea typeface="+mn-ea"/>
                <a:cs typeface="+mn-cs"/>
              </a:rPr>
              <a:t>Vluchtelingen</a:t>
            </a:r>
          </a:p>
          <a:p>
            <a:pPr lvl="2">
              <a:buFont typeface="Arial" panose="020B0604020202020204" pitchFamily="34" charset="0"/>
              <a:buChar char="•"/>
            </a:pPr>
            <a:r>
              <a:rPr lang="nl-BE" dirty="0">
                <a:solidFill>
                  <a:srgbClr val="3E9B9E"/>
                </a:solidFill>
                <a:latin typeface="+mn-lt"/>
                <a:ea typeface="+mn-ea"/>
                <a:cs typeface="+mn-cs"/>
              </a:rPr>
              <a:t>For-Care </a:t>
            </a:r>
          </a:p>
          <a:p>
            <a:pPr lvl="2">
              <a:buFont typeface="Arial" panose="020B0604020202020204" pitchFamily="34" charset="0"/>
              <a:buChar char="•"/>
            </a:pPr>
            <a:r>
              <a:rPr lang="nl-BE" dirty="0" err="1">
                <a:solidFill>
                  <a:srgbClr val="3E9B9E"/>
                </a:solidFill>
                <a:latin typeface="+mn-lt"/>
                <a:ea typeface="+mn-ea"/>
                <a:cs typeface="+mn-cs"/>
              </a:rPr>
              <a:t>Casemanagment</a:t>
            </a:r>
            <a:endParaRPr lang="nl-BE" dirty="0">
              <a:solidFill>
                <a:srgbClr val="3E9B9E"/>
              </a:solidFill>
              <a:latin typeface="+mn-lt"/>
              <a:ea typeface="+mn-ea"/>
              <a:cs typeface="+mn-cs"/>
            </a:endParaRPr>
          </a:p>
          <a:p>
            <a:pPr lvl="1">
              <a:buFont typeface="Arial" panose="020B0604020202020204" pitchFamily="34" charset="0"/>
              <a:buChar char="•"/>
            </a:pPr>
            <a:r>
              <a:rPr lang="nl-BE" sz="1800" dirty="0">
                <a:solidFill>
                  <a:srgbClr val="3E9B9E"/>
                </a:solidFill>
                <a:latin typeface="+mn-lt"/>
                <a:ea typeface="+mn-ea"/>
                <a:cs typeface="+mn-cs"/>
              </a:rPr>
              <a:t>Yuneco Caro</a:t>
            </a:r>
          </a:p>
          <a:p>
            <a:pPr lvl="1">
              <a:buFont typeface="Arial" panose="020B0604020202020204" pitchFamily="34" charset="0"/>
              <a:buChar char="•"/>
            </a:pPr>
            <a:r>
              <a:rPr lang="nl-BE" sz="1800" dirty="0">
                <a:solidFill>
                  <a:srgbClr val="3E9B9E"/>
                </a:solidFill>
                <a:latin typeface="+mn-lt"/>
                <a:ea typeface="+mn-ea"/>
                <a:cs typeface="+mn-cs"/>
              </a:rPr>
              <a:t>Yuneco </a:t>
            </a:r>
            <a:r>
              <a:rPr lang="nl-BE" sz="1800" dirty="0">
                <a:solidFill>
                  <a:srgbClr val="3E9B9E"/>
                </a:solidFill>
                <a:latin typeface="+mn-lt"/>
                <a:ea typeface="+mn-ea"/>
                <a:cs typeface="+mn-cs"/>
              </a:rPr>
              <a:t>Connect</a:t>
            </a:r>
          </a:p>
          <a:p>
            <a:pPr lvl="1">
              <a:buFont typeface="Arial" panose="020B0604020202020204" pitchFamily="34" charset="0"/>
              <a:buChar char="•"/>
            </a:pPr>
            <a:endParaRPr lang="nl-BE" sz="1800" dirty="0">
              <a:solidFill>
                <a:srgbClr val="3E9B9E"/>
              </a:solidFill>
              <a:latin typeface="+mn-lt"/>
              <a:ea typeface="+mn-ea"/>
              <a:cs typeface="+mn-cs"/>
            </a:endParaRPr>
          </a:p>
        </p:txBody>
      </p:sp>
    </p:spTree>
    <p:extLst>
      <p:ext uri="{BB962C8B-B14F-4D97-AF65-F5344CB8AC3E}">
        <p14:creationId xmlns:p14="http://schemas.microsoft.com/office/powerpoint/2010/main" val="1783534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l"/>
            <a:r>
              <a:rPr lang="nl-BE" dirty="0" smtClean="0"/>
              <a:t>Yuneco Crisis</a:t>
            </a:r>
            <a:endParaRPr lang="nl-BE" dirty="0"/>
          </a:p>
        </p:txBody>
      </p:sp>
      <p:sp>
        <p:nvSpPr>
          <p:cNvPr id="5" name="Tijdelijke aanduiding voor tekst 4"/>
          <p:cNvSpPr>
            <a:spLocks noGrp="1"/>
          </p:cNvSpPr>
          <p:nvPr>
            <p:ph type="body" idx="1"/>
          </p:nvPr>
        </p:nvSpPr>
        <p:spPr/>
        <p:txBody>
          <a:bodyPr/>
          <a:lstStyle/>
          <a:p>
            <a:endParaRPr lang="nl-BE"/>
          </a:p>
        </p:txBody>
      </p:sp>
    </p:spTree>
    <p:extLst>
      <p:ext uri="{BB962C8B-B14F-4D97-AF65-F5344CB8AC3E}">
        <p14:creationId xmlns:p14="http://schemas.microsoft.com/office/powerpoint/2010/main" val="764412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Zorgprogramma Yuneco Crisis </a:t>
            </a:r>
            <a:endParaRPr lang="nl-BE" dirty="0"/>
          </a:p>
        </p:txBody>
      </p:sp>
      <p:sp>
        <p:nvSpPr>
          <p:cNvPr id="3" name="Tijdelijke aanduiding voor inhoud 2"/>
          <p:cNvSpPr>
            <a:spLocks noGrp="1"/>
          </p:cNvSpPr>
          <p:nvPr>
            <p:ph idx="1"/>
          </p:nvPr>
        </p:nvSpPr>
        <p:spPr>
          <a:xfrm>
            <a:off x="939320" y="2424510"/>
            <a:ext cx="10032004" cy="3636510"/>
          </a:xfrm>
        </p:spPr>
        <p:txBody>
          <a:bodyPr>
            <a:noAutofit/>
          </a:bodyPr>
          <a:lstStyle/>
          <a:p>
            <a:pPr>
              <a:buFont typeface="Arial" panose="020B0604020202020204" pitchFamily="34" charset="0"/>
              <a:buChar char="•"/>
            </a:pPr>
            <a:r>
              <a:rPr lang="en-US" sz="1800" dirty="0">
                <a:solidFill>
                  <a:srgbClr val="3E9B9E"/>
                </a:solidFill>
                <a:latin typeface="+mn-lt"/>
                <a:ea typeface="+mn-ea"/>
                <a:cs typeface="+mn-cs"/>
              </a:rPr>
              <a:t>Kortdurende </a:t>
            </a:r>
            <a:r>
              <a:rPr lang="en-US" sz="1800" dirty="0" err="1">
                <a:solidFill>
                  <a:srgbClr val="3E9B9E"/>
                </a:solidFill>
                <a:latin typeface="+mn-lt"/>
                <a:ea typeface="+mn-ea"/>
                <a:cs typeface="+mn-cs"/>
              </a:rPr>
              <a:t>crisishulp</a:t>
            </a:r>
            <a:r>
              <a:rPr lang="en-US" sz="1800" dirty="0">
                <a:solidFill>
                  <a:srgbClr val="3E9B9E"/>
                </a:solidFill>
                <a:latin typeface="+mn-lt"/>
                <a:ea typeface="+mn-ea"/>
                <a:cs typeface="+mn-cs"/>
              </a:rPr>
              <a:t> </a:t>
            </a:r>
            <a:r>
              <a:rPr lang="en-US" sz="1800" dirty="0" err="1">
                <a:solidFill>
                  <a:srgbClr val="3E9B9E"/>
                </a:solidFill>
                <a:latin typeface="+mn-lt"/>
                <a:ea typeface="+mn-ea"/>
                <a:cs typeface="+mn-cs"/>
              </a:rPr>
              <a:t>aan</a:t>
            </a:r>
            <a:r>
              <a:rPr lang="en-US" sz="1800" dirty="0">
                <a:solidFill>
                  <a:srgbClr val="3E9B9E"/>
                </a:solidFill>
                <a:latin typeface="+mn-lt"/>
                <a:ea typeface="+mn-ea"/>
                <a:cs typeface="+mn-cs"/>
              </a:rPr>
              <a:t> </a:t>
            </a:r>
            <a:r>
              <a:rPr lang="en-US" sz="1800" dirty="0" err="1">
                <a:solidFill>
                  <a:srgbClr val="3E9B9E"/>
                </a:solidFill>
                <a:latin typeface="+mn-lt"/>
                <a:ea typeface="+mn-ea"/>
                <a:cs typeface="+mn-cs"/>
              </a:rPr>
              <a:t>kinderen</a:t>
            </a:r>
            <a:r>
              <a:rPr lang="en-US" sz="1800" dirty="0">
                <a:solidFill>
                  <a:srgbClr val="3E9B9E"/>
                </a:solidFill>
                <a:latin typeface="+mn-lt"/>
                <a:ea typeface="+mn-ea"/>
                <a:cs typeface="+mn-cs"/>
              </a:rPr>
              <a:t>, </a:t>
            </a:r>
            <a:r>
              <a:rPr lang="en-US" sz="1800" dirty="0" err="1">
                <a:solidFill>
                  <a:srgbClr val="3E9B9E"/>
                </a:solidFill>
                <a:latin typeface="+mn-lt"/>
                <a:ea typeface="+mn-ea"/>
                <a:cs typeface="+mn-cs"/>
              </a:rPr>
              <a:t>jongeren</a:t>
            </a:r>
            <a:r>
              <a:rPr lang="en-US" sz="1800" dirty="0">
                <a:solidFill>
                  <a:srgbClr val="3E9B9E"/>
                </a:solidFill>
                <a:latin typeface="+mn-lt"/>
                <a:ea typeface="+mn-ea"/>
                <a:cs typeface="+mn-cs"/>
              </a:rPr>
              <a:t> </a:t>
            </a:r>
            <a:r>
              <a:rPr lang="en-US" sz="1800" dirty="0" err="1">
                <a:solidFill>
                  <a:srgbClr val="3E9B9E"/>
                </a:solidFill>
                <a:latin typeface="+mn-lt"/>
                <a:ea typeface="+mn-ea"/>
                <a:cs typeface="+mn-cs"/>
              </a:rPr>
              <a:t>en</a:t>
            </a:r>
            <a:r>
              <a:rPr lang="en-US" sz="1800" dirty="0">
                <a:solidFill>
                  <a:srgbClr val="3E9B9E"/>
                </a:solidFill>
                <a:latin typeface="+mn-lt"/>
                <a:ea typeface="+mn-ea"/>
                <a:cs typeface="+mn-cs"/>
              </a:rPr>
              <a:t> </a:t>
            </a:r>
            <a:r>
              <a:rPr lang="en-US" sz="1800" dirty="0" err="1">
                <a:solidFill>
                  <a:srgbClr val="3E9B9E"/>
                </a:solidFill>
                <a:latin typeface="+mn-lt"/>
                <a:ea typeface="+mn-ea"/>
                <a:cs typeface="+mn-cs"/>
              </a:rPr>
              <a:t>hun</a:t>
            </a:r>
            <a:r>
              <a:rPr lang="en-US" sz="1800" dirty="0">
                <a:solidFill>
                  <a:srgbClr val="3E9B9E"/>
                </a:solidFill>
                <a:latin typeface="+mn-lt"/>
                <a:ea typeface="+mn-ea"/>
                <a:cs typeface="+mn-cs"/>
              </a:rPr>
              <a:t> context </a:t>
            </a:r>
            <a:r>
              <a:rPr lang="en-US" sz="1800" dirty="0" err="1">
                <a:solidFill>
                  <a:srgbClr val="3E9B9E"/>
                </a:solidFill>
                <a:latin typeface="+mn-lt"/>
                <a:ea typeface="+mn-ea"/>
                <a:cs typeface="+mn-cs"/>
              </a:rPr>
              <a:t>bij</a:t>
            </a:r>
            <a:r>
              <a:rPr lang="en-US" sz="1800" dirty="0">
                <a:solidFill>
                  <a:srgbClr val="3E9B9E"/>
                </a:solidFill>
                <a:latin typeface="+mn-lt"/>
                <a:ea typeface="+mn-ea"/>
                <a:cs typeface="+mn-cs"/>
              </a:rPr>
              <a:t> acute </a:t>
            </a:r>
            <a:r>
              <a:rPr lang="en-US" sz="1800" dirty="0" err="1">
                <a:solidFill>
                  <a:srgbClr val="3E9B9E"/>
                </a:solidFill>
                <a:latin typeface="+mn-lt"/>
                <a:ea typeface="+mn-ea"/>
                <a:cs typeface="+mn-cs"/>
              </a:rPr>
              <a:t>psychische</a:t>
            </a:r>
            <a:r>
              <a:rPr lang="en-US" sz="1800" dirty="0">
                <a:solidFill>
                  <a:srgbClr val="3E9B9E"/>
                </a:solidFill>
                <a:latin typeface="+mn-lt"/>
                <a:ea typeface="+mn-ea"/>
                <a:cs typeface="+mn-cs"/>
              </a:rPr>
              <a:t> </a:t>
            </a:r>
            <a:r>
              <a:rPr lang="en-US" sz="1800" dirty="0" err="1">
                <a:solidFill>
                  <a:srgbClr val="3E9B9E"/>
                </a:solidFill>
                <a:latin typeface="+mn-lt"/>
                <a:ea typeface="+mn-ea"/>
                <a:cs typeface="+mn-cs"/>
              </a:rPr>
              <a:t>en</a:t>
            </a:r>
            <a:r>
              <a:rPr lang="en-US" sz="1800" dirty="0">
                <a:solidFill>
                  <a:srgbClr val="3E9B9E"/>
                </a:solidFill>
                <a:latin typeface="+mn-lt"/>
                <a:ea typeface="+mn-ea"/>
                <a:cs typeface="+mn-cs"/>
              </a:rPr>
              <a:t> kinder/</a:t>
            </a:r>
            <a:r>
              <a:rPr lang="en-US" sz="1800" dirty="0" err="1">
                <a:solidFill>
                  <a:srgbClr val="3E9B9E"/>
                </a:solidFill>
                <a:latin typeface="+mn-lt"/>
                <a:ea typeface="+mn-ea"/>
                <a:cs typeface="+mn-cs"/>
              </a:rPr>
              <a:t>jeugdpsychiatrische</a:t>
            </a:r>
            <a:r>
              <a:rPr lang="en-US" sz="1800" dirty="0">
                <a:solidFill>
                  <a:srgbClr val="3E9B9E"/>
                </a:solidFill>
                <a:latin typeface="+mn-lt"/>
                <a:ea typeface="+mn-ea"/>
                <a:cs typeface="+mn-cs"/>
              </a:rPr>
              <a:t> </a:t>
            </a:r>
            <a:r>
              <a:rPr lang="en-US" sz="1800" dirty="0" err="1">
                <a:solidFill>
                  <a:srgbClr val="3E9B9E"/>
                </a:solidFill>
                <a:latin typeface="+mn-lt"/>
                <a:ea typeface="+mn-ea"/>
                <a:cs typeface="+mn-cs"/>
              </a:rPr>
              <a:t>crisissen</a:t>
            </a:r>
            <a:endParaRPr lang="en-US" sz="1800" dirty="0">
              <a:solidFill>
                <a:srgbClr val="3E9B9E"/>
              </a:solidFill>
              <a:latin typeface="+mn-lt"/>
              <a:ea typeface="+mn-ea"/>
              <a:cs typeface="+mn-cs"/>
            </a:endParaRPr>
          </a:p>
          <a:p>
            <a:pPr lvl="1">
              <a:buFont typeface="Arial" panose="020B0604020202020204" pitchFamily="34" charset="0"/>
              <a:buChar char="•"/>
            </a:pPr>
            <a:r>
              <a:rPr lang="en-US" sz="1800" dirty="0" err="1">
                <a:solidFill>
                  <a:srgbClr val="3E9B9E"/>
                </a:solidFill>
                <a:latin typeface="+mn-lt"/>
                <a:ea typeface="+mn-ea"/>
                <a:cs typeface="+mn-cs"/>
              </a:rPr>
              <a:t>Draaglast</a:t>
            </a:r>
            <a:r>
              <a:rPr lang="en-US" sz="1800" dirty="0">
                <a:solidFill>
                  <a:srgbClr val="3E9B9E"/>
                </a:solidFill>
                <a:latin typeface="+mn-lt"/>
                <a:ea typeface="+mn-ea"/>
                <a:cs typeface="+mn-cs"/>
              </a:rPr>
              <a:t> de </a:t>
            </a:r>
            <a:r>
              <a:rPr lang="en-US" sz="1800" dirty="0" err="1">
                <a:solidFill>
                  <a:srgbClr val="3E9B9E"/>
                </a:solidFill>
                <a:latin typeface="+mn-lt"/>
                <a:ea typeface="+mn-ea"/>
                <a:cs typeface="+mn-cs"/>
              </a:rPr>
              <a:t>draagkracht</a:t>
            </a:r>
            <a:r>
              <a:rPr lang="en-US" sz="1800" dirty="0">
                <a:solidFill>
                  <a:srgbClr val="3E9B9E"/>
                </a:solidFill>
                <a:latin typeface="+mn-lt"/>
                <a:ea typeface="+mn-ea"/>
                <a:cs typeface="+mn-cs"/>
              </a:rPr>
              <a:t> van het </a:t>
            </a:r>
            <a:r>
              <a:rPr lang="en-US" sz="1800" dirty="0" err="1">
                <a:solidFill>
                  <a:srgbClr val="3E9B9E"/>
                </a:solidFill>
                <a:latin typeface="+mn-lt"/>
                <a:ea typeface="+mn-ea"/>
                <a:cs typeface="+mn-cs"/>
              </a:rPr>
              <a:t>systeem</a:t>
            </a:r>
            <a:r>
              <a:rPr lang="en-US" sz="1800" dirty="0">
                <a:solidFill>
                  <a:srgbClr val="3E9B9E"/>
                </a:solidFill>
                <a:latin typeface="+mn-lt"/>
                <a:ea typeface="+mn-ea"/>
                <a:cs typeface="+mn-cs"/>
              </a:rPr>
              <a:t> </a:t>
            </a:r>
            <a:r>
              <a:rPr lang="en-US" sz="1800" dirty="0" err="1">
                <a:solidFill>
                  <a:srgbClr val="3E9B9E"/>
                </a:solidFill>
                <a:latin typeface="+mn-lt"/>
                <a:ea typeface="+mn-ea"/>
                <a:cs typeface="+mn-cs"/>
              </a:rPr>
              <a:t>overstijgt</a:t>
            </a:r>
            <a:r>
              <a:rPr lang="en-US" sz="1800" dirty="0">
                <a:solidFill>
                  <a:srgbClr val="3E9B9E"/>
                </a:solidFill>
                <a:latin typeface="+mn-lt"/>
                <a:ea typeface="+mn-ea"/>
                <a:cs typeface="+mn-cs"/>
              </a:rPr>
              <a:t> </a:t>
            </a:r>
          </a:p>
          <a:p>
            <a:pPr lvl="1">
              <a:buFont typeface="Arial" panose="020B0604020202020204" pitchFamily="34" charset="0"/>
              <a:buChar char="•"/>
            </a:pPr>
            <a:r>
              <a:rPr lang="en-US" sz="1800" dirty="0" err="1">
                <a:solidFill>
                  <a:srgbClr val="3E9B9E"/>
                </a:solidFill>
                <a:latin typeface="+mn-lt"/>
                <a:ea typeface="+mn-ea"/>
                <a:cs typeface="+mn-cs"/>
              </a:rPr>
              <a:t>Er</a:t>
            </a:r>
            <a:r>
              <a:rPr lang="en-US" sz="1800" dirty="0">
                <a:solidFill>
                  <a:srgbClr val="3E9B9E"/>
                </a:solidFill>
                <a:latin typeface="+mn-lt"/>
                <a:ea typeface="+mn-ea"/>
                <a:cs typeface="+mn-cs"/>
              </a:rPr>
              <a:t> is </a:t>
            </a:r>
            <a:r>
              <a:rPr lang="en-US" sz="1800" dirty="0" err="1">
                <a:solidFill>
                  <a:srgbClr val="3E9B9E"/>
                </a:solidFill>
                <a:latin typeface="+mn-lt"/>
                <a:ea typeface="+mn-ea"/>
                <a:cs typeface="+mn-cs"/>
              </a:rPr>
              <a:t>een</a:t>
            </a:r>
            <a:r>
              <a:rPr lang="en-US" sz="1800" dirty="0">
                <a:solidFill>
                  <a:srgbClr val="3E9B9E"/>
                </a:solidFill>
                <a:latin typeface="+mn-lt"/>
                <a:ea typeface="+mn-ea"/>
                <a:cs typeface="+mn-cs"/>
              </a:rPr>
              <a:t> </a:t>
            </a:r>
            <a:r>
              <a:rPr lang="en-US" sz="1800" dirty="0" err="1">
                <a:solidFill>
                  <a:srgbClr val="3E9B9E"/>
                </a:solidFill>
                <a:latin typeface="+mn-lt"/>
                <a:ea typeface="+mn-ea"/>
                <a:cs typeface="+mn-cs"/>
              </a:rPr>
              <a:t>duidelijk</a:t>
            </a:r>
            <a:r>
              <a:rPr lang="en-US" sz="1800" dirty="0">
                <a:solidFill>
                  <a:srgbClr val="3E9B9E"/>
                </a:solidFill>
                <a:latin typeface="+mn-lt"/>
                <a:ea typeface="+mn-ea"/>
                <a:cs typeface="+mn-cs"/>
              </a:rPr>
              <a:t> </a:t>
            </a:r>
            <a:r>
              <a:rPr lang="en-US" sz="1800" dirty="0" err="1">
                <a:solidFill>
                  <a:srgbClr val="3E9B9E"/>
                </a:solidFill>
                <a:latin typeface="+mn-lt"/>
                <a:ea typeface="+mn-ea"/>
                <a:cs typeface="+mn-cs"/>
              </a:rPr>
              <a:t>persoonlijk</a:t>
            </a:r>
            <a:r>
              <a:rPr lang="en-US" sz="1800" dirty="0">
                <a:solidFill>
                  <a:srgbClr val="3E9B9E"/>
                </a:solidFill>
                <a:latin typeface="+mn-lt"/>
                <a:ea typeface="+mn-ea"/>
                <a:cs typeface="+mn-cs"/>
              </a:rPr>
              <a:t> component van </a:t>
            </a:r>
            <a:r>
              <a:rPr lang="en-US" sz="1800" dirty="0" err="1">
                <a:solidFill>
                  <a:srgbClr val="3E9B9E"/>
                </a:solidFill>
                <a:latin typeface="+mn-lt"/>
                <a:ea typeface="+mn-ea"/>
                <a:cs typeface="+mn-cs"/>
              </a:rPr>
              <a:t>ernstig</a:t>
            </a:r>
            <a:r>
              <a:rPr lang="en-US" sz="1800" dirty="0">
                <a:solidFill>
                  <a:srgbClr val="3E9B9E"/>
                </a:solidFill>
                <a:latin typeface="+mn-lt"/>
                <a:ea typeface="+mn-ea"/>
                <a:cs typeface="+mn-cs"/>
              </a:rPr>
              <a:t> </a:t>
            </a:r>
            <a:r>
              <a:rPr lang="en-US" sz="1800" dirty="0" err="1">
                <a:solidFill>
                  <a:srgbClr val="3E9B9E"/>
                </a:solidFill>
                <a:latin typeface="+mn-lt"/>
                <a:ea typeface="+mn-ea"/>
                <a:cs typeface="+mn-cs"/>
              </a:rPr>
              <a:t>psychisch</a:t>
            </a:r>
            <a:r>
              <a:rPr lang="en-US" sz="1800" dirty="0">
                <a:solidFill>
                  <a:srgbClr val="3E9B9E"/>
                </a:solidFill>
                <a:latin typeface="+mn-lt"/>
                <a:ea typeface="+mn-ea"/>
                <a:cs typeface="+mn-cs"/>
              </a:rPr>
              <a:t> of </a:t>
            </a:r>
            <a:r>
              <a:rPr lang="en-US" sz="1800" dirty="0" err="1">
                <a:solidFill>
                  <a:srgbClr val="3E9B9E"/>
                </a:solidFill>
                <a:latin typeface="+mn-lt"/>
                <a:ea typeface="+mn-ea"/>
                <a:cs typeface="+mn-cs"/>
              </a:rPr>
              <a:t>psychiatrisch</a:t>
            </a:r>
            <a:r>
              <a:rPr lang="en-US" sz="1800" dirty="0">
                <a:solidFill>
                  <a:srgbClr val="3E9B9E"/>
                </a:solidFill>
                <a:latin typeface="+mn-lt"/>
                <a:ea typeface="+mn-ea"/>
                <a:cs typeface="+mn-cs"/>
              </a:rPr>
              <a:t> </a:t>
            </a:r>
            <a:r>
              <a:rPr lang="en-US" sz="1800" dirty="0" err="1">
                <a:solidFill>
                  <a:srgbClr val="3E9B9E"/>
                </a:solidFill>
                <a:latin typeface="+mn-lt"/>
                <a:ea typeface="+mn-ea"/>
                <a:cs typeface="+mn-cs"/>
              </a:rPr>
              <a:t>lijden</a:t>
            </a:r>
            <a:r>
              <a:rPr lang="en-US" sz="1800" dirty="0">
                <a:solidFill>
                  <a:srgbClr val="3E9B9E"/>
                </a:solidFill>
                <a:latin typeface="+mn-lt"/>
                <a:ea typeface="+mn-ea"/>
                <a:cs typeface="+mn-cs"/>
              </a:rPr>
              <a:t>  </a:t>
            </a:r>
            <a:r>
              <a:rPr lang="en-US" sz="1800" dirty="0" err="1">
                <a:solidFill>
                  <a:srgbClr val="3E9B9E"/>
                </a:solidFill>
                <a:latin typeface="+mn-lt"/>
                <a:ea typeface="+mn-ea"/>
                <a:cs typeface="+mn-cs"/>
              </a:rPr>
              <a:t>bij</a:t>
            </a:r>
            <a:r>
              <a:rPr lang="en-US" sz="1800" dirty="0">
                <a:solidFill>
                  <a:srgbClr val="3E9B9E"/>
                </a:solidFill>
                <a:latin typeface="+mn-lt"/>
                <a:ea typeface="+mn-ea"/>
                <a:cs typeface="+mn-cs"/>
              </a:rPr>
              <a:t> de </a:t>
            </a:r>
            <a:r>
              <a:rPr lang="en-US" sz="1800" dirty="0" err="1">
                <a:solidFill>
                  <a:srgbClr val="3E9B9E"/>
                </a:solidFill>
                <a:latin typeface="+mn-lt"/>
                <a:ea typeface="+mn-ea"/>
                <a:cs typeface="+mn-cs"/>
              </a:rPr>
              <a:t>jongere</a:t>
            </a:r>
            <a:r>
              <a:rPr lang="en-US" sz="1800" dirty="0">
                <a:solidFill>
                  <a:srgbClr val="3E9B9E"/>
                </a:solidFill>
                <a:latin typeface="+mn-lt"/>
                <a:ea typeface="+mn-ea"/>
                <a:cs typeface="+mn-cs"/>
              </a:rPr>
              <a:t> </a:t>
            </a:r>
            <a:r>
              <a:rPr lang="en-US" sz="1800" dirty="0" err="1">
                <a:solidFill>
                  <a:srgbClr val="3E9B9E"/>
                </a:solidFill>
                <a:latin typeface="+mn-lt"/>
                <a:ea typeface="+mn-ea"/>
                <a:cs typeface="+mn-cs"/>
              </a:rPr>
              <a:t>aanwezig</a:t>
            </a:r>
            <a:r>
              <a:rPr lang="en-US" sz="1800" dirty="0">
                <a:solidFill>
                  <a:srgbClr val="3E9B9E"/>
                </a:solidFill>
                <a:latin typeface="+mn-lt"/>
                <a:ea typeface="+mn-ea"/>
                <a:cs typeface="+mn-cs"/>
              </a:rPr>
              <a:t> </a:t>
            </a:r>
          </a:p>
          <a:p>
            <a:pPr lvl="1">
              <a:buFont typeface="Arial" panose="020B0604020202020204" pitchFamily="34" charset="0"/>
              <a:buChar char="•"/>
            </a:pPr>
            <a:r>
              <a:rPr lang="en-US" sz="1800" dirty="0" err="1">
                <a:solidFill>
                  <a:srgbClr val="3E9B9E"/>
                </a:solidFill>
                <a:latin typeface="+mn-lt"/>
                <a:ea typeface="+mn-ea"/>
                <a:cs typeface="+mn-cs"/>
              </a:rPr>
              <a:t>Vrijwillige</a:t>
            </a:r>
            <a:r>
              <a:rPr lang="en-US" sz="1800" dirty="0">
                <a:solidFill>
                  <a:srgbClr val="3E9B9E"/>
                </a:solidFill>
                <a:latin typeface="+mn-lt"/>
                <a:ea typeface="+mn-ea"/>
                <a:cs typeface="+mn-cs"/>
              </a:rPr>
              <a:t> </a:t>
            </a:r>
            <a:r>
              <a:rPr lang="en-US" sz="1800" dirty="0" err="1">
                <a:solidFill>
                  <a:srgbClr val="3E9B9E"/>
                </a:solidFill>
                <a:latin typeface="+mn-lt"/>
                <a:ea typeface="+mn-ea"/>
                <a:cs typeface="+mn-cs"/>
              </a:rPr>
              <a:t>hulpverlening</a:t>
            </a:r>
            <a:endParaRPr lang="en-US" sz="1800" dirty="0">
              <a:solidFill>
                <a:srgbClr val="3E9B9E"/>
              </a:solidFill>
              <a:latin typeface="+mn-lt"/>
              <a:ea typeface="+mn-ea"/>
              <a:cs typeface="+mn-cs"/>
            </a:endParaRPr>
          </a:p>
          <a:p>
            <a:pPr>
              <a:buFont typeface="Arial" panose="020B0604020202020204" pitchFamily="34" charset="0"/>
              <a:buChar char="•"/>
            </a:pPr>
            <a:r>
              <a:rPr lang="en-US" sz="1800" dirty="0">
                <a:solidFill>
                  <a:srgbClr val="3E9B9E"/>
                </a:solidFill>
                <a:latin typeface="+mn-lt"/>
                <a:ea typeface="+mn-ea"/>
                <a:cs typeface="+mn-cs"/>
              </a:rPr>
              <a:t>Voor </a:t>
            </a:r>
            <a:r>
              <a:rPr lang="en-US" sz="1800" dirty="0" err="1">
                <a:solidFill>
                  <a:srgbClr val="3E9B9E"/>
                </a:solidFill>
                <a:latin typeface="+mn-lt"/>
                <a:ea typeface="+mn-ea"/>
                <a:cs typeface="+mn-cs"/>
              </a:rPr>
              <a:t>kinderen</a:t>
            </a:r>
            <a:r>
              <a:rPr lang="en-US" sz="1800" dirty="0">
                <a:solidFill>
                  <a:srgbClr val="3E9B9E"/>
                </a:solidFill>
                <a:latin typeface="+mn-lt"/>
                <a:ea typeface="+mn-ea"/>
                <a:cs typeface="+mn-cs"/>
              </a:rPr>
              <a:t> </a:t>
            </a:r>
            <a:r>
              <a:rPr lang="en-US" sz="1800" dirty="0" err="1">
                <a:solidFill>
                  <a:srgbClr val="3E9B9E"/>
                </a:solidFill>
                <a:latin typeface="+mn-lt"/>
                <a:ea typeface="+mn-ea"/>
                <a:cs typeface="+mn-cs"/>
              </a:rPr>
              <a:t>en</a:t>
            </a:r>
            <a:r>
              <a:rPr lang="en-US" sz="1800" dirty="0">
                <a:solidFill>
                  <a:srgbClr val="3E9B9E"/>
                </a:solidFill>
                <a:latin typeface="+mn-lt"/>
                <a:ea typeface="+mn-ea"/>
                <a:cs typeface="+mn-cs"/>
              </a:rPr>
              <a:t> </a:t>
            </a:r>
            <a:r>
              <a:rPr lang="en-US" sz="1800" dirty="0" err="1">
                <a:solidFill>
                  <a:srgbClr val="3E9B9E"/>
                </a:solidFill>
                <a:latin typeface="+mn-lt"/>
                <a:ea typeface="+mn-ea"/>
                <a:cs typeface="+mn-cs"/>
              </a:rPr>
              <a:t>jongeren</a:t>
            </a:r>
            <a:r>
              <a:rPr lang="en-US" sz="1800" dirty="0">
                <a:solidFill>
                  <a:srgbClr val="3E9B9E"/>
                </a:solidFill>
                <a:latin typeface="+mn-lt"/>
                <a:ea typeface="+mn-ea"/>
                <a:cs typeface="+mn-cs"/>
              </a:rPr>
              <a:t> van 0- 18 </a:t>
            </a:r>
            <a:r>
              <a:rPr lang="en-US" sz="1800" dirty="0" err="1">
                <a:solidFill>
                  <a:srgbClr val="3E9B9E"/>
                </a:solidFill>
                <a:latin typeface="+mn-lt"/>
                <a:ea typeface="+mn-ea"/>
                <a:cs typeface="+mn-cs"/>
              </a:rPr>
              <a:t>jaar</a:t>
            </a:r>
            <a:endParaRPr lang="en-US" sz="1800" dirty="0">
              <a:solidFill>
                <a:srgbClr val="3E9B9E"/>
              </a:solidFill>
              <a:latin typeface="+mn-lt"/>
              <a:ea typeface="+mn-ea"/>
              <a:cs typeface="+mn-cs"/>
            </a:endParaRPr>
          </a:p>
          <a:p>
            <a:pPr lvl="1">
              <a:buFont typeface="Arial" panose="020B0604020202020204" pitchFamily="34" charset="0"/>
              <a:buChar char="•"/>
            </a:pPr>
            <a:r>
              <a:rPr lang="en-US" sz="1800" dirty="0">
                <a:solidFill>
                  <a:srgbClr val="3E9B9E"/>
                </a:solidFill>
                <a:latin typeface="+mn-lt"/>
                <a:ea typeface="+mn-ea"/>
                <a:cs typeface="+mn-cs"/>
              </a:rPr>
              <a:t>Met </a:t>
            </a:r>
            <a:r>
              <a:rPr lang="en-US" sz="1800" dirty="0" err="1">
                <a:solidFill>
                  <a:srgbClr val="3E9B9E"/>
                </a:solidFill>
                <a:latin typeface="+mn-lt"/>
                <a:ea typeface="+mn-ea"/>
                <a:cs typeface="+mn-cs"/>
              </a:rPr>
              <a:t>aandacht</a:t>
            </a:r>
            <a:r>
              <a:rPr lang="en-US" sz="1800" dirty="0">
                <a:solidFill>
                  <a:srgbClr val="3E9B9E"/>
                </a:solidFill>
                <a:latin typeface="+mn-lt"/>
                <a:ea typeface="+mn-ea"/>
                <a:cs typeface="+mn-cs"/>
              </a:rPr>
              <a:t> voor </a:t>
            </a:r>
            <a:r>
              <a:rPr lang="en-US" sz="1800" dirty="0" err="1">
                <a:solidFill>
                  <a:srgbClr val="3E9B9E"/>
                </a:solidFill>
                <a:latin typeface="+mn-lt"/>
                <a:ea typeface="+mn-ea"/>
                <a:cs typeface="+mn-cs"/>
              </a:rPr>
              <a:t>transitieleeftijd</a:t>
            </a:r>
            <a:endParaRPr lang="en-US" sz="1800" dirty="0">
              <a:solidFill>
                <a:srgbClr val="3E9B9E"/>
              </a:solidFill>
              <a:latin typeface="+mn-lt"/>
              <a:ea typeface="+mn-ea"/>
              <a:cs typeface="+mn-cs"/>
            </a:endParaRPr>
          </a:p>
          <a:p>
            <a:pPr lvl="1">
              <a:buFont typeface="Arial" panose="020B0604020202020204" pitchFamily="34" charset="0"/>
              <a:buChar char="•"/>
            </a:pPr>
            <a:r>
              <a:rPr lang="en-US" sz="1800" dirty="0" err="1">
                <a:solidFill>
                  <a:srgbClr val="3E9B9E"/>
                </a:solidFill>
                <a:latin typeface="+mn-lt"/>
                <a:ea typeface="+mn-ea"/>
                <a:cs typeface="+mn-cs"/>
              </a:rPr>
              <a:t>geen</a:t>
            </a:r>
            <a:r>
              <a:rPr lang="en-US" sz="1800" dirty="0">
                <a:solidFill>
                  <a:srgbClr val="3E9B9E"/>
                </a:solidFill>
                <a:latin typeface="+mn-lt"/>
                <a:ea typeface="+mn-ea"/>
                <a:cs typeface="+mn-cs"/>
              </a:rPr>
              <a:t> </a:t>
            </a:r>
            <a:r>
              <a:rPr lang="en-US" sz="1800" dirty="0" err="1">
                <a:solidFill>
                  <a:srgbClr val="3E9B9E"/>
                </a:solidFill>
                <a:latin typeface="+mn-lt"/>
                <a:ea typeface="+mn-ea"/>
                <a:cs typeface="+mn-cs"/>
              </a:rPr>
              <a:t>exclusiecriteria</a:t>
            </a:r>
            <a:r>
              <a:rPr lang="en-US" sz="1800" dirty="0">
                <a:solidFill>
                  <a:srgbClr val="3E9B9E"/>
                </a:solidFill>
                <a:latin typeface="+mn-lt"/>
                <a:ea typeface="+mn-ea"/>
                <a:cs typeface="+mn-cs"/>
              </a:rPr>
              <a:t> </a:t>
            </a:r>
          </a:p>
          <a:p>
            <a:pPr>
              <a:buFont typeface="Arial" panose="020B0604020202020204" pitchFamily="34" charset="0"/>
              <a:buChar char="•"/>
            </a:pPr>
            <a:r>
              <a:rPr lang="nl-NL" sz="1800" dirty="0">
                <a:solidFill>
                  <a:srgbClr val="3E9B9E"/>
                </a:solidFill>
                <a:latin typeface="+mn-lt"/>
                <a:ea typeface="+mn-ea"/>
                <a:cs typeface="+mn-cs"/>
              </a:rPr>
              <a:t>Verschillend </a:t>
            </a:r>
            <a:r>
              <a:rPr lang="nl-NL" sz="1800" dirty="0">
                <a:solidFill>
                  <a:srgbClr val="3E9B9E"/>
                </a:solidFill>
                <a:latin typeface="+mn-lt"/>
                <a:ea typeface="+mn-ea"/>
                <a:cs typeface="+mn-cs"/>
              </a:rPr>
              <a:t>van een urgentie = levensbedreigend en vraagt om een dringend antwoord</a:t>
            </a:r>
            <a:r>
              <a:rPr lang="nl-NL" sz="1800" dirty="0">
                <a:solidFill>
                  <a:srgbClr val="3E9B9E"/>
                </a:solidFill>
                <a:latin typeface="+mn-lt"/>
                <a:ea typeface="+mn-ea"/>
                <a:cs typeface="+mn-cs"/>
              </a:rPr>
              <a:t>.</a:t>
            </a:r>
            <a:r>
              <a:rPr lang="en-US" sz="1800" dirty="0">
                <a:solidFill>
                  <a:srgbClr val="3E9B9E"/>
                </a:solidFill>
                <a:latin typeface="+mn-lt"/>
                <a:ea typeface="+mn-ea"/>
                <a:cs typeface="+mn-cs"/>
              </a:rPr>
              <a:t> </a:t>
            </a:r>
            <a:endParaRPr lang="en-US" sz="1800" dirty="0">
              <a:solidFill>
                <a:srgbClr val="3E9B9E"/>
              </a:solidFill>
              <a:latin typeface="+mn-lt"/>
              <a:ea typeface="+mn-ea"/>
              <a:cs typeface="+mn-cs"/>
            </a:endParaRPr>
          </a:p>
        </p:txBody>
      </p:sp>
    </p:spTree>
    <p:extLst>
      <p:ext uri="{BB962C8B-B14F-4D97-AF65-F5344CB8AC3E}">
        <p14:creationId xmlns:p14="http://schemas.microsoft.com/office/powerpoint/2010/main" val="2750774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5AC1EE-5947-48A9-9D68-4B51FD6F2654}"/>
              </a:ext>
            </a:extLst>
          </p:cNvPr>
          <p:cNvSpPr>
            <a:spLocks noGrp="1"/>
          </p:cNvSpPr>
          <p:nvPr>
            <p:ph type="title"/>
          </p:nvPr>
        </p:nvSpPr>
        <p:spPr/>
        <p:txBody>
          <a:bodyPr/>
          <a:lstStyle/>
          <a:p>
            <a:r>
              <a:rPr lang="nl-BE" dirty="0"/>
              <a:t>Zorgprogramma </a:t>
            </a:r>
            <a:r>
              <a:rPr lang="nl-BE" dirty="0" err="1"/>
              <a:t>Yuneco</a:t>
            </a:r>
            <a:r>
              <a:rPr lang="nl-BE" dirty="0"/>
              <a:t> Crisis</a:t>
            </a:r>
          </a:p>
        </p:txBody>
      </p:sp>
      <p:sp>
        <p:nvSpPr>
          <p:cNvPr id="3" name="Tijdelijke aanduiding voor inhoud 2"/>
          <p:cNvSpPr>
            <a:spLocks noGrp="1"/>
          </p:cNvSpPr>
          <p:nvPr>
            <p:ph idx="1"/>
          </p:nvPr>
        </p:nvSpPr>
        <p:spPr/>
        <p:txBody>
          <a:bodyPr>
            <a:normAutofit/>
          </a:bodyPr>
          <a:lstStyle/>
          <a:p>
            <a:pPr>
              <a:buFont typeface="Arial" panose="020B0604020202020204" pitchFamily="34" charset="0"/>
              <a:buChar char="•"/>
            </a:pPr>
            <a:r>
              <a:rPr lang="nl-BE" sz="2200" dirty="0">
                <a:solidFill>
                  <a:srgbClr val="3E9B9E"/>
                </a:solidFill>
                <a:latin typeface="+mn-lt"/>
                <a:ea typeface="+mn-ea"/>
                <a:cs typeface="+mn-cs"/>
              </a:rPr>
              <a:t>We spelen in op de hulpvraag van de jongere, hun context en de aanmelder</a:t>
            </a:r>
          </a:p>
          <a:p>
            <a:pPr lvl="1">
              <a:buFont typeface="Arial" panose="020B0604020202020204" pitchFamily="34" charset="0"/>
              <a:buChar char="•"/>
            </a:pPr>
            <a:r>
              <a:rPr lang="nl-BE" sz="1800" dirty="0">
                <a:solidFill>
                  <a:srgbClr val="3E9B9E"/>
                </a:solidFill>
                <a:latin typeface="+mn-lt"/>
                <a:ea typeface="+mn-ea"/>
                <a:cs typeface="+mn-cs"/>
              </a:rPr>
              <a:t>Ambulant </a:t>
            </a:r>
            <a:r>
              <a:rPr lang="nl-BE" sz="1800" dirty="0">
                <a:solidFill>
                  <a:srgbClr val="3E9B9E"/>
                </a:solidFill>
                <a:latin typeface="+mn-lt"/>
                <a:ea typeface="+mn-ea"/>
                <a:cs typeface="+mn-cs"/>
              </a:rPr>
              <a:t>op het CGG</a:t>
            </a:r>
          </a:p>
          <a:p>
            <a:pPr lvl="1">
              <a:buFont typeface="Arial" panose="020B0604020202020204" pitchFamily="34" charset="0"/>
              <a:buChar char="•"/>
            </a:pPr>
            <a:r>
              <a:rPr lang="nl-BE" sz="1800" dirty="0" err="1">
                <a:solidFill>
                  <a:srgbClr val="3E9B9E"/>
                </a:solidFill>
                <a:latin typeface="+mn-lt"/>
                <a:ea typeface="+mn-ea"/>
                <a:cs typeface="+mn-cs"/>
              </a:rPr>
              <a:t>Outreachend</a:t>
            </a:r>
            <a:r>
              <a:rPr lang="nl-BE" sz="1800" dirty="0">
                <a:solidFill>
                  <a:srgbClr val="3E9B9E"/>
                </a:solidFill>
                <a:latin typeface="+mn-lt"/>
                <a:ea typeface="+mn-ea"/>
                <a:cs typeface="+mn-cs"/>
              </a:rPr>
              <a:t> en mobiel (max. 4 weken)</a:t>
            </a:r>
          </a:p>
          <a:p>
            <a:pPr lvl="1">
              <a:buFont typeface="Arial" panose="020B0604020202020204" pitchFamily="34" charset="0"/>
              <a:buChar char="•"/>
            </a:pPr>
            <a:r>
              <a:rPr lang="nl-BE" sz="1800" dirty="0">
                <a:solidFill>
                  <a:srgbClr val="3E9B9E"/>
                </a:solidFill>
                <a:latin typeface="+mn-lt"/>
                <a:ea typeface="+mn-ea"/>
                <a:cs typeface="+mn-cs"/>
              </a:rPr>
              <a:t>Ziekenhuisopname (max. 14 dagen</a:t>
            </a:r>
            <a:r>
              <a:rPr lang="nl-BE" sz="1800" dirty="0">
                <a:solidFill>
                  <a:srgbClr val="3E9B9E"/>
                </a:solidFill>
                <a:latin typeface="+mn-lt"/>
                <a:ea typeface="+mn-ea"/>
                <a:cs typeface="+mn-cs"/>
              </a:rPr>
              <a:t>)</a:t>
            </a:r>
            <a:endParaRPr lang="nl-BE" sz="1800" dirty="0">
              <a:solidFill>
                <a:srgbClr val="3E9B9E"/>
              </a:solidFill>
              <a:latin typeface="+mn-lt"/>
              <a:ea typeface="+mn-ea"/>
              <a:cs typeface="+mn-cs"/>
            </a:endParaRPr>
          </a:p>
          <a:p>
            <a:pPr lvl="1">
              <a:buFont typeface="Arial" panose="020B0604020202020204" pitchFamily="34" charset="0"/>
              <a:buChar char="•"/>
            </a:pPr>
            <a:endParaRPr lang="nl-BE" sz="1800" dirty="0">
              <a:solidFill>
                <a:srgbClr val="3E9B9E"/>
              </a:solidFill>
              <a:latin typeface="+mn-lt"/>
              <a:ea typeface="+mn-ea"/>
              <a:cs typeface="+mn-cs"/>
            </a:endParaRPr>
          </a:p>
          <a:p>
            <a:pPr>
              <a:buFont typeface="Arial" panose="020B0604020202020204" pitchFamily="34" charset="0"/>
              <a:buChar char="•"/>
            </a:pPr>
            <a:r>
              <a:rPr lang="nl-BE" sz="2200" dirty="0">
                <a:solidFill>
                  <a:srgbClr val="3E9B9E"/>
                </a:solidFill>
                <a:latin typeface="+mn-lt"/>
                <a:ea typeface="+mn-ea"/>
                <a:cs typeface="+mn-cs"/>
              </a:rPr>
              <a:t>Aanmelden via CMP: 078/05.00.38</a:t>
            </a:r>
          </a:p>
        </p:txBody>
      </p:sp>
    </p:spTree>
    <p:extLst>
      <p:ext uri="{BB962C8B-B14F-4D97-AF65-F5344CB8AC3E}">
        <p14:creationId xmlns:p14="http://schemas.microsoft.com/office/powerpoint/2010/main" val="1629966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Zorgprogramma’s </a:t>
            </a:r>
            <a:r>
              <a:rPr lang="nl-BE" dirty="0"/>
              <a:t>Yuneco Care </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292000090"/>
              </p:ext>
            </p:extLst>
          </p:nvPr>
        </p:nvGraphicFramePr>
        <p:xfrm>
          <a:off x="2333625" y="2222501"/>
          <a:ext cx="7524750"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797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YUNECO Care</a:t>
            </a:r>
            <a:endParaRPr lang="nl-BE"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117" y="2376577"/>
            <a:ext cx="5658928" cy="3772619"/>
          </a:xfrm>
          <a:prstGeom prst="rect">
            <a:avLst/>
          </a:prstGeom>
        </p:spPr>
      </p:pic>
    </p:spTree>
    <p:extLst>
      <p:ext uri="{BB962C8B-B14F-4D97-AF65-F5344CB8AC3E}">
        <p14:creationId xmlns:p14="http://schemas.microsoft.com/office/powerpoint/2010/main" val="2877254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Zorgprogramma Yuneco Care </a:t>
            </a:r>
            <a:endParaRPr lang="nl-BE" dirty="0"/>
          </a:p>
        </p:txBody>
      </p:sp>
      <p:sp>
        <p:nvSpPr>
          <p:cNvPr id="3" name="Tijdelijke aanduiding voor inhoud 2"/>
          <p:cNvSpPr>
            <a:spLocks noGrp="1"/>
          </p:cNvSpPr>
          <p:nvPr>
            <p:ph idx="1"/>
          </p:nvPr>
        </p:nvSpPr>
        <p:spPr/>
        <p:txBody>
          <a:bodyPr>
            <a:normAutofit/>
          </a:bodyPr>
          <a:lstStyle/>
          <a:p>
            <a:r>
              <a:rPr lang="nl-BE" sz="1800" dirty="0">
                <a:solidFill>
                  <a:srgbClr val="3E9B9E"/>
                </a:solidFill>
                <a:latin typeface="+mn-lt"/>
                <a:ea typeface="+mn-ea"/>
                <a:cs typeface="+mn-cs"/>
              </a:rPr>
              <a:t>Langdurig aanklampend aanbod voor</a:t>
            </a:r>
          </a:p>
          <a:p>
            <a:pPr lvl="1">
              <a:buFont typeface="Arial" panose="020B0604020202020204" pitchFamily="34" charset="0"/>
              <a:buChar char="•"/>
            </a:pPr>
            <a:r>
              <a:rPr lang="nl-BE" sz="1800" dirty="0">
                <a:solidFill>
                  <a:srgbClr val="3E9B9E"/>
                </a:solidFill>
                <a:latin typeface="+mn-lt"/>
                <a:ea typeface="+mn-ea"/>
                <a:cs typeface="+mn-cs"/>
              </a:rPr>
              <a:t>Moeilijk </a:t>
            </a:r>
            <a:r>
              <a:rPr lang="nl-BE" sz="1800" dirty="0">
                <a:solidFill>
                  <a:srgbClr val="3E9B9E"/>
                </a:solidFill>
                <a:latin typeface="+mn-lt"/>
                <a:ea typeface="+mn-ea"/>
                <a:cs typeface="+mn-cs"/>
              </a:rPr>
              <a:t>bereikbare jongeren met complexe psychische meervoudige problematiek</a:t>
            </a:r>
          </a:p>
          <a:p>
            <a:pPr lvl="1">
              <a:buFont typeface="Arial" panose="020B0604020202020204" pitchFamily="34" charset="0"/>
              <a:buChar char="•"/>
            </a:pPr>
            <a:r>
              <a:rPr lang="nl-BE" sz="1800" dirty="0">
                <a:solidFill>
                  <a:srgbClr val="3E9B9E"/>
                </a:solidFill>
                <a:latin typeface="+mn-lt"/>
                <a:ea typeface="+mn-ea"/>
                <a:cs typeface="+mn-cs"/>
              </a:rPr>
              <a:t>De meest kwetsbare kinderen en jongeren</a:t>
            </a:r>
          </a:p>
          <a:p>
            <a:pPr lvl="1">
              <a:buFont typeface="Arial" panose="020B0604020202020204" pitchFamily="34" charset="0"/>
              <a:buChar char="•"/>
            </a:pPr>
            <a:r>
              <a:rPr lang="nl-BE" sz="1800" dirty="0">
                <a:solidFill>
                  <a:srgbClr val="3E9B9E"/>
                </a:solidFill>
                <a:latin typeface="+mn-lt"/>
                <a:ea typeface="+mn-ea"/>
                <a:cs typeface="+mn-cs"/>
              </a:rPr>
              <a:t>Hebben een precaire gezinscontext</a:t>
            </a:r>
          </a:p>
          <a:p>
            <a:pPr lvl="1">
              <a:buFont typeface="Arial" panose="020B0604020202020204" pitchFamily="34" charset="0"/>
              <a:buChar char="•"/>
            </a:pPr>
            <a:r>
              <a:rPr lang="nl-BE" sz="1800" dirty="0">
                <a:solidFill>
                  <a:srgbClr val="3E9B9E"/>
                </a:solidFill>
                <a:latin typeface="+mn-lt"/>
                <a:ea typeface="+mn-ea"/>
                <a:cs typeface="+mn-cs"/>
              </a:rPr>
              <a:t>Vastgelopen traject</a:t>
            </a:r>
          </a:p>
          <a:p>
            <a:pPr lvl="1">
              <a:buFont typeface="Arial" panose="020B0604020202020204" pitchFamily="34" charset="0"/>
              <a:buChar char="•"/>
            </a:pPr>
            <a:r>
              <a:rPr lang="nl-BE" sz="1800" dirty="0">
                <a:solidFill>
                  <a:srgbClr val="3E9B9E"/>
                </a:solidFill>
                <a:latin typeface="+mn-lt"/>
                <a:ea typeface="+mn-ea"/>
                <a:cs typeface="+mn-cs"/>
              </a:rPr>
              <a:t>Uitval op meerdere </a:t>
            </a:r>
            <a:r>
              <a:rPr lang="nl-BE" sz="1800" dirty="0">
                <a:solidFill>
                  <a:srgbClr val="3E9B9E"/>
                </a:solidFill>
                <a:latin typeface="+mn-lt"/>
                <a:ea typeface="+mn-ea"/>
                <a:cs typeface="+mn-cs"/>
              </a:rPr>
              <a:t>levensdomeinen</a:t>
            </a:r>
          </a:p>
          <a:p>
            <a:pPr marL="457200" lvl="1" indent="0">
              <a:buNone/>
            </a:pPr>
            <a:endParaRPr lang="nl-BE" sz="1800" dirty="0">
              <a:solidFill>
                <a:srgbClr val="3E9B9E"/>
              </a:solidFill>
              <a:latin typeface="+mn-lt"/>
              <a:ea typeface="+mn-ea"/>
              <a:cs typeface="+mn-cs"/>
            </a:endParaRPr>
          </a:p>
          <a:p>
            <a:pPr marL="457200" lvl="1" indent="0">
              <a:buNone/>
            </a:pPr>
            <a:r>
              <a:rPr lang="nl-BE" sz="1800" dirty="0">
                <a:solidFill>
                  <a:srgbClr val="3E9B9E"/>
                </a:solidFill>
                <a:latin typeface="+mn-lt"/>
                <a:ea typeface="+mn-ea"/>
                <a:cs typeface="+mn-cs"/>
              </a:rPr>
              <a:t>De </a:t>
            </a:r>
            <a:r>
              <a:rPr lang="nl-BE" sz="1800" dirty="0">
                <a:solidFill>
                  <a:srgbClr val="3E9B9E"/>
                </a:solidFill>
                <a:latin typeface="+mn-lt"/>
                <a:ea typeface="+mn-ea"/>
                <a:cs typeface="+mn-cs"/>
              </a:rPr>
              <a:t>overtuiging dat de hulp zoals ze momenteel georganiseerd is, te kort </a:t>
            </a:r>
            <a:r>
              <a:rPr lang="nl-BE" sz="1800" dirty="0">
                <a:solidFill>
                  <a:srgbClr val="3E9B9E"/>
                </a:solidFill>
                <a:latin typeface="+mn-lt"/>
                <a:ea typeface="+mn-ea"/>
                <a:cs typeface="+mn-cs"/>
              </a:rPr>
              <a:t>schiet</a:t>
            </a:r>
            <a:endParaRPr lang="nl-BE" sz="1800" dirty="0">
              <a:solidFill>
                <a:srgbClr val="3E9B9E"/>
              </a:solidFill>
              <a:latin typeface="+mn-lt"/>
              <a:ea typeface="+mn-ea"/>
              <a:cs typeface="+mn-cs"/>
            </a:endParaRPr>
          </a:p>
        </p:txBody>
      </p:sp>
    </p:spTree>
    <p:extLst>
      <p:ext uri="{BB962C8B-B14F-4D97-AF65-F5344CB8AC3E}">
        <p14:creationId xmlns:p14="http://schemas.microsoft.com/office/powerpoint/2010/main" val="12790397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7">
      <a:dk1>
        <a:sysClr val="windowText" lastClr="000000"/>
      </a:dk1>
      <a:lt1>
        <a:sysClr val="window" lastClr="FFFFFF"/>
      </a:lt1>
      <a:dk2>
        <a:srgbClr val="44546A"/>
      </a:dk2>
      <a:lt2>
        <a:srgbClr val="E7E6E6"/>
      </a:lt2>
      <a:accent1>
        <a:srgbClr val="2E9598"/>
      </a:accent1>
      <a:accent2>
        <a:srgbClr val="006699"/>
      </a:accent2>
      <a:accent3>
        <a:srgbClr val="F7D467"/>
      </a:accent3>
      <a:accent4>
        <a:srgbClr val="F16045"/>
      </a:accent4>
      <a:accent5>
        <a:srgbClr val="CF1E59"/>
      </a:accent5>
      <a:accent6>
        <a:srgbClr val="873483"/>
      </a:accent6>
      <a:hlink>
        <a:srgbClr val="CF1E59"/>
      </a:hlink>
      <a:folHlink>
        <a:srgbClr val="006699"/>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Template Yuneco" id="{6D2984BB-5EC2-4731-BD6A-400CB1E8D34E}" vid="{C1B28F10-4A6D-4CE9-AB9C-FEF381C796AB}"/>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7">
    <a:dk1>
      <a:sysClr val="windowText" lastClr="000000"/>
    </a:dk1>
    <a:lt1>
      <a:sysClr val="window" lastClr="FFFFFF"/>
    </a:lt1>
    <a:dk2>
      <a:srgbClr val="44546A"/>
    </a:dk2>
    <a:lt2>
      <a:srgbClr val="E7E6E6"/>
    </a:lt2>
    <a:accent1>
      <a:srgbClr val="2E9598"/>
    </a:accent1>
    <a:accent2>
      <a:srgbClr val="006699"/>
    </a:accent2>
    <a:accent3>
      <a:srgbClr val="F7D467"/>
    </a:accent3>
    <a:accent4>
      <a:srgbClr val="F16045"/>
    </a:accent4>
    <a:accent5>
      <a:srgbClr val="CF1E59"/>
    </a:accent5>
    <a:accent6>
      <a:srgbClr val="873483"/>
    </a:accent6>
    <a:hlink>
      <a:srgbClr val="CF1E59"/>
    </a:hlink>
    <a:folHlink>
      <a:srgbClr val="006699"/>
    </a:folHlink>
  </a:clrScheme>
</a:themeOverride>
</file>

<file path=ppt/theme/themeOverride2.xml><?xml version="1.0" encoding="utf-8"?>
<a:themeOverride xmlns:a="http://schemas.openxmlformats.org/drawingml/2006/main">
  <a:clrScheme name="Custom 7">
    <a:dk1>
      <a:sysClr val="windowText" lastClr="000000"/>
    </a:dk1>
    <a:lt1>
      <a:sysClr val="window" lastClr="FFFFFF"/>
    </a:lt1>
    <a:dk2>
      <a:srgbClr val="44546A"/>
    </a:dk2>
    <a:lt2>
      <a:srgbClr val="E7E6E6"/>
    </a:lt2>
    <a:accent1>
      <a:srgbClr val="2E9598"/>
    </a:accent1>
    <a:accent2>
      <a:srgbClr val="006699"/>
    </a:accent2>
    <a:accent3>
      <a:srgbClr val="F7D467"/>
    </a:accent3>
    <a:accent4>
      <a:srgbClr val="F16045"/>
    </a:accent4>
    <a:accent5>
      <a:srgbClr val="CF1E59"/>
    </a:accent5>
    <a:accent6>
      <a:srgbClr val="873483"/>
    </a:accent6>
    <a:hlink>
      <a:srgbClr val="CF1E59"/>
    </a:hlink>
    <a:folHlink>
      <a:srgbClr val="006699"/>
    </a:folHlink>
  </a:clrScheme>
</a:themeOverride>
</file>

<file path=docProps/app.xml><?xml version="1.0" encoding="utf-8"?>
<Properties xmlns="http://schemas.openxmlformats.org/officeDocument/2006/extended-properties" xmlns:vt="http://schemas.openxmlformats.org/officeDocument/2006/docPropsVTypes">
  <Template/>
  <TotalTime>6412</TotalTime>
  <Words>906</Words>
  <Application>Microsoft Office PowerPoint</Application>
  <PresentationFormat>Breedbeeld</PresentationFormat>
  <Paragraphs>164</Paragraphs>
  <Slides>24</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Arial</vt:lpstr>
      <vt:lpstr>Calibri</vt:lpstr>
      <vt:lpstr>Century Gothic</vt:lpstr>
      <vt:lpstr>Open Sans</vt:lpstr>
      <vt:lpstr>Wingdings 2</vt:lpstr>
      <vt:lpstr>Quotable</vt:lpstr>
      <vt:lpstr>Yuneco Crisis -  en Care team </vt:lpstr>
      <vt:lpstr>Algemene situering</vt:lpstr>
      <vt:lpstr>Zorgprogramma's Yuneco</vt:lpstr>
      <vt:lpstr>Yuneco Crisis</vt:lpstr>
      <vt:lpstr>Zorgprogramma Yuneco Crisis </vt:lpstr>
      <vt:lpstr>Zorgprogramma Yuneco Crisis</vt:lpstr>
      <vt:lpstr>Zorgprogramma’s Yuneco Care </vt:lpstr>
      <vt:lpstr>YUNECO Care</vt:lpstr>
      <vt:lpstr>Zorgprogramma Yuneco Care </vt:lpstr>
      <vt:lpstr>Zorgprogramma Yuneco Care </vt:lpstr>
      <vt:lpstr>YUNECO Combi</vt:lpstr>
      <vt:lpstr>Zorgprogramma Yuneco Combi</vt:lpstr>
      <vt:lpstr>Zorgprogramma Yuneco For - Care</vt:lpstr>
      <vt:lpstr>Zorgprogramma Yuneco Vluchtelingen</vt:lpstr>
      <vt:lpstr>Zorgprogramma casemanagement</vt:lpstr>
      <vt:lpstr>Opzet casemanagement</vt:lpstr>
      <vt:lpstr>YUNECO Crosslink</vt:lpstr>
      <vt:lpstr>Crosslink</vt:lpstr>
      <vt:lpstr>YUNECO Connect</vt:lpstr>
      <vt:lpstr>YUNECO Connect - infants</vt:lpstr>
      <vt:lpstr>YUNECO Connect – alcohol, drug en gamen</vt:lpstr>
      <vt:lpstr>YUNECO Connect – UHRS</vt:lpstr>
      <vt:lpstr>YUNECO Caro</vt:lpstr>
      <vt:lpstr>Yuneco Caro</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Yuneco mobiele crisisteam en careteam  Begga Van de Velde  Zorgcoördinator Mobiele teams Halle - Vilvoorde</dc:title>
  <dc:creator>Begga Van de Velde</dc:creator>
  <cp:lastModifiedBy>Yuneco</cp:lastModifiedBy>
  <cp:revision>49</cp:revision>
  <dcterms:created xsi:type="dcterms:W3CDTF">2019-09-30T07:21:38Z</dcterms:created>
  <dcterms:modified xsi:type="dcterms:W3CDTF">2022-10-03T07:59:03Z</dcterms:modified>
</cp:coreProperties>
</file>