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61" r:id="rId3"/>
    <p:sldId id="262" r:id="rId4"/>
    <p:sldId id="288" r:id="rId5"/>
    <p:sldId id="300" r:id="rId6"/>
    <p:sldId id="307" r:id="rId7"/>
    <p:sldId id="305" r:id="rId8"/>
    <p:sldId id="308" r:id="rId9"/>
    <p:sldId id="328" r:id="rId10"/>
    <p:sldId id="348" r:id="rId11"/>
    <p:sldId id="351" r:id="rId12"/>
    <p:sldId id="349" r:id="rId13"/>
    <p:sldId id="350" r:id="rId14"/>
    <p:sldId id="334" r:id="rId15"/>
    <p:sldId id="321" r:id="rId16"/>
    <p:sldId id="343" r:id="rId17"/>
    <p:sldId id="352" r:id="rId18"/>
    <p:sldId id="259"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t Pauwels" initials="GP" lastIdx="1" clrIdx="0">
    <p:extLst>
      <p:ext uri="{19B8F6BF-5375-455C-9EA6-DF929625EA0E}">
        <p15:presenceInfo xmlns:p15="http://schemas.microsoft.com/office/powerpoint/2012/main" userId="Greet Pauwels" providerId="None"/>
      </p:ext>
    </p:extLst>
  </p:cmAuthor>
  <p:cmAuthor id="2" name="Louise Wolfs" initials="LW" lastIdx="1" clrIdx="1">
    <p:extLst>
      <p:ext uri="{19B8F6BF-5375-455C-9EA6-DF929625EA0E}">
        <p15:presenceInfo xmlns:p15="http://schemas.microsoft.com/office/powerpoint/2012/main" userId="S::louise.wolfs@similes.be::3b5d4e88-c958-464d-bfb2-5d44d3bf9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AFD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1D4CD-300E-4399-918F-91C6EAC5D4AB}" v="2" dt="2022-09-12T08:57:36.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2111" autoAdjust="0"/>
  </p:normalViewPr>
  <p:slideViewPr>
    <p:cSldViewPr snapToGrid="0">
      <p:cViewPr varScale="1">
        <p:scale>
          <a:sx n="62" d="100"/>
          <a:sy n="62" d="100"/>
        </p:scale>
        <p:origin x="146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olfs" userId="3b5d4e88-c958-464d-bfb2-5d44d3bf9551" providerId="ADAL" clId="{FC51D4CD-300E-4399-918F-91C6EAC5D4AB}"/>
    <pc:docChg chg="addSld delSld modSld sldOrd">
      <pc:chgData name="Louise Wolfs" userId="3b5d4e88-c958-464d-bfb2-5d44d3bf9551" providerId="ADAL" clId="{FC51D4CD-300E-4399-918F-91C6EAC5D4AB}" dt="2022-09-12T08:58:50.445" v="177" actId="20577"/>
      <pc:docMkLst>
        <pc:docMk/>
      </pc:docMkLst>
      <pc:sldChg chg="add">
        <pc:chgData name="Louise Wolfs" userId="3b5d4e88-c958-464d-bfb2-5d44d3bf9551" providerId="ADAL" clId="{FC51D4CD-300E-4399-918F-91C6EAC5D4AB}" dt="2022-09-12T08:57:21.635" v="150"/>
        <pc:sldMkLst>
          <pc:docMk/>
          <pc:sldMk cId="3209743481" sldId="334"/>
        </pc:sldMkLst>
      </pc:sldChg>
      <pc:sldChg chg="del">
        <pc:chgData name="Louise Wolfs" userId="3b5d4e88-c958-464d-bfb2-5d44d3bf9551" providerId="ADAL" clId="{FC51D4CD-300E-4399-918F-91C6EAC5D4AB}" dt="2022-09-12T08:57:40.441" v="155" actId="47"/>
        <pc:sldMkLst>
          <pc:docMk/>
          <pc:sldMk cId="1210163076" sldId="340"/>
        </pc:sldMkLst>
      </pc:sldChg>
      <pc:sldChg chg="del">
        <pc:chgData name="Louise Wolfs" userId="3b5d4e88-c958-464d-bfb2-5d44d3bf9551" providerId="ADAL" clId="{FC51D4CD-300E-4399-918F-91C6EAC5D4AB}" dt="2022-09-12T08:50:14.388" v="0" actId="47"/>
        <pc:sldMkLst>
          <pc:docMk/>
          <pc:sldMk cId="1818919100" sldId="345"/>
        </pc:sldMkLst>
      </pc:sldChg>
      <pc:sldChg chg="modSp mod">
        <pc:chgData name="Louise Wolfs" userId="3b5d4e88-c958-464d-bfb2-5d44d3bf9551" providerId="ADAL" clId="{FC51D4CD-300E-4399-918F-91C6EAC5D4AB}" dt="2022-09-12T08:52:28.119" v="1" actId="6549"/>
        <pc:sldMkLst>
          <pc:docMk/>
          <pc:sldMk cId="227457824" sldId="348"/>
        </pc:sldMkLst>
        <pc:spChg chg="mod">
          <ac:chgData name="Louise Wolfs" userId="3b5d4e88-c958-464d-bfb2-5d44d3bf9551" providerId="ADAL" clId="{FC51D4CD-300E-4399-918F-91C6EAC5D4AB}" dt="2022-09-12T08:52:28.119" v="1" actId="6549"/>
          <ac:spMkLst>
            <pc:docMk/>
            <pc:sldMk cId="227457824" sldId="348"/>
            <ac:spMk id="5" creationId="{24EE5A8A-AC4A-4B6C-822D-9A89BD6765E4}"/>
          </ac:spMkLst>
        </pc:spChg>
      </pc:sldChg>
      <pc:sldChg chg="modSp mod">
        <pc:chgData name="Louise Wolfs" userId="3b5d4e88-c958-464d-bfb2-5d44d3bf9551" providerId="ADAL" clId="{FC51D4CD-300E-4399-918F-91C6EAC5D4AB}" dt="2022-09-12T08:58:50.445" v="177" actId="20577"/>
        <pc:sldMkLst>
          <pc:docMk/>
          <pc:sldMk cId="4226631363" sldId="349"/>
        </pc:sldMkLst>
        <pc:spChg chg="mod">
          <ac:chgData name="Louise Wolfs" userId="3b5d4e88-c958-464d-bfb2-5d44d3bf9551" providerId="ADAL" clId="{FC51D4CD-300E-4399-918F-91C6EAC5D4AB}" dt="2022-09-12T08:58:50.445" v="177" actId="20577"/>
          <ac:spMkLst>
            <pc:docMk/>
            <pc:sldMk cId="4226631363" sldId="349"/>
            <ac:spMk id="4" creationId="{ADC2F399-4855-CCD7-A07D-0CA789E880DD}"/>
          </ac:spMkLst>
        </pc:spChg>
      </pc:sldChg>
      <pc:sldChg chg="modSp mod">
        <pc:chgData name="Louise Wolfs" userId="3b5d4e88-c958-464d-bfb2-5d44d3bf9551" providerId="ADAL" clId="{FC51D4CD-300E-4399-918F-91C6EAC5D4AB}" dt="2022-09-12T08:53:04.171" v="126" actId="20577"/>
        <pc:sldMkLst>
          <pc:docMk/>
          <pc:sldMk cId="1194381276" sldId="350"/>
        </pc:sldMkLst>
        <pc:spChg chg="mod">
          <ac:chgData name="Louise Wolfs" userId="3b5d4e88-c958-464d-bfb2-5d44d3bf9551" providerId="ADAL" clId="{FC51D4CD-300E-4399-918F-91C6EAC5D4AB}" dt="2022-09-12T08:53:04.171" v="126" actId="20577"/>
          <ac:spMkLst>
            <pc:docMk/>
            <pc:sldMk cId="1194381276" sldId="350"/>
            <ac:spMk id="4" creationId="{3D9F2464-696B-BF8A-354E-00A4E552B801}"/>
          </ac:spMkLst>
        </pc:spChg>
      </pc:sldChg>
      <pc:sldChg chg="modSp mod">
        <pc:chgData name="Louise Wolfs" userId="3b5d4e88-c958-464d-bfb2-5d44d3bf9551" providerId="ADAL" clId="{FC51D4CD-300E-4399-918F-91C6EAC5D4AB}" dt="2022-09-12T08:53:09.651" v="148" actId="20577"/>
        <pc:sldMkLst>
          <pc:docMk/>
          <pc:sldMk cId="2414666612" sldId="351"/>
        </pc:sldMkLst>
        <pc:spChg chg="mod">
          <ac:chgData name="Louise Wolfs" userId="3b5d4e88-c958-464d-bfb2-5d44d3bf9551" providerId="ADAL" clId="{FC51D4CD-300E-4399-918F-91C6EAC5D4AB}" dt="2022-09-12T08:53:09.651" v="148" actId="20577"/>
          <ac:spMkLst>
            <pc:docMk/>
            <pc:sldMk cId="2414666612" sldId="351"/>
            <ac:spMk id="4" creationId="{F683E61C-067F-AF7B-4420-05353C1FDA34}"/>
          </ac:spMkLst>
        </pc:spChg>
      </pc:sldChg>
      <pc:sldChg chg="add ord">
        <pc:chgData name="Louise Wolfs" userId="3b5d4e88-c958-464d-bfb2-5d44d3bf9551" providerId="ADAL" clId="{FC51D4CD-300E-4399-918F-91C6EAC5D4AB}" dt="2022-09-12T08:57:38.955" v="154"/>
        <pc:sldMkLst>
          <pc:docMk/>
          <pc:sldMk cId="2047860549" sldId="352"/>
        </pc:sldMkLst>
      </pc:sldChg>
      <pc:sldChg chg="new del">
        <pc:chgData name="Louise Wolfs" userId="3b5d4e88-c958-464d-bfb2-5d44d3bf9551" providerId="ADAL" clId="{FC51D4CD-300E-4399-918F-91C6EAC5D4AB}" dt="2022-09-12T08:57:23.332" v="151" actId="47"/>
        <pc:sldMkLst>
          <pc:docMk/>
          <pc:sldMk cId="4287758393" sldId="352"/>
        </pc:sldMkLst>
      </pc:sldChg>
    </pc:docChg>
  </pc:docChgLst>
  <pc:docChgLst>
    <pc:chgData name="Louise Wolfs" userId="3b5d4e88-c958-464d-bfb2-5d44d3bf9551" providerId="ADAL" clId="{9A818AE2-D9EA-4480-9739-508253712C0B}"/>
    <pc:docChg chg="custSel modSld">
      <pc:chgData name="Louise Wolfs" userId="3b5d4e88-c958-464d-bfb2-5d44d3bf9551" providerId="ADAL" clId="{9A818AE2-D9EA-4480-9739-508253712C0B}" dt="2022-09-12T08:02:47.313" v="103" actId="207"/>
      <pc:docMkLst>
        <pc:docMk/>
      </pc:docMkLst>
      <pc:sldChg chg="modSp mod">
        <pc:chgData name="Louise Wolfs" userId="3b5d4e88-c958-464d-bfb2-5d44d3bf9551" providerId="ADAL" clId="{9A818AE2-D9EA-4480-9739-508253712C0B}" dt="2022-09-12T08:02:47.313" v="103" actId="207"/>
        <pc:sldMkLst>
          <pc:docMk/>
          <pc:sldMk cId="1194381276" sldId="350"/>
        </pc:sldMkLst>
        <pc:spChg chg="mod">
          <ac:chgData name="Louise Wolfs" userId="3b5d4e88-c958-464d-bfb2-5d44d3bf9551" providerId="ADAL" clId="{9A818AE2-D9EA-4480-9739-508253712C0B}" dt="2022-09-12T08:02:47.313" v="103" actId="207"/>
          <ac:spMkLst>
            <pc:docMk/>
            <pc:sldMk cId="1194381276" sldId="350"/>
            <ac:spMk id="4" creationId="{3D9F2464-696B-BF8A-354E-00A4E552B801}"/>
          </ac:spMkLst>
        </pc:spChg>
      </pc:sldChg>
      <pc:sldChg chg="modSp mod">
        <pc:chgData name="Louise Wolfs" userId="3b5d4e88-c958-464d-bfb2-5d44d3bf9551" providerId="ADAL" clId="{9A818AE2-D9EA-4480-9739-508253712C0B}" dt="2022-09-12T07:50:39.286" v="65" actId="20577"/>
        <pc:sldMkLst>
          <pc:docMk/>
          <pc:sldMk cId="2414666612" sldId="351"/>
        </pc:sldMkLst>
        <pc:spChg chg="mod">
          <ac:chgData name="Louise Wolfs" userId="3b5d4e88-c958-464d-bfb2-5d44d3bf9551" providerId="ADAL" clId="{9A818AE2-D9EA-4480-9739-508253712C0B}" dt="2022-09-12T07:50:39.286" v="65" actId="20577"/>
          <ac:spMkLst>
            <pc:docMk/>
            <pc:sldMk cId="2414666612" sldId="351"/>
            <ac:spMk id="4" creationId="{F683E61C-067F-AF7B-4420-05353C1FDA3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BD82C-5500-41A8-86D5-247DAA1905EA}" type="doc">
      <dgm:prSet loTypeId="urn:microsoft.com/office/officeart/2005/8/layout/cycle7" loCatId="cycle" qsTypeId="urn:microsoft.com/office/officeart/2005/8/quickstyle/simple5" qsCatId="simple" csTypeId="urn:microsoft.com/office/officeart/2005/8/colors/colorful4" csCatId="colorful" phldr="1"/>
      <dgm:spPr/>
      <dgm:t>
        <a:bodyPr/>
        <a:lstStyle/>
        <a:p>
          <a:endParaRPr lang="nl-NL"/>
        </a:p>
      </dgm:t>
    </dgm:pt>
    <dgm:pt modelId="{29F1EB29-FEAE-45C2-8081-7CA66A80561E}">
      <dgm:prSet phldrT="[Tekst]"/>
      <dgm:spPr/>
      <dgm:t>
        <a:bodyPr/>
        <a:lstStyle/>
        <a:p>
          <a:r>
            <a:rPr lang="nl-NL" dirty="0"/>
            <a:t>Familie</a:t>
          </a:r>
        </a:p>
      </dgm:t>
    </dgm:pt>
    <dgm:pt modelId="{3A3404D1-445C-495D-838A-D96301882DE5}" type="parTrans" cxnId="{0DCBDEBB-08F4-4DD0-9797-23ACAE047423}">
      <dgm:prSet/>
      <dgm:spPr/>
      <dgm:t>
        <a:bodyPr/>
        <a:lstStyle/>
        <a:p>
          <a:endParaRPr lang="nl-NL"/>
        </a:p>
      </dgm:t>
    </dgm:pt>
    <dgm:pt modelId="{FE2F1FDD-01AD-4E86-9232-B5D3CE98D7B3}" type="sibTrans" cxnId="{0DCBDEBB-08F4-4DD0-9797-23ACAE047423}">
      <dgm:prSet/>
      <dgm:spPr/>
      <dgm:t>
        <a:bodyPr/>
        <a:lstStyle/>
        <a:p>
          <a:endParaRPr lang="nl-NL"/>
        </a:p>
      </dgm:t>
    </dgm:pt>
    <dgm:pt modelId="{2E47492B-58A1-4708-98B9-2077DF2D2068}">
      <dgm:prSet phldrT="[Tekst]"/>
      <dgm:spPr/>
      <dgm:t>
        <a:bodyPr/>
        <a:lstStyle/>
        <a:p>
          <a:r>
            <a:rPr lang="nl-NL" dirty="0"/>
            <a:t>Eigen herstelproces</a:t>
          </a:r>
        </a:p>
      </dgm:t>
    </dgm:pt>
    <dgm:pt modelId="{ECD184EE-27F5-4A9A-827E-32A0DA1B7B05}" type="parTrans" cxnId="{24775DA2-2039-4026-8574-4EFBDF7A14CB}">
      <dgm:prSet/>
      <dgm:spPr/>
      <dgm:t>
        <a:bodyPr/>
        <a:lstStyle/>
        <a:p>
          <a:endParaRPr lang="nl-NL"/>
        </a:p>
      </dgm:t>
    </dgm:pt>
    <dgm:pt modelId="{3A52B2DB-FA0B-4EED-8E53-A1460BD558C6}" type="sibTrans" cxnId="{24775DA2-2039-4026-8574-4EFBDF7A14CB}">
      <dgm:prSet/>
      <dgm:spPr/>
      <dgm:t>
        <a:bodyPr/>
        <a:lstStyle/>
        <a:p>
          <a:endParaRPr lang="nl-NL"/>
        </a:p>
      </dgm:t>
    </dgm:pt>
    <dgm:pt modelId="{2ED82805-FEDB-448D-8FC2-FA8E0AF6E890}">
      <dgm:prSet phldrT="[Tekst]"/>
      <dgm:spPr/>
      <dgm:t>
        <a:bodyPr/>
        <a:lstStyle/>
        <a:p>
          <a:r>
            <a:rPr lang="nl-NL" dirty="0"/>
            <a:t>Ondersteunen herstelproces familielid</a:t>
          </a:r>
        </a:p>
      </dgm:t>
    </dgm:pt>
    <dgm:pt modelId="{960A3B69-42CD-404E-9317-52B862BF23DB}" type="parTrans" cxnId="{CE542B45-5A27-4123-9147-FE9FEB8E4362}">
      <dgm:prSet/>
      <dgm:spPr/>
      <dgm:t>
        <a:bodyPr/>
        <a:lstStyle/>
        <a:p>
          <a:endParaRPr lang="nl-NL"/>
        </a:p>
      </dgm:t>
    </dgm:pt>
    <dgm:pt modelId="{EA93536F-D72C-4A35-9884-4005309D75CA}" type="sibTrans" cxnId="{CE542B45-5A27-4123-9147-FE9FEB8E4362}">
      <dgm:prSet/>
      <dgm:spPr/>
      <dgm:t>
        <a:bodyPr/>
        <a:lstStyle/>
        <a:p>
          <a:endParaRPr lang="nl-NL"/>
        </a:p>
      </dgm:t>
    </dgm:pt>
    <dgm:pt modelId="{108132B0-B138-482E-91B6-61CEAEC238B0}" type="pres">
      <dgm:prSet presAssocID="{BBBBD82C-5500-41A8-86D5-247DAA1905EA}" presName="Name0" presStyleCnt="0">
        <dgm:presLayoutVars>
          <dgm:dir/>
          <dgm:resizeHandles val="exact"/>
        </dgm:presLayoutVars>
      </dgm:prSet>
      <dgm:spPr/>
    </dgm:pt>
    <dgm:pt modelId="{829BFC9C-134A-405D-847B-105BC49F5EAC}" type="pres">
      <dgm:prSet presAssocID="{29F1EB29-FEAE-45C2-8081-7CA66A80561E}" presName="node" presStyleLbl="node1" presStyleIdx="0" presStyleCnt="3">
        <dgm:presLayoutVars>
          <dgm:bulletEnabled val="1"/>
        </dgm:presLayoutVars>
      </dgm:prSet>
      <dgm:spPr/>
    </dgm:pt>
    <dgm:pt modelId="{DCA11569-59D4-4FA6-90AA-D7DCFF805A50}" type="pres">
      <dgm:prSet presAssocID="{FE2F1FDD-01AD-4E86-9232-B5D3CE98D7B3}" presName="sibTrans" presStyleLbl="sibTrans2D1" presStyleIdx="0" presStyleCnt="3"/>
      <dgm:spPr/>
    </dgm:pt>
    <dgm:pt modelId="{4B797633-084A-477A-A886-EE219C0FF6DD}" type="pres">
      <dgm:prSet presAssocID="{FE2F1FDD-01AD-4E86-9232-B5D3CE98D7B3}" presName="connectorText" presStyleLbl="sibTrans2D1" presStyleIdx="0" presStyleCnt="3"/>
      <dgm:spPr/>
    </dgm:pt>
    <dgm:pt modelId="{F393D86B-EC13-4023-8BD8-F55DE17EC63B}" type="pres">
      <dgm:prSet presAssocID="{2E47492B-58A1-4708-98B9-2077DF2D2068}" presName="node" presStyleLbl="node1" presStyleIdx="1" presStyleCnt="3">
        <dgm:presLayoutVars>
          <dgm:bulletEnabled val="1"/>
        </dgm:presLayoutVars>
      </dgm:prSet>
      <dgm:spPr/>
    </dgm:pt>
    <dgm:pt modelId="{7A908DBA-69AD-4011-BD12-664DDD548C87}" type="pres">
      <dgm:prSet presAssocID="{3A52B2DB-FA0B-4EED-8E53-A1460BD558C6}" presName="sibTrans" presStyleLbl="sibTrans2D1" presStyleIdx="1" presStyleCnt="3"/>
      <dgm:spPr/>
    </dgm:pt>
    <dgm:pt modelId="{96D4DDD3-0D10-47CB-8F86-D41BEC862E69}" type="pres">
      <dgm:prSet presAssocID="{3A52B2DB-FA0B-4EED-8E53-A1460BD558C6}" presName="connectorText" presStyleLbl="sibTrans2D1" presStyleIdx="1" presStyleCnt="3"/>
      <dgm:spPr/>
    </dgm:pt>
    <dgm:pt modelId="{90374E21-EF23-423A-B856-AB8938E72450}" type="pres">
      <dgm:prSet presAssocID="{2ED82805-FEDB-448D-8FC2-FA8E0AF6E890}" presName="node" presStyleLbl="node1" presStyleIdx="2" presStyleCnt="3">
        <dgm:presLayoutVars>
          <dgm:bulletEnabled val="1"/>
        </dgm:presLayoutVars>
      </dgm:prSet>
      <dgm:spPr/>
    </dgm:pt>
    <dgm:pt modelId="{FDC1A7B1-ABC6-45E3-AC3E-1D41E75A40E9}" type="pres">
      <dgm:prSet presAssocID="{EA93536F-D72C-4A35-9884-4005309D75CA}" presName="sibTrans" presStyleLbl="sibTrans2D1" presStyleIdx="2" presStyleCnt="3"/>
      <dgm:spPr/>
    </dgm:pt>
    <dgm:pt modelId="{770346B0-9D76-4EE9-8EB8-0BAF8043560D}" type="pres">
      <dgm:prSet presAssocID="{EA93536F-D72C-4A35-9884-4005309D75CA}" presName="connectorText" presStyleLbl="sibTrans2D1" presStyleIdx="2" presStyleCnt="3"/>
      <dgm:spPr/>
    </dgm:pt>
  </dgm:ptLst>
  <dgm:cxnLst>
    <dgm:cxn modelId="{6295D21E-E4AA-4D8F-A158-2DC162DC057E}" type="presOf" srcId="{3A52B2DB-FA0B-4EED-8E53-A1460BD558C6}" destId="{7A908DBA-69AD-4011-BD12-664DDD548C87}" srcOrd="0" destOrd="0" presId="urn:microsoft.com/office/officeart/2005/8/layout/cycle7"/>
    <dgm:cxn modelId="{DE77EE23-6D0E-440C-AE41-3F3423F7C8A2}" type="presOf" srcId="{EA93536F-D72C-4A35-9884-4005309D75CA}" destId="{770346B0-9D76-4EE9-8EB8-0BAF8043560D}" srcOrd="1" destOrd="0" presId="urn:microsoft.com/office/officeart/2005/8/layout/cycle7"/>
    <dgm:cxn modelId="{3A072A24-98D0-4B04-9067-54ED5F5E3B4A}" type="presOf" srcId="{EA93536F-D72C-4A35-9884-4005309D75CA}" destId="{FDC1A7B1-ABC6-45E3-AC3E-1D41E75A40E9}" srcOrd="0" destOrd="0" presId="urn:microsoft.com/office/officeart/2005/8/layout/cycle7"/>
    <dgm:cxn modelId="{29DEA43C-A766-4E83-A51F-4D4B5F628016}" type="presOf" srcId="{29F1EB29-FEAE-45C2-8081-7CA66A80561E}" destId="{829BFC9C-134A-405D-847B-105BC49F5EAC}" srcOrd="0" destOrd="0" presId="urn:microsoft.com/office/officeart/2005/8/layout/cycle7"/>
    <dgm:cxn modelId="{8DBDCF5F-69F8-471B-A276-DE2FFC906349}" type="presOf" srcId="{2E47492B-58A1-4708-98B9-2077DF2D2068}" destId="{F393D86B-EC13-4023-8BD8-F55DE17EC63B}" srcOrd="0" destOrd="0" presId="urn:microsoft.com/office/officeart/2005/8/layout/cycle7"/>
    <dgm:cxn modelId="{CE542B45-5A27-4123-9147-FE9FEB8E4362}" srcId="{BBBBD82C-5500-41A8-86D5-247DAA1905EA}" destId="{2ED82805-FEDB-448D-8FC2-FA8E0AF6E890}" srcOrd="2" destOrd="0" parTransId="{960A3B69-42CD-404E-9317-52B862BF23DB}" sibTransId="{EA93536F-D72C-4A35-9884-4005309D75CA}"/>
    <dgm:cxn modelId="{285C676D-356A-4F3A-83E7-2D11AF893928}" type="presOf" srcId="{FE2F1FDD-01AD-4E86-9232-B5D3CE98D7B3}" destId="{DCA11569-59D4-4FA6-90AA-D7DCFF805A50}" srcOrd="0" destOrd="0" presId="urn:microsoft.com/office/officeart/2005/8/layout/cycle7"/>
    <dgm:cxn modelId="{24775DA2-2039-4026-8574-4EFBDF7A14CB}" srcId="{BBBBD82C-5500-41A8-86D5-247DAA1905EA}" destId="{2E47492B-58A1-4708-98B9-2077DF2D2068}" srcOrd="1" destOrd="0" parTransId="{ECD184EE-27F5-4A9A-827E-32A0DA1B7B05}" sibTransId="{3A52B2DB-FA0B-4EED-8E53-A1460BD558C6}"/>
    <dgm:cxn modelId="{0BE7B5AC-CF83-468E-8FA0-26B964921309}" type="presOf" srcId="{3A52B2DB-FA0B-4EED-8E53-A1460BD558C6}" destId="{96D4DDD3-0D10-47CB-8F86-D41BEC862E69}" srcOrd="1" destOrd="0" presId="urn:microsoft.com/office/officeart/2005/8/layout/cycle7"/>
    <dgm:cxn modelId="{D10DE0B7-DDE4-4DCF-B0D4-508D34110CF0}" type="presOf" srcId="{BBBBD82C-5500-41A8-86D5-247DAA1905EA}" destId="{108132B0-B138-482E-91B6-61CEAEC238B0}" srcOrd="0" destOrd="0" presId="urn:microsoft.com/office/officeart/2005/8/layout/cycle7"/>
    <dgm:cxn modelId="{0DCBDEBB-08F4-4DD0-9797-23ACAE047423}" srcId="{BBBBD82C-5500-41A8-86D5-247DAA1905EA}" destId="{29F1EB29-FEAE-45C2-8081-7CA66A80561E}" srcOrd="0" destOrd="0" parTransId="{3A3404D1-445C-495D-838A-D96301882DE5}" sibTransId="{FE2F1FDD-01AD-4E86-9232-B5D3CE98D7B3}"/>
    <dgm:cxn modelId="{68CBCCCD-583E-4375-929D-3D69CBFF1BD1}" type="presOf" srcId="{2ED82805-FEDB-448D-8FC2-FA8E0AF6E890}" destId="{90374E21-EF23-423A-B856-AB8938E72450}" srcOrd="0" destOrd="0" presId="urn:microsoft.com/office/officeart/2005/8/layout/cycle7"/>
    <dgm:cxn modelId="{29A4F4F8-E927-4D5C-BCD9-FDC3BF44C673}" type="presOf" srcId="{FE2F1FDD-01AD-4E86-9232-B5D3CE98D7B3}" destId="{4B797633-084A-477A-A886-EE219C0FF6DD}" srcOrd="1" destOrd="0" presId="urn:microsoft.com/office/officeart/2005/8/layout/cycle7"/>
    <dgm:cxn modelId="{AB7A9B24-9228-4884-94D5-933AF9169DBF}" type="presParOf" srcId="{108132B0-B138-482E-91B6-61CEAEC238B0}" destId="{829BFC9C-134A-405D-847B-105BC49F5EAC}" srcOrd="0" destOrd="0" presId="urn:microsoft.com/office/officeart/2005/8/layout/cycle7"/>
    <dgm:cxn modelId="{77D2C678-3311-479F-A8A8-A490580A23C3}" type="presParOf" srcId="{108132B0-B138-482E-91B6-61CEAEC238B0}" destId="{DCA11569-59D4-4FA6-90AA-D7DCFF805A50}" srcOrd="1" destOrd="0" presId="urn:microsoft.com/office/officeart/2005/8/layout/cycle7"/>
    <dgm:cxn modelId="{BB15B529-3226-41BD-83E9-C723BC6FB67B}" type="presParOf" srcId="{DCA11569-59D4-4FA6-90AA-D7DCFF805A50}" destId="{4B797633-084A-477A-A886-EE219C0FF6DD}" srcOrd="0" destOrd="0" presId="urn:microsoft.com/office/officeart/2005/8/layout/cycle7"/>
    <dgm:cxn modelId="{5E3FE224-E022-4DE1-A3E8-BB0518C1CE02}" type="presParOf" srcId="{108132B0-B138-482E-91B6-61CEAEC238B0}" destId="{F393D86B-EC13-4023-8BD8-F55DE17EC63B}" srcOrd="2" destOrd="0" presId="urn:microsoft.com/office/officeart/2005/8/layout/cycle7"/>
    <dgm:cxn modelId="{87DF3DB8-907A-4DBA-A726-BDF0CB22527F}" type="presParOf" srcId="{108132B0-B138-482E-91B6-61CEAEC238B0}" destId="{7A908DBA-69AD-4011-BD12-664DDD548C87}" srcOrd="3" destOrd="0" presId="urn:microsoft.com/office/officeart/2005/8/layout/cycle7"/>
    <dgm:cxn modelId="{2208A1B6-56A4-4105-8830-3D85486DECB4}" type="presParOf" srcId="{7A908DBA-69AD-4011-BD12-664DDD548C87}" destId="{96D4DDD3-0D10-47CB-8F86-D41BEC862E69}" srcOrd="0" destOrd="0" presId="urn:microsoft.com/office/officeart/2005/8/layout/cycle7"/>
    <dgm:cxn modelId="{9AB232B9-2D4C-4B38-A09A-B7B688EAA701}" type="presParOf" srcId="{108132B0-B138-482E-91B6-61CEAEC238B0}" destId="{90374E21-EF23-423A-B856-AB8938E72450}" srcOrd="4" destOrd="0" presId="urn:microsoft.com/office/officeart/2005/8/layout/cycle7"/>
    <dgm:cxn modelId="{A29FF8A2-5728-41FA-887B-8406EFD1B675}" type="presParOf" srcId="{108132B0-B138-482E-91B6-61CEAEC238B0}" destId="{FDC1A7B1-ABC6-45E3-AC3E-1D41E75A40E9}" srcOrd="5" destOrd="0" presId="urn:microsoft.com/office/officeart/2005/8/layout/cycle7"/>
    <dgm:cxn modelId="{86FB51FF-DE95-4237-8387-CA8D71E014A0}" type="presParOf" srcId="{FDC1A7B1-ABC6-45E3-AC3E-1D41E75A40E9}" destId="{770346B0-9D76-4EE9-8EB8-0BAF8043560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18FD9-8392-4F26-A534-1C8A16A67BAC}" type="doc">
      <dgm:prSet loTypeId="urn:microsoft.com/office/officeart/2005/8/layout/pyramid1" loCatId="pyramid" qsTypeId="urn:microsoft.com/office/officeart/2005/8/quickstyle/simple1" qsCatId="simple" csTypeId="urn:microsoft.com/office/officeart/2005/8/colors/accent1_2" csCatId="accent1" phldr="1"/>
      <dgm:spPr/>
    </dgm:pt>
    <dgm:pt modelId="{92539475-4E2A-446E-998D-54DA0266AEAD}">
      <dgm:prSet phldrT="[Tekst]"/>
      <dgm:spPr>
        <a:solidFill>
          <a:schemeClr val="accent1">
            <a:lumMod val="40000"/>
            <a:lumOff val="60000"/>
          </a:schemeClr>
        </a:solidFill>
      </dgm:spPr>
      <dgm:t>
        <a:bodyPr/>
        <a:lstStyle/>
        <a:p>
          <a:r>
            <a:rPr lang="nl-NL" dirty="0"/>
            <a:t>Familie-ervaringsdeskundig</a:t>
          </a:r>
        </a:p>
      </dgm:t>
    </dgm:pt>
    <dgm:pt modelId="{6B715463-2369-45D6-ACAA-181D5201E45E}" type="parTrans" cxnId="{77F64F53-F000-460B-9036-2CD467AB4A32}">
      <dgm:prSet/>
      <dgm:spPr/>
      <dgm:t>
        <a:bodyPr/>
        <a:lstStyle/>
        <a:p>
          <a:endParaRPr lang="nl-NL"/>
        </a:p>
      </dgm:t>
    </dgm:pt>
    <dgm:pt modelId="{001973B7-3767-45DD-9F4E-A40A8C6EB869}" type="sibTrans" cxnId="{77F64F53-F000-460B-9036-2CD467AB4A32}">
      <dgm:prSet/>
      <dgm:spPr/>
      <dgm:t>
        <a:bodyPr/>
        <a:lstStyle/>
        <a:p>
          <a:endParaRPr lang="nl-NL"/>
        </a:p>
      </dgm:t>
    </dgm:pt>
    <dgm:pt modelId="{E6AC7972-677C-4CC6-832E-D78F8FC88AA4}">
      <dgm:prSet phldrT="[Tekst]"/>
      <dgm:spPr>
        <a:solidFill>
          <a:schemeClr val="accent1">
            <a:lumMod val="40000"/>
            <a:lumOff val="60000"/>
          </a:schemeClr>
        </a:solidFill>
      </dgm:spPr>
      <dgm:t>
        <a:bodyPr/>
        <a:lstStyle/>
        <a:p>
          <a:r>
            <a:rPr lang="nl-NL" dirty="0"/>
            <a:t>Training en vorming</a:t>
          </a:r>
        </a:p>
      </dgm:t>
    </dgm:pt>
    <dgm:pt modelId="{983BA335-6F70-4451-978D-2FA1120C5872}" type="parTrans" cxnId="{D1862F75-6A4B-4041-A262-54D30C1CD931}">
      <dgm:prSet/>
      <dgm:spPr/>
      <dgm:t>
        <a:bodyPr/>
        <a:lstStyle/>
        <a:p>
          <a:endParaRPr lang="nl-NL"/>
        </a:p>
      </dgm:t>
    </dgm:pt>
    <dgm:pt modelId="{E26EE7AE-1BCF-4D8E-98C1-9416611923B2}" type="sibTrans" cxnId="{D1862F75-6A4B-4041-A262-54D30C1CD931}">
      <dgm:prSet/>
      <dgm:spPr/>
      <dgm:t>
        <a:bodyPr/>
        <a:lstStyle/>
        <a:p>
          <a:endParaRPr lang="nl-NL"/>
        </a:p>
      </dgm:t>
    </dgm:pt>
    <dgm:pt modelId="{97B82EEF-1BFE-458D-B849-FBFF38248C27}">
      <dgm:prSet phldrT="[Tekst]"/>
      <dgm:spPr>
        <a:solidFill>
          <a:schemeClr val="accent1">
            <a:lumMod val="60000"/>
            <a:lumOff val="40000"/>
          </a:schemeClr>
        </a:solidFill>
      </dgm:spPr>
      <dgm:t>
        <a:bodyPr/>
        <a:lstStyle/>
        <a:p>
          <a:r>
            <a:rPr lang="nl-NL" dirty="0"/>
            <a:t>Luisterend oor</a:t>
          </a:r>
          <a:br>
            <a:rPr lang="nl-NL" dirty="0"/>
          </a:br>
          <a:endParaRPr lang="nl-NL" dirty="0"/>
        </a:p>
      </dgm:t>
    </dgm:pt>
    <dgm:pt modelId="{95E99257-97C5-4A41-A9EF-DF518E1D05AA}" type="parTrans" cxnId="{6BB0EA21-4CFD-49C7-BC6F-1967A58A7D77}">
      <dgm:prSet/>
      <dgm:spPr/>
      <dgm:t>
        <a:bodyPr/>
        <a:lstStyle/>
        <a:p>
          <a:endParaRPr lang="nl-NL"/>
        </a:p>
      </dgm:t>
    </dgm:pt>
    <dgm:pt modelId="{6EE1FDCD-0596-4966-AFC9-CFF308E509A8}" type="sibTrans" cxnId="{6BB0EA21-4CFD-49C7-BC6F-1967A58A7D77}">
      <dgm:prSet/>
      <dgm:spPr/>
      <dgm:t>
        <a:bodyPr/>
        <a:lstStyle/>
        <a:p>
          <a:endParaRPr lang="nl-NL"/>
        </a:p>
      </dgm:t>
    </dgm:pt>
    <dgm:pt modelId="{019B563D-56CD-4C17-9FA6-17ECFE3B597C}">
      <dgm:prSet phldrT="[Tekst]"/>
      <dgm:spPr>
        <a:solidFill>
          <a:schemeClr val="accent1">
            <a:lumMod val="60000"/>
            <a:lumOff val="40000"/>
          </a:schemeClr>
        </a:solidFill>
      </dgm:spPr>
      <dgm:t>
        <a:bodyPr/>
        <a:lstStyle/>
        <a:p>
          <a:r>
            <a:rPr lang="nl-NL" dirty="0"/>
            <a:t>Lotgenotencontact (gespreksgroep)</a:t>
          </a:r>
        </a:p>
      </dgm:t>
    </dgm:pt>
    <dgm:pt modelId="{F0BFBD9A-6CF8-42DA-A74E-3FFEB7618E31}" type="parTrans" cxnId="{CD1B23AE-CAE9-4CF2-8B77-7357E2D0094D}">
      <dgm:prSet/>
      <dgm:spPr/>
      <dgm:t>
        <a:bodyPr/>
        <a:lstStyle/>
        <a:p>
          <a:endParaRPr lang="nl-NL"/>
        </a:p>
      </dgm:t>
    </dgm:pt>
    <dgm:pt modelId="{3F7FC619-F509-44BE-B2C8-94C0788CE4BF}" type="sibTrans" cxnId="{CD1B23AE-CAE9-4CF2-8B77-7357E2D0094D}">
      <dgm:prSet/>
      <dgm:spPr/>
      <dgm:t>
        <a:bodyPr/>
        <a:lstStyle/>
        <a:p>
          <a:endParaRPr lang="nl-NL"/>
        </a:p>
      </dgm:t>
    </dgm:pt>
    <dgm:pt modelId="{227F7B23-CFAA-41DE-855D-8B7F0FEBF841}">
      <dgm:prSet phldrT="[Tekst]"/>
      <dgm:spPr>
        <a:solidFill>
          <a:schemeClr val="accent1">
            <a:lumMod val="40000"/>
            <a:lumOff val="60000"/>
          </a:schemeClr>
        </a:solidFill>
      </dgm:spPr>
      <dgm:t>
        <a:bodyPr/>
        <a:lstStyle/>
        <a:p>
          <a:r>
            <a:rPr lang="nl-NL" dirty="0"/>
            <a:t>Informeren</a:t>
          </a:r>
        </a:p>
      </dgm:t>
    </dgm:pt>
    <dgm:pt modelId="{07405D79-EBA8-44AA-A20D-999F3CF1DF7D}" type="parTrans" cxnId="{C485F083-CED3-4714-9ECD-0A399DA6FDA6}">
      <dgm:prSet/>
      <dgm:spPr/>
      <dgm:t>
        <a:bodyPr/>
        <a:lstStyle/>
        <a:p>
          <a:endParaRPr lang="nl-NL"/>
        </a:p>
      </dgm:t>
    </dgm:pt>
    <dgm:pt modelId="{17C58314-C55C-4396-BC91-4327F20DBF44}" type="sibTrans" cxnId="{C485F083-CED3-4714-9ECD-0A399DA6FDA6}">
      <dgm:prSet/>
      <dgm:spPr/>
      <dgm:t>
        <a:bodyPr/>
        <a:lstStyle/>
        <a:p>
          <a:endParaRPr lang="nl-NL"/>
        </a:p>
      </dgm:t>
    </dgm:pt>
    <dgm:pt modelId="{1CBF7771-3B8D-466C-8AFF-80EE044CE9D0}">
      <dgm:prSet phldrT="[Tekst]"/>
      <dgm:spPr>
        <a:solidFill>
          <a:schemeClr val="accent1">
            <a:lumMod val="60000"/>
            <a:lumOff val="40000"/>
          </a:schemeClr>
        </a:solidFill>
      </dgm:spPr>
      <dgm:t>
        <a:bodyPr/>
        <a:lstStyle/>
        <a:p>
          <a:r>
            <a:rPr lang="nl-NL" dirty="0"/>
            <a:t>Ontspanning (herstel)</a:t>
          </a:r>
        </a:p>
      </dgm:t>
    </dgm:pt>
    <dgm:pt modelId="{11017CFA-2F98-4D8E-9C6E-2AD926AFD10C}" type="parTrans" cxnId="{89F4D1C9-A226-4FC4-ABFA-6E7DB26D63DE}">
      <dgm:prSet/>
      <dgm:spPr/>
      <dgm:t>
        <a:bodyPr/>
        <a:lstStyle/>
        <a:p>
          <a:endParaRPr lang="nl-BE"/>
        </a:p>
      </dgm:t>
    </dgm:pt>
    <dgm:pt modelId="{4D20633C-9269-4758-AB19-2EE71AF8586A}" type="sibTrans" cxnId="{89F4D1C9-A226-4FC4-ABFA-6E7DB26D63DE}">
      <dgm:prSet/>
      <dgm:spPr/>
      <dgm:t>
        <a:bodyPr/>
        <a:lstStyle/>
        <a:p>
          <a:endParaRPr lang="nl-BE"/>
        </a:p>
      </dgm:t>
    </dgm:pt>
    <dgm:pt modelId="{316563CF-8874-4D4E-8DCD-1E40E1E5ECE1}" type="pres">
      <dgm:prSet presAssocID="{01218FD9-8392-4F26-A534-1C8A16A67BAC}" presName="Name0" presStyleCnt="0">
        <dgm:presLayoutVars>
          <dgm:dir/>
          <dgm:animLvl val="lvl"/>
          <dgm:resizeHandles val="exact"/>
        </dgm:presLayoutVars>
      </dgm:prSet>
      <dgm:spPr/>
    </dgm:pt>
    <dgm:pt modelId="{F18816D3-5C6D-4BE9-9A62-1683C5A8B470}" type="pres">
      <dgm:prSet presAssocID="{92539475-4E2A-446E-998D-54DA0266AEAD}" presName="Name8" presStyleCnt="0"/>
      <dgm:spPr/>
    </dgm:pt>
    <dgm:pt modelId="{0014E71F-3B77-429C-A117-B05C8C834B81}" type="pres">
      <dgm:prSet presAssocID="{92539475-4E2A-446E-998D-54DA0266AEAD}" presName="level" presStyleLbl="node1" presStyleIdx="0" presStyleCnt="6" custLinFactNeighborY="-51885">
        <dgm:presLayoutVars>
          <dgm:chMax val="1"/>
          <dgm:bulletEnabled val="1"/>
        </dgm:presLayoutVars>
      </dgm:prSet>
      <dgm:spPr/>
    </dgm:pt>
    <dgm:pt modelId="{8EDB90A7-9D87-48EE-B550-8BA6AFFAD6B8}" type="pres">
      <dgm:prSet presAssocID="{92539475-4E2A-446E-998D-54DA0266AEAD}" presName="levelTx" presStyleLbl="revTx" presStyleIdx="0" presStyleCnt="0">
        <dgm:presLayoutVars>
          <dgm:chMax val="1"/>
          <dgm:bulletEnabled val="1"/>
        </dgm:presLayoutVars>
      </dgm:prSet>
      <dgm:spPr/>
    </dgm:pt>
    <dgm:pt modelId="{3C4D5F4C-7F40-4F0B-B1A1-C3992CEF7CA3}" type="pres">
      <dgm:prSet presAssocID="{1CBF7771-3B8D-466C-8AFF-80EE044CE9D0}" presName="Name8" presStyleCnt="0"/>
      <dgm:spPr/>
    </dgm:pt>
    <dgm:pt modelId="{FF13B2CF-F465-40F9-B0D9-F563AC7DF251}" type="pres">
      <dgm:prSet presAssocID="{1CBF7771-3B8D-466C-8AFF-80EE044CE9D0}" presName="level" presStyleLbl="node1" presStyleIdx="1" presStyleCnt="6">
        <dgm:presLayoutVars>
          <dgm:chMax val="1"/>
          <dgm:bulletEnabled val="1"/>
        </dgm:presLayoutVars>
      </dgm:prSet>
      <dgm:spPr/>
    </dgm:pt>
    <dgm:pt modelId="{43BAB87A-72D2-4135-B664-6034C43E9AAF}" type="pres">
      <dgm:prSet presAssocID="{1CBF7771-3B8D-466C-8AFF-80EE044CE9D0}" presName="levelTx" presStyleLbl="revTx" presStyleIdx="0" presStyleCnt="0">
        <dgm:presLayoutVars>
          <dgm:chMax val="1"/>
          <dgm:bulletEnabled val="1"/>
        </dgm:presLayoutVars>
      </dgm:prSet>
      <dgm:spPr/>
    </dgm:pt>
    <dgm:pt modelId="{664E9FB9-B293-499F-8909-D303CB1146B6}" type="pres">
      <dgm:prSet presAssocID="{E6AC7972-677C-4CC6-832E-D78F8FC88AA4}" presName="Name8" presStyleCnt="0"/>
      <dgm:spPr/>
    </dgm:pt>
    <dgm:pt modelId="{EF1E6677-99B5-444F-9766-90AB3E7E94F8}" type="pres">
      <dgm:prSet presAssocID="{E6AC7972-677C-4CC6-832E-D78F8FC88AA4}" presName="level" presStyleLbl="node1" presStyleIdx="2" presStyleCnt="6">
        <dgm:presLayoutVars>
          <dgm:chMax val="1"/>
          <dgm:bulletEnabled val="1"/>
        </dgm:presLayoutVars>
      </dgm:prSet>
      <dgm:spPr/>
    </dgm:pt>
    <dgm:pt modelId="{26B3D933-B1AF-40CC-B4C6-208FE6320A44}" type="pres">
      <dgm:prSet presAssocID="{E6AC7972-677C-4CC6-832E-D78F8FC88AA4}" presName="levelTx" presStyleLbl="revTx" presStyleIdx="0" presStyleCnt="0">
        <dgm:presLayoutVars>
          <dgm:chMax val="1"/>
          <dgm:bulletEnabled val="1"/>
        </dgm:presLayoutVars>
      </dgm:prSet>
      <dgm:spPr/>
    </dgm:pt>
    <dgm:pt modelId="{8AA9E489-2BE5-4CFE-975A-C97811916187}" type="pres">
      <dgm:prSet presAssocID="{019B563D-56CD-4C17-9FA6-17ECFE3B597C}" presName="Name8" presStyleCnt="0"/>
      <dgm:spPr/>
    </dgm:pt>
    <dgm:pt modelId="{F8ED62F6-57F7-4847-AF3D-EFA301E627CC}" type="pres">
      <dgm:prSet presAssocID="{019B563D-56CD-4C17-9FA6-17ECFE3B597C}" presName="level" presStyleLbl="node1" presStyleIdx="3" presStyleCnt="6">
        <dgm:presLayoutVars>
          <dgm:chMax val="1"/>
          <dgm:bulletEnabled val="1"/>
        </dgm:presLayoutVars>
      </dgm:prSet>
      <dgm:spPr/>
    </dgm:pt>
    <dgm:pt modelId="{5DD8A462-EE52-470D-96E2-FCF85BCD4B30}" type="pres">
      <dgm:prSet presAssocID="{019B563D-56CD-4C17-9FA6-17ECFE3B597C}" presName="levelTx" presStyleLbl="revTx" presStyleIdx="0" presStyleCnt="0">
        <dgm:presLayoutVars>
          <dgm:chMax val="1"/>
          <dgm:bulletEnabled val="1"/>
        </dgm:presLayoutVars>
      </dgm:prSet>
      <dgm:spPr/>
    </dgm:pt>
    <dgm:pt modelId="{41AEF02C-9BC0-4AB3-8DA9-7DF1530267EC}" type="pres">
      <dgm:prSet presAssocID="{227F7B23-CFAA-41DE-855D-8B7F0FEBF841}" presName="Name8" presStyleCnt="0"/>
      <dgm:spPr/>
    </dgm:pt>
    <dgm:pt modelId="{7A0D26D1-0642-40CD-B3EA-53C52B99057A}" type="pres">
      <dgm:prSet presAssocID="{227F7B23-CFAA-41DE-855D-8B7F0FEBF841}" presName="level" presStyleLbl="node1" presStyleIdx="4" presStyleCnt="6">
        <dgm:presLayoutVars>
          <dgm:chMax val="1"/>
          <dgm:bulletEnabled val="1"/>
        </dgm:presLayoutVars>
      </dgm:prSet>
      <dgm:spPr/>
    </dgm:pt>
    <dgm:pt modelId="{F4C88B02-9097-49B8-84A6-B58049540ACE}" type="pres">
      <dgm:prSet presAssocID="{227F7B23-CFAA-41DE-855D-8B7F0FEBF841}" presName="levelTx" presStyleLbl="revTx" presStyleIdx="0" presStyleCnt="0">
        <dgm:presLayoutVars>
          <dgm:chMax val="1"/>
          <dgm:bulletEnabled val="1"/>
        </dgm:presLayoutVars>
      </dgm:prSet>
      <dgm:spPr/>
    </dgm:pt>
    <dgm:pt modelId="{7CBB43FC-9202-45D3-B2FC-C2B5291DC35B}" type="pres">
      <dgm:prSet presAssocID="{97B82EEF-1BFE-458D-B849-FBFF38248C27}" presName="Name8" presStyleCnt="0"/>
      <dgm:spPr/>
    </dgm:pt>
    <dgm:pt modelId="{31816C38-7E81-462E-9050-A2ACC822A826}" type="pres">
      <dgm:prSet presAssocID="{97B82EEF-1BFE-458D-B849-FBFF38248C27}" presName="level" presStyleLbl="node1" presStyleIdx="5" presStyleCnt="6">
        <dgm:presLayoutVars>
          <dgm:chMax val="1"/>
          <dgm:bulletEnabled val="1"/>
        </dgm:presLayoutVars>
      </dgm:prSet>
      <dgm:spPr/>
    </dgm:pt>
    <dgm:pt modelId="{3CD060F5-A760-4169-801F-686D5C02EB6A}" type="pres">
      <dgm:prSet presAssocID="{97B82EEF-1BFE-458D-B849-FBFF38248C27}" presName="levelTx" presStyleLbl="revTx" presStyleIdx="0" presStyleCnt="0">
        <dgm:presLayoutVars>
          <dgm:chMax val="1"/>
          <dgm:bulletEnabled val="1"/>
        </dgm:presLayoutVars>
      </dgm:prSet>
      <dgm:spPr/>
    </dgm:pt>
  </dgm:ptLst>
  <dgm:cxnLst>
    <dgm:cxn modelId="{9A61E915-7AB4-4D49-89CC-BB79223AC410}" type="presOf" srcId="{E6AC7972-677C-4CC6-832E-D78F8FC88AA4}" destId="{26B3D933-B1AF-40CC-B4C6-208FE6320A44}" srcOrd="1" destOrd="0" presId="urn:microsoft.com/office/officeart/2005/8/layout/pyramid1"/>
    <dgm:cxn modelId="{6BB0EA21-4CFD-49C7-BC6F-1967A58A7D77}" srcId="{01218FD9-8392-4F26-A534-1C8A16A67BAC}" destId="{97B82EEF-1BFE-458D-B849-FBFF38248C27}" srcOrd="5" destOrd="0" parTransId="{95E99257-97C5-4A41-A9EF-DF518E1D05AA}" sibTransId="{6EE1FDCD-0596-4966-AFC9-CFF308E509A8}"/>
    <dgm:cxn modelId="{01AE4B27-7B95-42CD-862F-FC39BC9493DD}" type="presOf" srcId="{227F7B23-CFAA-41DE-855D-8B7F0FEBF841}" destId="{F4C88B02-9097-49B8-84A6-B58049540ACE}" srcOrd="1" destOrd="0" presId="urn:microsoft.com/office/officeart/2005/8/layout/pyramid1"/>
    <dgm:cxn modelId="{66852729-29CA-4C48-A026-561E6E6D733B}" type="presOf" srcId="{92539475-4E2A-446E-998D-54DA0266AEAD}" destId="{0014E71F-3B77-429C-A117-B05C8C834B81}" srcOrd="0" destOrd="0" presId="urn:microsoft.com/office/officeart/2005/8/layout/pyramid1"/>
    <dgm:cxn modelId="{77F64F53-F000-460B-9036-2CD467AB4A32}" srcId="{01218FD9-8392-4F26-A534-1C8A16A67BAC}" destId="{92539475-4E2A-446E-998D-54DA0266AEAD}" srcOrd="0" destOrd="0" parTransId="{6B715463-2369-45D6-ACAA-181D5201E45E}" sibTransId="{001973B7-3767-45DD-9F4E-A40A8C6EB869}"/>
    <dgm:cxn modelId="{9F802A55-5AF0-4DBE-A955-D1C25F54418B}" type="presOf" srcId="{227F7B23-CFAA-41DE-855D-8B7F0FEBF841}" destId="{7A0D26D1-0642-40CD-B3EA-53C52B99057A}" srcOrd="0" destOrd="0" presId="urn:microsoft.com/office/officeart/2005/8/layout/pyramid1"/>
    <dgm:cxn modelId="{D1862F75-6A4B-4041-A262-54D30C1CD931}" srcId="{01218FD9-8392-4F26-A534-1C8A16A67BAC}" destId="{E6AC7972-677C-4CC6-832E-D78F8FC88AA4}" srcOrd="2" destOrd="0" parTransId="{983BA335-6F70-4451-978D-2FA1120C5872}" sibTransId="{E26EE7AE-1BCF-4D8E-98C1-9416611923B2}"/>
    <dgm:cxn modelId="{A3ABC47F-1281-4BA9-A22B-C6D2514C190D}" type="presOf" srcId="{E6AC7972-677C-4CC6-832E-D78F8FC88AA4}" destId="{EF1E6677-99B5-444F-9766-90AB3E7E94F8}" srcOrd="0" destOrd="0" presId="urn:microsoft.com/office/officeart/2005/8/layout/pyramid1"/>
    <dgm:cxn modelId="{C485F083-CED3-4714-9ECD-0A399DA6FDA6}" srcId="{01218FD9-8392-4F26-A534-1C8A16A67BAC}" destId="{227F7B23-CFAA-41DE-855D-8B7F0FEBF841}" srcOrd="4" destOrd="0" parTransId="{07405D79-EBA8-44AA-A20D-999F3CF1DF7D}" sibTransId="{17C58314-C55C-4396-BC91-4327F20DBF44}"/>
    <dgm:cxn modelId="{0C4B7CA9-3A6D-4AB1-B86E-73DD90FCBC04}" type="presOf" srcId="{019B563D-56CD-4C17-9FA6-17ECFE3B597C}" destId="{F8ED62F6-57F7-4847-AF3D-EFA301E627CC}" srcOrd="0" destOrd="0" presId="urn:microsoft.com/office/officeart/2005/8/layout/pyramid1"/>
    <dgm:cxn modelId="{CD1B23AE-CAE9-4CF2-8B77-7357E2D0094D}" srcId="{01218FD9-8392-4F26-A534-1C8A16A67BAC}" destId="{019B563D-56CD-4C17-9FA6-17ECFE3B597C}" srcOrd="3" destOrd="0" parTransId="{F0BFBD9A-6CF8-42DA-A74E-3FFEB7618E31}" sibTransId="{3F7FC619-F509-44BE-B2C8-94C0788CE4BF}"/>
    <dgm:cxn modelId="{612B66B5-34E7-48C4-B843-5909107DA7DB}" type="presOf" srcId="{019B563D-56CD-4C17-9FA6-17ECFE3B597C}" destId="{5DD8A462-EE52-470D-96E2-FCF85BCD4B30}" srcOrd="1" destOrd="0" presId="urn:microsoft.com/office/officeart/2005/8/layout/pyramid1"/>
    <dgm:cxn modelId="{F74C37C6-E2A1-4945-991E-38B830AB8212}" type="presOf" srcId="{01218FD9-8392-4F26-A534-1C8A16A67BAC}" destId="{316563CF-8874-4D4E-8DCD-1E40E1E5ECE1}" srcOrd="0" destOrd="0" presId="urn:microsoft.com/office/officeart/2005/8/layout/pyramid1"/>
    <dgm:cxn modelId="{017B93C9-172E-4A19-A8C5-3AD10A57DCC3}" type="presOf" srcId="{97B82EEF-1BFE-458D-B849-FBFF38248C27}" destId="{3CD060F5-A760-4169-801F-686D5C02EB6A}" srcOrd="1" destOrd="0" presId="urn:microsoft.com/office/officeart/2005/8/layout/pyramid1"/>
    <dgm:cxn modelId="{89F4D1C9-A226-4FC4-ABFA-6E7DB26D63DE}" srcId="{01218FD9-8392-4F26-A534-1C8A16A67BAC}" destId="{1CBF7771-3B8D-466C-8AFF-80EE044CE9D0}" srcOrd="1" destOrd="0" parTransId="{11017CFA-2F98-4D8E-9C6E-2AD926AFD10C}" sibTransId="{4D20633C-9269-4758-AB19-2EE71AF8586A}"/>
    <dgm:cxn modelId="{D89044D3-276A-48EB-9870-3026B1CC9512}" type="presOf" srcId="{92539475-4E2A-446E-998D-54DA0266AEAD}" destId="{8EDB90A7-9D87-48EE-B550-8BA6AFFAD6B8}" srcOrd="1" destOrd="0" presId="urn:microsoft.com/office/officeart/2005/8/layout/pyramid1"/>
    <dgm:cxn modelId="{21F764DA-9AEB-4297-9B0A-E90918972895}" type="presOf" srcId="{97B82EEF-1BFE-458D-B849-FBFF38248C27}" destId="{31816C38-7E81-462E-9050-A2ACC822A826}" srcOrd="0" destOrd="0" presId="urn:microsoft.com/office/officeart/2005/8/layout/pyramid1"/>
    <dgm:cxn modelId="{941E97F7-AAC3-483A-A417-B36F4B77815B}" type="presOf" srcId="{1CBF7771-3B8D-466C-8AFF-80EE044CE9D0}" destId="{43BAB87A-72D2-4135-B664-6034C43E9AAF}" srcOrd="1" destOrd="0" presId="urn:microsoft.com/office/officeart/2005/8/layout/pyramid1"/>
    <dgm:cxn modelId="{E2CD28FA-698F-4E11-95BA-ECD0E583EE47}" type="presOf" srcId="{1CBF7771-3B8D-466C-8AFF-80EE044CE9D0}" destId="{FF13B2CF-F465-40F9-B0D9-F563AC7DF251}" srcOrd="0" destOrd="0" presId="urn:microsoft.com/office/officeart/2005/8/layout/pyramid1"/>
    <dgm:cxn modelId="{547D8E06-E69D-4EAE-92CA-4BEC73879B44}" type="presParOf" srcId="{316563CF-8874-4D4E-8DCD-1E40E1E5ECE1}" destId="{F18816D3-5C6D-4BE9-9A62-1683C5A8B470}" srcOrd="0" destOrd="0" presId="urn:microsoft.com/office/officeart/2005/8/layout/pyramid1"/>
    <dgm:cxn modelId="{79685BDC-C02A-4B6B-A93C-5577E3EF97D6}" type="presParOf" srcId="{F18816D3-5C6D-4BE9-9A62-1683C5A8B470}" destId="{0014E71F-3B77-429C-A117-B05C8C834B81}" srcOrd="0" destOrd="0" presId="urn:microsoft.com/office/officeart/2005/8/layout/pyramid1"/>
    <dgm:cxn modelId="{06394177-FADA-45A5-936E-70565EC22012}" type="presParOf" srcId="{F18816D3-5C6D-4BE9-9A62-1683C5A8B470}" destId="{8EDB90A7-9D87-48EE-B550-8BA6AFFAD6B8}" srcOrd="1" destOrd="0" presId="urn:microsoft.com/office/officeart/2005/8/layout/pyramid1"/>
    <dgm:cxn modelId="{E39F41E9-8C2D-4EFB-8552-DC8BA27C6D7F}" type="presParOf" srcId="{316563CF-8874-4D4E-8DCD-1E40E1E5ECE1}" destId="{3C4D5F4C-7F40-4F0B-B1A1-C3992CEF7CA3}" srcOrd="1" destOrd="0" presId="urn:microsoft.com/office/officeart/2005/8/layout/pyramid1"/>
    <dgm:cxn modelId="{654E2A8B-D315-4C8F-84DF-85478E68EF90}" type="presParOf" srcId="{3C4D5F4C-7F40-4F0B-B1A1-C3992CEF7CA3}" destId="{FF13B2CF-F465-40F9-B0D9-F563AC7DF251}" srcOrd="0" destOrd="0" presId="urn:microsoft.com/office/officeart/2005/8/layout/pyramid1"/>
    <dgm:cxn modelId="{7A0F6E5C-F033-44C5-B620-B22302ABBAD9}" type="presParOf" srcId="{3C4D5F4C-7F40-4F0B-B1A1-C3992CEF7CA3}" destId="{43BAB87A-72D2-4135-B664-6034C43E9AAF}" srcOrd="1" destOrd="0" presId="urn:microsoft.com/office/officeart/2005/8/layout/pyramid1"/>
    <dgm:cxn modelId="{A86DE70C-9157-487D-89B8-7E6CB1CEE636}" type="presParOf" srcId="{316563CF-8874-4D4E-8DCD-1E40E1E5ECE1}" destId="{664E9FB9-B293-499F-8909-D303CB1146B6}" srcOrd="2" destOrd="0" presId="urn:microsoft.com/office/officeart/2005/8/layout/pyramid1"/>
    <dgm:cxn modelId="{BE0BC713-C264-4A58-94AF-30C2A71FE8A3}" type="presParOf" srcId="{664E9FB9-B293-499F-8909-D303CB1146B6}" destId="{EF1E6677-99B5-444F-9766-90AB3E7E94F8}" srcOrd="0" destOrd="0" presId="urn:microsoft.com/office/officeart/2005/8/layout/pyramid1"/>
    <dgm:cxn modelId="{5F08FDB8-94F3-4348-B199-1C4152CF5DDF}" type="presParOf" srcId="{664E9FB9-B293-499F-8909-D303CB1146B6}" destId="{26B3D933-B1AF-40CC-B4C6-208FE6320A44}" srcOrd="1" destOrd="0" presId="urn:microsoft.com/office/officeart/2005/8/layout/pyramid1"/>
    <dgm:cxn modelId="{3562B150-D900-41EF-A42A-D8F10EAB099A}" type="presParOf" srcId="{316563CF-8874-4D4E-8DCD-1E40E1E5ECE1}" destId="{8AA9E489-2BE5-4CFE-975A-C97811916187}" srcOrd="3" destOrd="0" presId="urn:microsoft.com/office/officeart/2005/8/layout/pyramid1"/>
    <dgm:cxn modelId="{91B3C879-FC3F-4B59-8F29-BDE963662DFD}" type="presParOf" srcId="{8AA9E489-2BE5-4CFE-975A-C97811916187}" destId="{F8ED62F6-57F7-4847-AF3D-EFA301E627CC}" srcOrd="0" destOrd="0" presId="urn:microsoft.com/office/officeart/2005/8/layout/pyramid1"/>
    <dgm:cxn modelId="{B3B0208E-1CEB-493A-91D1-D247480C389E}" type="presParOf" srcId="{8AA9E489-2BE5-4CFE-975A-C97811916187}" destId="{5DD8A462-EE52-470D-96E2-FCF85BCD4B30}" srcOrd="1" destOrd="0" presId="urn:microsoft.com/office/officeart/2005/8/layout/pyramid1"/>
    <dgm:cxn modelId="{EE6D730B-6F9B-4A16-995C-5592072A034E}" type="presParOf" srcId="{316563CF-8874-4D4E-8DCD-1E40E1E5ECE1}" destId="{41AEF02C-9BC0-4AB3-8DA9-7DF1530267EC}" srcOrd="4" destOrd="0" presId="urn:microsoft.com/office/officeart/2005/8/layout/pyramid1"/>
    <dgm:cxn modelId="{DECB41A7-93C0-409A-8647-6D15BCFB5DE2}" type="presParOf" srcId="{41AEF02C-9BC0-4AB3-8DA9-7DF1530267EC}" destId="{7A0D26D1-0642-40CD-B3EA-53C52B99057A}" srcOrd="0" destOrd="0" presId="urn:microsoft.com/office/officeart/2005/8/layout/pyramid1"/>
    <dgm:cxn modelId="{8C0285DB-2749-495D-BAA9-BFD423EB18C2}" type="presParOf" srcId="{41AEF02C-9BC0-4AB3-8DA9-7DF1530267EC}" destId="{F4C88B02-9097-49B8-84A6-B58049540ACE}" srcOrd="1" destOrd="0" presId="urn:microsoft.com/office/officeart/2005/8/layout/pyramid1"/>
    <dgm:cxn modelId="{BAA97739-4750-49C6-AF38-2279DF0D0D95}" type="presParOf" srcId="{316563CF-8874-4D4E-8DCD-1E40E1E5ECE1}" destId="{7CBB43FC-9202-45D3-B2FC-C2B5291DC35B}" srcOrd="5" destOrd="0" presId="urn:microsoft.com/office/officeart/2005/8/layout/pyramid1"/>
    <dgm:cxn modelId="{B14C124A-21B0-4C9D-B398-C555189AABC7}" type="presParOf" srcId="{7CBB43FC-9202-45D3-B2FC-C2B5291DC35B}" destId="{31816C38-7E81-462E-9050-A2ACC822A826}" srcOrd="0" destOrd="0" presId="urn:microsoft.com/office/officeart/2005/8/layout/pyramid1"/>
    <dgm:cxn modelId="{656FCCEA-45DB-494F-8E3B-33FB47DFE988}" type="presParOf" srcId="{7CBB43FC-9202-45D3-B2FC-C2B5291DC35B}" destId="{3CD060F5-A760-4169-801F-686D5C02EB6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BFC9C-134A-405D-847B-105BC49F5EAC}">
      <dsp:nvSpPr>
        <dsp:cNvPr id="0" name=""/>
        <dsp:cNvSpPr/>
      </dsp:nvSpPr>
      <dsp:spPr>
        <a:xfrm>
          <a:off x="1699714" y="671"/>
          <a:ext cx="1835180" cy="91759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Familie</a:t>
          </a:r>
        </a:p>
      </dsp:txBody>
      <dsp:txXfrm>
        <a:off x="1726589" y="27546"/>
        <a:ext cx="1781430" cy="863840"/>
      </dsp:txXfrm>
    </dsp:sp>
    <dsp:sp modelId="{DCA11569-59D4-4FA6-90AA-D7DCFF805A50}">
      <dsp:nvSpPr>
        <dsp:cNvPr id="0" name=""/>
        <dsp:cNvSpPr/>
      </dsp:nvSpPr>
      <dsp:spPr>
        <a:xfrm rot="3600000">
          <a:off x="2897133" y="1610174"/>
          <a:ext cx="954485" cy="321156"/>
        </a:xfrm>
        <a:prstGeom prst="lef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2993480" y="1674405"/>
        <a:ext cx="761791" cy="192694"/>
      </dsp:txXfrm>
    </dsp:sp>
    <dsp:sp modelId="{F393D86B-EC13-4023-8BD8-F55DE17EC63B}">
      <dsp:nvSpPr>
        <dsp:cNvPr id="0" name=""/>
        <dsp:cNvSpPr/>
      </dsp:nvSpPr>
      <dsp:spPr>
        <a:xfrm>
          <a:off x="3213857" y="2623244"/>
          <a:ext cx="1835180" cy="917590"/>
        </a:xfrm>
        <a:prstGeom prst="roundRect">
          <a:avLst>
            <a:gd name="adj" fmla="val 10000"/>
          </a:avLst>
        </a:prstGeom>
        <a:gradFill rotWithShape="0">
          <a:gsLst>
            <a:gs pos="0">
              <a:schemeClr val="accent4">
                <a:hueOff val="10211516"/>
                <a:satOff val="-11993"/>
                <a:lumOff val="4608"/>
                <a:alphaOff val="0"/>
                <a:satMod val="103000"/>
                <a:lumMod val="102000"/>
                <a:tint val="94000"/>
              </a:schemeClr>
            </a:gs>
            <a:gs pos="50000">
              <a:schemeClr val="accent4">
                <a:hueOff val="10211516"/>
                <a:satOff val="-11993"/>
                <a:lumOff val="4608"/>
                <a:alphaOff val="0"/>
                <a:satMod val="110000"/>
                <a:lumMod val="100000"/>
                <a:shade val="100000"/>
              </a:schemeClr>
            </a:gs>
            <a:gs pos="100000">
              <a:schemeClr val="accent4">
                <a:hueOff val="10211516"/>
                <a:satOff val="-11993"/>
                <a:lumOff val="4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Eigen herstelproces</a:t>
          </a:r>
        </a:p>
      </dsp:txBody>
      <dsp:txXfrm>
        <a:off x="3240732" y="2650119"/>
        <a:ext cx="1781430" cy="863840"/>
      </dsp:txXfrm>
    </dsp:sp>
    <dsp:sp modelId="{7A908DBA-69AD-4011-BD12-664DDD548C87}">
      <dsp:nvSpPr>
        <dsp:cNvPr id="0" name=""/>
        <dsp:cNvSpPr/>
      </dsp:nvSpPr>
      <dsp:spPr>
        <a:xfrm rot="10800000">
          <a:off x="2140061" y="2921461"/>
          <a:ext cx="954485" cy="321156"/>
        </a:xfrm>
        <a:prstGeom prst="leftRightArrow">
          <a:avLst>
            <a:gd name="adj1" fmla="val 60000"/>
            <a:gd name="adj2" fmla="val 50000"/>
          </a:avLst>
        </a:prstGeom>
        <a:gradFill rotWithShape="0">
          <a:gsLst>
            <a:gs pos="0">
              <a:schemeClr val="accent4">
                <a:hueOff val="10211516"/>
                <a:satOff val="-11993"/>
                <a:lumOff val="4608"/>
                <a:alphaOff val="0"/>
                <a:satMod val="103000"/>
                <a:lumMod val="102000"/>
                <a:tint val="94000"/>
              </a:schemeClr>
            </a:gs>
            <a:gs pos="50000">
              <a:schemeClr val="accent4">
                <a:hueOff val="10211516"/>
                <a:satOff val="-11993"/>
                <a:lumOff val="4608"/>
                <a:alphaOff val="0"/>
                <a:satMod val="110000"/>
                <a:lumMod val="100000"/>
                <a:shade val="100000"/>
              </a:schemeClr>
            </a:gs>
            <a:gs pos="100000">
              <a:schemeClr val="accent4">
                <a:hueOff val="10211516"/>
                <a:satOff val="-11993"/>
                <a:lumOff val="4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10800000">
        <a:off x="2236408" y="2985692"/>
        <a:ext cx="761791" cy="192694"/>
      </dsp:txXfrm>
    </dsp:sp>
    <dsp:sp modelId="{90374E21-EF23-423A-B856-AB8938E72450}">
      <dsp:nvSpPr>
        <dsp:cNvPr id="0" name=""/>
        <dsp:cNvSpPr/>
      </dsp:nvSpPr>
      <dsp:spPr>
        <a:xfrm>
          <a:off x="185570" y="2623244"/>
          <a:ext cx="1835180" cy="917590"/>
        </a:xfrm>
        <a:prstGeom prst="roundRect">
          <a:avLst>
            <a:gd name="adj" fmla="val 10000"/>
          </a:avLst>
        </a:prstGeom>
        <a:gradFill rotWithShape="0">
          <a:gsLst>
            <a:gs pos="0">
              <a:schemeClr val="accent4">
                <a:hueOff val="20423033"/>
                <a:satOff val="-23986"/>
                <a:lumOff val="9216"/>
                <a:alphaOff val="0"/>
                <a:satMod val="103000"/>
                <a:lumMod val="102000"/>
                <a:tint val="94000"/>
              </a:schemeClr>
            </a:gs>
            <a:gs pos="50000">
              <a:schemeClr val="accent4">
                <a:hueOff val="20423033"/>
                <a:satOff val="-23986"/>
                <a:lumOff val="9216"/>
                <a:alphaOff val="0"/>
                <a:satMod val="110000"/>
                <a:lumMod val="100000"/>
                <a:shade val="100000"/>
              </a:schemeClr>
            </a:gs>
            <a:gs pos="100000">
              <a:schemeClr val="accent4">
                <a:hueOff val="20423033"/>
                <a:satOff val="-23986"/>
                <a:lumOff val="9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dirty="0"/>
            <a:t>Ondersteunen herstelproces familielid</a:t>
          </a:r>
        </a:p>
      </dsp:txBody>
      <dsp:txXfrm>
        <a:off x="212445" y="2650119"/>
        <a:ext cx="1781430" cy="863840"/>
      </dsp:txXfrm>
    </dsp:sp>
    <dsp:sp modelId="{FDC1A7B1-ABC6-45E3-AC3E-1D41E75A40E9}">
      <dsp:nvSpPr>
        <dsp:cNvPr id="0" name=""/>
        <dsp:cNvSpPr/>
      </dsp:nvSpPr>
      <dsp:spPr>
        <a:xfrm rot="18000000">
          <a:off x="1382990" y="1610174"/>
          <a:ext cx="954485" cy="321156"/>
        </a:xfrm>
        <a:prstGeom prst="leftRightArrow">
          <a:avLst>
            <a:gd name="adj1" fmla="val 60000"/>
            <a:gd name="adj2" fmla="val 50000"/>
          </a:avLst>
        </a:prstGeom>
        <a:gradFill rotWithShape="0">
          <a:gsLst>
            <a:gs pos="0">
              <a:schemeClr val="accent4">
                <a:hueOff val="20423033"/>
                <a:satOff val="-23986"/>
                <a:lumOff val="9216"/>
                <a:alphaOff val="0"/>
                <a:satMod val="103000"/>
                <a:lumMod val="102000"/>
                <a:tint val="94000"/>
              </a:schemeClr>
            </a:gs>
            <a:gs pos="50000">
              <a:schemeClr val="accent4">
                <a:hueOff val="20423033"/>
                <a:satOff val="-23986"/>
                <a:lumOff val="9216"/>
                <a:alphaOff val="0"/>
                <a:satMod val="110000"/>
                <a:lumMod val="100000"/>
                <a:shade val="100000"/>
              </a:schemeClr>
            </a:gs>
            <a:gs pos="100000">
              <a:schemeClr val="accent4">
                <a:hueOff val="20423033"/>
                <a:satOff val="-23986"/>
                <a:lumOff val="9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479337" y="1674405"/>
        <a:ext cx="761791" cy="192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4E71F-3B77-429C-A117-B05C8C834B81}">
      <dsp:nvSpPr>
        <dsp:cNvPr id="0" name=""/>
        <dsp:cNvSpPr/>
      </dsp:nvSpPr>
      <dsp:spPr>
        <a:xfrm>
          <a:off x="4381500" y="0"/>
          <a:ext cx="1752600" cy="855322"/>
        </a:xfrm>
        <a:prstGeom prst="trapezoid">
          <a:avLst>
            <a:gd name="adj" fmla="val 102453"/>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Familie-ervaringsdeskundig</a:t>
          </a:r>
        </a:p>
      </dsp:txBody>
      <dsp:txXfrm>
        <a:off x="4381500" y="0"/>
        <a:ext cx="1752600" cy="855322"/>
      </dsp:txXfrm>
    </dsp:sp>
    <dsp:sp modelId="{FF13B2CF-F465-40F9-B0D9-F563AC7DF251}">
      <dsp:nvSpPr>
        <dsp:cNvPr id="0" name=""/>
        <dsp:cNvSpPr/>
      </dsp:nvSpPr>
      <dsp:spPr>
        <a:xfrm>
          <a:off x="3505200" y="855322"/>
          <a:ext cx="3505200" cy="855322"/>
        </a:xfrm>
        <a:prstGeom prst="trapezoid">
          <a:avLst>
            <a:gd name="adj" fmla="val 10245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Ontspanning (herstel)</a:t>
          </a:r>
        </a:p>
      </dsp:txBody>
      <dsp:txXfrm>
        <a:off x="4118610" y="855322"/>
        <a:ext cx="2278380" cy="855322"/>
      </dsp:txXfrm>
    </dsp:sp>
    <dsp:sp modelId="{EF1E6677-99B5-444F-9766-90AB3E7E94F8}">
      <dsp:nvSpPr>
        <dsp:cNvPr id="0" name=""/>
        <dsp:cNvSpPr/>
      </dsp:nvSpPr>
      <dsp:spPr>
        <a:xfrm>
          <a:off x="2628900" y="1710644"/>
          <a:ext cx="5257800" cy="855322"/>
        </a:xfrm>
        <a:prstGeom prst="trapezoid">
          <a:avLst>
            <a:gd name="adj" fmla="val 102453"/>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Training en vorming</a:t>
          </a:r>
        </a:p>
      </dsp:txBody>
      <dsp:txXfrm>
        <a:off x="3549015" y="1710644"/>
        <a:ext cx="3417570" cy="855322"/>
      </dsp:txXfrm>
    </dsp:sp>
    <dsp:sp modelId="{F8ED62F6-57F7-4847-AF3D-EFA301E627CC}">
      <dsp:nvSpPr>
        <dsp:cNvPr id="0" name=""/>
        <dsp:cNvSpPr/>
      </dsp:nvSpPr>
      <dsp:spPr>
        <a:xfrm>
          <a:off x="1752599" y="2565967"/>
          <a:ext cx="7010400" cy="855322"/>
        </a:xfrm>
        <a:prstGeom prst="trapezoid">
          <a:avLst>
            <a:gd name="adj" fmla="val 10245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Lotgenotencontact (gespreksgroep)</a:t>
          </a:r>
        </a:p>
      </dsp:txBody>
      <dsp:txXfrm>
        <a:off x="2979419" y="2565967"/>
        <a:ext cx="4556760" cy="855322"/>
      </dsp:txXfrm>
    </dsp:sp>
    <dsp:sp modelId="{7A0D26D1-0642-40CD-B3EA-53C52B99057A}">
      <dsp:nvSpPr>
        <dsp:cNvPr id="0" name=""/>
        <dsp:cNvSpPr/>
      </dsp:nvSpPr>
      <dsp:spPr>
        <a:xfrm>
          <a:off x="876299" y="3421289"/>
          <a:ext cx="8763000" cy="855322"/>
        </a:xfrm>
        <a:prstGeom prst="trapezoid">
          <a:avLst>
            <a:gd name="adj" fmla="val 102453"/>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Informeren</a:t>
          </a:r>
        </a:p>
      </dsp:txBody>
      <dsp:txXfrm>
        <a:off x="2409824" y="3421289"/>
        <a:ext cx="5695950" cy="855322"/>
      </dsp:txXfrm>
    </dsp:sp>
    <dsp:sp modelId="{31816C38-7E81-462E-9050-A2ACC822A826}">
      <dsp:nvSpPr>
        <dsp:cNvPr id="0" name=""/>
        <dsp:cNvSpPr/>
      </dsp:nvSpPr>
      <dsp:spPr>
        <a:xfrm>
          <a:off x="0" y="4276611"/>
          <a:ext cx="10515600" cy="855322"/>
        </a:xfrm>
        <a:prstGeom prst="trapezoid">
          <a:avLst>
            <a:gd name="adj" fmla="val 10245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Luisterend oor</a:t>
          </a:r>
          <a:br>
            <a:rPr lang="nl-NL" sz="1700" kern="1200" dirty="0"/>
          </a:br>
          <a:endParaRPr lang="nl-NL" sz="1700" kern="1200" dirty="0"/>
        </a:p>
      </dsp:txBody>
      <dsp:txXfrm>
        <a:off x="1840229" y="4276611"/>
        <a:ext cx="6835140" cy="85532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84F52-175B-4C0F-997B-91802997A7DE}" type="datetimeFigureOut">
              <a:rPr lang="nl-BE" smtClean="0"/>
              <a:pPr/>
              <a:t>12/09/2022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28284-0E24-43E5-AE2B-49846FA33D51}" type="slidenum">
              <a:rPr lang="nl-BE" smtClean="0"/>
              <a:pPr/>
              <a:t>‹nr.›</a:t>
            </a:fld>
            <a:endParaRPr lang="nl-BE"/>
          </a:p>
        </p:txBody>
      </p:sp>
    </p:spTree>
    <p:extLst>
      <p:ext uri="{BB962C8B-B14F-4D97-AF65-F5344CB8AC3E}">
        <p14:creationId xmlns:p14="http://schemas.microsoft.com/office/powerpoint/2010/main" val="37928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imiles.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Similes is de vereniging voor familie van psychisch kwetsbare mensen.</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Dit in de ruime zin van het woord. Ouders, partners, broers/zussen, kind van. ..Ook de bredere omgeving zoals collega’s, vrienden zijn welkom. Eigenlijk is Similes er voor iedereen want…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750"/>
              </a:spcAft>
            </a:pP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Eén op vier mensen wordt vroeg of laat geconfronteerd met min of meer ernstige psychische problemen. Als we ervan uitgaan dat elk van die mensen in een of andere (</a:t>
            </a:r>
            <a:r>
              <a:rPr lang="nl-BE" sz="1800" dirty="0" err="1">
                <a:effectLst/>
                <a:latin typeface="Times New Roman" panose="02020603050405020304" pitchFamily="18" charset="0"/>
                <a:ea typeface="Calibri" panose="020F0502020204030204" pitchFamily="34" charset="0"/>
                <a:cs typeface="Times New Roman" panose="02020603050405020304" pitchFamily="18" charset="0"/>
              </a:rPr>
              <a:t>gezins</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)vorm samenleeft met drie anderen, dan kan het niet anders of ieder van ons is op een bepaald moment in zijn leven betrokken partij.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2</a:t>
            </a:fld>
            <a:endParaRPr lang="nl-BE"/>
          </a:p>
        </p:txBody>
      </p:sp>
    </p:spTree>
    <p:extLst>
      <p:ext uri="{BB962C8B-B14F-4D97-AF65-F5344CB8AC3E}">
        <p14:creationId xmlns:p14="http://schemas.microsoft.com/office/powerpoint/2010/main" val="273162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Similes geeft een stem</a:t>
            </a:r>
            <a:r>
              <a:rPr lang="nl-BE" baseline="0" dirty="0"/>
              <a:t> aan de families</a:t>
            </a:r>
          </a:p>
          <a:p>
            <a:endParaRPr lang="nl-BE" baseline="0" dirty="0"/>
          </a:p>
          <a:p>
            <a:r>
              <a:rPr lang="nl-BE" dirty="0">
                <a:solidFill>
                  <a:schemeClr val="bg2">
                    <a:lumMod val="50000"/>
                  </a:schemeClr>
                </a:solidFill>
              </a:rPr>
              <a:t>Maakt de </a:t>
            </a:r>
            <a:r>
              <a:rPr lang="nl-BE" dirty="0">
                <a:solidFill>
                  <a:schemeClr val="accent1"/>
                </a:solidFill>
              </a:rPr>
              <a:t>noden</a:t>
            </a:r>
            <a:r>
              <a:rPr lang="nl-BE" dirty="0">
                <a:solidFill>
                  <a:srgbClr val="C00000"/>
                </a:solidFill>
              </a:rPr>
              <a:t> </a:t>
            </a:r>
            <a:r>
              <a:rPr lang="nl-BE" dirty="0">
                <a:solidFill>
                  <a:schemeClr val="bg2">
                    <a:lumMod val="50000"/>
                  </a:schemeClr>
                </a:solidFill>
              </a:rPr>
              <a:t>van familieleden en naastbetrokkenen zichtbaar bij zorgverleners, overheid en de bredere samenleving</a:t>
            </a:r>
          </a:p>
          <a:p>
            <a:endParaRPr lang="nl-BE"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chemeClr val="bg2">
                    <a:lumMod val="50000"/>
                  </a:schemeClr>
                </a:solidFill>
              </a:rPr>
              <a:t>Getuigenissen</a:t>
            </a:r>
            <a:br>
              <a:rPr lang="nl-BE" dirty="0">
                <a:solidFill>
                  <a:schemeClr val="bg2">
                    <a:lumMod val="50000"/>
                  </a:schemeClr>
                </a:solidFill>
              </a:rPr>
            </a:br>
            <a:r>
              <a:rPr lang="nl-BE" dirty="0">
                <a:solidFill>
                  <a:schemeClr val="bg2">
                    <a:lumMod val="50000"/>
                  </a:schemeClr>
                </a:solidFill>
              </a:rPr>
              <a:t>Vertegenwoordiging in overleg-en adviesorganen</a:t>
            </a:r>
          </a:p>
          <a:p>
            <a:r>
              <a:rPr lang="nl-NL" dirty="0">
                <a:solidFill>
                  <a:schemeClr val="bg2">
                    <a:lumMod val="50000"/>
                  </a:schemeClr>
                </a:solidFill>
              </a:rPr>
              <a:t>KEI-workshop voor brede publiek: hoe een steun zijn voor iemand die het moeilijk heeft</a:t>
            </a:r>
          </a:p>
          <a:p>
            <a:endParaRPr lang="nl-NL"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nl-BE"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16</a:t>
            </a:fld>
            <a:endParaRPr lang="nl-BE"/>
          </a:p>
        </p:txBody>
      </p:sp>
    </p:spTree>
    <p:extLst>
      <p:ext uri="{BB962C8B-B14F-4D97-AF65-F5344CB8AC3E}">
        <p14:creationId xmlns:p14="http://schemas.microsoft.com/office/powerpoint/2010/main" val="13375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t>
            </a:r>
          </a:p>
          <a:p>
            <a:r>
              <a:rPr lang="nl-BE" dirty="0"/>
              <a:t>Overzichtsslide extra specifiek</a:t>
            </a:r>
            <a:r>
              <a:rPr lang="nl-BE" baseline="0" dirty="0"/>
              <a:t> aanbod</a:t>
            </a:r>
            <a:endParaRPr lang="nl-BE" dirty="0"/>
          </a:p>
          <a:p>
            <a:r>
              <a:rPr lang="nl-BE" dirty="0"/>
              <a:t>Nog uit te werken</a:t>
            </a:r>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17</a:t>
            </a:fld>
            <a:endParaRPr lang="nl-BE"/>
          </a:p>
        </p:txBody>
      </p:sp>
    </p:spTree>
    <p:extLst>
      <p:ext uri="{BB962C8B-B14F-4D97-AF65-F5344CB8AC3E}">
        <p14:creationId xmlns:p14="http://schemas.microsoft.com/office/powerpoint/2010/main" val="329789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t>
            </a:r>
          </a:p>
          <a:p>
            <a:r>
              <a:rPr lang="nl-BE" dirty="0"/>
              <a:t>Similes</a:t>
            </a:r>
            <a:r>
              <a:rPr lang="nl-BE" baseline="0" dirty="0"/>
              <a:t> is een vzw en draait op de inzet van zo’n 200 vrijwilligers, verspreid over Vlaanderen. Onze activiteiten voor familie, maar ook bv. ons tijdschrift komen tot stand op initiatief van, of met de hulp van vrijwilligers. </a:t>
            </a:r>
          </a:p>
          <a:p>
            <a:r>
              <a:rPr lang="nl-NL" baseline="0" dirty="0"/>
              <a:t>Onze vrijwilligers zijn onze helden! De meesten zijn meestal zelf </a:t>
            </a:r>
            <a:r>
              <a:rPr lang="nl-NL" baseline="0" dirty="0" err="1"/>
              <a:t>familiebetrokken</a:t>
            </a:r>
            <a:r>
              <a:rPr lang="nl-NL" baseline="0" dirty="0"/>
              <a:t> en zijn ervaringsdeskundigen die graag hun expertise willen delen en doorgeven. Ze zijn stuk voor stuk zeer gedreven. Hun inzet is groot en onbetaalbaar. Sommigen  verleggen een kanjer van een steen en anderen een bescheiden keitje. Het is allemaal even waardevol en nodig. En allen verleggen een steen in de rivier Similes… waardoor de bedding steeds evolueert. Straks een woordje extra over onze vrijwilligerswerking.</a:t>
            </a:r>
            <a:endParaRPr lang="nl-BE" baseline="0" dirty="0"/>
          </a:p>
          <a:p>
            <a:endParaRPr lang="nl-BE" baseline="0" dirty="0"/>
          </a:p>
          <a:p>
            <a:r>
              <a:rPr lang="nl-BE" baseline="0" dirty="0"/>
              <a:t>Naast vrijwilligers, zijn er ook Similes medewerkers die werken vanuit de kantoren in Heverlee en Drongen. Zij bieden vorming, ondersteuning en coaching aan de vrijwilligers, verzorgen de administratie en communicatie van de vereniging, en werken specifieke projecten uit. </a:t>
            </a:r>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3</a:t>
            </a:fld>
            <a:endParaRPr lang="nl-BE"/>
          </a:p>
        </p:txBody>
      </p:sp>
    </p:spTree>
    <p:extLst>
      <p:ext uri="{BB962C8B-B14F-4D97-AF65-F5344CB8AC3E}">
        <p14:creationId xmlns:p14="http://schemas.microsoft.com/office/powerpoint/2010/main" val="147158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t>
            </a:r>
          </a:p>
          <a:p>
            <a:pPr>
              <a:lnSpc>
                <a:spcPct val="107000"/>
              </a:lnSpc>
              <a:spcAft>
                <a:spcPts val="1750"/>
              </a:spcAft>
            </a:pP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Similes </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is een Latijns woord en betekent: gelijken, </a:t>
            </a: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gelijkwaardigheid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750"/>
              </a:spcAft>
            </a:pP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 Familieleden zijn onderling gelijken in de zorg </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 voor hun psychisch kwetsbaar familielid. Ze hebben gelijkaardige zorgen/vragen en noden.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750"/>
              </a:spcAft>
            </a:pP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Familieleden en hulpverleners staan samen op een gelijkwaardige manier in voor de zorg</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 van het psychisch kwetsbaar familielid. </a:t>
            </a:r>
            <a:r>
              <a:rPr lang="nl-BE" sz="1800" dirty="0" err="1">
                <a:effectLst/>
                <a:latin typeface="Times New Roman" panose="02020603050405020304" pitchFamily="18" charset="0"/>
                <a:ea typeface="Calibri" panose="020F0502020204030204" pitchFamily="34" charset="0"/>
                <a:cs typeface="Times New Roman" panose="02020603050405020304" pitchFamily="18" charset="0"/>
              </a:rPr>
              <a:t>Cfr</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 ons logo (3 keien in 3 verschillende kleuren) dat symbool staat voor Trialoog die ook deze gelijkwaardigheid benadrukt.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a:p>
            <a:r>
              <a:rPr lang="nl-BE" dirty="0"/>
              <a:t>Het Similes Logo symboliseert de trialoog – de drie evenwaardige</a:t>
            </a:r>
            <a:r>
              <a:rPr lang="nl-BE" baseline="0" dirty="0"/>
              <a:t> partners (patiënt, hulpverlener en familie) die samen zorgen </a:t>
            </a:r>
            <a:r>
              <a:rPr lang="nl-BE" baseline="0" dirty="0" err="1"/>
              <a:t>èn</a:t>
            </a:r>
            <a:r>
              <a:rPr lang="nl-BE" baseline="0" dirty="0"/>
              <a:t> dus samen praten</a:t>
            </a:r>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4</a:t>
            </a:fld>
            <a:endParaRPr lang="nl-BE"/>
          </a:p>
        </p:txBody>
      </p:sp>
    </p:spTree>
    <p:extLst>
      <p:ext uri="{BB962C8B-B14F-4D97-AF65-F5344CB8AC3E}">
        <p14:creationId xmlns:p14="http://schemas.microsoft.com/office/powerpoint/2010/main" val="113584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is aandacht v</a:t>
            </a:r>
            <a:r>
              <a:rPr lang="nl-BE" baseline="0" dirty="0"/>
              <a:t>oor familie nodig? </a:t>
            </a:r>
          </a:p>
          <a:p>
            <a:r>
              <a:rPr lang="nl-BE" baseline="0" dirty="0"/>
              <a:t>Volgende slides proberen de ervaring van familie te schetsen. </a:t>
            </a:r>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5</a:t>
            </a:fld>
            <a:endParaRPr lang="nl-BE"/>
          </a:p>
        </p:txBody>
      </p:sp>
    </p:spTree>
    <p:extLst>
      <p:ext uri="{BB962C8B-B14F-4D97-AF65-F5344CB8AC3E}">
        <p14:creationId xmlns:p14="http://schemas.microsoft.com/office/powerpoint/2010/main" val="28833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t>
            </a:r>
          </a:p>
          <a:p>
            <a:r>
              <a:rPr lang="nl-BE" dirty="0"/>
              <a:t>Familie heeft een rol in twee herstelprocessen: dat van</a:t>
            </a:r>
            <a:r>
              <a:rPr lang="nl-BE" baseline="0" dirty="0"/>
              <a:t> hun familielid en dat van zichzelf. Elk proces verloopt anders, maar hebben wel onderling invloed op elkaar. </a:t>
            </a:r>
            <a:endParaRPr lang="nl-BE" dirty="0"/>
          </a:p>
          <a:p>
            <a:r>
              <a:rPr lang="nl-BE" dirty="0"/>
              <a:t>Familie heeft</a:t>
            </a:r>
            <a:r>
              <a:rPr lang="nl-BE" baseline="0" dirty="0"/>
              <a:t> de neiging zich in eerste instantie te focussen op het herstel van hun familielid. Maar het eigen herstelproces is even belangrijk: in eerste plaats voor zichzelf, om er niet aan onderdoor te gaan, maar ook om er goed te kunnen zijn voor de ander. Similes richt haar aanbod daarom op het herstel van familie (wetende dat ook de persoon met de psychische kwetsbaarheid daar voordeel uit haalt)</a:t>
            </a:r>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6</a:t>
            </a:fld>
            <a:endParaRPr lang="nl-BE"/>
          </a:p>
        </p:txBody>
      </p:sp>
    </p:spTree>
    <p:extLst>
      <p:ext uri="{BB962C8B-B14F-4D97-AF65-F5344CB8AC3E}">
        <p14:creationId xmlns:p14="http://schemas.microsoft.com/office/powerpoint/2010/main" val="70065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r>
              <a:rPr lang="nl-BE" dirty="0"/>
              <a:t>De</a:t>
            </a:r>
            <a:r>
              <a:rPr lang="nl-BE" baseline="0" dirty="0"/>
              <a:t> h</a:t>
            </a:r>
            <a:r>
              <a:rPr lang="nl-BE" dirty="0"/>
              <a:t>erstelvisie zoals die geldt voor patiënten,</a:t>
            </a:r>
            <a:r>
              <a:rPr lang="nl-BE" baseline="0" dirty="0"/>
              <a:t> is ook vertaalbaar naar familie. </a:t>
            </a:r>
          </a:p>
          <a:p>
            <a:r>
              <a:rPr lang="nl-BE" baseline="0" dirty="0"/>
              <a:t>Elk herstelt van een eigen (en dus andere) ervaring. Elk herstelproces is inhoudelijk anders, maar ze kennen allemaal bepaalde fases.</a:t>
            </a:r>
            <a:endParaRPr lang="nl-BE" dirty="0"/>
          </a:p>
          <a:p>
            <a:r>
              <a:rPr lang="nl-BE" dirty="0"/>
              <a:t>Deze fases</a:t>
            </a:r>
            <a:r>
              <a:rPr lang="nl-BE" baseline="0" dirty="0"/>
              <a:t> kunnen in verschillende volgordes doorlopen worden en men kan telkens terug in een vroegere fase hervallen</a:t>
            </a:r>
          </a:p>
          <a:p>
            <a:endParaRPr lang="nl-BE" baseline="0" dirty="0"/>
          </a:p>
          <a:p>
            <a:r>
              <a:rPr lang="nl-BE" baseline="0" dirty="0"/>
              <a:t>Fase 1 Overweldigd worden – vaak wanneer de psychische kwetsbaarheid een (nieuw) crisismoment kent</a:t>
            </a:r>
          </a:p>
          <a:p>
            <a:r>
              <a:rPr lang="nl-BE" baseline="0" dirty="0"/>
              <a:t>Net zoals de cliënt eerst overspoeld wordt en eigenlijk niet meer weet waar hij of zij het heeft, wordt ook de familie overweldigd en weet ze niet wat ze hiermee aan moet vangen. De herkenbaarheid van de situatie voelt klein, de onzekerheid is groot. Het is niet eenvoudig om de situatie kenbaar te maken aan de buitenwereld en dus bestaat het gevaar dat naastbetrokkenen hun vragen en gevoelens niet durven uiten. Paniek, machteloosheid en eenzaamheid komen vaak voor in deze fase.</a:t>
            </a:r>
          </a:p>
          <a:p>
            <a:endParaRPr lang="nl-BE" baseline="0" dirty="0"/>
          </a:p>
          <a:p>
            <a:r>
              <a:rPr lang="nl-BE" dirty="0"/>
              <a:t>Fase 2</a:t>
            </a:r>
            <a:r>
              <a:rPr lang="nl-BE" baseline="0" dirty="0"/>
              <a:t> -</a:t>
            </a:r>
            <a:r>
              <a:rPr lang="nl-BE" dirty="0"/>
              <a:t>Worstelen met</a:t>
            </a:r>
          </a:p>
          <a:p>
            <a:r>
              <a:rPr lang="nl-BE" dirty="0"/>
              <a:t>Dit is de fase van zoeken en proberen,</a:t>
            </a:r>
            <a:r>
              <a:rPr lang="nl-BE" baseline="0" dirty="0"/>
              <a:t> </a:t>
            </a:r>
            <a:r>
              <a:rPr lang="nl-BE" dirty="0"/>
              <a:t>vallen en opstaan. Soms ervaart</a:t>
            </a:r>
            <a:r>
              <a:rPr lang="nl-BE" baseline="0" dirty="0"/>
              <a:t> </a:t>
            </a:r>
            <a:r>
              <a:rPr lang="nl-BE" dirty="0"/>
              <a:t>men grip op de situatie, om</a:t>
            </a:r>
            <a:r>
              <a:rPr lang="nl-BE" baseline="0" dirty="0"/>
              <a:t> </a:t>
            </a:r>
            <a:r>
              <a:rPr lang="nl-BE" dirty="0"/>
              <a:t>daarna weer de pedalen te verliezen.</a:t>
            </a:r>
          </a:p>
          <a:p>
            <a:r>
              <a:rPr lang="nl-BE" dirty="0"/>
              <a:t>Hoop en wanhoop wisselen</a:t>
            </a:r>
            <a:r>
              <a:rPr lang="nl-BE" baseline="0" dirty="0"/>
              <a:t> </a:t>
            </a:r>
            <a:r>
              <a:rPr lang="nl-BE" dirty="0"/>
              <a:t>elkaar af. Dit kan stress, ongeduld</a:t>
            </a:r>
            <a:r>
              <a:rPr lang="nl-BE" baseline="0" dirty="0"/>
              <a:t> </a:t>
            </a:r>
            <a:r>
              <a:rPr lang="nl-BE" dirty="0"/>
              <a:t>en frustratie veroorzaken.</a:t>
            </a:r>
          </a:p>
          <a:p>
            <a:r>
              <a:rPr lang="nl-BE" dirty="0"/>
              <a:t>Familie kan zich in deze fase</a:t>
            </a:r>
            <a:r>
              <a:rPr lang="nl-BE" baseline="0" dirty="0"/>
              <a:t> </a:t>
            </a:r>
            <a:r>
              <a:rPr lang="nl-BE" dirty="0" err="1"/>
              <a:t>overbeschermend</a:t>
            </a:r>
            <a:r>
              <a:rPr lang="nl-BE" dirty="0"/>
              <a:t> opstellen, met</a:t>
            </a:r>
            <a:r>
              <a:rPr lang="nl-BE" baseline="0" dirty="0"/>
              <a:t> </a:t>
            </a:r>
            <a:r>
              <a:rPr lang="nl-BE" dirty="0"/>
              <a:t>schuldgevoelens kampen, of zichzelf</a:t>
            </a:r>
            <a:r>
              <a:rPr lang="nl-BE" baseline="0" dirty="0"/>
              <a:t> </a:t>
            </a:r>
            <a:r>
              <a:rPr lang="nl-BE" dirty="0"/>
              <a:t>wegcijferen.</a:t>
            </a:r>
          </a:p>
          <a:p>
            <a:r>
              <a:rPr lang="nl-BE" dirty="0"/>
              <a:t>Dit is een fase waarin veel mensen</a:t>
            </a:r>
            <a:r>
              <a:rPr lang="nl-BE" baseline="0" dirty="0"/>
              <a:t> </a:t>
            </a:r>
            <a:r>
              <a:rPr lang="nl-BE" dirty="0"/>
              <a:t>onbewust vast komen te hangen.</a:t>
            </a:r>
          </a:p>
          <a:p>
            <a:endParaRPr lang="nl-BE" dirty="0"/>
          </a:p>
          <a:p>
            <a:r>
              <a:rPr lang="nl-BE" dirty="0"/>
              <a:t>Fase 3</a:t>
            </a:r>
            <a:r>
              <a:rPr lang="nl-BE" baseline="0" dirty="0"/>
              <a:t> - </a:t>
            </a:r>
            <a:r>
              <a:rPr lang="nl-BE" dirty="0"/>
              <a:t>Leven met</a:t>
            </a:r>
          </a:p>
          <a:p>
            <a:r>
              <a:rPr lang="nl-BE" dirty="0"/>
              <a:t>Familie begint de nieuwe situatie</a:t>
            </a:r>
            <a:r>
              <a:rPr lang="nl-BE" baseline="0" dirty="0"/>
              <a:t> </a:t>
            </a:r>
            <a:r>
              <a:rPr lang="nl-BE" dirty="0"/>
              <a:t>langzaamaan te aanvaarden voor</a:t>
            </a:r>
            <a:r>
              <a:rPr lang="nl-BE" baseline="0" dirty="0"/>
              <a:t> </a:t>
            </a:r>
            <a:r>
              <a:rPr lang="nl-BE" dirty="0"/>
              <a:t>wat ze is. Met behulp van handvaten</a:t>
            </a:r>
            <a:r>
              <a:rPr lang="nl-BE" baseline="0" dirty="0"/>
              <a:t> </a:t>
            </a:r>
            <a:r>
              <a:rPr lang="nl-BE" dirty="0"/>
              <a:t>en duidelijkere rollen, wordt</a:t>
            </a:r>
            <a:r>
              <a:rPr lang="nl-BE" baseline="0" dirty="0"/>
              <a:t> </a:t>
            </a:r>
            <a:r>
              <a:rPr lang="nl-BE" dirty="0"/>
              <a:t>het eenvoudiger (maar daarom</a:t>
            </a:r>
            <a:r>
              <a:rPr lang="nl-BE" baseline="0" dirty="0"/>
              <a:t> </a:t>
            </a:r>
            <a:r>
              <a:rPr lang="nl-BE" dirty="0"/>
              <a:t>niet gemakkelijker) om er mee om</a:t>
            </a:r>
            <a:r>
              <a:rPr lang="nl-BE" baseline="0" dirty="0"/>
              <a:t> </a:t>
            </a:r>
            <a:r>
              <a:rPr lang="nl-BE" dirty="0"/>
              <a:t>te gaan. Men kijkt verder dan de</a:t>
            </a:r>
            <a:r>
              <a:rPr lang="nl-BE" baseline="0" dirty="0"/>
              <a:t> </a:t>
            </a:r>
            <a:r>
              <a:rPr lang="nl-BE" dirty="0"/>
              <a:t>belemmeringen en ziet weer mogelijkheden</a:t>
            </a:r>
            <a:r>
              <a:rPr lang="nl-BE" baseline="0" dirty="0"/>
              <a:t> </a:t>
            </a:r>
            <a:r>
              <a:rPr lang="nl-BE" dirty="0"/>
              <a:t>en hoop. De aandacht</a:t>
            </a:r>
            <a:r>
              <a:rPr lang="nl-BE" baseline="0" dirty="0"/>
              <a:t> </a:t>
            </a:r>
            <a:r>
              <a:rPr lang="nl-BE" dirty="0"/>
              <a:t>en energie gaan nog voornamelijk</a:t>
            </a:r>
            <a:r>
              <a:rPr lang="nl-BE" baseline="0" dirty="0"/>
              <a:t> </a:t>
            </a:r>
            <a:r>
              <a:rPr lang="nl-BE" dirty="0"/>
              <a:t>naar het familielid met de kwetsbaarheid,</a:t>
            </a:r>
            <a:r>
              <a:rPr lang="nl-BE" baseline="0" dirty="0"/>
              <a:t> </a:t>
            </a:r>
            <a:r>
              <a:rPr lang="nl-BE" dirty="0"/>
              <a:t>maar de eigen noden</a:t>
            </a:r>
            <a:r>
              <a:rPr lang="nl-BE" baseline="0" dirty="0"/>
              <a:t> </a:t>
            </a:r>
            <a:r>
              <a:rPr lang="nl-BE" dirty="0"/>
              <a:t>aan ontspanning en sociale contacten</a:t>
            </a:r>
            <a:r>
              <a:rPr lang="nl-BE" baseline="0" dirty="0"/>
              <a:t> </a:t>
            </a:r>
            <a:r>
              <a:rPr lang="nl-BE" dirty="0"/>
              <a:t>worden niet meer volledig</a:t>
            </a:r>
            <a:r>
              <a:rPr lang="nl-BE" baseline="0" dirty="0"/>
              <a:t> </a:t>
            </a:r>
            <a:r>
              <a:rPr lang="nl-BE" dirty="0"/>
              <a:t>weggecijferd.</a:t>
            </a:r>
          </a:p>
          <a:p>
            <a:r>
              <a:rPr lang="nl-BE" dirty="0"/>
              <a:t>Moeilijke en onvoorziene momenten</a:t>
            </a:r>
            <a:r>
              <a:rPr lang="nl-BE" baseline="0" dirty="0"/>
              <a:t> </a:t>
            </a:r>
            <a:r>
              <a:rPr lang="nl-BE" dirty="0"/>
              <a:t>kunnen zich blijven voordoen,</a:t>
            </a:r>
            <a:r>
              <a:rPr lang="nl-BE" baseline="0" dirty="0"/>
              <a:t> </a:t>
            </a:r>
            <a:r>
              <a:rPr lang="nl-BE" dirty="0"/>
              <a:t>maar toch ervaart de nabije omgeving</a:t>
            </a:r>
            <a:r>
              <a:rPr lang="nl-BE" baseline="0" dirty="0"/>
              <a:t> </a:t>
            </a:r>
            <a:r>
              <a:rPr lang="nl-BE" dirty="0"/>
              <a:t>meer rust, stabiliteit, ruimte</a:t>
            </a:r>
            <a:r>
              <a:rPr lang="nl-BE" baseline="0" dirty="0"/>
              <a:t> </a:t>
            </a:r>
            <a:r>
              <a:rPr lang="nl-BE" dirty="0"/>
              <a:t>en kracht.</a:t>
            </a:r>
          </a:p>
          <a:p>
            <a:endParaRPr lang="nl-BE" dirty="0"/>
          </a:p>
          <a:p>
            <a:r>
              <a:rPr lang="nl-BE" dirty="0"/>
              <a:t>Fase 4</a:t>
            </a:r>
            <a:r>
              <a:rPr lang="nl-BE" baseline="0" dirty="0"/>
              <a:t> - </a:t>
            </a:r>
            <a:r>
              <a:rPr lang="nl-BE" dirty="0"/>
              <a:t>Leven voorbij de ervaring</a:t>
            </a:r>
          </a:p>
          <a:p>
            <a:r>
              <a:rPr lang="nl-BE" dirty="0"/>
              <a:t>Het vertrouwen in zichzelf, het</a:t>
            </a:r>
            <a:r>
              <a:rPr lang="nl-BE" baseline="0" dirty="0"/>
              <a:t> </a:t>
            </a:r>
            <a:r>
              <a:rPr lang="nl-BE" dirty="0"/>
              <a:t>familielid en de toekomst stijgt.</a:t>
            </a:r>
          </a:p>
          <a:p>
            <a:r>
              <a:rPr lang="nl-BE" dirty="0"/>
              <a:t>Alle betrokkenen durven opnieuw</a:t>
            </a:r>
            <a:r>
              <a:rPr lang="nl-BE" baseline="0" dirty="0"/>
              <a:t> </a:t>
            </a:r>
            <a:r>
              <a:rPr lang="nl-BE" dirty="0"/>
              <a:t>echt hopen en dromen. Men</a:t>
            </a:r>
            <a:r>
              <a:rPr lang="nl-BE" baseline="0" dirty="0"/>
              <a:t> </a:t>
            </a:r>
            <a:r>
              <a:rPr lang="nl-BE" dirty="0"/>
              <a:t>komt meer los van de </a:t>
            </a:r>
            <a:r>
              <a:rPr lang="nl-BE" dirty="0" err="1"/>
              <a:t>zorgrol</a:t>
            </a:r>
            <a:r>
              <a:rPr lang="nl-BE" dirty="0"/>
              <a:t>. Het</a:t>
            </a:r>
            <a:r>
              <a:rPr lang="nl-BE" baseline="0" dirty="0"/>
              <a:t> </a:t>
            </a:r>
            <a:r>
              <a:rPr lang="nl-BE" dirty="0"/>
              <a:t>familielid zelf wordt daarbij niet</a:t>
            </a:r>
            <a:r>
              <a:rPr lang="nl-BE" baseline="0" dirty="0"/>
              <a:t> </a:t>
            </a:r>
            <a:r>
              <a:rPr lang="nl-BE" dirty="0"/>
              <a:t>losgelaten, maar wel anders vastgehouden.</a:t>
            </a:r>
          </a:p>
          <a:p>
            <a:r>
              <a:rPr lang="nl-BE" dirty="0"/>
              <a:t>De eigen identiteit kan terug worden</a:t>
            </a:r>
            <a:r>
              <a:rPr lang="nl-BE" baseline="0" dirty="0"/>
              <a:t> </a:t>
            </a:r>
            <a:r>
              <a:rPr lang="nl-BE" dirty="0"/>
              <a:t>opgebouwd en de zoektocht</a:t>
            </a:r>
            <a:r>
              <a:rPr lang="nl-BE" baseline="0" dirty="0"/>
              <a:t> </a:t>
            </a:r>
            <a:r>
              <a:rPr lang="nl-BE" dirty="0"/>
              <a:t>naar een zinvol leven gaat verder.</a:t>
            </a:r>
          </a:p>
          <a:p>
            <a:r>
              <a:rPr lang="nl-BE" dirty="0"/>
              <a:t>Alle opgedane ervaringen en</a:t>
            </a:r>
            <a:r>
              <a:rPr lang="nl-BE" baseline="0" dirty="0"/>
              <a:t> </a:t>
            </a:r>
            <a:r>
              <a:rPr lang="nl-BE" dirty="0"/>
              <a:t>ontdekte krachten hebben hierin</a:t>
            </a:r>
            <a:r>
              <a:rPr lang="nl-BE" baseline="0" dirty="0"/>
              <a:t> </a:t>
            </a:r>
            <a:r>
              <a:rPr lang="nl-BE" dirty="0"/>
              <a:t>hun waarde. Ieder bouwt aan een</a:t>
            </a:r>
            <a:r>
              <a:rPr lang="nl-BE" baseline="0" dirty="0"/>
              <a:t> </a:t>
            </a:r>
            <a:r>
              <a:rPr lang="nl-BE" dirty="0"/>
              <a:t>eigen levenspad, zonder de verbinding</a:t>
            </a:r>
            <a:r>
              <a:rPr lang="nl-BE" baseline="0" dirty="0"/>
              <a:t> </a:t>
            </a:r>
            <a:r>
              <a:rPr lang="nl-BE" dirty="0"/>
              <a:t>te verliezen.</a:t>
            </a:r>
          </a:p>
          <a:p>
            <a:endParaRPr lang="nl-BE"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t>7</a:t>
            </a:fld>
            <a:endParaRPr lang="nl-BE"/>
          </a:p>
        </p:txBody>
      </p:sp>
    </p:spTree>
    <p:extLst>
      <p:ext uri="{BB962C8B-B14F-4D97-AF65-F5344CB8AC3E}">
        <p14:creationId xmlns:p14="http://schemas.microsoft.com/office/powerpoint/2010/main" val="256531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6000"/>
              </a:lnSpc>
              <a:spcAft>
                <a:spcPts val="800"/>
              </a:spcAft>
            </a:pP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Familieleden terug in hun kracht zetten, hen terug </a:t>
            </a: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zelfvertrouwen </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geven, </a:t>
            </a: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empoweren</a:t>
            </a:r>
            <a:r>
              <a:rPr lang="nl-BE" sz="1800" dirty="0">
                <a:effectLst/>
                <a:latin typeface="Times New Roman" panose="02020603050405020304" pitchFamily="18" charset="0"/>
                <a:ea typeface="Calibri" panose="020F0502020204030204" pitchFamily="34" charset="0"/>
                <a:cs typeface="Times New Roman" panose="02020603050405020304" pitchFamily="18" charset="0"/>
              </a:rPr>
              <a:t>… staat hoog in ons vaandel! Inzetten op het versterken van hun eigen mogelijkheden vertrekkend vanuit onze herstelvisie.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BE" sz="1800" b="1" dirty="0">
                <a:effectLst/>
                <a:latin typeface="Times New Roman" panose="02020603050405020304" pitchFamily="18" charset="0"/>
                <a:ea typeface="Calibri" panose="020F0502020204030204" pitchFamily="34" charset="0"/>
                <a:cs typeface="Times New Roman" panose="02020603050405020304" pitchFamily="18" charset="0"/>
              </a:rPr>
              <a:t>Hoe pakken we dit concreet aan?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Bovenstaande participatieladder visualiseert hoe we dit concreet aanpakken.</a:t>
            </a:r>
          </a:p>
          <a:p>
            <a:pPr>
              <a:lnSpc>
                <a:spcPct val="106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1, Familie wil gehoord worden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op een laagdrempelige manier</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Via onze Luisterlijn bemand door vrijwilligers iedere voormiddag in de week tussen 10.00 en 12.00 uur.</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Via persoonlijk lotgenotencontact/uitbouw buddywerking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Veel vrijwilligers voeren een-op-een-gesprekken. Individueel en informeel lotgenotencontact. </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Via laagdrempelige ontmoetingsplaatsen/inloophuizen (Turnhout, Mortsel)</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kan mensen helpen om de stap te zetten naar ons groepsaanbod. </a:t>
            </a:r>
          </a:p>
          <a:p>
            <a:pPr>
              <a:lnSpc>
                <a:spcPct val="106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2, Families vinden de juiste informatie </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Info-activiteiten worden meer en meer georganiseerd door de sector zelf wat we zeker toejuichen. We willen hier verder in investeren en inzetten op samenwerkingen zodat families niet alleen de medische info meekrijgen, maar ook onze visie en aanpak rond herstel en empowerment.</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Daarnaast vinden familieleden de weg naar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info-avonden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georganiseerd door een regionale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Similesafdeling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Deelname is laagdrempelig omdat men zich niet moet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outen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als familielid. Deze afdelingen programmeren autonoom, op basis van eigen contacten en thema’s die plaatselijk leven. Die autonomie is belangrijk omdat ook de promotie en netwerking in grote mate plaatselijk gebeurt. Indien gewenst krijgt een kring hiervoor de ondersteuning van de federatie. </a:t>
            </a:r>
          </a:p>
          <a:p>
            <a:pPr>
              <a:lnSpc>
                <a:spcPct val="106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Antwerpen wil men verspreid over de regio van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SaRA</a:t>
            </a:r>
            <a:r>
              <a:rPr lang="nl-BE" sz="1800" dirty="0">
                <a:effectLst/>
                <a:latin typeface="Calibri" panose="020F0502020204030204" pitchFamily="34" charset="0"/>
                <a:ea typeface="Calibri" panose="020F0502020204030204" pitchFamily="34" charset="0"/>
                <a:cs typeface="Times New Roman" panose="02020603050405020304" pitchFamily="18" charset="0"/>
              </a:rPr>
              <a:t> infoavonden organiseren. Vb. Schoten, Borgerhout, Kalmthout, …</a:t>
            </a:r>
          </a:p>
          <a:p>
            <a:pPr>
              <a:lnSpc>
                <a:spcPct val="106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aanbod is terug te vinden op onze website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www.similes.be</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 activiteitenkalender.</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Op dit moment vooral online hopelijk vanaf dit najaar terug live in combinatie met online.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Onze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info-avonden</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webinars</a:t>
            </a:r>
            <a:r>
              <a:rPr lang="nl-NL" sz="1800" dirty="0">
                <a:effectLst/>
                <a:latin typeface="Calibri" panose="020F0502020204030204" pitchFamily="34" charset="0"/>
                <a:ea typeface="Calibri" panose="020F0502020204030204" pitchFamily="34" charset="0"/>
                <a:cs typeface="Times New Roman" panose="02020603050405020304" pitchFamily="18" charset="0"/>
              </a:rPr>
              <a:t>) staan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open voor alle geïnteresseerden.</a:t>
            </a: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nl-B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BE" sz="1800" u="none" dirty="0">
                <a:effectLst/>
                <a:latin typeface="Calibri" panose="020F0502020204030204" pitchFamily="34" charset="0"/>
                <a:ea typeface="Calibri" panose="020F0502020204030204" pitchFamily="34" charset="0"/>
                <a:cs typeface="Times New Roman" panose="02020603050405020304" pitchFamily="18" charset="0"/>
              </a:rPr>
              <a:t>3, </a:t>
            </a:r>
            <a:r>
              <a:rPr lang="nl-NL" sz="1800" b="1" u="none" dirty="0">
                <a:effectLst/>
                <a:latin typeface="Calibri" panose="020F0502020204030204" pitchFamily="34" charset="0"/>
                <a:ea typeface="Calibri" panose="020F0502020204030204" pitchFamily="34" charset="0"/>
                <a:cs typeface="Times New Roman" panose="02020603050405020304" pitchFamily="18" charset="0"/>
              </a:rPr>
              <a:t>Families staan er niet alleen voor: aandacht voor eigen herstel en verwerking</a:t>
            </a: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Families ervaren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de kracht van lotgenotencontact in Similes gespreksgroepen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Deze gespreksavonden worden begeleid door een gevormde vrijwilliger, die zelf kiest voor een bepaalde werkvorm, en het gesprek al dan niet faciliteert aan de hand van een thema. Soms wordt het thema ingeleid door een deskundige hulpverlener of ervaringsdeskundige.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Uit ervaringen van deelnemers blijkt dat een investering in deelname aan een gespreksgroep in belangrijke mate kan bijdragen tot eigen herstel en empowerment. De kracht van lotgenotencontact in groep is een belangrijke pijler in ons aanbod.</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 houden er rekening mee dat deelname aan een gespreksbijeenkomst een hele investering vergt, zowel emotioneel als logistiek. In een eerste fase zijn mensen vaak zo overweldigd door de gebeurtenissen, dat ze (nog) niet willen meedoen.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Wie toch de stap zet naar een lotgenotengroep moet ervaren dat engagement loont. </a:t>
            </a:r>
          </a:p>
          <a:p>
            <a:pPr>
              <a:lnSpc>
                <a:spcPct val="106000"/>
              </a:lnSpc>
              <a:spcAft>
                <a:spcPts val="800"/>
              </a:spcAft>
            </a:pP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4. Families leren omgaan met de situatie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Met een veelomvattend leeraanbod willen we gezinnen perspectief bieden op een leven waarin psychische kwetsbaarheid van een naaste een plaats kan krijgen: empowerment. We gingen na welke thema’s voor families belangrijk zijn in de herstelbenadering. Op basis hiervan kwamen we tot De Zevensprong: 7 thema’s die we uitwerken in een vormingsaanbod.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1.	Wegwijs in de geestelijke gezondheidszorg. Hoe je de weg vindt in het landschap geestelijke gezondheidszorg wanneer je psychische gezondheidsproblemen vermoedt bij je naaste.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2.	Communicatie met je naaste met een psychische aandoening. Hoe je contact blijft maken en om kan gaan met crisis, agressie, verslaving en andere moeilijke momenten.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3.	Communicatie in het gezin. Hoe de situatie beleefd kan worden door de verschillende gezinsleden, en hoe gezinnen ondersteund kunnen worden door externe diensten en organisaties.</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4.	Communicatie met de hulpverlening. Over mogelijkheden die je hebt als familielid om informatie in te winnen (ondanks het beroepsgeheim) en om actief te participeren in de triade tussen patiënt, hulpverlener en familie.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5.	Communicatie met de buitenwereld. Over mogelijkheden om je eigen netwerk te vergroten en om te gaan met stigma en taboe.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6.	Aandacht voor je binnenwereld. Inzetten op eigen herstel en zelfzorg.</a:t>
            </a:r>
          </a:p>
          <a:p>
            <a:pPr marL="342900" indent="-342900">
              <a:buAutoNum type="arabicPeriod" startAt="7"/>
            </a:pPr>
            <a:r>
              <a:rPr lang="nl-NL" sz="1800" dirty="0">
                <a:effectLst/>
                <a:latin typeface="Calibri" panose="020F0502020204030204" pitchFamily="34" charset="0"/>
                <a:ea typeface="Calibri" panose="020F0502020204030204" pitchFamily="34" charset="0"/>
                <a:cs typeface="Times New Roman" panose="02020603050405020304" pitchFamily="18" charset="0"/>
              </a:rPr>
              <a:t>Financiële en juridische omkadering. Wegwijs in de ondersteuning voor mantelzorgers,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bewindvoering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erfrecht en andere sociaaljuridische thema’s. </a:t>
            </a: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BE" sz="1800" b="1" dirty="0">
                <a:effectLst/>
                <a:latin typeface="Calibri" panose="020F0502020204030204" pitchFamily="34" charset="0"/>
                <a:ea typeface="Calibri" panose="020F0502020204030204" pitchFamily="34" charset="0"/>
                <a:cs typeface="Times New Roman" panose="02020603050405020304" pitchFamily="18" charset="0"/>
              </a:rPr>
              <a:t>5, </a:t>
            </a:r>
            <a:r>
              <a:rPr lang="nl-NL" sz="1800" b="1" u="sng" dirty="0">
                <a:effectLst/>
                <a:latin typeface="Calibri" panose="020F0502020204030204" pitchFamily="34" charset="0"/>
                <a:ea typeface="Calibri" panose="020F0502020204030204" pitchFamily="34" charset="0"/>
                <a:cs typeface="Times New Roman" panose="02020603050405020304" pitchFamily="18" charset="0"/>
              </a:rPr>
              <a:t>Families vinden hun tweede adem… Eigen herstel krijgt vorm (ontspanning)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boog kan niet altijd gespannen staan. We geven families de mogelijkheid om een moeilijke situatie even te ontvluchten en om onder lotgenoten eenvoudigweg op verhaal te komen.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Onze afdelingen organiseren nu al vrijetijdsactiviteiten in de vorm van wandelingen, bezoeken aan tentoonstellingen, uitwaaiweekends, kerst- en andere feestjes.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Voorbeelden: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geleid bezoek aan tijdelijke tentoonstellingen in het museum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Guislain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wandelingen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filmvoorstelling/theatervoorstelling</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Jaarlijkse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familietrefdag</a:t>
            </a:r>
            <a:endParaRPr lang="nl-NL" sz="1800" b="0" u="non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Calibri" panose="020F0502020204030204" pitchFamily="34" charset="0"/>
              <a:buNone/>
            </a:pPr>
            <a:endParaRPr lang="nl-NL" sz="1800" b="0" u="none"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Calibri" panose="020F0502020204030204" pitchFamily="34" charset="0"/>
              <a:buNone/>
            </a:pPr>
            <a:r>
              <a:rPr lang="nl-NL" sz="1800" b="0" u="none" dirty="0">
                <a:effectLst/>
                <a:latin typeface="Calibri" panose="020F0502020204030204" pitchFamily="34" charset="0"/>
                <a:ea typeface="Calibri" panose="020F0502020204030204" pitchFamily="34" charset="0"/>
                <a:cs typeface="Times New Roman" panose="02020603050405020304" pitchFamily="18" charset="0"/>
              </a:rPr>
              <a:t>6, </a:t>
            </a:r>
            <a:r>
              <a:rPr lang="nl-NL" sz="1800" b="1" u="sng" dirty="0">
                <a:effectLst/>
                <a:latin typeface="Calibri" panose="020F0502020204030204" pitchFamily="34" charset="0"/>
                <a:ea typeface="Calibri" panose="020F0502020204030204" pitchFamily="34" charset="0"/>
                <a:cs typeface="Times New Roman" panose="02020603050405020304" pitchFamily="18" charset="0"/>
              </a:rPr>
              <a:t>Aan de slag als Familie ervaringsdeskundige en als vrijwilliger binnen Similes</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Families nemen hun leven op een positieve manier weer in handen. We stellen in onze vrijwilligerswerking vast dat families er hoop uit putten om de eigen vaak negatieve ervaringen (o.a. met hulpverlening) positief te kunnen aanwenden als familie-ervaringsdeskundige.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Familiebetrokkenheid is geen voorwaarde om vrijwilliger te worden. We stellen vast dat een groeiend aantal mensen vanuit een taakgerichte interesse reageert op vrijwilligersvacatures.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Vb</a:t>
            </a:r>
            <a:r>
              <a:rPr lang="nl-NL" sz="1800" dirty="0">
                <a:effectLst/>
                <a:latin typeface="Calibri" panose="020F0502020204030204" pitchFamily="34" charset="0"/>
                <a:ea typeface="Calibri" panose="020F0502020204030204" pitchFamily="34" charset="0"/>
                <a:cs typeface="Times New Roman" panose="02020603050405020304" pitchFamily="18" charset="0"/>
              </a:rPr>
              <a:t>: redactievrijwilliger</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meeste vrijwilligers zijn wel van nabij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familiebetrokken</a:t>
            </a:r>
            <a:r>
              <a:rPr lang="nl-NL" sz="1800" dirty="0">
                <a:effectLst/>
                <a:latin typeface="Calibri" panose="020F0502020204030204" pitchFamily="34" charset="0"/>
                <a:ea typeface="Calibri" panose="020F0502020204030204" pitchFamily="34" charset="0"/>
                <a:cs typeface="Times New Roman" panose="02020603050405020304" pitchFamily="18" charset="0"/>
              </a:rPr>
              <a:t>. Hun ervaring voedt onze organisatie. We hebben de plicht om gevoelig te zijn voor de draagkracht van vrijwilligers.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We moedigen hen aan om hun eigen grenzen te respecteren en stimuleren hen om ook goed voor zichzelf te zorgen.</a:t>
            </a:r>
          </a:p>
          <a:p>
            <a:pPr>
              <a:lnSpc>
                <a:spcPct val="106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vrijwilligersengagement kan op verschillende manieren vorm krijgen binnen Similes.</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We werken met drie categorieën.  Je kan als vrijwilliger werken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met individuen (luisterlijn, inloophuizen, ervaringswerker)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met groepen (kringwerking/gespreksbegeleider) en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Calibri" panose="020F050202020403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de samenleving (familievertegenwoordigers, getuigenissen…)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Calibri" panose="020F0502020204030204" pitchFamily="34" charset="0"/>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9</a:t>
            </a:fld>
            <a:endParaRPr lang="nl-BE"/>
          </a:p>
        </p:txBody>
      </p:sp>
    </p:spTree>
    <p:extLst>
      <p:ext uri="{BB962C8B-B14F-4D97-AF65-F5344CB8AC3E}">
        <p14:creationId xmlns:p14="http://schemas.microsoft.com/office/powerpoint/2010/main" val="402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solidFill>
                  <a:schemeClr val="bg2">
                    <a:lumMod val="50000"/>
                  </a:schemeClr>
                </a:solidFill>
              </a:rPr>
              <a:t>Website met profielen van vrijwilligers </a:t>
            </a:r>
            <a:r>
              <a:rPr lang="nl-NL" dirty="0">
                <a:solidFill>
                  <a:schemeClr val="bg2">
                    <a:lumMod val="50000"/>
                  </a:schemeClr>
                </a:solidFill>
              </a:rPr>
              <a:t>waar je online, fysiek of via telefoon 1 op  lotgenotencontact mee kan hebben op afspraak.</a:t>
            </a:r>
            <a:endParaRPr lang="nl-BE" dirty="0"/>
          </a:p>
        </p:txBody>
      </p:sp>
      <p:sp>
        <p:nvSpPr>
          <p:cNvPr id="4" name="Tijdelijke aanduiding voor dianummer 3"/>
          <p:cNvSpPr>
            <a:spLocks noGrp="1"/>
          </p:cNvSpPr>
          <p:nvPr>
            <p:ph type="sldNum" sz="quarter" idx="5"/>
          </p:nvPr>
        </p:nvSpPr>
        <p:spPr/>
        <p:txBody>
          <a:bodyPr/>
          <a:lstStyle/>
          <a:p>
            <a:fld id="{F3E28284-0E24-43E5-AE2B-49846FA33D51}" type="slidenum">
              <a:rPr lang="nl-BE" smtClean="0"/>
              <a:pPr/>
              <a:t>10</a:t>
            </a:fld>
            <a:endParaRPr lang="nl-BE"/>
          </a:p>
        </p:txBody>
      </p:sp>
    </p:spTree>
    <p:extLst>
      <p:ext uri="{BB962C8B-B14F-4D97-AF65-F5344CB8AC3E}">
        <p14:creationId xmlns:p14="http://schemas.microsoft.com/office/powerpoint/2010/main" val="109053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None/>
            </a:pPr>
            <a:r>
              <a:rPr lang="nl-NL" sz="3200" baseline="0" dirty="0"/>
              <a:t>A</a:t>
            </a:r>
          </a:p>
          <a:p>
            <a:pPr>
              <a:buFontTx/>
              <a:buNone/>
            </a:pPr>
            <a:r>
              <a:rPr lang="nl-NL" sz="3200" baseline="0" dirty="0"/>
              <a:t>Vanuit het Similes Secretariaat voorzien medewerkers, met de hulp van vrijwilligers, in een basisaanbod. Zo zorgen zij voor</a:t>
            </a:r>
            <a:endParaRPr lang="nl-NL" sz="3200" dirty="0"/>
          </a:p>
          <a:p>
            <a:pPr>
              <a:buFontTx/>
              <a:buChar char="-"/>
            </a:pPr>
            <a:r>
              <a:rPr lang="nl-NL" sz="3200" dirty="0"/>
              <a:t>Tijdschrift</a:t>
            </a:r>
          </a:p>
          <a:p>
            <a:pPr>
              <a:buFontTx/>
              <a:buChar char="-"/>
            </a:pPr>
            <a:r>
              <a:rPr lang="nl-NL" sz="3200" dirty="0"/>
              <a:t>Programmabrochure</a:t>
            </a:r>
          </a:p>
          <a:p>
            <a:pPr>
              <a:buFontTx/>
              <a:buChar char="-"/>
            </a:pPr>
            <a:r>
              <a:rPr lang="nl-NL" sz="3200" dirty="0"/>
              <a:t>Digitale nieuwsbrieven</a:t>
            </a:r>
          </a:p>
          <a:p>
            <a:pPr>
              <a:buFontTx/>
              <a:buChar char="-"/>
            </a:pPr>
            <a:r>
              <a:rPr lang="nl-NL" sz="3200" dirty="0"/>
              <a:t>Website</a:t>
            </a:r>
          </a:p>
          <a:p>
            <a:pPr marL="914400" lvl="2" indent="0">
              <a:buFont typeface="Arial" panose="020B0604020202020204" pitchFamily="34" charset="0"/>
              <a:buNone/>
            </a:pPr>
            <a:endParaRPr lang="nl-NL" sz="2400" dirty="0"/>
          </a:p>
        </p:txBody>
      </p:sp>
      <p:sp>
        <p:nvSpPr>
          <p:cNvPr id="4" name="Tijdelijke aanduiding voor dianummer 3"/>
          <p:cNvSpPr>
            <a:spLocks noGrp="1"/>
          </p:cNvSpPr>
          <p:nvPr>
            <p:ph type="sldNum" sz="quarter" idx="10"/>
          </p:nvPr>
        </p:nvSpPr>
        <p:spPr/>
        <p:txBody>
          <a:bodyPr/>
          <a:lstStyle/>
          <a:p>
            <a:fld id="{F3E28284-0E24-43E5-AE2B-49846FA33D51}" type="slidenum">
              <a:rPr lang="nl-BE" smtClean="0"/>
              <a:pPr/>
              <a:t>14</a:t>
            </a:fld>
            <a:endParaRPr lang="nl-BE"/>
          </a:p>
        </p:txBody>
      </p:sp>
    </p:spTree>
    <p:extLst>
      <p:ext uri="{BB962C8B-B14F-4D97-AF65-F5344CB8AC3E}">
        <p14:creationId xmlns:p14="http://schemas.microsoft.com/office/powerpoint/2010/main" val="293275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78617" y="254481"/>
            <a:ext cx="9144000" cy="2387600"/>
          </a:xfrm>
        </p:spPr>
        <p:txBody>
          <a:bodyPr anchor="b"/>
          <a:lstStyle>
            <a:lvl1pPr algn="ctr">
              <a:defRPr sz="6000"/>
            </a:lvl1pPr>
          </a:lstStyle>
          <a:p>
            <a:r>
              <a:rPr lang="nl-NL" dirty="0"/>
              <a:t>Klik om de stijl te bewerken</a:t>
            </a:r>
            <a:endParaRPr lang="nl-BE"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r>
              <a:rPr lang="nl-BE"/>
              <a:t>Similes vzw – Groeneweg 151, 3001 Heverlee</a:t>
            </a:r>
          </a:p>
        </p:txBody>
      </p:sp>
      <p:sp>
        <p:nvSpPr>
          <p:cNvPr id="5" name="Tijdelijke aanduiding voor voettekst 4"/>
          <p:cNvSpPr>
            <a:spLocks noGrp="1"/>
          </p:cNvSpPr>
          <p:nvPr>
            <p:ph type="ftr" sz="quarter" idx="11"/>
          </p:nvPr>
        </p:nvSpPr>
        <p:spPr/>
        <p:txBody>
          <a:bodyPr/>
          <a:lstStyle/>
          <a:p>
            <a:r>
              <a:rPr lang="nl-BE"/>
              <a:t>www.similes.be    info@similes.be    016 244 201</a:t>
            </a:r>
          </a:p>
        </p:txBody>
      </p:sp>
      <p:sp>
        <p:nvSpPr>
          <p:cNvPr id="6" name="Tijdelijke aanduiding voor dianummer 5"/>
          <p:cNvSpPr>
            <a:spLocks noGrp="1"/>
          </p:cNvSpPr>
          <p:nvPr>
            <p:ph type="sldNum" sz="quarter" idx="12"/>
          </p:nvPr>
        </p:nvSpPr>
        <p:spPr/>
        <p:txBody>
          <a:bodyPr/>
          <a:lstStyle/>
          <a:p>
            <a:fld id="{9EC198FC-7FC4-4BC1-AC4A-A7D030ED9B9F}"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063" y="4069724"/>
            <a:ext cx="12715845" cy="4849686"/>
          </a:xfrm>
          <a:prstGeom prst="rect">
            <a:avLst/>
          </a:prstGeom>
        </p:spPr>
      </p:pic>
      <p:sp>
        <p:nvSpPr>
          <p:cNvPr id="10" name="Ovaal 9"/>
          <p:cNvSpPr/>
          <p:nvPr userDrawn="1"/>
        </p:nvSpPr>
        <p:spPr>
          <a:xfrm rot="21381890">
            <a:off x="-743407" y="2664151"/>
            <a:ext cx="13948763" cy="33989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Tijdelijke aanduiding voor inhoud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75784" y="3588746"/>
            <a:ext cx="2812744" cy="2238074"/>
          </a:xfrm>
          <a:prstGeom prst="rect">
            <a:avLst/>
          </a:prstGeom>
        </p:spPr>
      </p:pic>
    </p:spTree>
    <p:extLst>
      <p:ext uri="{BB962C8B-B14F-4D97-AF65-F5344CB8AC3E}">
        <p14:creationId xmlns:p14="http://schemas.microsoft.com/office/powerpoint/2010/main" val="192614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r>
              <a:rPr lang="nl-BE"/>
              <a:t>Similes vzw – Groeneweg 151, 3001 Heverlee</a:t>
            </a:r>
          </a:p>
        </p:txBody>
      </p:sp>
      <p:sp>
        <p:nvSpPr>
          <p:cNvPr id="5" name="Tijdelijke aanduiding voor voettekst 4"/>
          <p:cNvSpPr>
            <a:spLocks noGrp="1"/>
          </p:cNvSpPr>
          <p:nvPr>
            <p:ph type="ftr" sz="quarter" idx="11"/>
          </p:nvPr>
        </p:nvSpPr>
        <p:spPr/>
        <p:txBody>
          <a:bodyPr/>
          <a:lstStyle/>
          <a:p>
            <a:r>
              <a:rPr lang="nl-BE"/>
              <a:t>www.similes.be    info@similes.be    016 244 201</a:t>
            </a:r>
          </a:p>
        </p:txBody>
      </p:sp>
      <p:sp>
        <p:nvSpPr>
          <p:cNvPr id="6" name="Tijdelijke aanduiding voor dianummer 5"/>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372173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r>
              <a:rPr lang="nl-BE"/>
              <a:t>Similes vzw – Groeneweg 151, 3001 Heverlee</a:t>
            </a:r>
            <a:endParaRPr lang="nl-BE" dirty="0"/>
          </a:p>
        </p:txBody>
      </p:sp>
      <p:sp>
        <p:nvSpPr>
          <p:cNvPr id="4" name="Tijdelijke aanduiding voor voettekst 3"/>
          <p:cNvSpPr>
            <a:spLocks noGrp="1"/>
          </p:cNvSpPr>
          <p:nvPr>
            <p:ph type="ftr" sz="quarter" idx="11"/>
          </p:nvPr>
        </p:nvSpPr>
        <p:spPr/>
        <p:txBody>
          <a:bodyPr/>
          <a:lstStyle/>
          <a:p>
            <a:r>
              <a:rPr lang="nl-BE"/>
              <a:t>www.similes.be    info@similes.be    016 244 201</a:t>
            </a:r>
            <a:endParaRPr lang="nl-BE" dirty="0"/>
          </a:p>
        </p:txBody>
      </p:sp>
      <p:sp>
        <p:nvSpPr>
          <p:cNvPr id="5" name="Tijdelijke aanduiding voor dianummer 4"/>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302648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r>
              <a:rPr lang="nl-BE"/>
              <a:t>Similes vzw – Groeneweg 151, 3001 Heverlee</a:t>
            </a:r>
          </a:p>
        </p:txBody>
      </p:sp>
      <p:sp>
        <p:nvSpPr>
          <p:cNvPr id="5" name="Tijdelijke aanduiding voor voettekst 4"/>
          <p:cNvSpPr>
            <a:spLocks noGrp="1"/>
          </p:cNvSpPr>
          <p:nvPr>
            <p:ph type="ftr" sz="quarter" idx="11"/>
          </p:nvPr>
        </p:nvSpPr>
        <p:spPr/>
        <p:txBody>
          <a:bodyPr/>
          <a:lstStyle/>
          <a:p>
            <a:r>
              <a:rPr lang="nl-BE"/>
              <a:t>www.similes.be    info@similes.be    016 244 201</a:t>
            </a:r>
          </a:p>
        </p:txBody>
      </p:sp>
      <p:sp>
        <p:nvSpPr>
          <p:cNvPr id="6" name="Tijdelijke aanduiding voor dianummer 5"/>
          <p:cNvSpPr>
            <a:spLocks noGrp="1"/>
          </p:cNvSpPr>
          <p:nvPr>
            <p:ph type="sldNum" sz="quarter" idx="12"/>
          </p:nvPr>
        </p:nvSpPr>
        <p:spPr/>
        <p:txBody>
          <a:bodyPr/>
          <a:lstStyle/>
          <a:p>
            <a:fld id="{9EC198FC-7FC4-4BC1-AC4A-A7D030ED9B9F}" type="slidenum">
              <a:rPr lang="nl-BE" smtClean="0"/>
              <a:pPr/>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65" y="-343287"/>
            <a:ext cx="12718329" cy="5825391"/>
          </a:xfrm>
          <a:prstGeom prst="rect">
            <a:avLst/>
          </a:prstGeom>
        </p:spPr>
      </p:pic>
      <p:sp>
        <p:nvSpPr>
          <p:cNvPr id="8" name="Ovaal 7"/>
          <p:cNvSpPr/>
          <p:nvPr userDrawn="1"/>
        </p:nvSpPr>
        <p:spPr>
          <a:xfrm rot="21424352">
            <a:off x="-748499" y="2725542"/>
            <a:ext cx="14093830" cy="40757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userDrawn="1"/>
        </p:nvSpPr>
        <p:spPr>
          <a:xfrm>
            <a:off x="2480395" y="3602038"/>
            <a:ext cx="2396405" cy="1938992"/>
          </a:xfrm>
          <a:prstGeom prst="rect">
            <a:avLst/>
          </a:prstGeom>
          <a:noFill/>
        </p:spPr>
        <p:txBody>
          <a:bodyPr wrap="square" rtlCol="0">
            <a:spAutoFit/>
          </a:bodyPr>
          <a:lstStyle/>
          <a:p>
            <a:r>
              <a:rPr lang="nl-BE" sz="2400" b="1" dirty="0">
                <a:solidFill>
                  <a:schemeClr val="bg2">
                    <a:lumMod val="50000"/>
                  </a:schemeClr>
                </a:solidFill>
              </a:rPr>
              <a:t>info@similes.be</a:t>
            </a:r>
          </a:p>
          <a:p>
            <a:endParaRPr lang="nl-BE" sz="2400" b="1" dirty="0">
              <a:solidFill>
                <a:schemeClr val="bg2">
                  <a:lumMod val="50000"/>
                </a:schemeClr>
              </a:solidFill>
            </a:endParaRPr>
          </a:p>
          <a:p>
            <a:r>
              <a:rPr lang="nl-BE" sz="2400" b="1" dirty="0">
                <a:solidFill>
                  <a:schemeClr val="bg2">
                    <a:lumMod val="50000"/>
                  </a:schemeClr>
                </a:solidFill>
              </a:rPr>
              <a:t>www.similes.be</a:t>
            </a:r>
          </a:p>
          <a:p>
            <a:endParaRPr lang="nl-BE" sz="2400" b="1" dirty="0">
              <a:solidFill>
                <a:schemeClr val="bg2">
                  <a:lumMod val="50000"/>
                </a:schemeClr>
              </a:solidFill>
            </a:endParaRPr>
          </a:p>
          <a:p>
            <a:r>
              <a:rPr lang="nl-BE" sz="2400" b="1" dirty="0">
                <a:solidFill>
                  <a:schemeClr val="bg2">
                    <a:lumMod val="50000"/>
                  </a:schemeClr>
                </a:solidFill>
              </a:rPr>
              <a:t>016 244 201</a:t>
            </a:r>
          </a:p>
        </p:txBody>
      </p:sp>
      <p:sp>
        <p:nvSpPr>
          <p:cNvPr id="10" name="Tekstvak 9"/>
          <p:cNvSpPr txBox="1"/>
          <p:nvPr userDrawn="1"/>
        </p:nvSpPr>
        <p:spPr>
          <a:xfrm>
            <a:off x="5833195" y="3589150"/>
            <a:ext cx="3920045" cy="1938992"/>
          </a:xfrm>
          <a:prstGeom prst="rect">
            <a:avLst/>
          </a:prstGeom>
          <a:noFill/>
        </p:spPr>
        <p:txBody>
          <a:bodyPr wrap="square" rtlCol="0">
            <a:spAutoFit/>
          </a:bodyPr>
          <a:lstStyle/>
          <a:p>
            <a:r>
              <a:rPr lang="nl-BE" sz="2400" b="1" dirty="0">
                <a:solidFill>
                  <a:schemeClr val="bg2">
                    <a:lumMod val="50000"/>
                  </a:schemeClr>
                </a:solidFill>
              </a:rPr>
              <a:t>Facebook.com/</a:t>
            </a:r>
            <a:r>
              <a:rPr lang="nl-BE" sz="2400" b="1" dirty="0" err="1">
                <a:solidFill>
                  <a:schemeClr val="bg2">
                    <a:lumMod val="50000"/>
                  </a:schemeClr>
                </a:solidFill>
              </a:rPr>
              <a:t>similesvzw</a:t>
            </a:r>
            <a:endParaRPr lang="nl-BE" sz="2400" b="1" dirty="0">
              <a:solidFill>
                <a:schemeClr val="bg2">
                  <a:lumMod val="50000"/>
                </a:schemeClr>
              </a:solidFill>
            </a:endParaRPr>
          </a:p>
          <a:p>
            <a:endParaRPr lang="nl-BE" sz="2400" b="1" dirty="0">
              <a:solidFill>
                <a:schemeClr val="bg2">
                  <a:lumMod val="50000"/>
                </a:schemeClr>
              </a:solidFill>
            </a:endParaRPr>
          </a:p>
          <a:p>
            <a:r>
              <a:rPr lang="nl-BE" sz="2400" b="1" dirty="0">
                <a:solidFill>
                  <a:schemeClr val="bg2">
                    <a:lumMod val="50000"/>
                  </a:schemeClr>
                </a:solidFill>
              </a:rPr>
              <a:t>Twitter.com/</a:t>
            </a:r>
            <a:r>
              <a:rPr lang="nl-BE" sz="2400" b="1" dirty="0" err="1">
                <a:solidFill>
                  <a:schemeClr val="bg2">
                    <a:lumMod val="50000"/>
                  </a:schemeClr>
                </a:solidFill>
              </a:rPr>
              <a:t>similesvzw</a:t>
            </a:r>
            <a:endParaRPr lang="nl-BE" sz="2400" b="1" dirty="0">
              <a:solidFill>
                <a:schemeClr val="bg2">
                  <a:lumMod val="50000"/>
                </a:schemeClr>
              </a:solidFill>
            </a:endParaRPr>
          </a:p>
          <a:p>
            <a:endParaRPr lang="nl-BE" sz="2400" b="1" dirty="0">
              <a:solidFill>
                <a:schemeClr val="bg2">
                  <a:lumMod val="50000"/>
                </a:schemeClr>
              </a:solidFill>
            </a:endParaRPr>
          </a:p>
          <a:p>
            <a:r>
              <a:rPr lang="nl-BE" sz="2400" b="1" dirty="0">
                <a:solidFill>
                  <a:schemeClr val="bg2">
                    <a:lumMod val="50000"/>
                  </a:schemeClr>
                </a:solidFill>
              </a:rPr>
              <a:t>Instagram.com/</a:t>
            </a:r>
            <a:r>
              <a:rPr lang="nl-BE" sz="2400" b="1" dirty="0" err="1">
                <a:solidFill>
                  <a:schemeClr val="bg2">
                    <a:lumMod val="50000"/>
                  </a:schemeClr>
                </a:solidFill>
              </a:rPr>
              <a:t>similesvzw</a:t>
            </a:r>
            <a:endParaRPr lang="nl-BE" sz="2400" b="1" dirty="0">
              <a:solidFill>
                <a:schemeClr val="bg2">
                  <a:lumMod val="50000"/>
                </a:schemeClr>
              </a:solidFill>
            </a:endParaRPr>
          </a:p>
        </p:txBody>
      </p:sp>
    </p:spTree>
    <p:extLst>
      <p:ext uri="{BB962C8B-B14F-4D97-AF65-F5344CB8AC3E}">
        <p14:creationId xmlns:p14="http://schemas.microsoft.com/office/powerpoint/2010/main" val="247506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838200" y="6356350"/>
            <a:ext cx="3200400" cy="365125"/>
          </a:xfrm>
        </p:spPr>
        <p:txBody>
          <a:bodyPr/>
          <a:lstStyle/>
          <a:p>
            <a:r>
              <a:rPr lang="nl-BE"/>
              <a:t>Similes vzw – Groeneweg 151, 3001 Heverlee</a:t>
            </a:r>
            <a:endParaRPr lang="nl-BE" dirty="0"/>
          </a:p>
        </p:txBody>
      </p:sp>
      <p:sp>
        <p:nvSpPr>
          <p:cNvPr id="5" name="Tijdelijke aanduiding voor voettekst 4"/>
          <p:cNvSpPr>
            <a:spLocks noGrp="1"/>
          </p:cNvSpPr>
          <p:nvPr>
            <p:ph type="ftr" sz="quarter" idx="11"/>
          </p:nvPr>
        </p:nvSpPr>
        <p:spPr/>
        <p:txBody>
          <a:bodyPr/>
          <a:lstStyle/>
          <a:p>
            <a:r>
              <a:rPr lang="nl-BE"/>
              <a:t>www.similes.be    info@similes.be    016 244 201</a:t>
            </a:r>
            <a:endParaRPr lang="nl-BE" dirty="0"/>
          </a:p>
        </p:txBody>
      </p:sp>
      <p:sp>
        <p:nvSpPr>
          <p:cNvPr id="6" name="Tijdelijke aanduiding voor dianummer 5"/>
          <p:cNvSpPr>
            <a:spLocks noGrp="1"/>
          </p:cNvSpPr>
          <p:nvPr>
            <p:ph type="sldNum" sz="quarter" idx="12"/>
          </p:nvPr>
        </p:nvSpPr>
        <p:spPr/>
        <p:txBody>
          <a:bodyPr/>
          <a:lstStyle/>
          <a:p>
            <a:fld id="{9EC198FC-7FC4-4BC1-AC4A-A7D030ED9B9F}" type="slidenum">
              <a:rPr lang="nl-BE" smtClean="0"/>
              <a:pPr/>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7460" y="607"/>
            <a:ext cx="1264540" cy="1180407"/>
          </a:xfrm>
          <a:prstGeom prst="rect">
            <a:avLst/>
          </a:prstGeom>
        </p:spPr>
      </p:pic>
      <p:pic>
        <p:nvPicPr>
          <p:cNvPr id="8" name="Tijdelijke aanduiding voor inhoud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2339" y="2506662"/>
            <a:ext cx="3730082" cy="4351338"/>
          </a:xfrm>
          <a:prstGeom prst="rect">
            <a:avLst/>
          </a:prstGeom>
        </p:spPr>
      </p:pic>
    </p:spTree>
    <p:extLst>
      <p:ext uri="{BB962C8B-B14F-4D97-AF65-F5344CB8AC3E}">
        <p14:creationId xmlns:p14="http://schemas.microsoft.com/office/powerpoint/2010/main" val="27106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r>
              <a:rPr lang="nl-BE"/>
              <a:t>Similes vzw – Groeneweg 151, 3001 Heverlee</a:t>
            </a:r>
          </a:p>
        </p:txBody>
      </p:sp>
      <p:sp>
        <p:nvSpPr>
          <p:cNvPr id="6" name="Tijdelijke aanduiding voor voettekst 5"/>
          <p:cNvSpPr>
            <a:spLocks noGrp="1"/>
          </p:cNvSpPr>
          <p:nvPr>
            <p:ph type="ftr" sz="quarter" idx="11"/>
          </p:nvPr>
        </p:nvSpPr>
        <p:spPr/>
        <p:txBody>
          <a:bodyPr/>
          <a:lstStyle/>
          <a:p>
            <a:r>
              <a:rPr lang="nl-BE"/>
              <a:t>www.similes.be    info@similes.be    016 244 201</a:t>
            </a:r>
          </a:p>
        </p:txBody>
      </p:sp>
      <p:sp>
        <p:nvSpPr>
          <p:cNvPr id="7" name="Tijdelijke aanduiding voor dianummer 6"/>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303529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r>
              <a:rPr lang="nl-BE"/>
              <a:t>Similes vzw – Groeneweg 151, 3001 Heverlee</a:t>
            </a:r>
          </a:p>
        </p:txBody>
      </p:sp>
      <p:sp>
        <p:nvSpPr>
          <p:cNvPr id="8" name="Tijdelijke aanduiding voor voettekst 7"/>
          <p:cNvSpPr>
            <a:spLocks noGrp="1"/>
          </p:cNvSpPr>
          <p:nvPr>
            <p:ph type="ftr" sz="quarter" idx="11"/>
          </p:nvPr>
        </p:nvSpPr>
        <p:spPr/>
        <p:txBody>
          <a:bodyPr/>
          <a:lstStyle/>
          <a:p>
            <a:r>
              <a:rPr lang="nl-BE"/>
              <a:t>www.similes.be    info@similes.be    016 244 201</a:t>
            </a:r>
          </a:p>
        </p:txBody>
      </p:sp>
      <p:sp>
        <p:nvSpPr>
          <p:cNvPr id="9" name="Tijdelijke aanduiding voor dianummer 8"/>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3150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r>
              <a:rPr lang="nl-BE"/>
              <a:t>Similes vzw – Groeneweg 151, 3001 Heverlee</a:t>
            </a:r>
          </a:p>
        </p:txBody>
      </p:sp>
      <p:sp>
        <p:nvSpPr>
          <p:cNvPr id="4" name="Tijdelijke aanduiding voor voettekst 3"/>
          <p:cNvSpPr>
            <a:spLocks noGrp="1"/>
          </p:cNvSpPr>
          <p:nvPr>
            <p:ph type="ftr" sz="quarter" idx="11"/>
          </p:nvPr>
        </p:nvSpPr>
        <p:spPr/>
        <p:txBody>
          <a:bodyPr/>
          <a:lstStyle/>
          <a:p>
            <a:r>
              <a:rPr lang="nl-BE"/>
              <a:t>www.similes.be    info@similes.be    016 244 201</a:t>
            </a:r>
          </a:p>
        </p:txBody>
      </p:sp>
      <p:sp>
        <p:nvSpPr>
          <p:cNvPr id="5" name="Tijdelijke aanduiding voor dianummer 4"/>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356049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a:t>Similes vzw – Groeneweg 151, 3001 Heverlee</a:t>
            </a:r>
          </a:p>
        </p:txBody>
      </p:sp>
      <p:sp>
        <p:nvSpPr>
          <p:cNvPr id="3" name="Tijdelijke aanduiding voor voettekst 2"/>
          <p:cNvSpPr>
            <a:spLocks noGrp="1"/>
          </p:cNvSpPr>
          <p:nvPr>
            <p:ph type="ftr" sz="quarter" idx="11"/>
          </p:nvPr>
        </p:nvSpPr>
        <p:spPr/>
        <p:txBody>
          <a:bodyPr/>
          <a:lstStyle/>
          <a:p>
            <a:r>
              <a:rPr lang="nl-BE"/>
              <a:t>www.similes.be    info@similes.be    016 244 201</a:t>
            </a:r>
          </a:p>
        </p:txBody>
      </p:sp>
      <p:sp>
        <p:nvSpPr>
          <p:cNvPr id="4" name="Tijdelijke aanduiding voor dianummer 3"/>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8932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BE"/>
              <a:t>Similes vzw – Groeneweg 151, 3001 Heverlee</a:t>
            </a:r>
          </a:p>
        </p:txBody>
      </p:sp>
      <p:sp>
        <p:nvSpPr>
          <p:cNvPr id="6" name="Tijdelijke aanduiding voor voettekst 5"/>
          <p:cNvSpPr>
            <a:spLocks noGrp="1"/>
          </p:cNvSpPr>
          <p:nvPr>
            <p:ph type="ftr" sz="quarter" idx="11"/>
          </p:nvPr>
        </p:nvSpPr>
        <p:spPr/>
        <p:txBody>
          <a:bodyPr/>
          <a:lstStyle/>
          <a:p>
            <a:r>
              <a:rPr lang="nl-BE"/>
              <a:t>www.similes.be    info@similes.be    016 244 201</a:t>
            </a:r>
          </a:p>
        </p:txBody>
      </p:sp>
      <p:sp>
        <p:nvSpPr>
          <p:cNvPr id="7" name="Tijdelijke aanduiding voor dianummer 6"/>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115238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BE"/>
              <a:t>Similes vzw – Groeneweg 151, 3001 Heverlee</a:t>
            </a:r>
          </a:p>
        </p:txBody>
      </p:sp>
      <p:sp>
        <p:nvSpPr>
          <p:cNvPr id="6" name="Tijdelijke aanduiding voor voettekst 5"/>
          <p:cNvSpPr>
            <a:spLocks noGrp="1"/>
          </p:cNvSpPr>
          <p:nvPr>
            <p:ph type="ftr" sz="quarter" idx="11"/>
          </p:nvPr>
        </p:nvSpPr>
        <p:spPr/>
        <p:txBody>
          <a:bodyPr/>
          <a:lstStyle/>
          <a:p>
            <a:r>
              <a:rPr lang="nl-BE"/>
              <a:t>www.similes.be    info@similes.be    016 244 201</a:t>
            </a:r>
          </a:p>
        </p:txBody>
      </p:sp>
      <p:sp>
        <p:nvSpPr>
          <p:cNvPr id="7" name="Tijdelijke aanduiding voor dianummer 6"/>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312662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r>
              <a:rPr lang="nl-BE"/>
              <a:t>Similes vzw – Groeneweg 151, 3001 Heverlee</a:t>
            </a:r>
          </a:p>
        </p:txBody>
      </p:sp>
      <p:sp>
        <p:nvSpPr>
          <p:cNvPr id="5" name="Tijdelijke aanduiding voor voettekst 4"/>
          <p:cNvSpPr>
            <a:spLocks noGrp="1"/>
          </p:cNvSpPr>
          <p:nvPr>
            <p:ph type="ftr" sz="quarter" idx="11"/>
          </p:nvPr>
        </p:nvSpPr>
        <p:spPr/>
        <p:txBody>
          <a:bodyPr/>
          <a:lstStyle/>
          <a:p>
            <a:r>
              <a:rPr lang="nl-BE"/>
              <a:t>www.similes.be    info@similes.be    016 244 201</a:t>
            </a:r>
          </a:p>
        </p:txBody>
      </p:sp>
      <p:sp>
        <p:nvSpPr>
          <p:cNvPr id="6" name="Tijdelijke aanduiding voor dianummer 5"/>
          <p:cNvSpPr>
            <a:spLocks noGrp="1"/>
          </p:cNvSpPr>
          <p:nvPr>
            <p:ph type="sldNum" sz="quarter" idx="12"/>
          </p:nvPr>
        </p:nvSpPr>
        <p:spPr/>
        <p:txBody>
          <a:bodyPr/>
          <a:lstStyle/>
          <a:p>
            <a:fld id="{9EC198FC-7FC4-4BC1-AC4A-A7D030ED9B9F}" type="slidenum">
              <a:rPr lang="nl-BE" smtClean="0"/>
              <a:pPr/>
              <a:t>‹nr.›</a:t>
            </a:fld>
            <a:endParaRPr lang="nl-BE"/>
          </a:p>
        </p:txBody>
      </p:sp>
    </p:spTree>
    <p:extLst>
      <p:ext uri="{BB962C8B-B14F-4D97-AF65-F5344CB8AC3E}">
        <p14:creationId xmlns:p14="http://schemas.microsoft.com/office/powerpoint/2010/main" val="139582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a:t>Similes vzw – Groeneweg 151, 3001 Heverlee</a:t>
            </a:r>
            <a:endParaRPr lang="nl-BE"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www.similes.be    info@similes.be    016 244 201</a:t>
            </a:r>
            <a:endParaRPr lang="nl-BE"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198FC-7FC4-4BC1-AC4A-A7D030ED9B9F}" type="slidenum">
              <a:rPr lang="nl-BE" smtClean="0"/>
              <a:pPr/>
              <a:t>‹nr.›</a:t>
            </a:fld>
            <a:endParaRPr lang="nl-BE"/>
          </a:p>
        </p:txBody>
      </p:sp>
    </p:spTree>
    <p:extLst>
      <p:ext uri="{BB962C8B-B14F-4D97-AF65-F5344CB8AC3E}">
        <p14:creationId xmlns:p14="http://schemas.microsoft.com/office/powerpoint/2010/main" val="3859533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5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solidFill>
                  <a:schemeClr val="bg2">
                    <a:lumMod val="50000"/>
                  </a:schemeClr>
                </a:solidFill>
              </a:rPr>
              <a:t>Similes</a:t>
            </a:r>
          </a:p>
        </p:txBody>
      </p:sp>
      <p:sp>
        <p:nvSpPr>
          <p:cNvPr id="3" name="Ondertitel 2"/>
          <p:cNvSpPr>
            <a:spLocks noGrp="1"/>
          </p:cNvSpPr>
          <p:nvPr>
            <p:ph type="subTitle" idx="1"/>
          </p:nvPr>
        </p:nvSpPr>
        <p:spPr>
          <a:xfrm>
            <a:off x="1578617" y="3027272"/>
            <a:ext cx="9144000" cy="1655762"/>
          </a:xfrm>
        </p:spPr>
        <p:txBody>
          <a:bodyPr/>
          <a:lstStyle/>
          <a:p>
            <a:r>
              <a:rPr lang="nl-NL" dirty="0">
                <a:solidFill>
                  <a:schemeClr val="bg2">
                    <a:lumMod val="50000"/>
                  </a:schemeClr>
                </a:solidFill>
              </a:rPr>
              <a:t>Familievereniging geestelijke gezondheidszorg</a:t>
            </a:r>
            <a:endParaRPr lang="nl-BE" dirty="0">
              <a:solidFill>
                <a:schemeClr val="bg2">
                  <a:lumMod val="50000"/>
                </a:schemeClr>
              </a:solidFill>
            </a:endParaRPr>
          </a:p>
        </p:txBody>
      </p:sp>
    </p:spTree>
    <p:extLst>
      <p:ext uri="{BB962C8B-B14F-4D97-AF65-F5344CB8AC3E}">
        <p14:creationId xmlns:p14="http://schemas.microsoft.com/office/powerpoint/2010/main" val="428584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E15A8-14AA-4ED1-87FB-727170726ABE}"/>
              </a:ext>
            </a:extLst>
          </p:cNvPr>
          <p:cNvSpPr>
            <a:spLocks noGrp="1"/>
          </p:cNvSpPr>
          <p:nvPr>
            <p:ph type="title"/>
          </p:nvPr>
        </p:nvSpPr>
        <p:spPr/>
        <p:txBody>
          <a:bodyPr/>
          <a:lstStyle/>
          <a:p>
            <a:r>
              <a:rPr lang="nl-NL" b="1" dirty="0">
                <a:solidFill>
                  <a:schemeClr val="bg2">
                    <a:lumMod val="50000"/>
                  </a:schemeClr>
                </a:solidFill>
              </a:rPr>
              <a:t>Luisterend oor</a:t>
            </a:r>
            <a:endParaRPr lang="nl-BE" b="1" dirty="0">
              <a:solidFill>
                <a:schemeClr val="bg2">
                  <a:lumMod val="50000"/>
                </a:schemeClr>
              </a:solidFill>
            </a:endParaRPr>
          </a:p>
        </p:txBody>
      </p:sp>
      <p:pic>
        <p:nvPicPr>
          <p:cNvPr id="4" name="Afbeelding 3">
            <a:extLst>
              <a:ext uri="{FF2B5EF4-FFF2-40B4-BE49-F238E27FC236}">
                <a16:creationId xmlns:a16="http://schemas.microsoft.com/office/drawing/2014/main" id="{F0536605-4623-4FCC-B7A5-01CF3373D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815" y="522095"/>
            <a:ext cx="1911570" cy="2229508"/>
          </a:xfrm>
          <a:prstGeom prst="rect">
            <a:avLst/>
          </a:prstGeom>
        </p:spPr>
      </p:pic>
      <p:sp>
        <p:nvSpPr>
          <p:cNvPr id="5" name="Tijdelijke aanduiding voor inhoud 2">
            <a:extLst>
              <a:ext uri="{FF2B5EF4-FFF2-40B4-BE49-F238E27FC236}">
                <a16:creationId xmlns:a16="http://schemas.microsoft.com/office/drawing/2014/main" id="{24EE5A8A-AC4A-4B6C-822D-9A89BD6765E4}"/>
              </a:ext>
            </a:extLst>
          </p:cNvPr>
          <p:cNvSpPr txBox="1">
            <a:spLocks/>
          </p:cNvSpPr>
          <p:nvPr/>
        </p:nvSpPr>
        <p:spPr>
          <a:xfrm>
            <a:off x="1110048" y="1690688"/>
            <a:ext cx="88191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solidFill>
                  <a:schemeClr val="bg2">
                    <a:lumMod val="50000"/>
                  </a:schemeClr>
                </a:solidFill>
              </a:rPr>
              <a:t>Luisterlijn</a:t>
            </a:r>
          </a:p>
          <a:p>
            <a:pPr>
              <a:buFontTx/>
              <a:buChar char="-"/>
            </a:pPr>
            <a:r>
              <a:rPr lang="nl-BE" dirty="0">
                <a:solidFill>
                  <a:schemeClr val="bg2">
                    <a:lumMod val="50000"/>
                  </a:schemeClr>
                </a:solidFill>
              </a:rPr>
              <a:t>Elke werkdag tussen 10u en 12u</a:t>
            </a:r>
          </a:p>
          <a:p>
            <a:r>
              <a:rPr lang="nl-BE" dirty="0">
                <a:solidFill>
                  <a:schemeClr val="bg2">
                    <a:lumMod val="50000"/>
                  </a:schemeClr>
                </a:solidFill>
              </a:rPr>
              <a:t>Vanaf 10 oktober lancering website </a:t>
            </a:r>
            <a:r>
              <a:rPr lang="nl-BE" b="1" dirty="0">
                <a:solidFill>
                  <a:schemeClr val="bg2">
                    <a:lumMod val="50000"/>
                  </a:schemeClr>
                </a:solidFill>
              </a:rPr>
              <a:t>‘Warme babbel’</a:t>
            </a:r>
          </a:p>
          <a:p>
            <a:pPr marL="0" indent="0">
              <a:buNone/>
            </a:pPr>
            <a:r>
              <a:rPr lang="nl-BE" dirty="0">
                <a:solidFill>
                  <a:schemeClr val="bg2">
                    <a:lumMod val="50000"/>
                  </a:schemeClr>
                </a:solidFill>
              </a:rPr>
              <a:t>= 1 op 1 lotgenotencontact </a:t>
            </a:r>
          </a:p>
          <a:p>
            <a:pPr marL="0" indent="0">
              <a:buNone/>
            </a:pPr>
            <a:endParaRPr lang="nl-BE" dirty="0">
              <a:solidFill>
                <a:schemeClr val="bg2">
                  <a:lumMod val="50000"/>
                </a:schemeClr>
              </a:solidFill>
            </a:endParaRPr>
          </a:p>
        </p:txBody>
      </p:sp>
    </p:spTree>
    <p:extLst>
      <p:ext uri="{BB962C8B-B14F-4D97-AF65-F5344CB8AC3E}">
        <p14:creationId xmlns:p14="http://schemas.microsoft.com/office/powerpoint/2010/main" val="22745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35CB4-7521-6A2F-1412-4A40937FB24B}"/>
              </a:ext>
            </a:extLst>
          </p:cNvPr>
          <p:cNvSpPr>
            <a:spLocks noGrp="1"/>
          </p:cNvSpPr>
          <p:nvPr>
            <p:ph type="title"/>
          </p:nvPr>
        </p:nvSpPr>
        <p:spPr/>
        <p:txBody>
          <a:bodyPr/>
          <a:lstStyle/>
          <a:p>
            <a:r>
              <a:rPr lang="nl-BE" b="1" dirty="0"/>
              <a:t>Informeren</a:t>
            </a:r>
          </a:p>
        </p:txBody>
      </p:sp>
      <p:sp>
        <p:nvSpPr>
          <p:cNvPr id="4" name="Tijdelijke aanduiding voor inhoud 2">
            <a:extLst>
              <a:ext uri="{FF2B5EF4-FFF2-40B4-BE49-F238E27FC236}">
                <a16:creationId xmlns:a16="http://schemas.microsoft.com/office/drawing/2014/main" id="{F683E61C-067F-AF7B-4420-05353C1FDA34}"/>
              </a:ext>
            </a:extLst>
          </p:cNvPr>
          <p:cNvSpPr txBox="1">
            <a:spLocks/>
          </p:cNvSpPr>
          <p:nvPr/>
        </p:nvSpPr>
        <p:spPr>
          <a:xfrm>
            <a:off x="1110048" y="1690688"/>
            <a:ext cx="88191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dirty="0">
                <a:solidFill>
                  <a:schemeClr val="bg2">
                    <a:lumMod val="50000"/>
                  </a:schemeClr>
                </a:solidFill>
              </a:rPr>
              <a:t>Lokaal aanbod aanvullen indien van toepassing</a:t>
            </a:r>
            <a:endParaRPr lang="nl-BE" dirty="0">
              <a:solidFill>
                <a:schemeClr val="bg2">
                  <a:lumMod val="50000"/>
                </a:schemeClr>
              </a:solidFill>
            </a:endParaRPr>
          </a:p>
          <a:p>
            <a:pPr marL="0" indent="0">
              <a:buNone/>
            </a:pPr>
            <a:endParaRPr lang="nl-BE" dirty="0">
              <a:solidFill>
                <a:schemeClr val="bg2">
                  <a:lumMod val="50000"/>
                </a:schemeClr>
              </a:solidFill>
            </a:endParaRPr>
          </a:p>
          <a:p>
            <a:pPr marL="0" indent="0">
              <a:buNone/>
            </a:pPr>
            <a:endParaRPr lang="nl-BE" dirty="0">
              <a:solidFill>
                <a:schemeClr val="bg2">
                  <a:lumMod val="50000"/>
                </a:schemeClr>
              </a:solidFill>
            </a:endParaRPr>
          </a:p>
        </p:txBody>
      </p:sp>
    </p:spTree>
    <p:extLst>
      <p:ext uri="{BB962C8B-B14F-4D97-AF65-F5344CB8AC3E}">
        <p14:creationId xmlns:p14="http://schemas.microsoft.com/office/powerpoint/2010/main" val="241466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8D73D-0EE5-50A3-23EB-1C6381B0CC7A}"/>
              </a:ext>
            </a:extLst>
          </p:cNvPr>
          <p:cNvSpPr>
            <a:spLocks noGrp="1"/>
          </p:cNvSpPr>
          <p:nvPr>
            <p:ph type="title"/>
          </p:nvPr>
        </p:nvSpPr>
        <p:spPr/>
        <p:txBody>
          <a:bodyPr/>
          <a:lstStyle/>
          <a:p>
            <a:r>
              <a:rPr lang="nl-BE" b="1" dirty="0">
                <a:solidFill>
                  <a:schemeClr val="bg2">
                    <a:lumMod val="50000"/>
                  </a:schemeClr>
                </a:solidFill>
              </a:rPr>
              <a:t>Lotgenotencontact</a:t>
            </a:r>
          </a:p>
        </p:txBody>
      </p:sp>
      <p:sp>
        <p:nvSpPr>
          <p:cNvPr id="4" name="Tijdelijke aanduiding voor inhoud 2">
            <a:extLst>
              <a:ext uri="{FF2B5EF4-FFF2-40B4-BE49-F238E27FC236}">
                <a16:creationId xmlns:a16="http://schemas.microsoft.com/office/drawing/2014/main" id="{ADC2F399-4855-CCD7-A07D-0CA789E880DD}"/>
              </a:ext>
            </a:extLst>
          </p:cNvPr>
          <p:cNvSpPr txBox="1">
            <a:spLocks/>
          </p:cNvSpPr>
          <p:nvPr/>
        </p:nvSpPr>
        <p:spPr>
          <a:xfrm>
            <a:off x="838200" y="1862696"/>
            <a:ext cx="88191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dirty="0">
                <a:solidFill>
                  <a:schemeClr val="bg2">
                    <a:lumMod val="50000"/>
                  </a:schemeClr>
                </a:solidFill>
              </a:rPr>
              <a:t>Lokaal aanbod aanvullen indien van toepassing</a:t>
            </a:r>
            <a:endParaRPr lang="nl-BE" dirty="0">
              <a:solidFill>
                <a:schemeClr val="bg2">
                  <a:lumMod val="50000"/>
                </a:schemeClr>
              </a:solidFill>
            </a:endParaRPr>
          </a:p>
        </p:txBody>
      </p:sp>
    </p:spTree>
    <p:extLst>
      <p:ext uri="{BB962C8B-B14F-4D97-AF65-F5344CB8AC3E}">
        <p14:creationId xmlns:p14="http://schemas.microsoft.com/office/powerpoint/2010/main" val="4226631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324C-842D-52CB-D5A2-9D4D9AD4FDFB}"/>
              </a:ext>
            </a:extLst>
          </p:cNvPr>
          <p:cNvSpPr>
            <a:spLocks noGrp="1"/>
          </p:cNvSpPr>
          <p:nvPr>
            <p:ph type="title"/>
          </p:nvPr>
        </p:nvSpPr>
        <p:spPr/>
        <p:txBody>
          <a:bodyPr/>
          <a:lstStyle/>
          <a:p>
            <a:r>
              <a:rPr lang="nl-BE" b="1" dirty="0">
                <a:solidFill>
                  <a:schemeClr val="bg2">
                    <a:lumMod val="50000"/>
                  </a:schemeClr>
                </a:solidFill>
              </a:rPr>
              <a:t>Training en vorming</a:t>
            </a:r>
          </a:p>
        </p:txBody>
      </p:sp>
      <p:sp>
        <p:nvSpPr>
          <p:cNvPr id="4" name="Tijdelijke aanduiding voor inhoud 2">
            <a:extLst>
              <a:ext uri="{FF2B5EF4-FFF2-40B4-BE49-F238E27FC236}">
                <a16:creationId xmlns:a16="http://schemas.microsoft.com/office/drawing/2014/main" id="{3D9F2464-696B-BF8A-354E-00A4E552B801}"/>
              </a:ext>
            </a:extLst>
          </p:cNvPr>
          <p:cNvSpPr txBox="1">
            <a:spLocks/>
          </p:cNvSpPr>
          <p:nvPr/>
        </p:nvSpPr>
        <p:spPr>
          <a:xfrm>
            <a:off x="838200" y="1862696"/>
            <a:ext cx="88191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dirty="0">
                <a:solidFill>
                  <a:schemeClr val="bg2">
                    <a:lumMod val="50000"/>
                  </a:schemeClr>
                </a:solidFill>
              </a:rPr>
              <a:t>Lokaal aanbod aanvullen indien van toepassing</a:t>
            </a:r>
            <a:endParaRPr lang="nl-BE" dirty="0">
              <a:solidFill>
                <a:schemeClr val="bg2">
                  <a:lumMod val="50000"/>
                </a:schemeClr>
              </a:solidFill>
            </a:endParaRPr>
          </a:p>
        </p:txBody>
      </p:sp>
    </p:spTree>
    <p:extLst>
      <p:ext uri="{BB962C8B-B14F-4D97-AF65-F5344CB8AC3E}">
        <p14:creationId xmlns:p14="http://schemas.microsoft.com/office/powerpoint/2010/main" val="119438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bg2">
                    <a:lumMod val="50000"/>
                  </a:schemeClr>
                </a:solidFill>
              </a:rPr>
              <a:t>Communicatie</a:t>
            </a:r>
          </a:p>
        </p:txBody>
      </p:sp>
      <p:pic>
        <p:nvPicPr>
          <p:cNvPr id="3" name="Afbeelding 2"/>
          <p:cNvPicPr>
            <a:picLocks noChangeAspect="1"/>
          </p:cNvPicPr>
          <p:nvPr/>
        </p:nvPicPr>
        <p:blipFill>
          <a:blip r:embed="rId3"/>
          <a:stretch>
            <a:fillRect/>
          </a:stretch>
        </p:blipFill>
        <p:spPr>
          <a:xfrm rot="20335378">
            <a:off x="1411569" y="2777283"/>
            <a:ext cx="1409451" cy="2001072"/>
          </a:xfrm>
          <a:prstGeom prst="rect">
            <a:avLst/>
          </a:prstGeom>
        </p:spPr>
      </p:pic>
      <p:pic>
        <p:nvPicPr>
          <p:cNvPr id="5" name="Afbeelding 4"/>
          <p:cNvPicPr>
            <a:picLocks noChangeAspect="1"/>
          </p:cNvPicPr>
          <p:nvPr/>
        </p:nvPicPr>
        <p:blipFill>
          <a:blip r:embed="rId4"/>
          <a:stretch>
            <a:fillRect/>
          </a:stretch>
        </p:blipFill>
        <p:spPr>
          <a:xfrm>
            <a:off x="2721153" y="2495359"/>
            <a:ext cx="1524000" cy="2124075"/>
          </a:xfrm>
          <a:prstGeom prst="rect">
            <a:avLst/>
          </a:prstGeom>
        </p:spPr>
      </p:pic>
      <p:pic>
        <p:nvPicPr>
          <p:cNvPr id="6" name="Afbeelding 5"/>
          <p:cNvPicPr>
            <a:picLocks noChangeAspect="1"/>
          </p:cNvPicPr>
          <p:nvPr/>
        </p:nvPicPr>
        <p:blipFill>
          <a:blip r:embed="rId5"/>
          <a:stretch>
            <a:fillRect/>
          </a:stretch>
        </p:blipFill>
        <p:spPr>
          <a:xfrm rot="1028652">
            <a:off x="4163997" y="2785112"/>
            <a:ext cx="1485900" cy="2105025"/>
          </a:xfrm>
          <a:prstGeom prst="rect">
            <a:avLst/>
          </a:prstGeom>
        </p:spPr>
      </p:pic>
      <p:grpSp>
        <p:nvGrpSpPr>
          <p:cNvPr id="16" name="Groep 15"/>
          <p:cNvGrpSpPr/>
          <p:nvPr/>
        </p:nvGrpSpPr>
        <p:grpSpPr>
          <a:xfrm>
            <a:off x="7285055" y="1420036"/>
            <a:ext cx="2872062" cy="2209685"/>
            <a:chOff x="404701" y="3485139"/>
            <a:chExt cx="3560064" cy="2633472"/>
          </a:xfrm>
        </p:grpSpPr>
        <p:pic>
          <p:nvPicPr>
            <p:cNvPr id="17" name="Picture 2" descr="Computer Pictogram Foto's, Afbeeldingen En Stock Fotografie - 123RF"/>
            <p:cNvPicPr>
              <a:picLocks noChangeAspect="1" noChangeArrowheads="1"/>
            </p:cNvPicPr>
            <p:nvPr/>
          </p:nvPicPr>
          <p:blipFill rotWithShape="1">
            <a:blip r:embed="rId6">
              <a:extLst>
                <a:ext uri="{28A0092B-C50C-407E-A947-70E740481C1C}">
                  <a14:useLocalDpi xmlns:a14="http://schemas.microsoft.com/office/drawing/2010/main" val="0"/>
                </a:ext>
              </a:extLst>
            </a:blip>
            <a:srcRect l="8775" t="8710" r="8167" b="9491"/>
            <a:stretch/>
          </p:blipFill>
          <p:spPr bwMode="auto">
            <a:xfrm>
              <a:off x="404701" y="3485139"/>
              <a:ext cx="3560064" cy="2633472"/>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p:cNvPicPr>
              <a:picLocks noChangeAspect="1"/>
            </p:cNvPicPr>
            <p:nvPr/>
          </p:nvPicPr>
          <p:blipFill>
            <a:blip r:embed="rId7"/>
            <a:stretch>
              <a:fillRect/>
            </a:stretch>
          </p:blipFill>
          <p:spPr>
            <a:xfrm>
              <a:off x="927665" y="3713485"/>
              <a:ext cx="2491188" cy="1212084"/>
            </a:xfrm>
            <a:prstGeom prst="rect">
              <a:avLst/>
            </a:prstGeom>
          </p:spPr>
        </p:pic>
      </p:grpSp>
      <p:pic>
        <p:nvPicPr>
          <p:cNvPr id="9" name="Afbeelding 8"/>
          <p:cNvPicPr>
            <a:picLocks noChangeAspect="1"/>
          </p:cNvPicPr>
          <p:nvPr/>
        </p:nvPicPr>
        <p:blipFill>
          <a:blip r:embed="rId8"/>
          <a:stretch>
            <a:fillRect/>
          </a:stretch>
        </p:blipFill>
        <p:spPr>
          <a:xfrm>
            <a:off x="7333619" y="3837624"/>
            <a:ext cx="2774933" cy="1863426"/>
          </a:xfrm>
          <a:prstGeom prst="rect">
            <a:avLst/>
          </a:prstGeom>
        </p:spPr>
      </p:pic>
    </p:spTree>
    <p:extLst>
      <p:ext uri="{BB962C8B-B14F-4D97-AF65-F5344CB8AC3E}">
        <p14:creationId xmlns:p14="http://schemas.microsoft.com/office/powerpoint/2010/main" val="320974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707273"/>
            <a:ext cx="10515600" cy="1325563"/>
          </a:xfrm>
        </p:spPr>
        <p:txBody>
          <a:bodyPr/>
          <a:lstStyle/>
          <a:p>
            <a:pPr algn="ctr"/>
            <a:r>
              <a:rPr lang="nl-NL" dirty="0">
                <a:solidFill>
                  <a:schemeClr val="bg1"/>
                </a:solidFill>
              </a:rPr>
              <a:t>Similes </a:t>
            </a:r>
            <a:br>
              <a:rPr lang="nl-NL" dirty="0">
                <a:solidFill>
                  <a:schemeClr val="bg1"/>
                </a:solidFill>
              </a:rPr>
            </a:br>
            <a:r>
              <a:rPr lang="nl-NL" dirty="0">
                <a:solidFill>
                  <a:schemeClr val="bg1"/>
                </a:solidFill>
              </a:rPr>
              <a:t>verdedigt de belangen van families</a:t>
            </a:r>
            <a:endParaRPr lang="nl-BE" dirty="0">
              <a:solidFill>
                <a:schemeClr val="bg1"/>
              </a:solidFill>
            </a:endParaRPr>
          </a:p>
        </p:txBody>
      </p:sp>
    </p:spTree>
    <p:extLst>
      <p:ext uri="{BB962C8B-B14F-4D97-AF65-F5344CB8AC3E}">
        <p14:creationId xmlns:p14="http://schemas.microsoft.com/office/powerpoint/2010/main" val="155732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bg2">
                    <a:lumMod val="50000"/>
                  </a:schemeClr>
                </a:solidFill>
              </a:rPr>
              <a:t>Belangenbehartiging</a:t>
            </a:r>
          </a:p>
        </p:txBody>
      </p:sp>
      <p:sp>
        <p:nvSpPr>
          <p:cNvPr id="5" name="Ovaal 4"/>
          <p:cNvSpPr/>
          <p:nvPr/>
        </p:nvSpPr>
        <p:spPr>
          <a:xfrm>
            <a:off x="1078992" y="1859280"/>
            <a:ext cx="3157728" cy="2731008"/>
          </a:xfrm>
          <a:prstGeom prst="ellipse">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BE" sz="2400" dirty="0"/>
              <a:t>In de samenleving</a:t>
            </a:r>
          </a:p>
        </p:txBody>
      </p:sp>
      <p:sp>
        <p:nvSpPr>
          <p:cNvPr id="6" name="Ovaal 5"/>
          <p:cNvSpPr/>
          <p:nvPr/>
        </p:nvSpPr>
        <p:spPr>
          <a:xfrm>
            <a:off x="6882714" y="1859280"/>
            <a:ext cx="3285826" cy="273100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BE" sz="2400" dirty="0"/>
              <a:t>In de geestelijke gezondheidszorg</a:t>
            </a:r>
          </a:p>
        </p:txBody>
      </p:sp>
      <p:sp>
        <p:nvSpPr>
          <p:cNvPr id="8" name="Tekstvak 7"/>
          <p:cNvSpPr txBox="1"/>
          <p:nvPr/>
        </p:nvSpPr>
        <p:spPr>
          <a:xfrm>
            <a:off x="1719072" y="4742688"/>
            <a:ext cx="2037382" cy="916707"/>
          </a:xfrm>
          <a:prstGeom prst="rect">
            <a:avLst/>
          </a:prstGeom>
          <a:noFill/>
        </p:spPr>
        <p:txBody>
          <a:bodyPr wrap="square" rtlCol="0">
            <a:spAutoFit/>
          </a:bodyPr>
          <a:lstStyle/>
          <a:p>
            <a:pPr marL="285750" indent="-285750">
              <a:buFont typeface="Arial" panose="020B0604020202020204" pitchFamily="34" charset="0"/>
              <a:buChar char="•"/>
            </a:pPr>
            <a:r>
              <a:rPr lang="nl-BE" dirty="0"/>
              <a:t>Getuigenissen</a:t>
            </a:r>
          </a:p>
          <a:p>
            <a:pPr marL="285750" indent="-285750">
              <a:buFont typeface="Arial" panose="020B0604020202020204" pitchFamily="34" charset="0"/>
              <a:buChar char="•"/>
            </a:pPr>
            <a:r>
              <a:rPr lang="nl-BE" dirty="0"/>
              <a:t>Podcast</a:t>
            </a:r>
          </a:p>
          <a:p>
            <a:pPr marL="285750" indent="-285750">
              <a:buFont typeface="Arial" panose="020B0604020202020204" pitchFamily="34" charset="0"/>
              <a:buChar char="•"/>
            </a:pPr>
            <a:r>
              <a:rPr lang="nl-BE" dirty="0"/>
              <a:t>KEI-campagne</a:t>
            </a:r>
          </a:p>
        </p:txBody>
      </p:sp>
      <p:sp>
        <p:nvSpPr>
          <p:cNvPr id="9" name="Tekstvak 8"/>
          <p:cNvSpPr txBox="1"/>
          <p:nvPr/>
        </p:nvSpPr>
        <p:spPr>
          <a:xfrm>
            <a:off x="7410923" y="4742688"/>
            <a:ext cx="2505456" cy="1200329"/>
          </a:xfrm>
          <a:prstGeom prst="rect">
            <a:avLst/>
          </a:prstGeom>
          <a:noFill/>
        </p:spPr>
        <p:txBody>
          <a:bodyPr wrap="square" rtlCol="0">
            <a:spAutoFit/>
          </a:bodyPr>
          <a:lstStyle/>
          <a:p>
            <a:pPr marL="285750" indent="-285750">
              <a:buFont typeface="Arial" panose="020B0604020202020204" pitchFamily="34" charset="0"/>
              <a:buChar char="•"/>
            </a:pPr>
            <a:r>
              <a:rPr lang="nl-BE" dirty="0"/>
              <a:t>Getuigenissen</a:t>
            </a:r>
          </a:p>
          <a:p>
            <a:pPr marL="285750" indent="-285750">
              <a:buFont typeface="Arial" panose="020B0604020202020204" pitchFamily="34" charset="0"/>
              <a:buChar char="•"/>
            </a:pPr>
            <a:r>
              <a:rPr lang="nl-BE" dirty="0"/>
              <a:t>Adviestrajecten</a:t>
            </a:r>
          </a:p>
          <a:p>
            <a:pPr marL="285750" indent="-285750">
              <a:buFont typeface="Arial" panose="020B0604020202020204" pitchFamily="34" charset="0"/>
              <a:buChar char="•"/>
            </a:pPr>
            <a:r>
              <a:rPr lang="nl-BE" dirty="0"/>
              <a:t>Familie-vertegenwoordigers</a:t>
            </a:r>
          </a:p>
        </p:txBody>
      </p:sp>
    </p:spTree>
    <p:extLst>
      <p:ext uri="{BB962C8B-B14F-4D97-AF65-F5344CB8AC3E}">
        <p14:creationId xmlns:p14="http://schemas.microsoft.com/office/powerpoint/2010/main" val="10912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b="1" dirty="0">
                <a:solidFill>
                  <a:schemeClr val="bg2">
                    <a:lumMod val="50000"/>
                  </a:schemeClr>
                </a:solidFill>
              </a:rPr>
              <a:t>Aandacht voor kwetsbare doelgroepen</a:t>
            </a:r>
          </a:p>
        </p:txBody>
      </p:sp>
      <p:sp>
        <p:nvSpPr>
          <p:cNvPr id="5" name="Tijdelijke aanduiding voor inhoud 4"/>
          <p:cNvSpPr>
            <a:spLocks noGrp="1"/>
          </p:cNvSpPr>
          <p:nvPr>
            <p:ph sz="half" idx="1"/>
          </p:nvPr>
        </p:nvSpPr>
        <p:spPr>
          <a:xfrm>
            <a:off x="838199" y="1825625"/>
            <a:ext cx="10515599" cy="4351338"/>
          </a:xfrm>
        </p:spPr>
        <p:txBody>
          <a:bodyPr>
            <a:normAutofit lnSpcReduction="10000"/>
          </a:bodyPr>
          <a:lstStyle/>
          <a:p>
            <a:r>
              <a:rPr lang="nl-BE" b="1" dirty="0">
                <a:solidFill>
                  <a:schemeClr val="bg2">
                    <a:lumMod val="50000"/>
                  </a:schemeClr>
                </a:solidFill>
              </a:rPr>
              <a:t>Aanbod voor families van geïnterneerden</a:t>
            </a:r>
          </a:p>
          <a:p>
            <a:pPr>
              <a:buFont typeface="The Hand Light" panose="03070302030502020204" pitchFamily="66" charset="0"/>
              <a:buChar char="˪"/>
            </a:pPr>
            <a:r>
              <a:rPr lang="nl-BE" dirty="0">
                <a:solidFill>
                  <a:schemeClr val="bg2">
                    <a:lumMod val="50000"/>
                  </a:schemeClr>
                </a:solidFill>
              </a:rPr>
              <a:t>Dubbel taboe</a:t>
            </a:r>
          </a:p>
          <a:p>
            <a:pPr>
              <a:buFont typeface="The Hand Light" panose="03070302030502020204" pitchFamily="66" charset="0"/>
              <a:buChar char="˪"/>
            </a:pPr>
            <a:r>
              <a:rPr lang="nl-BE" dirty="0">
                <a:solidFill>
                  <a:schemeClr val="bg2">
                    <a:lumMod val="50000"/>
                  </a:schemeClr>
                </a:solidFill>
              </a:rPr>
              <a:t>Samenwerking met hulpverleners</a:t>
            </a:r>
          </a:p>
          <a:p>
            <a:pPr>
              <a:buFont typeface="The Hand Light" panose="03070302030502020204" pitchFamily="66" charset="0"/>
              <a:buChar char="˪"/>
            </a:pPr>
            <a:r>
              <a:rPr lang="nl-BE" dirty="0">
                <a:solidFill>
                  <a:schemeClr val="bg2">
                    <a:lumMod val="50000"/>
                  </a:schemeClr>
                </a:solidFill>
              </a:rPr>
              <a:t>Info en ontmoeting</a:t>
            </a:r>
          </a:p>
          <a:p>
            <a:pPr marL="0" indent="0">
              <a:buNone/>
            </a:pPr>
            <a:endParaRPr lang="nl-BE" dirty="0">
              <a:solidFill>
                <a:schemeClr val="bg2">
                  <a:lumMod val="50000"/>
                </a:schemeClr>
              </a:solidFill>
            </a:endParaRPr>
          </a:p>
          <a:p>
            <a:r>
              <a:rPr lang="nl-BE" b="1" dirty="0">
                <a:solidFill>
                  <a:schemeClr val="bg2">
                    <a:lumMod val="50000"/>
                  </a:schemeClr>
                </a:solidFill>
              </a:rPr>
              <a:t>Initiatief vrijwillige </a:t>
            </a:r>
            <a:r>
              <a:rPr lang="nl-BE" b="1" dirty="0" err="1">
                <a:solidFill>
                  <a:schemeClr val="bg2">
                    <a:lumMod val="50000"/>
                  </a:schemeClr>
                </a:solidFill>
              </a:rPr>
              <a:t>bewindvoering</a:t>
            </a:r>
            <a:endParaRPr lang="nl-BE" b="1" dirty="0">
              <a:solidFill>
                <a:schemeClr val="bg2">
                  <a:lumMod val="50000"/>
                </a:schemeClr>
              </a:solidFill>
            </a:endParaRPr>
          </a:p>
          <a:p>
            <a:pPr>
              <a:buFont typeface="The Hand Light" panose="03070302030502020204" pitchFamily="66" charset="0"/>
              <a:buChar char="˪"/>
            </a:pPr>
            <a:r>
              <a:rPr lang="nl-BE" dirty="0">
                <a:solidFill>
                  <a:schemeClr val="bg2">
                    <a:lumMod val="50000"/>
                  </a:schemeClr>
                </a:solidFill>
              </a:rPr>
              <a:t>Vanuit sociaal engagement beheer van goederen van psychisch kwetsbare persoon beheren op maat. </a:t>
            </a:r>
          </a:p>
          <a:p>
            <a:pPr>
              <a:buFont typeface="The Hand Light" panose="03070302030502020204" pitchFamily="66" charset="0"/>
              <a:buChar char="˪"/>
            </a:pPr>
            <a:r>
              <a:rPr lang="nl-BE" dirty="0">
                <a:solidFill>
                  <a:schemeClr val="bg2">
                    <a:lumMod val="50000"/>
                  </a:schemeClr>
                </a:solidFill>
              </a:rPr>
              <a:t>Info, vorming en coaching</a:t>
            </a:r>
          </a:p>
        </p:txBody>
      </p:sp>
    </p:spTree>
    <p:extLst>
      <p:ext uri="{BB962C8B-B14F-4D97-AF65-F5344CB8AC3E}">
        <p14:creationId xmlns:p14="http://schemas.microsoft.com/office/powerpoint/2010/main" val="204786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voettekst 3"/>
          <p:cNvSpPr>
            <a:spLocks noGrp="1"/>
          </p:cNvSpPr>
          <p:nvPr>
            <p:ph type="ftr" sz="quarter" idx="11"/>
          </p:nvPr>
        </p:nvSpPr>
        <p:spPr/>
        <p:txBody>
          <a:bodyPr/>
          <a:lstStyle/>
          <a:p>
            <a:r>
              <a:rPr lang="nl-BE"/>
              <a:t>www.similes.be    info@similes.be    016 244 201</a:t>
            </a:r>
            <a:endParaRPr lang="nl-BE"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188" y="-125506"/>
            <a:ext cx="13560782" cy="7315200"/>
          </a:xfrm>
          <a:prstGeom prst="rect">
            <a:avLst/>
          </a:prstGeom>
        </p:spPr>
      </p:pic>
      <p:sp>
        <p:nvSpPr>
          <p:cNvPr id="6" name="Ovaal 5"/>
          <p:cNvSpPr/>
          <p:nvPr/>
        </p:nvSpPr>
        <p:spPr>
          <a:xfrm rot="21424352">
            <a:off x="-1445175" y="3196788"/>
            <a:ext cx="14486084" cy="59603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2228962" y="3884036"/>
            <a:ext cx="3045815" cy="1938992"/>
          </a:xfrm>
          <a:prstGeom prst="rect">
            <a:avLst/>
          </a:prstGeom>
          <a:noFill/>
        </p:spPr>
        <p:txBody>
          <a:bodyPr wrap="square" rtlCol="0">
            <a:spAutoFit/>
          </a:bodyPr>
          <a:lstStyle/>
          <a:p>
            <a:r>
              <a:rPr lang="nl-BE" sz="2400" b="1" dirty="0">
                <a:solidFill>
                  <a:schemeClr val="bg2">
                    <a:lumMod val="50000"/>
                  </a:schemeClr>
                </a:solidFill>
              </a:rPr>
              <a:t>info@similes.be</a:t>
            </a:r>
          </a:p>
          <a:p>
            <a:endParaRPr lang="nl-BE" sz="2400" b="1" dirty="0">
              <a:solidFill>
                <a:schemeClr val="bg2">
                  <a:lumMod val="50000"/>
                </a:schemeClr>
              </a:solidFill>
            </a:endParaRPr>
          </a:p>
          <a:p>
            <a:r>
              <a:rPr lang="nl-BE" sz="2400" b="1" dirty="0">
                <a:solidFill>
                  <a:schemeClr val="bg2">
                    <a:lumMod val="50000"/>
                  </a:schemeClr>
                </a:solidFill>
              </a:rPr>
              <a:t>www.similes.be</a:t>
            </a:r>
          </a:p>
          <a:p>
            <a:endParaRPr lang="nl-BE" sz="2400" b="1" dirty="0">
              <a:solidFill>
                <a:schemeClr val="bg2">
                  <a:lumMod val="50000"/>
                </a:schemeClr>
              </a:solidFill>
            </a:endParaRPr>
          </a:p>
          <a:p>
            <a:r>
              <a:rPr lang="nl-BE" sz="2400" b="1" dirty="0">
                <a:solidFill>
                  <a:schemeClr val="bg2">
                    <a:lumMod val="50000"/>
                  </a:schemeClr>
                </a:solidFill>
              </a:rPr>
              <a:t>016 244 201</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6828" y="5188291"/>
            <a:ext cx="3609474" cy="1546797"/>
          </a:xfrm>
          <a:prstGeom prst="rect">
            <a:avLst/>
          </a:prstGeom>
        </p:spPr>
      </p:pic>
      <p:sp>
        <p:nvSpPr>
          <p:cNvPr id="10" name="Tekstvak 9"/>
          <p:cNvSpPr txBox="1"/>
          <p:nvPr/>
        </p:nvSpPr>
        <p:spPr>
          <a:xfrm>
            <a:off x="5865843" y="3775364"/>
            <a:ext cx="4350180" cy="1938992"/>
          </a:xfrm>
          <a:prstGeom prst="rect">
            <a:avLst/>
          </a:prstGeom>
          <a:noFill/>
        </p:spPr>
        <p:txBody>
          <a:bodyPr wrap="square" rtlCol="0">
            <a:spAutoFit/>
          </a:bodyPr>
          <a:lstStyle/>
          <a:p>
            <a:r>
              <a:rPr lang="nl-BE" sz="2400" b="1" dirty="0">
                <a:solidFill>
                  <a:schemeClr val="bg2">
                    <a:lumMod val="50000"/>
                  </a:schemeClr>
                </a:solidFill>
              </a:rPr>
              <a:t>Facebook.com/</a:t>
            </a:r>
            <a:r>
              <a:rPr lang="nl-BE" sz="2400" b="1" dirty="0" err="1">
                <a:solidFill>
                  <a:schemeClr val="bg2">
                    <a:lumMod val="50000"/>
                  </a:schemeClr>
                </a:solidFill>
              </a:rPr>
              <a:t>similesvzw</a:t>
            </a:r>
            <a:endParaRPr lang="nl-BE" sz="2400" b="1" dirty="0">
              <a:solidFill>
                <a:schemeClr val="bg2">
                  <a:lumMod val="50000"/>
                </a:schemeClr>
              </a:solidFill>
            </a:endParaRPr>
          </a:p>
          <a:p>
            <a:endParaRPr lang="nl-BE" sz="2400" b="1" dirty="0">
              <a:solidFill>
                <a:schemeClr val="bg2">
                  <a:lumMod val="50000"/>
                </a:schemeClr>
              </a:solidFill>
            </a:endParaRPr>
          </a:p>
          <a:p>
            <a:r>
              <a:rPr lang="nl-BE" sz="2400" b="1" dirty="0">
                <a:solidFill>
                  <a:schemeClr val="bg2">
                    <a:lumMod val="50000"/>
                  </a:schemeClr>
                </a:solidFill>
              </a:rPr>
              <a:t>Twitter.com/</a:t>
            </a:r>
            <a:r>
              <a:rPr lang="nl-BE" sz="2400" b="1" dirty="0" err="1">
                <a:solidFill>
                  <a:schemeClr val="bg2">
                    <a:lumMod val="50000"/>
                  </a:schemeClr>
                </a:solidFill>
              </a:rPr>
              <a:t>similesvzw</a:t>
            </a:r>
            <a:endParaRPr lang="nl-BE" sz="2400" b="1" dirty="0">
              <a:solidFill>
                <a:schemeClr val="bg2">
                  <a:lumMod val="50000"/>
                </a:schemeClr>
              </a:solidFill>
            </a:endParaRPr>
          </a:p>
          <a:p>
            <a:endParaRPr lang="nl-BE" sz="2400" b="1" dirty="0">
              <a:solidFill>
                <a:schemeClr val="bg2">
                  <a:lumMod val="50000"/>
                </a:schemeClr>
              </a:solidFill>
            </a:endParaRPr>
          </a:p>
          <a:p>
            <a:r>
              <a:rPr lang="nl-BE" sz="2400" b="1" dirty="0">
                <a:solidFill>
                  <a:schemeClr val="bg2">
                    <a:lumMod val="50000"/>
                  </a:schemeClr>
                </a:solidFill>
              </a:rPr>
              <a:t>Instagram.com/</a:t>
            </a:r>
            <a:r>
              <a:rPr lang="nl-BE" sz="2400" b="1" dirty="0" err="1">
                <a:solidFill>
                  <a:schemeClr val="bg2">
                    <a:lumMod val="50000"/>
                  </a:schemeClr>
                </a:solidFill>
              </a:rPr>
              <a:t>similesvzw</a:t>
            </a:r>
            <a:endParaRPr lang="nl-BE" sz="2400" b="1" dirty="0">
              <a:solidFill>
                <a:schemeClr val="bg2">
                  <a:lumMod val="50000"/>
                </a:schemeClr>
              </a:solidFill>
            </a:endParaRPr>
          </a:p>
        </p:txBody>
      </p:sp>
    </p:spTree>
    <p:extLst>
      <p:ext uri="{BB962C8B-B14F-4D97-AF65-F5344CB8AC3E}">
        <p14:creationId xmlns:p14="http://schemas.microsoft.com/office/powerpoint/2010/main" val="123890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BE" b="1" dirty="0">
                <a:solidFill>
                  <a:srgbClr val="C00000"/>
                </a:solidFill>
              </a:rPr>
            </a:br>
            <a:r>
              <a:rPr lang="nl-BE" b="1" dirty="0">
                <a:solidFill>
                  <a:srgbClr val="92D050"/>
                </a:solidFill>
              </a:rPr>
              <a:t>Familievereniging geestelijke gezondheid</a:t>
            </a:r>
            <a:br>
              <a:rPr lang="nl-BE" dirty="0">
                <a:solidFill>
                  <a:srgbClr val="C00000"/>
                </a:solidFill>
              </a:rPr>
            </a:br>
            <a:endParaRPr lang="nl-BE" b="1" dirty="0">
              <a:solidFill>
                <a:srgbClr val="C00000"/>
              </a:solidFill>
            </a:endParaRPr>
          </a:p>
        </p:txBody>
      </p:sp>
      <p:sp>
        <p:nvSpPr>
          <p:cNvPr id="3" name="Tijdelijke aanduiding voor inhoud 2"/>
          <p:cNvSpPr>
            <a:spLocks noGrp="1"/>
          </p:cNvSpPr>
          <p:nvPr>
            <p:ph idx="1"/>
          </p:nvPr>
        </p:nvSpPr>
        <p:spPr/>
        <p:txBody>
          <a:bodyPr/>
          <a:lstStyle/>
          <a:p>
            <a:pPr marL="0" indent="0">
              <a:buNone/>
            </a:pPr>
            <a:r>
              <a:rPr lang="nl-BE" dirty="0">
                <a:solidFill>
                  <a:schemeClr val="bg2">
                    <a:lumMod val="50000"/>
                  </a:schemeClr>
                </a:solidFill>
              </a:rPr>
              <a:t>= Similes verenigt (volwassen) familieleden en naastbetrokkenen van personen met  een psychische kwetsbaarheid.</a:t>
            </a:r>
          </a:p>
        </p:txBody>
      </p:sp>
      <p:pic>
        <p:nvPicPr>
          <p:cNvPr id="5" name="Afbeelding 4">
            <a:extLst>
              <a:ext uri="{FF2B5EF4-FFF2-40B4-BE49-F238E27FC236}">
                <a16:creationId xmlns:a16="http://schemas.microsoft.com/office/drawing/2014/main" id="{E25523BB-907D-4B43-8179-0BC1F66D0B4B}"/>
              </a:ext>
            </a:extLst>
          </p:cNvPr>
          <p:cNvPicPr>
            <a:picLocks noChangeAspect="1"/>
          </p:cNvPicPr>
          <p:nvPr/>
        </p:nvPicPr>
        <p:blipFill>
          <a:blip r:embed="rId3"/>
          <a:stretch>
            <a:fillRect/>
          </a:stretch>
        </p:blipFill>
        <p:spPr>
          <a:xfrm>
            <a:off x="838200" y="2977391"/>
            <a:ext cx="7134225" cy="3686175"/>
          </a:xfrm>
          <a:prstGeom prst="rect">
            <a:avLst/>
          </a:prstGeom>
        </p:spPr>
      </p:pic>
    </p:spTree>
    <p:extLst>
      <p:ext uri="{BB962C8B-B14F-4D97-AF65-F5344CB8AC3E}">
        <p14:creationId xmlns:p14="http://schemas.microsoft.com/office/powerpoint/2010/main" val="401234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B41412"/>
                </a:solidFill>
              </a:rPr>
              <a:t>Wat zijn wij?</a:t>
            </a:r>
          </a:p>
        </p:txBody>
      </p:sp>
      <p:sp>
        <p:nvSpPr>
          <p:cNvPr id="3" name="Tijdelijke aanduiding voor inhoud 2"/>
          <p:cNvSpPr>
            <a:spLocks noGrp="1"/>
          </p:cNvSpPr>
          <p:nvPr>
            <p:ph idx="1"/>
          </p:nvPr>
        </p:nvSpPr>
        <p:spPr>
          <a:xfrm>
            <a:off x="838200" y="1825625"/>
            <a:ext cx="8819147" cy="4351338"/>
          </a:xfrm>
        </p:spPr>
        <p:txBody>
          <a:bodyPr/>
          <a:lstStyle/>
          <a:p>
            <a:r>
              <a:rPr lang="nl-BE" dirty="0">
                <a:solidFill>
                  <a:schemeClr val="bg2">
                    <a:lumMod val="50000"/>
                  </a:schemeClr>
                </a:solidFill>
              </a:rPr>
              <a:t>Een VZW</a:t>
            </a:r>
          </a:p>
          <a:p>
            <a:r>
              <a:rPr lang="nl-BE" dirty="0">
                <a:solidFill>
                  <a:schemeClr val="bg2">
                    <a:lumMod val="50000"/>
                  </a:schemeClr>
                </a:solidFill>
              </a:rPr>
              <a:t>Een vrijwilligersorganisatie</a:t>
            </a:r>
          </a:p>
          <a:p>
            <a:r>
              <a:rPr lang="nl-BE" dirty="0">
                <a:solidFill>
                  <a:schemeClr val="bg2">
                    <a:lumMod val="50000"/>
                  </a:schemeClr>
                </a:solidFill>
              </a:rPr>
              <a:t>Similes team</a:t>
            </a:r>
          </a:p>
          <a:p>
            <a:pPr marL="457200" lvl="1" indent="0">
              <a:buNone/>
            </a:pPr>
            <a:r>
              <a:rPr lang="nl-NL" dirty="0">
                <a:solidFill>
                  <a:schemeClr val="bg2">
                    <a:lumMod val="50000"/>
                  </a:schemeClr>
                </a:solidFill>
              </a:rPr>
              <a:t>- Kantoren in Heverlee en Drongen</a:t>
            </a:r>
            <a:endParaRPr lang="nl-BE" dirty="0">
              <a:solidFill>
                <a:schemeClr val="bg2">
                  <a:lumMod val="50000"/>
                </a:schemeClr>
              </a:solidFill>
            </a:endParaRPr>
          </a:p>
        </p:txBody>
      </p:sp>
      <p:pic>
        <p:nvPicPr>
          <p:cNvPr id="5"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2339" y="2506662"/>
            <a:ext cx="3730082" cy="4351338"/>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460" y="607"/>
            <a:ext cx="1264540" cy="1180407"/>
          </a:xfrm>
          <a:prstGeom prst="rect">
            <a:avLst/>
          </a:prstGeom>
        </p:spPr>
      </p:pic>
      <p:pic>
        <p:nvPicPr>
          <p:cNvPr id="8" name="Afbeelding 7">
            <a:extLst>
              <a:ext uri="{FF2B5EF4-FFF2-40B4-BE49-F238E27FC236}">
                <a16:creationId xmlns:a16="http://schemas.microsoft.com/office/drawing/2014/main" id="{FCE74C32-CB3D-418E-A1D5-271564A75A01}"/>
              </a:ext>
            </a:extLst>
          </p:cNvPr>
          <p:cNvPicPr>
            <a:picLocks noChangeAspect="1"/>
          </p:cNvPicPr>
          <p:nvPr/>
        </p:nvPicPr>
        <p:blipFill rotWithShape="1">
          <a:blip r:embed="rId5"/>
          <a:srcRect l="8547"/>
          <a:stretch/>
        </p:blipFill>
        <p:spPr>
          <a:xfrm>
            <a:off x="6096000" y="2506662"/>
            <a:ext cx="6656872" cy="4216731"/>
          </a:xfrm>
          <a:prstGeom prst="rect">
            <a:avLst/>
          </a:prstGeom>
        </p:spPr>
      </p:pic>
    </p:spTree>
    <p:extLst>
      <p:ext uri="{BB962C8B-B14F-4D97-AF65-F5344CB8AC3E}">
        <p14:creationId xmlns:p14="http://schemas.microsoft.com/office/powerpoint/2010/main" val="316118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1" dirty="0">
                <a:solidFill>
                  <a:srgbClr val="C00000"/>
                </a:solidFill>
              </a:rPr>
              <a:t>Wie zorgt, praat mee</a:t>
            </a:r>
            <a:br>
              <a:rPr lang="nl-BE" b="1" dirty="0">
                <a:solidFill>
                  <a:srgbClr val="C00000"/>
                </a:solidFill>
              </a:rPr>
            </a:br>
            <a:endParaRPr lang="nl-BE" dirty="0"/>
          </a:p>
        </p:txBody>
      </p:sp>
      <p:pic>
        <p:nvPicPr>
          <p:cNvPr id="5"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620" y="1025525"/>
            <a:ext cx="6100763" cy="5695950"/>
          </a:xfrm>
          <a:prstGeom prst="rect">
            <a:avLst/>
          </a:prstGeom>
        </p:spPr>
      </p:pic>
    </p:spTree>
    <p:extLst>
      <p:ext uri="{BB962C8B-B14F-4D97-AF65-F5344CB8AC3E}">
        <p14:creationId xmlns:p14="http://schemas.microsoft.com/office/powerpoint/2010/main" val="341097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707273"/>
            <a:ext cx="10515600" cy="1325563"/>
          </a:xfrm>
        </p:spPr>
        <p:txBody>
          <a:bodyPr/>
          <a:lstStyle/>
          <a:p>
            <a:pPr algn="ctr"/>
            <a:r>
              <a:rPr lang="nl-NL" b="1" dirty="0">
                <a:solidFill>
                  <a:schemeClr val="bg1"/>
                </a:solidFill>
              </a:rPr>
              <a:t>De familie-ervaring &amp; herstel</a:t>
            </a:r>
            <a:endParaRPr lang="nl-BE" b="1" dirty="0">
              <a:solidFill>
                <a:schemeClr val="bg1"/>
              </a:solidFill>
            </a:endParaRPr>
          </a:p>
        </p:txBody>
      </p:sp>
    </p:spTree>
    <p:extLst>
      <p:ext uri="{BB962C8B-B14F-4D97-AF65-F5344CB8AC3E}">
        <p14:creationId xmlns:p14="http://schemas.microsoft.com/office/powerpoint/2010/main" val="131682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bg2">
                    <a:lumMod val="50000"/>
                  </a:schemeClr>
                </a:solidFill>
              </a:rPr>
              <a:t>Familie in een dubbele rol</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375441317"/>
              </p:ext>
            </p:extLst>
          </p:nvPr>
        </p:nvGraphicFramePr>
        <p:xfrm>
          <a:off x="2456794" y="1888686"/>
          <a:ext cx="5234609" cy="3541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270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6510578" y="1351722"/>
            <a:ext cx="5833822" cy="5506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r>
              <a:rPr lang="nl-BE" dirty="0">
                <a:solidFill>
                  <a:schemeClr val="bg2">
                    <a:lumMod val="50000"/>
                  </a:schemeClr>
                </a:solidFill>
              </a:rPr>
              <a:t>Herstelproces familie</a:t>
            </a:r>
            <a:endParaRPr lang="nl-BE" b="1" dirty="0">
              <a:solidFill>
                <a:schemeClr val="bg2">
                  <a:lumMod val="50000"/>
                </a:schemeClr>
              </a:solidFill>
            </a:endParaRP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6861" y="1911639"/>
            <a:ext cx="2636748" cy="2766300"/>
          </a:xfr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148" y="1892587"/>
            <a:ext cx="2651990" cy="2682472"/>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789709"/>
            <a:ext cx="2697714" cy="288823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714" y="1797329"/>
            <a:ext cx="2674852" cy="2872989"/>
          </a:xfrm>
          <a:prstGeom prst="rect">
            <a:avLst/>
          </a:prstGeom>
        </p:spPr>
      </p:pic>
      <p:sp>
        <p:nvSpPr>
          <p:cNvPr id="9" name="Tekstvak 8"/>
          <p:cNvSpPr txBox="1"/>
          <p:nvPr/>
        </p:nvSpPr>
        <p:spPr>
          <a:xfrm>
            <a:off x="6510578" y="4776960"/>
            <a:ext cx="1868557" cy="646331"/>
          </a:xfrm>
          <a:prstGeom prst="rect">
            <a:avLst/>
          </a:prstGeom>
          <a:noFill/>
        </p:spPr>
        <p:txBody>
          <a:bodyPr wrap="square" rtlCol="0">
            <a:spAutoFit/>
          </a:bodyPr>
          <a:lstStyle/>
          <a:p>
            <a:pPr algn="ctr"/>
            <a:r>
              <a:rPr lang="nl-BE" dirty="0">
                <a:solidFill>
                  <a:schemeClr val="bg2">
                    <a:lumMod val="50000"/>
                  </a:schemeClr>
                </a:solidFill>
              </a:rPr>
              <a:t>Leven met </a:t>
            </a:r>
          </a:p>
          <a:p>
            <a:pPr algn="ctr"/>
            <a:r>
              <a:rPr lang="nl-BE" dirty="0">
                <a:solidFill>
                  <a:schemeClr val="bg2">
                    <a:lumMod val="50000"/>
                  </a:schemeClr>
                </a:solidFill>
              </a:rPr>
              <a:t>de ervaring</a:t>
            </a:r>
          </a:p>
        </p:txBody>
      </p:sp>
      <p:sp>
        <p:nvSpPr>
          <p:cNvPr id="10" name="Tekstvak 9"/>
          <p:cNvSpPr txBox="1"/>
          <p:nvPr/>
        </p:nvSpPr>
        <p:spPr>
          <a:xfrm>
            <a:off x="9361470" y="4776960"/>
            <a:ext cx="1868557" cy="646331"/>
          </a:xfrm>
          <a:prstGeom prst="rect">
            <a:avLst/>
          </a:prstGeom>
          <a:noFill/>
        </p:spPr>
        <p:txBody>
          <a:bodyPr wrap="square" rtlCol="0">
            <a:spAutoFit/>
          </a:bodyPr>
          <a:lstStyle/>
          <a:p>
            <a:pPr algn="ctr"/>
            <a:r>
              <a:rPr lang="nl-BE" dirty="0">
                <a:solidFill>
                  <a:schemeClr val="bg2">
                    <a:lumMod val="50000"/>
                  </a:schemeClr>
                </a:solidFill>
              </a:rPr>
              <a:t>Leven voorbij </a:t>
            </a:r>
          </a:p>
          <a:p>
            <a:pPr algn="ctr"/>
            <a:r>
              <a:rPr lang="nl-BE" dirty="0">
                <a:solidFill>
                  <a:schemeClr val="bg2">
                    <a:lumMod val="50000"/>
                  </a:schemeClr>
                </a:solidFill>
              </a:rPr>
              <a:t>de ervaring</a:t>
            </a:r>
          </a:p>
        </p:txBody>
      </p:sp>
      <p:sp>
        <p:nvSpPr>
          <p:cNvPr id="12" name="Tekstvak 11"/>
          <p:cNvSpPr txBox="1"/>
          <p:nvPr/>
        </p:nvSpPr>
        <p:spPr>
          <a:xfrm>
            <a:off x="4167815" y="4798838"/>
            <a:ext cx="1868557" cy="646331"/>
          </a:xfrm>
          <a:prstGeom prst="rect">
            <a:avLst/>
          </a:prstGeom>
          <a:noFill/>
        </p:spPr>
        <p:txBody>
          <a:bodyPr wrap="square" rtlCol="0">
            <a:spAutoFit/>
          </a:bodyPr>
          <a:lstStyle/>
          <a:p>
            <a:pPr algn="ctr"/>
            <a:r>
              <a:rPr lang="nl-BE" dirty="0">
                <a:solidFill>
                  <a:schemeClr val="bg2">
                    <a:lumMod val="50000"/>
                  </a:schemeClr>
                </a:solidFill>
              </a:rPr>
              <a:t>Worstelen met </a:t>
            </a:r>
          </a:p>
          <a:p>
            <a:pPr algn="ctr"/>
            <a:r>
              <a:rPr lang="nl-BE" dirty="0">
                <a:solidFill>
                  <a:schemeClr val="bg2">
                    <a:lumMod val="50000"/>
                  </a:schemeClr>
                </a:solidFill>
              </a:rPr>
              <a:t>de ervaring</a:t>
            </a:r>
          </a:p>
        </p:txBody>
      </p:sp>
      <p:sp>
        <p:nvSpPr>
          <p:cNvPr id="13" name="Tekstvak 12"/>
          <p:cNvSpPr txBox="1"/>
          <p:nvPr/>
        </p:nvSpPr>
        <p:spPr>
          <a:xfrm>
            <a:off x="1552591" y="4803942"/>
            <a:ext cx="1868557" cy="646331"/>
          </a:xfrm>
          <a:prstGeom prst="rect">
            <a:avLst/>
          </a:prstGeom>
          <a:noFill/>
        </p:spPr>
        <p:txBody>
          <a:bodyPr wrap="square" rtlCol="0">
            <a:spAutoFit/>
          </a:bodyPr>
          <a:lstStyle/>
          <a:p>
            <a:pPr algn="ctr"/>
            <a:r>
              <a:rPr lang="nl-BE" dirty="0">
                <a:solidFill>
                  <a:schemeClr val="bg2">
                    <a:lumMod val="50000"/>
                  </a:schemeClr>
                </a:solidFill>
              </a:rPr>
              <a:t>Overweldigd door de ervaring</a:t>
            </a:r>
          </a:p>
        </p:txBody>
      </p:sp>
    </p:spTree>
    <p:extLst>
      <p:ext uri="{BB962C8B-B14F-4D97-AF65-F5344CB8AC3E}">
        <p14:creationId xmlns:p14="http://schemas.microsoft.com/office/powerpoint/2010/main" val="14760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2707273"/>
            <a:ext cx="10515600" cy="1325563"/>
          </a:xfrm>
        </p:spPr>
        <p:txBody>
          <a:bodyPr>
            <a:normAutofit fontScale="90000"/>
          </a:bodyPr>
          <a:lstStyle/>
          <a:p>
            <a:pPr algn="ctr"/>
            <a:r>
              <a:rPr lang="nl-NL" b="1" dirty="0">
                <a:solidFill>
                  <a:schemeClr val="bg1"/>
                </a:solidFill>
              </a:rPr>
              <a:t>Het Similes aanbod</a:t>
            </a:r>
            <a:br>
              <a:rPr lang="nl-NL" b="1" dirty="0">
                <a:solidFill>
                  <a:schemeClr val="bg1"/>
                </a:solidFill>
              </a:rPr>
            </a:br>
            <a:r>
              <a:rPr lang="nl-NL" b="1" dirty="0">
                <a:solidFill>
                  <a:schemeClr val="bg1"/>
                </a:solidFill>
              </a:rPr>
              <a:t>ter ondersteuning van het herstelproces van  familie</a:t>
            </a:r>
            <a:endParaRPr lang="nl-BE" b="1" dirty="0">
              <a:solidFill>
                <a:schemeClr val="bg1"/>
              </a:solidFill>
            </a:endParaRPr>
          </a:p>
        </p:txBody>
      </p:sp>
    </p:spTree>
    <p:extLst>
      <p:ext uri="{BB962C8B-B14F-4D97-AF65-F5344CB8AC3E}">
        <p14:creationId xmlns:p14="http://schemas.microsoft.com/office/powerpoint/2010/main" val="19207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txBox="1">
            <a:spLocks/>
          </p:cNvSpPr>
          <p:nvPr/>
        </p:nvSpPr>
        <p:spPr>
          <a:xfrm>
            <a:off x="838200" y="1825625"/>
            <a:ext cx="88191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nl-BE" dirty="0"/>
            </a:br>
            <a:endParaRPr lang="nl-BE" dirty="0"/>
          </a:p>
        </p:txBody>
      </p:sp>
      <p:sp>
        <p:nvSpPr>
          <p:cNvPr id="2" name="Titel 1"/>
          <p:cNvSpPr>
            <a:spLocks noGrp="1"/>
          </p:cNvSpPr>
          <p:nvPr>
            <p:ph type="title"/>
          </p:nvPr>
        </p:nvSpPr>
        <p:spPr/>
        <p:txBody>
          <a:bodyPr/>
          <a:lstStyle/>
          <a:p>
            <a:r>
              <a:rPr lang="nl-BE" b="1" dirty="0">
                <a:solidFill>
                  <a:schemeClr val="bg2">
                    <a:lumMod val="50000"/>
                  </a:schemeClr>
                </a:solidFill>
              </a:rPr>
              <a:t>Familie empoweren</a:t>
            </a:r>
          </a:p>
        </p:txBody>
      </p:sp>
      <p:graphicFrame>
        <p:nvGraphicFramePr>
          <p:cNvPr id="22" name="Tijdelijke aanduiding voor inhoud 3">
            <a:extLst>
              <a:ext uri="{FF2B5EF4-FFF2-40B4-BE49-F238E27FC236}">
                <a16:creationId xmlns:a16="http://schemas.microsoft.com/office/drawing/2014/main" id="{C0A10583-75EE-4415-992B-F36FC2A50E18}"/>
              </a:ext>
            </a:extLst>
          </p:cNvPr>
          <p:cNvGraphicFramePr>
            <a:graphicFrameLocks/>
          </p:cNvGraphicFramePr>
          <p:nvPr>
            <p:extLst>
              <p:ext uri="{D42A27DB-BD31-4B8C-83A1-F6EECF244321}">
                <p14:modId xmlns:p14="http://schemas.microsoft.com/office/powerpoint/2010/main" val="2593425000"/>
              </p:ext>
            </p:extLst>
          </p:nvPr>
        </p:nvGraphicFramePr>
        <p:xfrm>
          <a:off x="511629" y="1528354"/>
          <a:ext cx="10515600" cy="513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Pijl omhoog met effen opvulling">
            <a:extLst>
              <a:ext uri="{FF2B5EF4-FFF2-40B4-BE49-F238E27FC236}">
                <a16:creationId xmlns:a16="http://schemas.microsoft.com/office/drawing/2014/main" id="{1E9F956F-90A7-477B-814B-6B92ED753D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77232">
            <a:off x="1664893" y="2325749"/>
            <a:ext cx="2414992" cy="2414992"/>
          </a:xfrm>
          <a:prstGeom prst="rect">
            <a:avLst/>
          </a:prstGeom>
        </p:spPr>
      </p:pic>
      <p:sp>
        <p:nvSpPr>
          <p:cNvPr id="5" name="Tekstvak 4">
            <a:extLst>
              <a:ext uri="{FF2B5EF4-FFF2-40B4-BE49-F238E27FC236}">
                <a16:creationId xmlns:a16="http://schemas.microsoft.com/office/drawing/2014/main" id="{4B85DC7A-40D9-4223-B2DB-B31D4463CA97}"/>
              </a:ext>
            </a:extLst>
          </p:cNvPr>
          <p:cNvSpPr txBox="1"/>
          <p:nvPr/>
        </p:nvSpPr>
        <p:spPr>
          <a:xfrm rot="18984614">
            <a:off x="994018" y="2669251"/>
            <a:ext cx="2584646" cy="369332"/>
          </a:xfrm>
          <a:prstGeom prst="rect">
            <a:avLst/>
          </a:prstGeom>
          <a:noFill/>
          <a:ln>
            <a:solidFill>
              <a:schemeClr val="bg1"/>
            </a:solidFill>
          </a:ln>
        </p:spPr>
        <p:txBody>
          <a:bodyPr wrap="square" rtlCol="0">
            <a:spAutoFit/>
          </a:bodyPr>
          <a:lstStyle/>
          <a:p>
            <a:r>
              <a:rPr lang="nl-NL" dirty="0">
                <a:solidFill>
                  <a:schemeClr val="bg2">
                    <a:lumMod val="50000"/>
                  </a:schemeClr>
                </a:solidFill>
              </a:rPr>
              <a:t>Herstel krijgt vorm</a:t>
            </a:r>
            <a:endParaRPr lang="nl-BE" dirty="0">
              <a:solidFill>
                <a:schemeClr val="bg2">
                  <a:lumMod val="50000"/>
                </a:schemeClr>
              </a:solidFill>
            </a:endParaRPr>
          </a:p>
        </p:txBody>
      </p:sp>
    </p:spTree>
    <p:extLst>
      <p:ext uri="{BB962C8B-B14F-4D97-AF65-F5344CB8AC3E}">
        <p14:creationId xmlns:p14="http://schemas.microsoft.com/office/powerpoint/2010/main" val="2907795181"/>
      </p:ext>
    </p:extLst>
  </p:cSld>
  <p:clrMapOvr>
    <a:masterClrMapping/>
  </p:clrMapOvr>
</p:sld>
</file>

<file path=ppt/theme/theme1.xml><?xml version="1.0" encoding="utf-8"?>
<a:theme xmlns:a="http://schemas.openxmlformats.org/drawingml/2006/main" name="Kantoorthema">
  <a:themeElements>
    <a:clrScheme name="Oranjeroo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 Similes af" id="{534BB108-D931-484F-B29A-85BEA4A5BCC4}" vid="{96732665-3B4D-4735-BFDE-9B3F972E90E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Similes af</Template>
  <TotalTime>0</TotalTime>
  <Words>2325</Words>
  <Application>Microsoft Office PowerPoint</Application>
  <PresentationFormat>Breedbeeld</PresentationFormat>
  <Paragraphs>201</Paragraphs>
  <Slides>18</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Calibri Light</vt:lpstr>
      <vt:lpstr>The Hand Light</vt:lpstr>
      <vt:lpstr>Times New Roman</vt:lpstr>
      <vt:lpstr>Kantoorthema</vt:lpstr>
      <vt:lpstr>Similes</vt:lpstr>
      <vt:lpstr> Familievereniging geestelijke gezondheid </vt:lpstr>
      <vt:lpstr>Wat zijn wij?</vt:lpstr>
      <vt:lpstr>Wie zorgt, praat mee </vt:lpstr>
      <vt:lpstr>De familie-ervaring &amp; herstel</vt:lpstr>
      <vt:lpstr>Familie in een dubbele rol</vt:lpstr>
      <vt:lpstr>Herstelproces familie</vt:lpstr>
      <vt:lpstr>Het Similes aanbod ter ondersteuning van het herstelproces van  familie</vt:lpstr>
      <vt:lpstr>Familie empoweren</vt:lpstr>
      <vt:lpstr>Luisterend oor</vt:lpstr>
      <vt:lpstr>Informeren</vt:lpstr>
      <vt:lpstr>Lotgenotencontact</vt:lpstr>
      <vt:lpstr>Training en vorming</vt:lpstr>
      <vt:lpstr>Communicatie</vt:lpstr>
      <vt:lpstr>Similes  verdedigt de belangen van families</vt:lpstr>
      <vt:lpstr>Belangenbehartiging</vt:lpstr>
      <vt:lpstr>Aandacht voor kwetsbare doelgroepen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Louise Wolfs</dc:creator>
  <cp:lastModifiedBy>Louise Wolfs</cp:lastModifiedBy>
  <cp:revision>114</cp:revision>
  <dcterms:created xsi:type="dcterms:W3CDTF">2017-12-12T13:02:59Z</dcterms:created>
  <dcterms:modified xsi:type="dcterms:W3CDTF">2022-09-12T08:58:58Z</dcterms:modified>
</cp:coreProperties>
</file>