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9"/>
  </p:notesMasterIdLst>
  <p:handoutMasterIdLst>
    <p:handoutMasterId r:id="rId20"/>
  </p:handoutMasterIdLst>
  <p:sldIdLst>
    <p:sldId id="281" r:id="rId5"/>
    <p:sldId id="317" r:id="rId6"/>
    <p:sldId id="289" r:id="rId7"/>
    <p:sldId id="318" r:id="rId8"/>
    <p:sldId id="319" r:id="rId9"/>
    <p:sldId id="320" r:id="rId10"/>
    <p:sldId id="321" r:id="rId11"/>
    <p:sldId id="322" r:id="rId12"/>
    <p:sldId id="326" r:id="rId13"/>
    <p:sldId id="324" r:id="rId14"/>
    <p:sldId id="325" r:id="rId15"/>
    <p:sldId id="327" r:id="rId16"/>
    <p:sldId id="328" r:id="rId17"/>
    <p:sldId id="329" r:id="rId18"/>
  </p:sldIdLst>
  <p:sldSz cx="9144000" cy="5143500" type="screen16x9"/>
  <p:notesSz cx="9144000" cy="6858000"/>
  <p:embeddedFontLst>
    <p:embeddedFont>
      <p:font typeface="Calibri" panose="020F0502020204030204" pitchFamily="34" charset="0"/>
      <p:regular r:id="rId21"/>
      <p:bold r:id="rId22"/>
      <p:italic r:id="rId23"/>
      <p:boldItalic r:id="rId24"/>
    </p:embeddedFont>
    <p:embeddedFont>
      <p:font typeface="Flanders Art Sans" panose="020B0604020202020204" charset="0"/>
      <p:regular r:id="rId25"/>
      <p:bold r:id="rId26"/>
      <p:italic r:id="rId27"/>
      <p:boldItalic r:id="rId28"/>
    </p:embeddedFont>
    <p:embeddedFont>
      <p:font typeface="FlandersArtSans-Bold" panose="00000800000000000000" pitchFamily="2" charset="0"/>
      <p:bold r:id="rId29"/>
    </p:embeddedFont>
    <p:embeddedFont>
      <p:font typeface="FlandersArtSans-Regular" panose="00000500000000000000" pitchFamily="2" charset="0"/>
      <p:regular r:id="rId30"/>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guide id="4" pos="558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Maeseneer Esther" initials="DME" lastIdx="7" clrIdx="0">
    <p:extLst>
      <p:ext uri="{19B8F6BF-5375-455C-9EA6-DF929625EA0E}">
        <p15:presenceInfo xmlns:p15="http://schemas.microsoft.com/office/powerpoint/2012/main" userId="S::esther.demaeseneer@vlaanderen.be::506ad76d-20f1-4cab-963b-a034c1400d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46464"/>
    <a:srgbClr val="EEEEE7"/>
    <a:srgbClr val="717171"/>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171" autoAdjust="0"/>
  </p:normalViewPr>
  <p:slideViewPr>
    <p:cSldViewPr snapToGrid="0" showGuides="1">
      <p:cViewPr varScale="1">
        <p:scale>
          <a:sx n="61" d="100"/>
          <a:sy n="61" d="100"/>
        </p:scale>
        <p:origin x="1118" y="48"/>
      </p:cViewPr>
      <p:guideLst>
        <p:guide orient="horz" pos="2160"/>
        <p:guide pos="2880"/>
        <p:guide orient="horz" pos="1620"/>
        <p:guide pos="558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EFC7F27-3F35-C348-A7B2-F69A620161E2}" type="datetimeFigureOut">
              <a:rPr lang="nl-NL" smtClean="0"/>
              <a:t>26-9-2022</a:t>
            </a:fld>
            <a:endParaRPr lang="nl-NL"/>
          </a:p>
        </p:txBody>
      </p:sp>
      <p:sp>
        <p:nvSpPr>
          <p:cNvPr id="4" name="Tijdelijke aanduiding voor voettekst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6A937DD8-B20A-47A6-AA94-FD478FAA3C28}" type="datetimeFigureOut">
              <a:rPr lang="nl-BE" smtClean="0"/>
              <a:pPr/>
              <a:t>26/09/2022</a:t>
            </a:fld>
            <a:endParaRPr lang="nl-BE"/>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544208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3988515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173558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85626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https://www.vlaanderen.be/slachtofferonthaal </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404502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https://www.vlaanderen.be/maatschappelijk-onderzoek</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118261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https://www.vlaanderen.be/procedure-bemiddeling-en-maatregelen</a:t>
            </a:r>
          </a:p>
          <a:p>
            <a:endParaRPr lang="nl-BE" dirty="0"/>
          </a:p>
          <a:p>
            <a:r>
              <a:rPr lang="nl-BE" dirty="0"/>
              <a:t>https://www.vlaanderen.be/tijdelijk-huisverbod</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298785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https://www.vlaanderen.be/vrijheid-onder-voorwaarden</a:t>
            </a: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318188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https://www.vlaanderen.be/autonome-werkstraf</a:t>
            </a:r>
          </a:p>
          <a:p>
            <a:r>
              <a:rPr lang="nl-BE" dirty="0"/>
              <a:t>https://www.vlaanderen.be/probatie</a:t>
            </a:r>
          </a:p>
          <a:p>
            <a:r>
              <a:rPr lang="nl-BE" dirty="0"/>
              <a:t>https://www.vlaanderen.be/autonome-probatiestraf</a:t>
            </a:r>
          </a:p>
          <a:p>
            <a:r>
              <a:rPr lang="nl-BE" dirty="0"/>
              <a:t>https://www.vlaanderen.be/elektronisch-toezicht</a:t>
            </a:r>
          </a:p>
          <a:p>
            <a:r>
              <a:rPr lang="nl-BE" dirty="0"/>
              <a:t>https://www.vlaanderen.be/voorlopige-of-voorwaardelijke-invrijheidstelling</a:t>
            </a:r>
          </a:p>
          <a:p>
            <a:r>
              <a:rPr lang="nl-BE" dirty="0"/>
              <a:t>https://www.vlaanderen.be/beperkte-detentie</a:t>
            </a:r>
          </a:p>
          <a:p>
            <a:r>
              <a:rPr lang="nl-BE" dirty="0"/>
              <a:t>https://www.vlaanderen.be/internering</a:t>
            </a:r>
          </a:p>
          <a:p>
            <a:r>
              <a:rPr lang="nl-BE" dirty="0"/>
              <a:t>https://www.vlaanderen.be/terbeschikkingstelling-van-de-strafuitvoeringsrechtbank</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1742251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3561345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16" name="Groeperen 15"/>
          <p:cNvGrpSpPr/>
          <p:nvPr userDrawn="1"/>
        </p:nvGrpSpPr>
        <p:grpSpPr>
          <a:xfrm>
            <a:off x="288003" y="216001"/>
            <a:ext cx="6033505" cy="4699106"/>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1332000" y="1917001"/>
            <a:ext cx="3816000" cy="1457999"/>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sp>
        <p:nvSpPr>
          <p:cNvPr id="3" name="Ondertitel 2"/>
          <p:cNvSpPr>
            <a:spLocks noGrp="1"/>
          </p:cNvSpPr>
          <p:nvPr>
            <p:ph type="subTitle" idx="1"/>
          </p:nvPr>
        </p:nvSpPr>
        <p:spPr>
          <a:xfrm>
            <a:off x="1333577" y="3488229"/>
            <a:ext cx="3816000" cy="918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86072" y="216355"/>
            <a:ext cx="1800000" cy="700303"/>
          </a:xfrm>
          <a:prstGeom prst="rect">
            <a:avLst/>
          </a:prstGeom>
        </p:spPr>
      </p:pic>
      <p:sp>
        <p:nvSpPr>
          <p:cNvPr id="14" name="Tijdelijke aanduiding voor tekst 2"/>
          <p:cNvSpPr>
            <a:spLocks noGrp="1"/>
          </p:cNvSpPr>
          <p:nvPr>
            <p:ph idx="12" hasCustomPrompt="1"/>
          </p:nvPr>
        </p:nvSpPr>
        <p:spPr>
          <a:xfrm>
            <a:off x="504001" y="4533079"/>
            <a:ext cx="4773240" cy="2646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pic>
        <p:nvPicPr>
          <p:cNvPr id="9" name="Afbeelding 8" descr="Afbeelding met tekst, teken, buiten&#10;&#10;Automatisch gegenereerde beschrijving">
            <a:extLst>
              <a:ext uri="{FF2B5EF4-FFF2-40B4-BE49-F238E27FC236}">
                <a16:creationId xmlns:a16="http://schemas.microsoft.com/office/drawing/2014/main" id="{98749223-58A9-43A6-AB15-70E436DEE1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6165" y="4424178"/>
            <a:ext cx="1143142" cy="496080"/>
          </a:xfrm>
          <a:prstGeom prst="rect">
            <a:avLst/>
          </a:prstGeom>
        </p:spPr>
      </p:pic>
    </p:spTree>
    <p:extLst>
      <p:ext uri="{BB962C8B-B14F-4D97-AF65-F5344CB8AC3E}">
        <p14:creationId xmlns:p14="http://schemas.microsoft.com/office/powerpoint/2010/main" val="127351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14894"/>
            <a:ext cx="8553506" cy="4699106"/>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2304000" y="1890002"/>
            <a:ext cx="5342082" cy="1184783"/>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sp>
        <p:nvSpPr>
          <p:cNvPr id="3" name="Ondertitel 2"/>
          <p:cNvSpPr>
            <a:spLocks noGrp="1"/>
          </p:cNvSpPr>
          <p:nvPr>
            <p:ph type="subTitle" idx="1"/>
          </p:nvPr>
        </p:nvSpPr>
        <p:spPr>
          <a:xfrm>
            <a:off x="2304000" y="3131027"/>
            <a:ext cx="5354606" cy="790281"/>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13" name="Tijdelijke aanduiding voor tekst 2"/>
          <p:cNvSpPr>
            <a:spLocks noGrp="1"/>
          </p:cNvSpPr>
          <p:nvPr>
            <p:ph idx="12" hasCustomPrompt="1"/>
          </p:nvPr>
        </p:nvSpPr>
        <p:spPr>
          <a:xfrm>
            <a:off x="504001" y="4533079"/>
            <a:ext cx="4773240" cy="2646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40187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76003" y="216001"/>
            <a:ext cx="7379999" cy="4699106"/>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996052" y="1578431"/>
            <a:ext cx="3816000" cy="1863000"/>
          </a:xfrm>
        </p:spPr>
        <p:txBody>
          <a:bodyPr anchor="t" anchorCtr="0">
            <a:noAutofit/>
          </a:bodyPr>
          <a:lstStyle>
            <a:lvl1pPr algn="l">
              <a:lnSpc>
                <a:spcPts val="5400"/>
              </a:lnSpc>
              <a:defRPr sz="5400"/>
            </a:lvl1pPr>
          </a:lstStyle>
          <a:p>
            <a:r>
              <a:rPr lang="nl-NL"/>
              <a:t>Klik om stijl te bewerken</a:t>
            </a:r>
            <a:endParaRPr lang="nl-BE" dirty="0"/>
          </a:p>
        </p:txBody>
      </p:sp>
      <p:sp>
        <p:nvSpPr>
          <p:cNvPr id="3" name="Ondertitel 2"/>
          <p:cNvSpPr>
            <a:spLocks noGrp="1"/>
          </p:cNvSpPr>
          <p:nvPr>
            <p:ph type="subTitle" idx="1"/>
          </p:nvPr>
        </p:nvSpPr>
        <p:spPr>
          <a:xfrm>
            <a:off x="4000832" y="3473717"/>
            <a:ext cx="3816000" cy="918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8000" y="216355"/>
            <a:ext cx="1800000" cy="700303"/>
          </a:xfrm>
          <a:prstGeom prst="rect">
            <a:avLst/>
          </a:prstGeom>
        </p:spPr>
      </p:pic>
      <p:sp>
        <p:nvSpPr>
          <p:cNvPr id="12" name="Tijdelijke aanduiding voor tekst 2"/>
          <p:cNvSpPr>
            <a:spLocks noGrp="1"/>
          </p:cNvSpPr>
          <p:nvPr>
            <p:ph idx="12" hasCustomPrompt="1"/>
          </p:nvPr>
        </p:nvSpPr>
        <p:spPr>
          <a:xfrm>
            <a:off x="3636022" y="4533079"/>
            <a:ext cx="4773240" cy="2646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dirty="0"/>
              <a:t>KLIK OM DE MODELSTIJLEN TE BEWERKEN</a:t>
            </a:r>
          </a:p>
          <a:p>
            <a:pPr lvl="4"/>
            <a:endParaRPr lang="nl-BE" dirty="0"/>
          </a:p>
        </p:txBody>
      </p:sp>
      <p:pic>
        <p:nvPicPr>
          <p:cNvPr id="9" name="Afbeelding 8" descr="Afbeelding met tekst, teken, buiten&#10;&#10;Automatisch gegenereerde beschrijving">
            <a:extLst>
              <a:ext uri="{FF2B5EF4-FFF2-40B4-BE49-F238E27FC236}">
                <a16:creationId xmlns:a16="http://schemas.microsoft.com/office/drawing/2014/main" id="{0E15B1DD-8228-4537-ADC0-929B4CA583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998" y="4424178"/>
            <a:ext cx="1143142" cy="496080"/>
          </a:xfrm>
          <a:prstGeom prst="rect">
            <a:avLst/>
          </a:prstGeom>
        </p:spPr>
      </p:pic>
    </p:spTree>
    <p:extLst>
      <p:ext uri="{BB962C8B-B14F-4D97-AF65-F5344CB8AC3E}">
        <p14:creationId xmlns:p14="http://schemas.microsoft.com/office/powerpoint/2010/main" val="33842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11" name="Groep 10"/>
          <p:cNvGrpSpPr/>
          <p:nvPr userDrawn="1"/>
        </p:nvGrpSpPr>
        <p:grpSpPr>
          <a:xfrm>
            <a:off x="-1" y="0"/>
            <a:ext cx="6228000" cy="51435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7" name="Tijdelijke aanduiding voor dianummer 6"/>
          <p:cNvSpPr>
            <a:spLocks noGrp="1"/>
          </p:cNvSpPr>
          <p:nvPr>
            <p:ph type="sldNum" sz="quarter" idx="12"/>
          </p:nvPr>
        </p:nvSpPr>
        <p:spPr>
          <a:xfrm>
            <a:off x="6876017" y="4746210"/>
            <a:ext cx="2141621" cy="273844"/>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26/09/2022</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ctrTitle"/>
          </p:nvPr>
        </p:nvSpPr>
        <p:spPr>
          <a:xfrm>
            <a:off x="1332003" y="567635"/>
            <a:ext cx="3456131" cy="1350000"/>
          </a:xfrm>
        </p:spPr>
        <p:txBody>
          <a:bodyPr anchor="b" anchorCtr="0">
            <a:noAutofit/>
          </a:bodyPr>
          <a:lstStyle>
            <a:lvl1pPr algn="l">
              <a:lnSpc>
                <a:spcPts val="3800"/>
              </a:lnSpc>
              <a:defRPr sz="3700" b="0" i="0">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sp>
        <p:nvSpPr>
          <p:cNvPr id="5" name="Tijdelijke aanduiding voor inhoud 4"/>
          <p:cNvSpPr>
            <a:spLocks noGrp="1"/>
          </p:cNvSpPr>
          <p:nvPr>
            <p:ph sz="quarter" idx="13"/>
          </p:nvPr>
        </p:nvSpPr>
        <p:spPr>
          <a:xfrm>
            <a:off x="1332000" y="2240587"/>
            <a:ext cx="3112678" cy="2077574"/>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86066" y="216355"/>
            <a:ext cx="1800000" cy="700303"/>
          </a:xfrm>
          <a:prstGeom prst="rect">
            <a:avLst/>
          </a:prstGeom>
        </p:spPr>
      </p:pic>
      <p:pic>
        <p:nvPicPr>
          <p:cNvPr id="13" name="Afbeelding 12" descr="Afbeelding met tekst, teken, buiten&#10;&#10;Automatisch gegenereerde beschrijving">
            <a:extLst>
              <a:ext uri="{FF2B5EF4-FFF2-40B4-BE49-F238E27FC236}">
                <a16:creationId xmlns:a16="http://schemas.microsoft.com/office/drawing/2014/main" id="{4709CA4E-8DC8-4FEC-9693-97A315401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6165" y="4170178"/>
            <a:ext cx="1143142" cy="496080"/>
          </a:xfrm>
          <a:prstGeom prst="rect">
            <a:avLst/>
          </a:prstGeom>
        </p:spPr>
      </p:pic>
    </p:spTree>
    <p:extLst>
      <p:ext uri="{BB962C8B-B14F-4D97-AF65-F5344CB8AC3E}">
        <p14:creationId xmlns:p14="http://schemas.microsoft.com/office/powerpoint/2010/main" val="321018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dia_6">
    <p:spTree>
      <p:nvGrpSpPr>
        <p:cNvPr id="1" name=""/>
        <p:cNvGrpSpPr/>
        <p:nvPr/>
      </p:nvGrpSpPr>
      <p:grpSpPr>
        <a:xfrm>
          <a:off x="0" y="0"/>
          <a:ext cx="0" cy="0"/>
          <a:chOff x="0" y="0"/>
          <a:chExt cx="0" cy="0"/>
        </a:xfrm>
      </p:grpSpPr>
      <p:sp>
        <p:nvSpPr>
          <p:cNvPr id="12" name="Vrije vorm: vorm 11">
            <a:extLst>
              <a:ext uri="{FF2B5EF4-FFF2-40B4-BE49-F238E27FC236}">
                <a16:creationId xmlns:a16="http://schemas.microsoft.com/office/drawing/2014/main" id="{5B48A23E-874B-45DF-B53D-CEC7FB70A9ED}"/>
              </a:ext>
            </a:extLst>
          </p:cNvPr>
          <p:cNvSpPr/>
          <p:nvPr userDrawn="1"/>
        </p:nvSpPr>
        <p:spPr>
          <a:xfrm>
            <a:off x="7349824" y="2"/>
            <a:ext cx="1794174" cy="5151871"/>
          </a:xfrm>
          <a:custGeom>
            <a:avLst/>
            <a:gdLst>
              <a:gd name="connsiteX0" fmla="*/ 0 w 1794174"/>
              <a:gd name="connsiteY0" fmla="*/ 0 h 5151871"/>
              <a:gd name="connsiteX1" fmla="*/ 1794174 w 1794174"/>
              <a:gd name="connsiteY1" fmla="*/ 0 h 5151871"/>
              <a:gd name="connsiteX2" fmla="*/ 1794174 w 1794174"/>
              <a:gd name="connsiteY2" fmla="*/ 5151871 h 5151871"/>
              <a:gd name="connsiteX3" fmla="*/ 1768319 w 1794174"/>
              <a:gd name="connsiteY3" fmla="*/ 5151871 h 5151871"/>
              <a:gd name="connsiteX4" fmla="*/ 0 w 1794174"/>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74" h="5151871">
                <a:moveTo>
                  <a:pt x="0" y="0"/>
                </a:moveTo>
                <a:lnTo>
                  <a:pt x="1794174" y="0"/>
                </a:lnTo>
                <a:lnTo>
                  <a:pt x="1794174" y="5151871"/>
                </a:lnTo>
                <a:lnTo>
                  <a:pt x="1768319"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56000" y="270355"/>
            <a:ext cx="1800000" cy="700303"/>
          </a:xfrm>
          <a:prstGeom prst="rect">
            <a:avLst/>
          </a:prstGeom>
        </p:spPr>
      </p:pic>
      <p:sp>
        <p:nvSpPr>
          <p:cNvPr id="2" name="Titel 1"/>
          <p:cNvSpPr>
            <a:spLocks noGrp="1"/>
          </p:cNvSpPr>
          <p:nvPr>
            <p:ph type="ctrTitle" hasCustomPrompt="1"/>
          </p:nvPr>
        </p:nvSpPr>
        <p:spPr>
          <a:xfrm>
            <a:off x="288000" y="1199660"/>
            <a:ext cx="6208830" cy="3216146"/>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8000" y="4424178"/>
            <a:ext cx="7416000" cy="496080"/>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5" name="Afbeelding 4" descr="Afbeelding met tekst, teken, buiten&#10;&#10;Automatisch gegenereerde beschrijving">
            <a:extLst>
              <a:ext uri="{FF2B5EF4-FFF2-40B4-BE49-F238E27FC236}">
                <a16:creationId xmlns:a16="http://schemas.microsoft.com/office/drawing/2014/main" id="{11ECE526-7C4A-4041-87FA-3C5E4F57A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6165" y="4424178"/>
            <a:ext cx="1143142" cy="496080"/>
          </a:xfrm>
          <a:prstGeom prst="rect">
            <a:avLst/>
          </a:prstGeom>
        </p:spPr>
      </p:pic>
    </p:spTree>
    <p:extLst>
      <p:ext uri="{BB962C8B-B14F-4D97-AF65-F5344CB8AC3E}">
        <p14:creationId xmlns:p14="http://schemas.microsoft.com/office/powerpoint/2010/main" val="422517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dia_14">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56000" y="270355"/>
            <a:ext cx="1800000" cy="700303"/>
          </a:xfrm>
          <a:prstGeom prst="rect">
            <a:avLst/>
          </a:prstGeom>
        </p:spPr>
      </p:pic>
      <p:sp>
        <p:nvSpPr>
          <p:cNvPr id="2" name="Titel 1"/>
          <p:cNvSpPr>
            <a:spLocks noGrp="1"/>
          </p:cNvSpPr>
          <p:nvPr>
            <p:ph type="ctrTitle" hasCustomPrompt="1"/>
          </p:nvPr>
        </p:nvSpPr>
        <p:spPr>
          <a:xfrm>
            <a:off x="368845" y="612360"/>
            <a:ext cx="6208830" cy="3216146"/>
          </a:xfrm>
        </p:spPr>
        <p:txBody>
          <a:bodyPr anchor="t" anchorCtr="0">
            <a:noAutofit/>
          </a:bodyPr>
          <a:lstStyle>
            <a:lvl1pPr indent="0" algn="l">
              <a:lnSpc>
                <a:spcPts val="5400"/>
              </a:lnSpc>
              <a:defRPr sz="5400" b="0">
                <a:solidFill>
                  <a:schemeClr val="tx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368845" y="270000"/>
            <a:ext cx="7416000" cy="496080"/>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7" name="Afbeelding 6" descr="Afbeelding met tekst, teken, buiten&#10;&#10;Automatisch gegenereerde beschrijving">
            <a:extLst>
              <a:ext uri="{FF2B5EF4-FFF2-40B4-BE49-F238E27FC236}">
                <a16:creationId xmlns:a16="http://schemas.microsoft.com/office/drawing/2014/main" id="{E7026F7F-0FA6-4AB2-9B2B-81160418FF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6165" y="4424178"/>
            <a:ext cx="1143142" cy="496080"/>
          </a:xfrm>
          <a:prstGeom prst="rect">
            <a:avLst/>
          </a:prstGeom>
        </p:spPr>
      </p:pic>
    </p:spTree>
    <p:extLst>
      <p:ext uri="{BB962C8B-B14F-4D97-AF65-F5344CB8AC3E}">
        <p14:creationId xmlns:p14="http://schemas.microsoft.com/office/powerpoint/2010/main" val="73278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567000"/>
            <a:ext cx="7416000" cy="837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4754700"/>
            <a:ext cx="900000" cy="27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endParaRPr lang="nl-BE" dirty="0"/>
          </a:p>
        </p:txBody>
      </p:sp>
      <p:sp>
        <p:nvSpPr>
          <p:cNvPr id="8" name="Tijdelijke aanduiding voor voettekst 4"/>
          <p:cNvSpPr>
            <a:spLocks noGrp="1"/>
          </p:cNvSpPr>
          <p:nvPr>
            <p:ph type="ftr" sz="quarter" idx="3"/>
          </p:nvPr>
        </p:nvSpPr>
        <p:spPr>
          <a:xfrm>
            <a:off x="3993393" y="4754700"/>
            <a:ext cx="1890000" cy="27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4754700"/>
            <a:ext cx="540000" cy="27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436400"/>
            <a:ext cx="7444800" cy="32643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 id="2147483738" r:id="rId5"/>
    <p:sldLayoutId id="2147483744" r:id="rId6"/>
  </p:sldLayoutIdLst>
  <p:hf hdr="0" ftr="0" dt="0"/>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8"/>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9"/>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0"/>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1"/>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8"/>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560C-F8E6-804F-86E9-2CB1E71C3E1C}"/>
              </a:ext>
            </a:extLst>
          </p:cNvPr>
          <p:cNvSpPr>
            <a:spLocks noGrp="1"/>
          </p:cNvSpPr>
          <p:nvPr>
            <p:ph type="ctrTitle"/>
          </p:nvPr>
        </p:nvSpPr>
        <p:spPr>
          <a:xfrm>
            <a:off x="-684106" y="1649046"/>
            <a:ext cx="7249030" cy="2591061"/>
          </a:xfrm>
        </p:spPr>
        <p:txBody>
          <a:bodyPr/>
          <a:lstStyle/>
          <a:p>
            <a:pPr algn="r">
              <a:lnSpc>
                <a:spcPct val="100000"/>
              </a:lnSpc>
            </a:pPr>
            <a:r>
              <a:rPr lang="en-US" sz="6600" dirty="0"/>
              <a:t>VOORSTELLING JUSTITIEHUIS</a:t>
            </a:r>
            <a:br>
              <a:rPr lang="en-US" sz="6600" dirty="0"/>
            </a:br>
            <a:br>
              <a:rPr lang="en-US" sz="2400" dirty="0">
                <a:solidFill>
                  <a:srgbClr val="00B0F0"/>
                </a:solidFill>
              </a:rPr>
            </a:br>
            <a:r>
              <a:rPr lang="es-ES" sz="1800" dirty="0"/>
              <a:t>De Maeseneer Esther </a:t>
            </a:r>
            <a:br>
              <a:rPr lang="es-ES" sz="1800" dirty="0"/>
            </a:br>
            <a:r>
              <a:rPr lang="es-ES" sz="1800" dirty="0"/>
              <a:t>Vierendeels Stien</a:t>
            </a:r>
            <a:endParaRPr lang="en-US" sz="1800" dirty="0"/>
          </a:p>
        </p:txBody>
      </p:sp>
    </p:spTree>
    <p:extLst>
      <p:ext uri="{BB962C8B-B14F-4D97-AF65-F5344CB8AC3E}">
        <p14:creationId xmlns:p14="http://schemas.microsoft.com/office/powerpoint/2010/main" val="3496287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014C7BA-DD1C-44CA-9049-B71D577AAD19}"/>
              </a:ext>
            </a:extLst>
          </p:cNvPr>
          <p:cNvSpPr>
            <a:spLocks noGrp="1"/>
          </p:cNvSpPr>
          <p:nvPr>
            <p:ph type="ctrTitle"/>
          </p:nvPr>
        </p:nvSpPr>
        <p:spPr>
          <a:xfrm>
            <a:off x="445477" y="2266462"/>
            <a:ext cx="7237045" cy="1108538"/>
          </a:xfrm>
        </p:spPr>
        <p:txBody>
          <a:bodyPr/>
          <a:lstStyle/>
          <a:p>
            <a:r>
              <a:rPr lang="nl-BE" dirty="0"/>
              <a:t>DADERBEGELEIDING</a:t>
            </a:r>
          </a:p>
        </p:txBody>
      </p:sp>
      <p:sp>
        <p:nvSpPr>
          <p:cNvPr id="5" name="Ondertitel 4">
            <a:extLst>
              <a:ext uri="{FF2B5EF4-FFF2-40B4-BE49-F238E27FC236}">
                <a16:creationId xmlns:a16="http://schemas.microsoft.com/office/drawing/2014/main" id="{FCD705CB-F7BA-4F11-ADB1-A74711D4AB14}"/>
              </a:ext>
            </a:extLst>
          </p:cNvPr>
          <p:cNvSpPr>
            <a:spLocks noGrp="1"/>
          </p:cNvSpPr>
          <p:nvPr>
            <p:ph type="subTitle" idx="1"/>
          </p:nvPr>
        </p:nvSpPr>
        <p:spPr/>
        <p:txBody>
          <a:bodyPr/>
          <a:lstStyle/>
          <a:p>
            <a:r>
              <a:rPr lang="nl-BE" dirty="0"/>
              <a:t> </a:t>
            </a:r>
          </a:p>
        </p:txBody>
      </p:sp>
      <p:sp>
        <p:nvSpPr>
          <p:cNvPr id="6" name="Tijdelijke aanduiding voor inhoud 5">
            <a:extLst>
              <a:ext uri="{FF2B5EF4-FFF2-40B4-BE49-F238E27FC236}">
                <a16:creationId xmlns:a16="http://schemas.microsoft.com/office/drawing/2014/main" id="{46C308B2-D85A-4816-80BE-D3C231337E3C}"/>
              </a:ext>
            </a:extLst>
          </p:cNvPr>
          <p:cNvSpPr>
            <a:spLocks noGrp="1"/>
          </p:cNvSpPr>
          <p:nvPr>
            <p:ph idx="12"/>
          </p:nvPr>
        </p:nvSpPr>
        <p:spPr/>
        <p:txBody>
          <a:bodyPr/>
          <a:lstStyle/>
          <a:p>
            <a:r>
              <a:rPr lang="nl-BE" dirty="0"/>
              <a:t> </a:t>
            </a:r>
          </a:p>
        </p:txBody>
      </p:sp>
    </p:spTree>
    <p:extLst>
      <p:ext uri="{BB962C8B-B14F-4D97-AF65-F5344CB8AC3E}">
        <p14:creationId xmlns:p14="http://schemas.microsoft.com/office/powerpoint/2010/main" val="39503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8687-C93A-294C-B6EC-454DB94C3187}"/>
              </a:ext>
            </a:extLst>
          </p:cNvPr>
          <p:cNvSpPr>
            <a:spLocks noGrp="1"/>
          </p:cNvSpPr>
          <p:nvPr>
            <p:ph type="ctrTitle"/>
          </p:nvPr>
        </p:nvSpPr>
        <p:spPr>
          <a:xfrm>
            <a:off x="257908" y="844062"/>
            <a:ext cx="6818141" cy="4029438"/>
          </a:xfrm>
        </p:spPr>
        <p:txBody>
          <a:bodyPr anchor="ctr"/>
          <a:lstStyle/>
          <a:p>
            <a:pPr>
              <a:lnSpc>
                <a:spcPct val="100000"/>
              </a:lnSpc>
            </a:pPr>
            <a:br>
              <a:rPr lang="nl-NL" sz="1200" dirty="0"/>
            </a:br>
            <a:endParaRPr lang="en-US" sz="1200" dirty="0"/>
          </a:p>
        </p:txBody>
      </p:sp>
      <p:sp>
        <p:nvSpPr>
          <p:cNvPr id="3" name="Subtitle 2">
            <a:extLst>
              <a:ext uri="{FF2B5EF4-FFF2-40B4-BE49-F238E27FC236}">
                <a16:creationId xmlns:a16="http://schemas.microsoft.com/office/drawing/2014/main" id="{2B3B5041-6231-9F44-A59B-E38499867071}"/>
              </a:ext>
            </a:extLst>
          </p:cNvPr>
          <p:cNvSpPr>
            <a:spLocks noGrp="1"/>
          </p:cNvSpPr>
          <p:nvPr>
            <p:ph type="subTitle" idx="1"/>
          </p:nvPr>
        </p:nvSpPr>
        <p:spPr>
          <a:xfrm>
            <a:off x="611122" y="347982"/>
            <a:ext cx="7416000" cy="496080"/>
          </a:xfrm>
        </p:spPr>
        <p:txBody>
          <a:bodyPr/>
          <a:lstStyle/>
          <a:p>
            <a:r>
              <a:rPr lang="en-US" sz="2400" b="1" dirty="0"/>
              <a:t>DADERBEGELEIDING</a:t>
            </a:r>
          </a:p>
        </p:txBody>
      </p:sp>
      <p:sp>
        <p:nvSpPr>
          <p:cNvPr id="4" name="Tekstvak 3">
            <a:extLst>
              <a:ext uri="{FF2B5EF4-FFF2-40B4-BE49-F238E27FC236}">
                <a16:creationId xmlns:a16="http://schemas.microsoft.com/office/drawing/2014/main" id="{97207D52-6386-4359-B041-732AFE02F600}"/>
              </a:ext>
            </a:extLst>
          </p:cNvPr>
          <p:cNvSpPr txBox="1"/>
          <p:nvPr/>
        </p:nvSpPr>
        <p:spPr>
          <a:xfrm>
            <a:off x="611122" y="781539"/>
            <a:ext cx="7310491" cy="4201150"/>
          </a:xfrm>
          <a:prstGeom prst="rect">
            <a:avLst/>
          </a:prstGeom>
          <a:noFill/>
        </p:spPr>
        <p:txBody>
          <a:bodyPr wrap="square" rtlCol="0">
            <a:spAutoFit/>
          </a:bodyPr>
          <a:lstStyle/>
          <a:p>
            <a:r>
              <a:rPr lang="nl-NL" sz="1300" dirty="0">
                <a:latin typeface="FlandersArtSans-Bold" panose="00000800000000000000" pitchFamily="2" charset="0"/>
              </a:rPr>
              <a:t>= GEDWONGEN BEGELEIDING</a:t>
            </a:r>
          </a:p>
          <a:p>
            <a:endParaRPr lang="nl-NL" sz="1300" dirty="0">
              <a:latin typeface="FlandersArtSans-Bold" panose="00000800000000000000" pitchFamily="2" charset="0"/>
            </a:endParaRPr>
          </a:p>
          <a:p>
            <a:pPr marL="171450" indent="-171450">
              <a:buFont typeface="Wingdings" panose="05000000000000000000" pitchFamily="2" charset="2"/>
              <a:buChar char="Ø"/>
            </a:pPr>
            <a:r>
              <a:rPr lang="nl-NL" sz="1300" dirty="0">
                <a:solidFill>
                  <a:srgbClr val="333332"/>
                </a:solidFill>
                <a:latin typeface="Flanders Art Sans" panose="020B0604020202020204" charset="0"/>
              </a:rPr>
              <a:t>Starten vanuit </a:t>
            </a:r>
            <a:r>
              <a:rPr lang="nl-NL" sz="1300" b="1" dirty="0">
                <a:solidFill>
                  <a:srgbClr val="333332"/>
                </a:solidFill>
                <a:latin typeface="Flanders Art Sans" panose="020B0604020202020204" charset="0"/>
              </a:rPr>
              <a:t>mandaat</a:t>
            </a:r>
            <a:r>
              <a:rPr lang="nl-NL" sz="1300" dirty="0">
                <a:solidFill>
                  <a:srgbClr val="333332"/>
                </a:solidFill>
                <a:latin typeface="Flanders Art Sans" panose="020B0604020202020204" charset="0"/>
              </a:rPr>
              <a:t> </a:t>
            </a:r>
          </a:p>
          <a:p>
            <a:endParaRPr lang="nl-NL" sz="1300" dirty="0">
              <a:solidFill>
                <a:srgbClr val="333332"/>
              </a:solidFill>
              <a:latin typeface="Flanders Art Sans" panose="020B0604020202020204" charset="0"/>
            </a:endParaRPr>
          </a:p>
          <a:p>
            <a:pPr marL="171450" indent="-171450">
              <a:buFont typeface="Wingdings" panose="05000000000000000000" pitchFamily="2" charset="2"/>
              <a:buChar char="Ø"/>
            </a:pPr>
            <a:r>
              <a:rPr lang="nl-NL" sz="1300" dirty="0">
                <a:solidFill>
                  <a:srgbClr val="333332"/>
                </a:solidFill>
                <a:latin typeface="Flanders Art Sans" panose="020B0604020202020204" charset="0"/>
              </a:rPr>
              <a:t>De taak van de </a:t>
            </a:r>
            <a:r>
              <a:rPr lang="nl-NL" sz="1300" b="1" dirty="0" err="1">
                <a:solidFill>
                  <a:srgbClr val="333332"/>
                </a:solidFill>
                <a:latin typeface="Flanders Art Sans" panose="020B0604020202020204" charset="0"/>
              </a:rPr>
              <a:t>justitieassistent</a:t>
            </a:r>
            <a:r>
              <a:rPr lang="nl-NL" sz="1300" dirty="0">
                <a:solidFill>
                  <a:srgbClr val="333332"/>
                </a:solidFill>
                <a:latin typeface="Flanders Art Sans" panose="020B0604020202020204" charset="0"/>
              </a:rPr>
              <a:t> in de strafrechtelijke opdracht is van tweeërlei aard: </a:t>
            </a:r>
          </a:p>
          <a:p>
            <a:pPr marL="171450" indent="-171450">
              <a:buFont typeface="Wingdings" panose="05000000000000000000" pitchFamily="2" charset="2"/>
              <a:buChar char="Ø"/>
            </a:pPr>
            <a:endParaRPr lang="nl-NL" sz="1300" dirty="0">
              <a:solidFill>
                <a:srgbClr val="333332"/>
              </a:solidFill>
              <a:latin typeface="Flanders Art Sans" panose="020B0604020202020204" charset="0"/>
            </a:endParaRPr>
          </a:p>
          <a:p>
            <a:pPr marL="171450" indent="-171450">
              <a:buFont typeface="Arial" panose="020B0604020202020204" pitchFamily="34" charset="0"/>
              <a:buChar char="•"/>
            </a:pPr>
            <a:r>
              <a:rPr lang="nl-NL" sz="1300" dirty="0">
                <a:solidFill>
                  <a:srgbClr val="333332"/>
                </a:solidFill>
                <a:latin typeface="Flanders Art Sans" panose="020B0604020202020204" charset="0"/>
              </a:rPr>
              <a:t> </a:t>
            </a:r>
            <a:r>
              <a:rPr lang="nl-NL" sz="1300" b="1" dirty="0">
                <a:solidFill>
                  <a:srgbClr val="333332"/>
                </a:solidFill>
                <a:latin typeface="Flanders Art Sans" panose="020B0604020202020204" charset="0"/>
              </a:rPr>
              <a:t>Voorlichtingsopdracht</a:t>
            </a:r>
            <a:r>
              <a:rPr lang="nl-NL" sz="1300" dirty="0">
                <a:solidFill>
                  <a:srgbClr val="333332"/>
                </a:solidFill>
                <a:latin typeface="Flanders Art Sans" panose="020B0604020202020204" charset="0"/>
              </a:rPr>
              <a:t>: heeft tot doel de opdrachtgever te informeren zodat zij een beslissing op maat van de justitiabele kunnen nemen. </a:t>
            </a:r>
          </a:p>
          <a:p>
            <a:pPr marL="171450" indent="-171450">
              <a:buFont typeface="Arial" panose="020B0604020202020204" pitchFamily="34" charset="0"/>
              <a:buChar char="•"/>
            </a:pPr>
            <a:endParaRPr lang="nl-NL" sz="1300" dirty="0">
              <a:solidFill>
                <a:srgbClr val="333332"/>
              </a:solidFill>
              <a:latin typeface="Flanders Art Sans" panose="020B0604020202020204" charset="0"/>
            </a:endParaRPr>
          </a:p>
          <a:p>
            <a:pPr marL="171450" indent="-171450">
              <a:buFont typeface="Arial" panose="020B0604020202020204" pitchFamily="34" charset="0"/>
              <a:buChar char="•"/>
            </a:pPr>
            <a:r>
              <a:rPr lang="nl-NL" sz="1300" b="1" dirty="0">
                <a:solidFill>
                  <a:srgbClr val="333332"/>
                </a:solidFill>
                <a:latin typeface="Flanders Art Sans" panose="020B0604020202020204" charset="0"/>
              </a:rPr>
              <a:t>Opdrachten van begeleiding en toezicht</a:t>
            </a:r>
            <a:r>
              <a:rPr lang="nl-NL" sz="1300" dirty="0">
                <a:solidFill>
                  <a:srgbClr val="333332"/>
                </a:solidFill>
                <a:latin typeface="Flanders Art Sans" panose="020B0604020202020204" charset="0"/>
              </a:rPr>
              <a:t>: de voorwaarden verbonden aan het mandaat zijn onze werkinstrumenten. Enerzijds gaan we de justitiabele begeleiden en anderzijds toezicht uitoefenen op de naleving van de hem opgelegde voorwaarden</a:t>
            </a:r>
          </a:p>
          <a:p>
            <a:endParaRPr lang="nl-NL" sz="1300" dirty="0">
              <a:solidFill>
                <a:srgbClr val="333332"/>
              </a:solidFill>
              <a:latin typeface="Flanders Art Sans" panose="020B0604020202020204" charset="0"/>
            </a:endParaRPr>
          </a:p>
          <a:p>
            <a:pPr marL="171450" indent="-171450">
              <a:buFont typeface="Arial" panose="020B0604020202020204" pitchFamily="34" charset="0"/>
              <a:buChar char="•"/>
            </a:pPr>
            <a:endParaRPr lang="nl-NL" sz="1300" dirty="0">
              <a:solidFill>
                <a:srgbClr val="333332"/>
              </a:solidFill>
              <a:latin typeface="Flanders Art Sans" panose="020B0604020202020204" charset="0"/>
            </a:endParaRPr>
          </a:p>
          <a:p>
            <a:pPr marL="171450" indent="-171450">
              <a:buFont typeface="Wingdings" panose="05000000000000000000" pitchFamily="2" charset="2"/>
              <a:buChar char="Ø"/>
            </a:pPr>
            <a:r>
              <a:rPr lang="nl-NL" sz="1300" dirty="0">
                <a:solidFill>
                  <a:srgbClr val="333332"/>
                </a:solidFill>
                <a:latin typeface="Flanders Art Sans" panose="020B0604020202020204" charset="0"/>
              </a:rPr>
              <a:t> </a:t>
            </a:r>
            <a:r>
              <a:rPr lang="nl-NL" sz="1300" b="1" dirty="0">
                <a:solidFill>
                  <a:srgbClr val="333332"/>
                </a:solidFill>
                <a:latin typeface="Flanders Art Sans" panose="020B0604020202020204" charset="0"/>
              </a:rPr>
              <a:t>Rapportage</a:t>
            </a:r>
            <a:r>
              <a:rPr lang="nl-NL" sz="1300" dirty="0">
                <a:solidFill>
                  <a:srgbClr val="333332"/>
                </a:solidFill>
                <a:latin typeface="Flanders Art Sans" panose="020B0604020202020204" charset="0"/>
              </a:rPr>
              <a:t> aan opdrachtgever</a:t>
            </a:r>
          </a:p>
          <a:p>
            <a:pPr marL="171450" indent="-171450">
              <a:buFont typeface="Arial" panose="020B0604020202020204" pitchFamily="34" charset="0"/>
              <a:buChar char="•"/>
            </a:pPr>
            <a:endParaRPr lang="nl-NL" sz="1200" dirty="0">
              <a:solidFill>
                <a:srgbClr val="333332"/>
              </a:solidFill>
              <a:latin typeface="FlandersArtSans-Bold" panose="00000800000000000000" pitchFamily="2" charset="0"/>
            </a:endParaRPr>
          </a:p>
          <a:p>
            <a:pPr marL="171450" indent="-171450">
              <a:buFont typeface="Arial" panose="020B0604020202020204" pitchFamily="34" charset="0"/>
              <a:buChar char="•"/>
            </a:pPr>
            <a:endParaRPr lang="nl-NL" sz="1200" b="0" i="0" dirty="0">
              <a:solidFill>
                <a:srgbClr val="333332"/>
              </a:solidFill>
              <a:effectLst/>
              <a:latin typeface="FlandersArtSans-Bold" panose="00000800000000000000" pitchFamily="2" charset="0"/>
            </a:endParaRPr>
          </a:p>
          <a:p>
            <a:endParaRPr lang="nl-NL" sz="1200" b="0" i="0" dirty="0">
              <a:solidFill>
                <a:srgbClr val="333332"/>
              </a:solidFill>
              <a:effectLst/>
              <a:latin typeface="FlandersArtSans-Bold" panose="00000800000000000000" pitchFamily="2" charset="0"/>
            </a:endParaRPr>
          </a:p>
          <a:p>
            <a:endParaRPr lang="nl-NL" sz="1200" dirty="0">
              <a:solidFill>
                <a:srgbClr val="333332"/>
              </a:solidFill>
              <a:latin typeface="FlandersArtSans-Bold" panose="00000800000000000000" pitchFamily="2" charset="0"/>
            </a:endParaRPr>
          </a:p>
          <a:p>
            <a:endParaRPr lang="nl-NL" sz="1200" b="0" i="0" dirty="0">
              <a:solidFill>
                <a:srgbClr val="333332"/>
              </a:solidFill>
              <a:effectLst/>
              <a:latin typeface="FlandersArtSans-Bold" panose="00000800000000000000" pitchFamily="2" charset="0"/>
            </a:endParaRPr>
          </a:p>
          <a:p>
            <a:endParaRPr lang="nl-NL" sz="1200" dirty="0">
              <a:latin typeface="FlandersArtSans-Bold" panose="00000800000000000000" pitchFamily="2" charset="0"/>
            </a:endParaRPr>
          </a:p>
        </p:txBody>
      </p:sp>
    </p:spTree>
    <p:extLst>
      <p:ext uri="{BB962C8B-B14F-4D97-AF65-F5344CB8AC3E}">
        <p14:creationId xmlns:p14="http://schemas.microsoft.com/office/powerpoint/2010/main" val="290168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8687-C93A-294C-B6EC-454DB94C3187}"/>
              </a:ext>
            </a:extLst>
          </p:cNvPr>
          <p:cNvSpPr>
            <a:spLocks noGrp="1"/>
          </p:cNvSpPr>
          <p:nvPr>
            <p:ph type="ctrTitle"/>
          </p:nvPr>
        </p:nvSpPr>
        <p:spPr>
          <a:xfrm>
            <a:off x="257908" y="844062"/>
            <a:ext cx="6818141" cy="4029438"/>
          </a:xfrm>
        </p:spPr>
        <p:txBody>
          <a:bodyPr anchor="ctr"/>
          <a:lstStyle/>
          <a:p>
            <a:pPr>
              <a:lnSpc>
                <a:spcPct val="100000"/>
              </a:lnSpc>
            </a:pPr>
            <a:br>
              <a:rPr lang="nl-NL" sz="1200" dirty="0"/>
            </a:br>
            <a:endParaRPr lang="en-US" sz="1200" dirty="0"/>
          </a:p>
        </p:txBody>
      </p:sp>
      <p:sp>
        <p:nvSpPr>
          <p:cNvPr id="3" name="Subtitle 2">
            <a:extLst>
              <a:ext uri="{FF2B5EF4-FFF2-40B4-BE49-F238E27FC236}">
                <a16:creationId xmlns:a16="http://schemas.microsoft.com/office/drawing/2014/main" id="{2B3B5041-6231-9F44-A59B-E38499867071}"/>
              </a:ext>
            </a:extLst>
          </p:cNvPr>
          <p:cNvSpPr>
            <a:spLocks noGrp="1"/>
          </p:cNvSpPr>
          <p:nvPr>
            <p:ph type="subTitle" idx="1"/>
          </p:nvPr>
        </p:nvSpPr>
        <p:spPr>
          <a:xfrm>
            <a:off x="611122" y="347982"/>
            <a:ext cx="7416000" cy="496080"/>
          </a:xfrm>
        </p:spPr>
        <p:txBody>
          <a:bodyPr/>
          <a:lstStyle/>
          <a:p>
            <a:r>
              <a:rPr lang="en-US" sz="2400" b="1" dirty="0"/>
              <a:t>DADERBEGELEIDING</a:t>
            </a:r>
          </a:p>
        </p:txBody>
      </p:sp>
      <p:sp>
        <p:nvSpPr>
          <p:cNvPr id="4" name="Tekstvak 3">
            <a:extLst>
              <a:ext uri="{FF2B5EF4-FFF2-40B4-BE49-F238E27FC236}">
                <a16:creationId xmlns:a16="http://schemas.microsoft.com/office/drawing/2014/main" id="{97207D52-6386-4359-B041-732AFE02F600}"/>
              </a:ext>
            </a:extLst>
          </p:cNvPr>
          <p:cNvSpPr txBox="1"/>
          <p:nvPr/>
        </p:nvSpPr>
        <p:spPr>
          <a:xfrm>
            <a:off x="611122" y="781539"/>
            <a:ext cx="7310491" cy="2785378"/>
          </a:xfrm>
          <a:prstGeom prst="rect">
            <a:avLst/>
          </a:prstGeom>
          <a:noFill/>
        </p:spPr>
        <p:txBody>
          <a:bodyPr wrap="square" rtlCol="0">
            <a:spAutoFit/>
          </a:bodyPr>
          <a:lstStyle/>
          <a:p>
            <a:r>
              <a:rPr lang="nl-NL" sz="1300" dirty="0">
                <a:latin typeface="FlandersArtSans-Bold" panose="00000800000000000000" pitchFamily="2" charset="0"/>
              </a:rPr>
              <a:t>= GEDWONGEN BEGELEIDING</a:t>
            </a:r>
          </a:p>
          <a:p>
            <a:endParaRPr lang="nl-NL" sz="1300" dirty="0">
              <a:latin typeface="FlandersArtSans-Bold" panose="00000800000000000000" pitchFamily="2" charset="0"/>
            </a:endParaRPr>
          </a:p>
          <a:p>
            <a:endParaRPr lang="nl-NL" sz="1300" dirty="0">
              <a:solidFill>
                <a:srgbClr val="333332"/>
              </a:solidFill>
              <a:latin typeface="Flanders Art Sans" panose="020B0604020202020204" charset="0"/>
            </a:endParaRPr>
          </a:p>
          <a:p>
            <a:pPr marL="171450" indent="-171450">
              <a:buFont typeface="Wingdings" panose="05000000000000000000" pitchFamily="2" charset="2"/>
              <a:buChar char="Ø"/>
            </a:pPr>
            <a:r>
              <a:rPr lang="nl-NL" sz="1300" dirty="0">
                <a:solidFill>
                  <a:srgbClr val="333332"/>
                </a:solidFill>
                <a:latin typeface="Flanders Art Sans" panose="020B0604020202020204" charset="0"/>
              </a:rPr>
              <a:t>Cliënt: heeft niet noodzakelijk zelf een </a:t>
            </a:r>
            <a:r>
              <a:rPr lang="nl-NL" sz="1300" b="1" dirty="0">
                <a:solidFill>
                  <a:srgbClr val="333332"/>
                </a:solidFill>
                <a:latin typeface="Flanders Art Sans" panose="020B0604020202020204" charset="0"/>
              </a:rPr>
              <a:t>hulpvraag</a:t>
            </a:r>
            <a:r>
              <a:rPr lang="nl-NL" sz="1300" dirty="0">
                <a:solidFill>
                  <a:srgbClr val="333332"/>
                </a:solidFill>
                <a:latin typeface="Flanders Art Sans" panose="020B0604020202020204" charset="0"/>
              </a:rPr>
              <a:t> </a:t>
            </a:r>
          </a:p>
          <a:p>
            <a:pPr marL="171450" indent="-171450">
              <a:buFont typeface="Wingdings" panose="05000000000000000000" pitchFamily="2" charset="2"/>
              <a:buChar char="Ø"/>
            </a:pPr>
            <a:endParaRPr lang="nl-NL" sz="1300" dirty="0">
              <a:solidFill>
                <a:srgbClr val="333332"/>
              </a:solidFill>
              <a:latin typeface="Flanders Art Sans" panose="020B0604020202020204" charset="0"/>
            </a:endParaRPr>
          </a:p>
          <a:p>
            <a:pPr marL="171450" indent="-171450">
              <a:buFont typeface="Wingdings" panose="05000000000000000000" pitchFamily="2" charset="2"/>
              <a:buChar char="Ø"/>
            </a:pPr>
            <a:r>
              <a:rPr lang="nl-NL" sz="1300" b="1" dirty="0">
                <a:solidFill>
                  <a:srgbClr val="333332"/>
                </a:solidFill>
                <a:latin typeface="Flanders Art Sans" panose="020B0604020202020204" charset="0"/>
              </a:rPr>
              <a:t>Intermediaire</a:t>
            </a:r>
            <a:r>
              <a:rPr lang="nl-NL" sz="1300" dirty="0">
                <a:solidFill>
                  <a:srgbClr val="333332"/>
                </a:solidFill>
                <a:latin typeface="Flanders Art Sans" panose="020B0604020202020204" charset="0"/>
              </a:rPr>
              <a:t> </a:t>
            </a:r>
            <a:r>
              <a:rPr lang="nl-NL" sz="1300" b="1" dirty="0">
                <a:solidFill>
                  <a:srgbClr val="333332"/>
                </a:solidFill>
                <a:latin typeface="Flanders Art Sans" panose="020B0604020202020204" charset="0"/>
              </a:rPr>
              <a:t>functie</a:t>
            </a:r>
            <a:r>
              <a:rPr lang="nl-NL" sz="1300" dirty="0">
                <a:solidFill>
                  <a:srgbClr val="333332"/>
                </a:solidFill>
                <a:latin typeface="Flanders Art Sans" panose="020B0604020202020204" charset="0"/>
              </a:rPr>
              <a:t> </a:t>
            </a:r>
            <a:r>
              <a:rPr lang="nl-NL" sz="1300" dirty="0" err="1">
                <a:solidFill>
                  <a:srgbClr val="333332"/>
                </a:solidFill>
                <a:latin typeface="Flanders Art Sans" panose="020B0604020202020204" charset="0"/>
              </a:rPr>
              <a:t>justitieassistent</a:t>
            </a:r>
            <a:r>
              <a:rPr lang="nl-NL" sz="1300" dirty="0">
                <a:solidFill>
                  <a:srgbClr val="333332"/>
                </a:solidFill>
                <a:latin typeface="Flanders Art Sans" panose="020B0604020202020204" charset="0"/>
              </a:rPr>
              <a:t>  (</a:t>
            </a:r>
            <a:r>
              <a:rPr lang="nl-NL" sz="1300" i="1" dirty="0">
                <a:solidFill>
                  <a:srgbClr val="333332"/>
                </a:solidFill>
                <a:latin typeface="Flanders Art Sans" panose="020B0604020202020204" charset="0"/>
              </a:rPr>
              <a:t>casus)</a:t>
            </a:r>
            <a:endParaRPr lang="nl-NL" sz="1300" dirty="0">
              <a:solidFill>
                <a:srgbClr val="333332"/>
              </a:solidFill>
              <a:latin typeface="Flanders Art Sans" panose="020B0604020202020204" charset="0"/>
            </a:endParaRPr>
          </a:p>
          <a:p>
            <a:pPr marL="171450" indent="-171450">
              <a:buFont typeface="Wingdings" panose="05000000000000000000" pitchFamily="2" charset="2"/>
              <a:buChar char="Ø"/>
            </a:pPr>
            <a:endParaRPr lang="nl-NL" sz="1300" dirty="0">
              <a:solidFill>
                <a:srgbClr val="333332"/>
              </a:solidFill>
              <a:latin typeface="Flanders Art Sans" panose="020B0604020202020204" charset="0"/>
            </a:endParaRPr>
          </a:p>
          <a:p>
            <a:pPr marL="171450" indent="-171450">
              <a:buFont typeface="Wingdings" panose="05000000000000000000" pitchFamily="2" charset="2"/>
              <a:buChar char="Ø"/>
            </a:pPr>
            <a:endParaRPr lang="nl-NL" sz="1200" dirty="0">
              <a:solidFill>
                <a:srgbClr val="333332"/>
              </a:solidFill>
              <a:latin typeface="Flanders Art Sans" panose="020B0604020202020204" charset="0"/>
            </a:endParaRPr>
          </a:p>
          <a:p>
            <a:pPr marL="171450" indent="-171450">
              <a:buFont typeface="Arial" panose="020B0604020202020204" pitchFamily="34" charset="0"/>
              <a:buChar char="•"/>
            </a:pPr>
            <a:endParaRPr lang="nl-NL" sz="1200" dirty="0">
              <a:solidFill>
                <a:srgbClr val="333332"/>
              </a:solidFill>
              <a:latin typeface="FlandersArtSans-Bold" panose="00000800000000000000" pitchFamily="2" charset="0"/>
            </a:endParaRPr>
          </a:p>
          <a:p>
            <a:pPr marL="171450" indent="-171450">
              <a:buFont typeface="Arial" panose="020B0604020202020204" pitchFamily="34" charset="0"/>
              <a:buChar char="•"/>
            </a:pPr>
            <a:endParaRPr lang="nl-NL" sz="1200" b="0" i="0" dirty="0">
              <a:solidFill>
                <a:srgbClr val="333332"/>
              </a:solidFill>
              <a:effectLst/>
              <a:latin typeface="FlandersArtSans-Bold" panose="00000800000000000000" pitchFamily="2" charset="0"/>
            </a:endParaRPr>
          </a:p>
          <a:p>
            <a:endParaRPr lang="nl-NL" sz="1200" b="0" i="0" dirty="0">
              <a:solidFill>
                <a:srgbClr val="333332"/>
              </a:solidFill>
              <a:effectLst/>
              <a:latin typeface="FlandersArtSans-Bold" panose="00000800000000000000" pitchFamily="2" charset="0"/>
            </a:endParaRPr>
          </a:p>
          <a:p>
            <a:endParaRPr lang="nl-NL" sz="1200" dirty="0">
              <a:solidFill>
                <a:srgbClr val="333332"/>
              </a:solidFill>
              <a:latin typeface="FlandersArtSans-Bold" panose="00000800000000000000" pitchFamily="2" charset="0"/>
            </a:endParaRPr>
          </a:p>
          <a:p>
            <a:endParaRPr lang="nl-NL" sz="1200" b="0" i="0" dirty="0">
              <a:solidFill>
                <a:srgbClr val="333332"/>
              </a:solidFill>
              <a:effectLst/>
              <a:latin typeface="FlandersArtSans-Bold" panose="00000800000000000000" pitchFamily="2" charset="0"/>
            </a:endParaRPr>
          </a:p>
          <a:p>
            <a:endParaRPr lang="nl-NL" sz="1200" dirty="0">
              <a:latin typeface="FlandersArtSans-Bold" panose="00000800000000000000" pitchFamily="2" charset="0"/>
            </a:endParaRPr>
          </a:p>
        </p:txBody>
      </p:sp>
      <p:pic>
        <p:nvPicPr>
          <p:cNvPr id="6" name="Afbeelding 5">
            <a:extLst>
              <a:ext uri="{FF2B5EF4-FFF2-40B4-BE49-F238E27FC236}">
                <a16:creationId xmlns:a16="http://schemas.microsoft.com/office/drawing/2014/main" id="{95A3C534-8D0E-4DC1-A300-9C42F3E812AE}"/>
              </a:ext>
            </a:extLst>
          </p:cNvPr>
          <p:cNvPicPr>
            <a:picLocks noChangeAspect="1"/>
          </p:cNvPicPr>
          <p:nvPr/>
        </p:nvPicPr>
        <p:blipFill>
          <a:blip r:embed="rId2"/>
          <a:stretch>
            <a:fillRect/>
          </a:stretch>
        </p:blipFill>
        <p:spPr>
          <a:xfrm>
            <a:off x="1397076" y="2264025"/>
            <a:ext cx="4539803" cy="1647217"/>
          </a:xfrm>
          <a:prstGeom prst="rect">
            <a:avLst/>
          </a:prstGeom>
        </p:spPr>
      </p:pic>
    </p:spTree>
    <p:extLst>
      <p:ext uri="{BB962C8B-B14F-4D97-AF65-F5344CB8AC3E}">
        <p14:creationId xmlns:p14="http://schemas.microsoft.com/office/powerpoint/2010/main" val="173361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8687-C93A-294C-B6EC-454DB94C3187}"/>
              </a:ext>
            </a:extLst>
          </p:cNvPr>
          <p:cNvSpPr>
            <a:spLocks noGrp="1"/>
          </p:cNvSpPr>
          <p:nvPr>
            <p:ph type="ctrTitle"/>
          </p:nvPr>
        </p:nvSpPr>
        <p:spPr>
          <a:xfrm>
            <a:off x="257908" y="844062"/>
            <a:ext cx="6818141" cy="4029438"/>
          </a:xfrm>
        </p:spPr>
        <p:txBody>
          <a:bodyPr anchor="ctr"/>
          <a:lstStyle/>
          <a:p>
            <a:pPr>
              <a:lnSpc>
                <a:spcPct val="100000"/>
              </a:lnSpc>
            </a:pPr>
            <a:br>
              <a:rPr lang="nl-NL" sz="1200" dirty="0"/>
            </a:br>
            <a:endParaRPr lang="en-US" sz="1200" dirty="0"/>
          </a:p>
        </p:txBody>
      </p:sp>
      <p:sp>
        <p:nvSpPr>
          <p:cNvPr id="3" name="Subtitle 2">
            <a:extLst>
              <a:ext uri="{FF2B5EF4-FFF2-40B4-BE49-F238E27FC236}">
                <a16:creationId xmlns:a16="http://schemas.microsoft.com/office/drawing/2014/main" id="{2B3B5041-6231-9F44-A59B-E38499867071}"/>
              </a:ext>
            </a:extLst>
          </p:cNvPr>
          <p:cNvSpPr>
            <a:spLocks noGrp="1"/>
          </p:cNvSpPr>
          <p:nvPr>
            <p:ph type="subTitle" idx="1"/>
          </p:nvPr>
        </p:nvSpPr>
        <p:spPr>
          <a:xfrm>
            <a:off x="611122" y="347982"/>
            <a:ext cx="7416000" cy="496080"/>
          </a:xfrm>
        </p:spPr>
        <p:txBody>
          <a:bodyPr/>
          <a:lstStyle/>
          <a:p>
            <a:r>
              <a:rPr lang="en-US" sz="2400" b="1" dirty="0"/>
              <a:t>DADERBEGELEIDING</a:t>
            </a:r>
          </a:p>
        </p:txBody>
      </p:sp>
      <p:sp>
        <p:nvSpPr>
          <p:cNvPr id="4" name="Tekstvak 3">
            <a:extLst>
              <a:ext uri="{FF2B5EF4-FFF2-40B4-BE49-F238E27FC236}">
                <a16:creationId xmlns:a16="http://schemas.microsoft.com/office/drawing/2014/main" id="{97207D52-6386-4359-B041-732AFE02F600}"/>
              </a:ext>
            </a:extLst>
          </p:cNvPr>
          <p:cNvSpPr txBox="1"/>
          <p:nvPr/>
        </p:nvSpPr>
        <p:spPr>
          <a:xfrm>
            <a:off x="611122" y="781539"/>
            <a:ext cx="7310491" cy="3431709"/>
          </a:xfrm>
          <a:prstGeom prst="rect">
            <a:avLst/>
          </a:prstGeom>
          <a:noFill/>
        </p:spPr>
        <p:txBody>
          <a:bodyPr wrap="square" rtlCol="0">
            <a:spAutoFit/>
          </a:bodyPr>
          <a:lstStyle/>
          <a:p>
            <a:r>
              <a:rPr lang="nl-NL" sz="1300" dirty="0">
                <a:latin typeface="FlandersArtSans-Bold" panose="00000800000000000000" pitchFamily="2" charset="0"/>
              </a:rPr>
              <a:t>MIDDELEN VAN DE JUSTITIEASSISTENT </a:t>
            </a:r>
          </a:p>
          <a:p>
            <a:endParaRPr lang="nl-NL" sz="1300" dirty="0">
              <a:latin typeface="FlandersArtSans-Bold" panose="00000800000000000000" pitchFamily="2" charset="0"/>
            </a:endParaRPr>
          </a:p>
          <a:p>
            <a:endParaRPr lang="nl-NL" sz="1300" dirty="0">
              <a:solidFill>
                <a:srgbClr val="333332"/>
              </a:solidFill>
              <a:latin typeface="Flanders Art Sans" panose="020B0604020202020204" charset="0"/>
            </a:endParaRPr>
          </a:p>
          <a:p>
            <a:r>
              <a:rPr lang="nl-NL" sz="1300" b="1" dirty="0">
                <a:solidFill>
                  <a:srgbClr val="333332"/>
                </a:solidFill>
                <a:latin typeface="Flanders Art Sans" panose="020B0604020202020204" charset="0"/>
              </a:rPr>
              <a:t>1. BUREELGESPREKKEN  </a:t>
            </a:r>
            <a:r>
              <a:rPr lang="nl-NL" sz="1300" i="1" dirty="0">
                <a:solidFill>
                  <a:srgbClr val="333332"/>
                </a:solidFill>
                <a:latin typeface="Flanders Art Sans" panose="020B0604020202020204" charset="0"/>
              </a:rPr>
              <a:t>Casus</a:t>
            </a:r>
          </a:p>
          <a:p>
            <a:r>
              <a:rPr lang="nl-NL" sz="1300" b="1" dirty="0">
                <a:solidFill>
                  <a:srgbClr val="333332"/>
                </a:solidFill>
                <a:latin typeface="Flanders Art Sans" panose="020B0604020202020204" charset="0"/>
              </a:rPr>
              <a:t> </a:t>
            </a:r>
          </a:p>
          <a:p>
            <a:pPr marL="228600" indent="-228600">
              <a:buFont typeface="+mj-lt"/>
              <a:buAutoNum type="arabicPeriod"/>
            </a:pPr>
            <a:endParaRPr lang="nl-NL" sz="1300" b="1" dirty="0">
              <a:solidFill>
                <a:srgbClr val="333332"/>
              </a:solidFill>
              <a:latin typeface="Flanders Art Sans" panose="020B0604020202020204" charset="0"/>
            </a:endParaRPr>
          </a:p>
          <a:p>
            <a:r>
              <a:rPr lang="nl-NL" sz="1300" b="1" dirty="0">
                <a:solidFill>
                  <a:srgbClr val="333332"/>
                </a:solidFill>
                <a:latin typeface="Flanders Art Sans" panose="020B0604020202020204" charset="0"/>
              </a:rPr>
              <a:t>2. HUISBEZOEK </a:t>
            </a:r>
            <a:r>
              <a:rPr lang="nl-NL" sz="1300" i="1" dirty="0">
                <a:solidFill>
                  <a:srgbClr val="333332"/>
                </a:solidFill>
                <a:latin typeface="Flanders Art Sans" panose="020B0604020202020204" charset="0"/>
              </a:rPr>
              <a:t>Casus</a:t>
            </a:r>
            <a:endParaRPr lang="nl-NL" sz="1300" dirty="0">
              <a:solidFill>
                <a:srgbClr val="333332"/>
              </a:solidFill>
              <a:latin typeface="Flanders Art Sans" panose="020B0604020202020204" charset="0"/>
            </a:endParaRPr>
          </a:p>
          <a:p>
            <a:pPr marL="228600" indent="-228600">
              <a:buFont typeface="+mj-lt"/>
              <a:buAutoNum type="arabicPeriod"/>
            </a:pPr>
            <a:endParaRPr lang="nl-NL" sz="1300" dirty="0">
              <a:solidFill>
                <a:srgbClr val="333332"/>
              </a:solidFill>
              <a:latin typeface="Flanders Art Sans" panose="020B0604020202020204" charset="0"/>
            </a:endParaRPr>
          </a:p>
          <a:p>
            <a:pPr marL="228600" indent="-228600">
              <a:buFont typeface="+mj-lt"/>
              <a:buAutoNum type="arabicPeriod"/>
            </a:pPr>
            <a:endParaRPr lang="nl-NL" sz="1300" dirty="0">
              <a:solidFill>
                <a:srgbClr val="333332"/>
              </a:solidFill>
              <a:latin typeface="FlandersArtSans-Bold" panose="00000800000000000000" pitchFamily="2" charset="0"/>
            </a:endParaRPr>
          </a:p>
          <a:p>
            <a:r>
              <a:rPr lang="nl-NL" sz="1300" b="0" i="0" dirty="0">
                <a:solidFill>
                  <a:srgbClr val="333332"/>
                </a:solidFill>
                <a:effectLst/>
                <a:latin typeface="FlandersArtSans-Bold" panose="00000800000000000000" pitchFamily="2" charset="0"/>
              </a:rPr>
              <a:t>3. DRIEGESPREK/CONTACTEN MET DERDEN </a:t>
            </a:r>
            <a:r>
              <a:rPr lang="nl-NL" sz="1300" i="1" dirty="0">
                <a:solidFill>
                  <a:srgbClr val="333332"/>
                </a:solidFill>
                <a:effectLst/>
                <a:latin typeface="Flanders Art Sans" panose="020B0604020202020204" charset="0"/>
              </a:rPr>
              <a:t>Casus</a:t>
            </a:r>
          </a:p>
          <a:p>
            <a:pPr marL="228600" indent="-228600">
              <a:buFont typeface="+mj-lt"/>
              <a:buAutoNum type="arabicPeriod"/>
            </a:pPr>
            <a:endParaRPr lang="nl-NL" sz="1300" i="1" dirty="0">
              <a:solidFill>
                <a:srgbClr val="333332"/>
              </a:solidFill>
              <a:effectLst/>
              <a:latin typeface="Flanders Art Sans" panose="020B0604020202020204" charset="0"/>
            </a:endParaRPr>
          </a:p>
          <a:p>
            <a:pPr marL="228600" indent="-228600">
              <a:buFont typeface="+mj-lt"/>
              <a:buAutoNum type="arabicPeriod"/>
            </a:pPr>
            <a:endParaRPr lang="nl-NL" sz="1300" dirty="0">
              <a:solidFill>
                <a:srgbClr val="333332"/>
              </a:solidFill>
              <a:latin typeface="FlandersArtSans-Bold" panose="00000800000000000000" pitchFamily="2" charset="0"/>
            </a:endParaRPr>
          </a:p>
          <a:p>
            <a:r>
              <a:rPr lang="nl-NL" sz="1300" b="0" i="0" dirty="0">
                <a:solidFill>
                  <a:srgbClr val="333332"/>
                </a:solidFill>
                <a:effectLst/>
                <a:latin typeface="FlandersArtSans-Bold" panose="00000800000000000000" pitchFamily="2" charset="0"/>
              </a:rPr>
              <a:t>4. CONTROLEMIDDELEN </a:t>
            </a:r>
            <a:r>
              <a:rPr lang="nl-NL" sz="1300" i="1" dirty="0">
                <a:solidFill>
                  <a:srgbClr val="333332"/>
                </a:solidFill>
                <a:latin typeface="Flanders Art Sans" panose="020B0604020202020204" charset="0"/>
              </a:rPr>
              <a:t>Casus</a:t>
            </a:r>
            <a:endParaRPr lang="nl-NL" sz="1300" b="0" i="1" dirty="0">
              <a:solidFill>
                <a:srgbClr val="333332"/>
              </a:solidFill>
              <a:effectLst/>
              <a:latin typeface="Flanders Art Sans" panose="020B0604020202020204" charset="0"/>
            </a:endParaRPr>
          </a:p>
          <a:p>
            <a:endParaRPr lang="nl-NL" sz="1200" b="0" i="0" dirty="0">
              <a:solidFill>
                <a:srgbClr val="333332"/>
              </a:solidFill>
              <a:effectLst/>
              <a:latin typeface="FlandersArtSans-Bold" panose="00000800000000000000" pitchFamily="2" charset="0"/>
            </a:endParaRPr>
          </a:p>
          <a:p>
            <a:endParaRPr lang="nl-NL" sz="1200" dirty="0">
              <a:solidFill>
                <a:srgbClr val="333332"/>
              </a:solidFill>
              <a:latin typeface="FlandersArtSans-Bold" panose="00000800000000000000" pitchFamily="2" charset="0"/>
            </a:endParaRPr>
          </a:p>
          <a:p>
            <a:endParaRPr lang="nl-NL" sz="1200" b="0" i="0" dirty="0">
              <a:solidFill>
                <a:srgbClr val="333332"/>
              </a:solidFill>
              <a:effectLst/>
              <a:latin typeface="FlandersArtSans-Bold" panose="00000800000000000000" pitchFamily="2" charset="0"/>
            </a:endParaRPr>
          </a:p>
          <a:p>
            <a:endParaRPr lang="nl-NL" sz="1200" dirty="0">
              <a:latin typeface="FlandersArtSans-Bold" panose="00000800000000000000" pitchFamily="2" charset="0"/>
            </a:endParaRPr>
          </a:p>
        </p:txBody>
      </p:sp>
    </p:spTree>
    <p:extLst>
      <p:ext uri="{BB962C8B-B14F-4D97-AF65-F5344CB8AC3E}">
        <p14:creationId xmlns:p14="http://schemas.microsoft.com/office/powerpoint/2010/main" val="112069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19F34DA-7CEE-4D23-922E-AC304FA575CA}"/>
              </a:ext>
            </a:extLst>
          </p:cNvPr>
          <p:cNvSpPr>
            <a:spLocks noGrp="1"/>
          </p:cNvSpPr>
          <p:nvPr>
            <p:ph type="ctrTitle"/>
          </p:nvPr>
        </p:nvSpPr>
        <p:spPr>
          <a:xfrm>
            <a:off x="1065402" y="2012473"/>
            <a:ext cx="6580679" cy="1062312"/>
          </a:xfrm>
        </p:spPr>
        <p:txBody>
          <a:bodyPr/>
          <a:lstStyle/>
          <a:p>
            <a:r>
              <a:rPr lang="nl-BE" dirty="0"/>
              <a:t>JUSTITIEHUIS BRUSSEL </a:t>
            </a:r>
          </a:p>
        </p:txBody>
      </p:sp>
      <p:sp>
        <p:nvSpPr>
          <p:cNvPr id="5" name="Ondertitel 4">
            <a:extLst>
              <a:ext uri="{FF2B5EF4-FFF2-40B4-BE49-F238E27FC236}">
                <a16:creationId xmlns:a16="http://schemas.microsoft.com/office/drawing/2014/main" id="{5FF3E012-A1FA-469A-819D-79F34D104266}"/>
              </a:ext>
            </a:extLst>
          </p:cNvPr>
          <p:cNvSpPr>
            <a:spLocks noGrp="1"/>
          </p:cNvSpPr>
          <p:nvPr>
            <p:ph type="subTitle" idx="1"/>
          </p:nvPr>
        </p:nvSpPr>
        <p:spPr/>
        <p:txBody>
          <a:bodyPr/>
          <a:lstStyle/>
          <a:p>
            <a:r>
              <a:rPr lang="nl-BE" sz="1800" dirty="0">
                <a:solidFill>
                  <a:srgbClr val="86263B"/>
                </a:solidFill>
                <a:effectLst/>
                <a:latin typeface="Calibri" panose="020F0502020204030204" pitchFamily="34" charset="0"/>
                <a:ea typeface="Calibri" panose="020F0502020204030204" pitchFamily="34" charset="0"/>
              </a:rPr>
              <a:t>Regentschapsstraat 63, 2</a:t>
            </a:r>
            <a:r>
              <a:rPr lang="nl-BE" sz="1800" baseline="30000" dirty="0">
                <a:solidFill>
                  <a:srgbClr val="86263B"/>
                </a:solidFill>
                <a:effectLst/>
                <a:latin typeface="Calibri" panose="020F0502020204030204" pitchFamily="34" charset="0"/>
                <a:ea typeface="Calibri" panose="020F0502020204030204" pitchFamily="34" charset="0"/>
              </a:rPr>
              <a:t>e</a:t>
            </a:r>
            <a:r>
              <a:rPr lang="nl-BE" sz="1800" dirty="0">
                <a:solidFill>
                  <a:srgbClr val="86263B"/>
                </a:solidFill>
                <a:effectLst/>
                <a:latin typeface="Calibri" panose="020F0502020204030204" pitchFamily="34" charset="0"/>
                <a:ea typeface="Calibri" panose="020F0502020204030204" pitchFamily="34" charset="0"/>
              </a:rPr>
              <a:t> verdieping, 1000 Brussel</a:t>
            </a:r>
            <a:endParaRPr lang="nl-BE" sz="1800" dirty="0">
              <a:effectLst/>
              <a:latin typeface="Calibri" panose="020F0502020204030204" pitchFamily="34" charset="0"/>
              <a:ea typeface="Calibri" panose="020F0502020204030204" pitchFamily="34" charset="0"/>
            </a:endParaRPr>
          </a:p>
          <a:p>
            <a:r>
              <a:rPr lang="nl-NL" dirty="0"/>
              <a:t>Regentschapsstraat 63, 2e verdieping, 1000 Brussel</a:t>
            </a:r>
          </a:p>
          <a:p>
            <a:endParaRPr lang="nl-NL" dirty="0"/>
          </a:p>
          <a:p>
            <a:r>
              <a:rPr lang="nl-NL" dirty="0"/>
              <a:t>T 02 553 17 40</a:t>
            </a:r>
          </a:p>
          <a:p>
            <a:r>
              <a:rPr lang="nl-NL" dirty="0"/>
              <a:t>F 02 553 16 91</a:t>
            </a:r>
          </a:p>
          <a:p>
            <a:endParaRPr lang="nl-NL" dirty="0"/>
          </a:p>
          <a:p>
            <a:endParaRPr lang="nl-BE" dirty="0"/>
          </a:p>
        </p:txBody>
      </p:sp>
      <p:sp>
        <p:nvSpPr>
          <p:cNvPr id="6" name="Tijdelijke aanduiding voor inhoud 5">
            <a:extLst>
              <a:ext uri="{FF2B5EF4-FFF2-40B4-BE49-F238E27FC236}">
                <a16:creationId xmlns:a16="http://schemas.microsoft.com/office/drawing/2014/main" id="{0C3702B9-571C-42A7-9D97-86410D6FA4ED}"/>
              </a:ext>
            </a:extLst>
          </p:cNvPr>
          <p:cNvSpPr>
            <a:spLocks noGrp="1"/>
          </p:cNvSpPr>
          <p:nvPr>
            <p:ph idx="12"/>
          </p:nvPr>
        </p:nvSpPr>
        <p:spPr/>
        <p:txBody>
          <a:bodyPr/>
          <a:lstStyle/>
          <a:p>
            <a:r>
              <a:rPr lang="nl-BE" dirty="0"/>
              <a:t> </a:t>
            </a:r>
          </a:p>
        </p:txBody>
      </p:sp>
    </p:spTree>
    <p:extLst>
      <p:ext uri="{BB962C8B-B14F-4D97-AF65-F5344CB8AC3E}">
        <p14:creationId xmlns:p14="http://schemas.microsoft.com/office/powerpoint/2010/main" val="56795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CC11B1-9F6C-4128-9BD9-585FBD80E476}"/>
              </a:ext>
            </a:extLst>
          </p:cNvPr>
          <p:cNvSpPr>
            <a:spLocks noGrp="1"/>
          </p:cNvSpPr>
          <p:nvPr>
            <p:ph type="ctrTitle"/>
          </p:nvPr>
        </p:nvSpPr>
        <p:spPr>
          <a:xfrm>
            <a:off x="815926" y="1917001"/>
            <a:ext cx="5051474" cy="1390079"/>
          </a:xfrm>
        </p:spPr>
        <p:txBody>
          <a:bodyPr/>
          <a:lstStyle/>
          <a:p>
            <a:r>
              <a:rPr lang="nl-BE" dirty="0"/>
              <a:t>JUSTITIEHUIS</a:t>
            </a:r>
          </a:p>
        </p:txBody>
      </p:sp>
      <p:sp>
        <p:nvSpPr>
          <p:cNvPr id="5" name="Ondertitel 4">
            <a:extLst>
              <a:ext uri="{FF2B5EF4-FFF2-40B4-BE49-F238E27FC236}">
                <a16:creationId xmlns:a16="http://schemas.microsoft.com/office/drawing/2014/main" id="{299240F6-2431-4639-945B-640432A895D3}"/>
              </a:ext>
            </a:extLst>
          </p:cNvPr>
          <p:cNvSpPr>
            <a:spLocks noGrp="1"/>
          </p:cNvSpPr>
          <p:nvPr>
            <p:ph type="subTitle" idx="1"/>
          </p:nvPr>
        </p:nvSpPr>
        <p:spPr/>
        <p:txBody>
          <a:bodyPr/>
          <a:lstStyle/>
          <a:p>
            <a:r>
              <a:rPr lang="nl-BE" dirty="0"/>
              <a:t> </a:t>
            </a:r>
          </a:p>
        </p:txBody>
      </p:sp>
      <p:sp>
        <p:nvSpPr>
          <p:cNvPr id="6" name="Tijdelijke aanduiding voor inhoud 5">
            <a:extLst>
              <a:ext uri="{FF2B5EF4-FFF2-40B4-BE49-F238E27FC236}">
                <a16:creationId xmlns:a16="http://schemas.microsoft.com/office/drawing/2014/main" id="{0A33A657-F859-4F61-AB2C-85CCA8AFA1E1}"/>
              </a:ext>
            </a:extLst>
          </p:cNvPr>
          <p:cNvSpPr>
            <a:spLocks noGrp="1"/>
          </p:cNvSpPr>
          <p:nvPr>
            <p:ph idx="12"/>
          </p:nvPr>
        </p:nvSpPr>
        <p:spPr/>
        <p:txBody>
          <a:bodyPr/>
          <a:lstStyle/>
          <a:p>
            <a:r>
              <a:rPr lang="nl-BE" dirty="0"/>
              <a:t> </a:t>
            </a:r>
          </a:p>
        </p:txBody>
      </p:sp>
    </p:spTree>
    <p:extLst>
      <p:ext uri="{BB962C8B-B14F-4D97-AF65-F5344CB8AC3E}">
        <p14:creationId xmlns:p14="http://schemas.microsoft.com/office/powerpoint/2010/main" val="2300859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8687-C93A-294C-B6EC-454DB94C3187}"/>
              </a:ext>
            </a:extLst>
          </p:cNvPr>
          <p:cNvSpPr>
            <a:spLocks noGrp="1"/>
          </p:cNvSpPr>
          <p:nvPr>
            <p:ph type="ctrTitle"/>
          </p:nvPr>
        </p:nvSpPr>
        <p:spPr>
          <a:xfrm>
            <a:off x="368845" y="1148862"/>
            <a:ext cx="6844754" cy="3345765"/>
          </a:xfrm>
        </p:spPr>
        <p:txBody>
          <a:bodyPr/>
          <a:lstStyle/>
          <a:p>
            <a:pPr>
              <a:lnSpc>
                <a:spcPct val="100000"/>
              </a:lnSpc>
            </a:pPr>
            <a:r>
              <a:rPr lang="nl-NL" sz="1300" dirty="0">
                <a:latin typeface="Flanders Art Sans" panose="020B0604020202020204" charset="0"/>
              </a:rPr>
              <a:t>De oprichting van de justitiehuizen is mede te kaderen binnen het zoeken naar een krachtig antwoord op de vastgestelde dysfuncties in de opvolging van daders en slachtoffers. Dit alles in de nasleep van de </a:t>
            </a:r>
            <a:r>
              <a:rPr lang="nl-NL" sz="1300" b="1" dirty="0">
                <a:latin typeface="Flanders Art Sans" panose="020B0604020202020204" charset="0"/>
              </a:rPr>
              <a:t>Dutrouxaffaire</a:t>
            </a:r>
            <a:r>
              <a:rPr lang="nl-NL" sz="1300" dirty="0">
                <a:latin typeface="Flanders Art Sans" panose="020B0604020202020204" charset="0"/>
              </a:rPr>
              <a:t> (1995-1996). </a:t>
            </a:r>
            <a:br>
              <a:rPr lang="nl-NL" sz="1300" dirty="0">
                <a:latin typeface="Flanders Art Sans" panose="020B0604020202020204" charset="0"/>
              </a:rPr>
            </a:br>
            <a:br>
              <a:rPr lang="nl-NL" sz="1300" dirty="0">
                <a:latin typeface="Flanders Art Sans" panose="020B0604020202020204" charset="0"/>
              </a:rPr>
            </a:br>
            <a:br>
              <a:rPr lang="nl-NL" sz="1300" dirty="0">
                <a:latin typeface="Flanders Art Sans" panose="020B0604020202020204" charset="0"/>
              </a:rPr>
            </a:br>
            <a:r>
              <a:rPr lang="nl-NL" sz="1300" dirty="0">
                <a:latin typeface="Flanders Art Sans" panose="020B0604020202020204" charset="0"/>
              </a:rPr>
              <a:t>De Justitiehuizen bestaan uit een centrale dienst, </a:t>
            </a:r>
            <a:r>
              <a:rPr lang="nl-NL" sz="1300" b="1" dirty="0">
                <a:latin typeface="Flanders Art Sans" panose="020B0604020202020204" charset="0"/>
              </a:rPr>
              <a:t>14</a:t>
            </a:r>
            <a:r>
              <a:rPr lang="nl-NL" sz="1300" dirty="0">
                <a:latin typeface="Flanders Art Sans" panose="020B0604020202020204" charset="0"/>
              </a:rPr>
              <a:t> </a:t>
            </a:r>
            <a:r>
              <a:rPr lang="nl-NL" sz="1300" b="1" dirty="0">
                <a:latin typeface="Flanders Art Sans" panose="020B0604020202020204" charset="0"/>
              </a:rPr>
              <a:t>justitiehuizen</a:t>
            </a:r>
            <a:r>
              <a:rPr lang="nl-NL" sz="1300" dirty="0">
                <a:latin typeface="Flanders Art Sans" panose="020B0604020202020204" charset="0"/>
              </a:rPr>
              <a:t> verspreid over Vlaanderen en Brussel, en het Vlaams Centrum Elektronisch Toezicht (VCET).</a:t>
            </a:r>
            <a:br>
              <a:rPr lang="nl-NL" sz="1300" dirty="0">
                <a:latin typeface="Flanders Art Sans" panose="020B0604020202020204" charset="0"/>
              </a:rPr>
            </a:br>
            <a:br>
              <a:rPr lang="nl-NL" sz="1300" dirty="0">
                <a:latin typeface="Flanders Art Sans" panose="020B0604020202020204" charset="0"/>
              </a:rPr>
            </a:br>
            <a:br>
              <a:rPr lang="nl-NL" sz="1300" dirty="0">
                <a:latin typeface="Flanders Art Sans" panose="020B0604020202020204" charset="0"/>
              </a:rPr>
            </a:br>
            <a:r>
              <a:rPr lang="nl-NL" sz="1300" dirty="0">
                <a:latin typeface="Flanders Art Sans" panose="020B0604020202020204" charset="0"/>
              </a:rPr>
              <a:t>Sinds januari 2022: werd de Dienst Justitiehuizen ondergebracht in een </a:t>
            </a:r>
            <a:r>
              <a:rPr lang="nl-NL" sz="1300" b="1" dirty="0">
                <a:latin typeface="Flanders Art Sans" panose="020B0604020202020204" charset="0"/>
              </a:rPr>
              <a:t>nieuw agentschap Justitie en Handhaving</a:t>
            </a:r>
            <a:br>
              <a:rPr lang="nl-NL" sz="1300" dirty="0"/>
            </a:br>
            <a:br>
              <a:rPr lang="nl-NL" sz="1200" dirty="0"/>
            </a:br>
            <a:br>
              <a:rPr lang="nl-NL" sz="1200" dirty="0"/>
            </a:br>
            <a:br>
              <a:rPr lang="nl-NL" sz="1200" dirty="0"/>
            </a:br>
            <a:endParaRPr lang="en-US" sz="1200" dirty="0"/>
          </a:p>
        </p:txBody>
      </p:sp>
      <p:sp>
        <p:nvSpPr>
          <p:cNvPr id="3" name="Subtitle 2">
            <a:extLst>
              <a:ext uri="{FF2B5EF4-FFF2-40B4-BE49-F238E27FC236}">
                <a16:creationId xmlns:a16="http://schemas.microsoft.com/office/drawing/2014/main" id="{2B3B5041-6231-9F44-A59B-E38499867071}"/>
              </a:ext>
            </a:extLst>
          </p:cNvPr>
          <p:cNvSpPr>
            <a:spLocks noGrp="1"/>
          </p:cNvSpPr>
          <p:nvPr>
            <p:ph type="subTitle" idx="1"/>
          </p:nvPr>
        </p:nvSpPr>
        <p:spPr/>
        <p:txBody>
          <a:bodyPr/>
          <a:lstStyle/>
          <a:p>
            <a:r>
              <a:rPr lang="en-US" sz="2400" b="1" dirty="0"/>
              <a:t>JUSTITIEHUIS: ONTSTAAN EN SITUERING</a:t>
            </a:r>
          </a:p>
        </p:txBody>
      </p:sp>
    </p:spTree>
    <p:extLst>
      <p:ext uri="{BB962C8B-B14F-4D97-AF65-F5344CB8AC3E}">
        <p14:creationId xmlns:p14="http://schemas.microsoft.com/office/powerpoint/2010/main" val="383936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3B5041-6231-9F44-A59B-E38499867071}"/>
              </a:ext>
            </a:extLst>
          </p:cNvPr>
          <p:cNvSpPr>
            <a:spLocks noGrp="1"/>
          </p:cNvSpPr>
          <p:nvPr>
            <p:ph type="subTitle" idx="1"/>
          </p:nvPr>
        </p:nvSpPr>
        <p:spPr/>
        <p:txBody>
          <a:bodyPr/>
          <a:lstStyle/>
          <a:p>
            <a:r>
              <a:rPr lang="en-US" sz="2400" b="1" dirty="0"/>
              <a:t>DOELSTELLINGEN JUSTITIEHUIS</a:t>
            </a:r>
          </a:p>
          <a:p>
            <a:endParaRPr lang="en-US" sz="2400" b="1" dirty="0"/>
          </a:p>
        </p:txBody>
      </p:sp>
      <p:sp>
        <p:nvSpPr>
          <p:cNvPr id="6" name="Tekstvak 5">
            <a:extLst>
              <a:ext uri="{FF2B5EF4-FFF2-40B4-BE49-F238E27FC236}">
                <a16:creationId xmlns:a16="http://schemas.microsoft.com/office/drawing/2014/main" id="{C01FD7E3-A28A-4B19-AA56-4FCBB8AC9DCD}"/>
              </a:ext>
            </a:extLst>
          </p:cNvPr>
          <p:cNvSpPr txBox="1"/>
          <p:nvPr/>
        </p:nvSpPr>
        <p:spPr>
          <a:xfrm>
            <a:off x="368845" y="766080"/>
            <a:ext cx="7251155" cy="4093428"/>
          </a:xfrm>
          <a:prstGeom prst="rect">
            <a:avLst/>
          </a:prstGeom>
          <a:noFill/>
        </p:spPr>
        <p:txBody>
          <a:bodyPr wrap="square" rtlCol="0">
            <a:spAutoFit/>
          </a:bodyPr>
          <a:lstStyle/>
          <a:p>
            <a:pPr marL="285750" indent="-285750">
              <a:buFont typeface="Wingdings" panose="05000000000000000000" pitchFamily="2" charset="2"/>
              <a:buChar char="Ø"/>
            </a:pPr>
            <a:r>
              <a:rPr lang="nl-NL" sz="1300" dirty="0">
                <a:latin typeface="Flanders Art Sans" panose="020B0604020202020204" charset="0"/>
              </a:rPr>
              <a:t>Bijdragen aan: </a:t>
            </a:r>
          </a:p>
          <a:p>
            <a:pPr marL="742950" lvl="1" indent="-285750">
              <a:buFont typeface="Wingdings" panose="05000000000000000000" pitchFamily="2" charset="2"/>
              <a:buChar char="§"/>
            </a:pPr>
            <a:r>
              <a:rPr lang="nl-NL" sz="1300" b="1" dirty="0">
                <a:latin typeface="Flanders Art Sans" panose="020B0604020202020204" charset="0"/>
              </a:rPr>
              <a:t>gemeenschapsgerichte</a:t>
            </a:r>
            <a:r>
              <a:rPr lang="nl-NL" sz="1300" dirty="0">
                <a:latin typeface="Flanders Art Sans" panose="020B0604020202020204" charset="0"/>
              </a:rPr>
              <a:t> justitie</a:t>
            </a:r>
          </a:p>
          <a:p>
            <a:pPr marL="742950" lvl="1" indent="-285750">
              <a:buFont typeface="Wingdings" panose="05000000000000000000" pitchFamily="2" charset="2"/>
              <a:buChar char="§"/>
            </a:pPr>
            <a:r>
              <a:rPr lang="nl-NL" sz="1300" b="1" dirty="0">
                <a:latin typeface="Flanders Art Sans" panose="020B0604020202020204" charset="0"/>
              </a:rPr>
              <a:t>humane, gemeenschapsgerichte, re-integratieve en efficiënte </a:t>
            </a:r>
            <a:r>
              <a:rPr lang="nl-NL" sz="1300" dirty="0">
                <a:latin typeface="Flanders Art Sans" panose="020B0604020202020204" charset="0"/>
              </a:rPr>
              <a:t>strafuitvoering</a:t>
            </a:r>
          </a:p>
          <a:p>
            <a:pPr marL="742950" lvl="1" indent="-285750">
              <a:buFont typeface="Wingdings" panose="05000000000000000000" pitchFamily="2" charset="2"/>
              <a:buChar char="§"/>
            </a:pPr>
            <a:r>
              <a:rPr lang="nl-NL" sz="1300" b="1" dirty="0">
                <a:latin typeface="Flanders Art Sans" panose="020B0604020202020204" charset="0"/>
              </a:rPr>
              <a:t>veilige</a:t>
            </a:r>
            <a:r>
              <a:rPr lang="nl-NL" sz="1300" dirty="0">
                <a:latin typeface="Flanders Art Sans" panose="020B0604020202020204" charset="0"/>
              </a:rPr>
              <a:t> en </a:t>
            </a:r>
            <a:r>
              <a:rPr lang="nl-NL" sz="1300" b="1" dirty="0">
                <a:latin typeface="Flanders Art Sans" panose="020B0604020202020204" charset="0"/>
              </a:rPr>
              <a:t>zorgzame</a:t>
            </a:r>
            <a:r>
              <a:rPr lang="nl-NL" sz="1300" dirty="0">
                <a:latin typeface="Flanders Art Sans" panose="020B0604020202020204" charset="0"/>
              </a:rPr>
              <a:t> samenleving</a:t>
            </a:r>
          </a:p>
          <a:p>
            <a:pPr marL="171450" indent="-171450">
              <a:buFont typeface="Wingdings" panose="05000000000000000000" pitchFamily="2" charset="2"/>
              <a:buChar char="Ø"/>
            </a:pPr>
            <a:endParaRPr lang="nl-NL" sz="1300" dirty="0">
              <a:latin typeface="Flanders Art Sans" panose="020B0604020202020204" charset="0"/>
            </a:endParaRPr>
          </a:p>
          <a:p>
            <a:pPr marL="285750" indent="-285750">
              <a:buFont typeface="Wingdings" panose="05000000000000000000" pitchFamily="2" charset="2"/>
              <a:buChar char="Ø"/>
            </a:pPr>
            <a:r>
              <a:rPr lang="nl-NL" sz="1300" dirty="0">
                <a:latin typeface="Flanders Art Sans" panose="020B0604020202020204" charset="0"/>
              </a:rPr>
              <a:t>De </a:t>
            </a:r>
            <a:r>
              <a:rPr lang="nl-NL" sz="1300" b="1" dirty="0">
                <a:latin typeface="Flanders Art Sans" panose="020B0604020202020204" charset="0"/>
              </a:rPr>
              <a:t>integratie of re-integratie </a:t>
            </a:r>
            <a:r>
              <a:rPr lang="nl-NL" sz="1300" dirty="0">
                <a:latin typeface="Flanders Art Sans" panose="020B0604020202020204" charset="0"/>
              </a:rPr>
              <a:t>van justitiabelen in de samenleving en hun </a:t>
            </a:r>
            <a:r>
              <a:rPr lang="nl-NL" sz="1300" b="1" dirty="0">
                <a:latin typeface="Flanders Art Sans" panose="020B0604020202020204" charset="0"/>
              </a:rPr>
              <a:t>participatie</a:t>
            </a:r>
            <a:r>
              <a:rPr lang="nl-NL" sz="1300" dirty="0">
                <a:latin typeface="Flanders Art Sans" panose="020B0604020202020204" charset="0"/>
              </a:rPr>
              <a:t> aan de samenleving bevorderen</a:t>
            </a:r>
          </a:p>
          <a:p>
            <a:endParaRPr lang="nl-NL" sz="1300" dirty="0">
              <a:latin typeface="Flanders Art Sans" panose="020B0604020202020204" charset="0"/>
            </a:endParaRPr>
          </a:p>
          <a:p>
            <a:pPr marL="285750" indent="-285750">
              <a:buFont typeface="Wingdings" panose="05000000000000000000" pitchFamily="2" charset="2"/>
              <a:buChar char="Ø"/>
            </a:pPr>
            <a:r>
              <a:rPr lang="nl-NL" sz="1300" dirty="0">
                <a:latin typeface="Flanders Art Sans" panose="020B0604020202020204" charset="0"/>
              </a:rPr>
              <a:t>De kans op </a:t>
            </a:r>
            <a:r>
              <a:rPr lang="nl-NL" sz="1300" b="1" dirty="0">
                <a:latin typeface="Flanders Art Sans" panose="020B0604020202020204" charset="0"/>
              </a:rPr>
              <a:t>recidive</a:t>
            </a:r>
            <a:r>
              <a:rPr lang="nl-NL" sz="1300" dirty="0">
                <a:latin typeface="Flanders Art Sans" panose="020B0604020202020204" charset="0"/>
              </a:rPr>
              <a:t> beperken</a:t>
            </a:r>
          </a:p>
          <a:p>
            <a:pPr marL="171450" indent="-171450">
              <a:buFont typeface="Wingdings" panose="05000000000000000000" pitchFamily="2" charset="2"/>
              <a:buChar char="Ø"/>
            </a:pPr>
            <a:endParaRPr lang="nl-NL" sz="1300" dirty="0">
              <a:latin typeface="Flanders Art Sans" panose="020B0604020202020204" charset="0"/>
            </a:endParaRPr>
          </a:p>
          <a:p>
            <a:pPr marL="285750" indent="-285750">
              <a:buFont typeface="Wingdings" panose="05000000000000000000" pitchFamily="2" charset="2"/>
              <a:buChar char="Ø"/>
            </a:pPr>
            <a:r>
              <a:rPr lang="nl-NL" sz="1300" dirty="0">
                <a:latin typeface="Flanders Art Sans" panose="020B0604020202020204" charset="0"/>
              </a:rPr>
              <a:t>Bijdragen aan een betere gerechtelijke besluitvorming door een </a:t>
            </a:r>
            <a:r>
              <a:rPr lang="nl-NL" sz="1300" b="1" dirty="0">
                <a:latin typeface="Flanders Art Sans" panose="020B0604020202020204" charset="0"/>
              </a:rPr>
              <a:t>adequate</a:t>
            </a:r>
            <a:r>
              <a:rPr lang="nl-NL" sz="1300" dirty="0">
                <a:latin typeface="Flanders Art Sans" panose="020B0604020202020204" charset="0"/>
              </a:rPr>
              <a:t> </a:t>
            </a:r>
            <a:r>
              <a:rPr lang="nl-NL" sz="1300" b="1" dirty="0">
                <a:latin typeface="Flanders Art Sans" panose="020B0604020202020204" charset="0"/>
              </a:rPr>
              <a:t>informatieverstrekking</a:t>
            </a:r>
            <a:r>
              <a:rPr lang="nl-NL" sz="1300" dirty="0">
                <a:latin typeface="Flanders Art Sans" panose="020B0604020202020204" charset="0"/>
              </a:rPr>
              <a:t> en </a:t>
            </a:r>
            <a:r>
              <a:rPr lang="nl-NL" sz="1300" b="1" dirty="0">
                <a:latin typeface="Flanders Art Sans" panose="020B0604020202020204" charset="0"/>
              </a:rPr>
              <a:t>rapportering</a:t>
            </a:r>
          </a:p>
          <a:p>
            <a:pPr marL="171450" indent="-171450">
              <a:buFont typeface="Wingdings" panose="05000000000000000000" pitchFamily="2" charset="2"/>
              <a:buChar char="Ø"/>
            </a:pPr>
            <a:endParaRPr lang="nl-NL" sz="1300" dirty="0">
              <a:latin typeface="Flanders Art Sans" panose="020B0604020202020204" charset="0"/>
            </a:endParaRPr>
          </a:p>
          <a:p>
            <a:pPr marL="285750" indent="-285750">
              <a:buFont typeface="Wingdings" panose="05000000000000000000" pitchFamily="2" charset="2"/>
              <a:buChar char="Ø"/>
            </a:pPr>
            <a:r>
              <a:rPr lang="nl-NL" sz="1300" b="1" dirty="0">
                <a:latin typeface="Flanders Art Sans" panose="020B0604020202020204" charset="0"/>
              </a:rPr>
              <a:t>Geïntegreerde</a:t>
            </a:r>
            <a:r>
              <a:rPr lang="nl-NL" sz="1300" dirty="0">
                <a:latin typeface="Flanders Art Sans" panose="020B0604020202020204" charset="0"/>
              </a:rPr>
              <a:t>, </a:t>
            </a:r>
            <a:r>
              <a:rPr lang="nl-NL" sz="1300" b="1" dirty="0">
                <a:latin typeface="Flanders Art Sans" panose="020B0604020202020204" charset="0"/>
              </a:rPr>
              <a:t>structurele</a:t>
            </a:r>
            <a:r>
              <a:rPr lang="nl-NL" sz="1300" dirty="0">
                <a:latin typeface="Flanders Art Sans" panose="020B0604020202020204" charset="0"/>
              </a:rPr>
              <a:t> en </a:t>
            </a:r>
            <a:r>
              <a:rPr lang="nl-NL" sz="1300" b="1" dirty="0">
                <a:latin typeface="Flanders Art Sans" panose="020B0604020202020204" charset="0"/>
              </a:rPr>
              <a:t>intersectorale</a:t>
            </a:r>
            <a:r>
              <a:rPr lang="nl-NL" sz="1300" dirty="0">
                <a:latin typeface="Flanders Art Sans" panose="020B0604020202020204" charset="0"/>
              </a:rPr>
              <a:t> </a:t>
            </a:r>
            <a:r>
              <a:rPr lang="nl-NL" sz="1300" b="1" dirty="0">
                <a:latin typeface="Flanders Art Sans" panose="020B0604020202020204" charset="0"/>
              </a:rPr>
              <a:t>aanpak</a:t>
            </a:r>
            <a:r>
              <a:rPr lang="nl-NL" sz="1300" dirty="0">
                <a:latin typeface="Flanders Art Sans" panose="020B0604020202020204" charset="0"/>
              </a:rPr>
              <a:t> bevorderen</a:t>
            </a:r>
          </a:p>
          <a:p>
            <a:pPr marL="171450" indent="-171450">
              <a:buFont typeface="Wingdings" panose="05000000000000000000" pitchFamily="2" charset="2"/>
              <a:buChar char="Ø"/>
            </a:pPr>
            <a:endParaRPr lang="nl-NL" sz="1300" dirty="0">
              <a:latin typeface="Flanders Art Sans" panose="020B0604020202020204" charset="0"/>
            </a:endParaRPr>
          </a:p>
          <a:p>
            <a:pPr marL="285750" indent="-285750">
              <a:buFont typeface="Wingdings" panose="05000000000000000000" pitchFamily="2" charset="2"/>
              <a:buChar char="Ø"/>
            </a:pPr>
            <a:r>
              <a:rPr lang="nl-NL" sz="1300" dirty="0">
                <a:latin typeface="Flanders Art Sans" panose="020B0604020202020204" charset="0"/>
              </a:rPr>
              <a:t>Andere actoren stimuleren en faciliteren om hun </a:t>
            </a:r>
            <a:r>
              <a:rPr lang="nl-NL" sz="1300" b="1" dirty="0">
                <a:latin typeface="Flanders Art Sans" panose="020B0604020202020204" charset="0"/>
              </a:rPr>
              <a:t>bevoegdheden</a:t>
            </a:r>
            <a:r>
              <a:rPr lang="nl-NL" sz="1300" dirty="0">
                <a:latin typeface="Flanders Art Sans" panose="020B0604020202020204" charset="0"/>
              </a:rPr>
              <a:t> en </a:t>
            </a:r>
            <a:r>
              <a:rPr lang="nl-NL" sz="1300" b="1" dirty="0">
                <a:latin typeface="Flanders Art Sans" panose="020B0604020202020204" charset="0"/>
              </a:rPr>
              <a:t>verantwoordelijkheden</a:t>
            </a:r>
            <a:r>
              <a:rPr lang="nl-NL" sz="1300" dirty="0">
                <a:latin typeface="Flanders Art Sans" panose="020B0604020202020204" charset="0"/>
              </a:rPr>
              <a:t> op te nemen t.a.v. de justitiabelen</a:t>
            </a:r>
          </a:p>
          <a:p>
            <a:pPr marL="171450" indent="-171450">
              <a:buFont typeface="Wingdings" panose="05000000000000000000" pitchFamily="2" charset="2"/>
              <a:buChar char="Ø"/>
            </a:pPr>
            <a:endParaRPr lang="nl-NL" sz="1300" dirty="0">
              <a:latin typeface="Flanders Art Sans" panose="020B0604020202020204" charset="0"/>
            </a:endParaRPr>
          </a:p>
          <a:p>
            <a:pPr marL="285750" indent="-285750">
              <a:buFont typeface="Wingdings" panose="05000000000000000000" pitchFamily="2" charset="2"/>
              <a:buChar char="Ø"/>
            </a:pPr>
            <a:r>
              <a:rPr lang="nl-NL" sz="1300" dirty="0">
                <a:latin typeface="Flanders Art Sans" panose="020B0604020202020204" charset="0"/>
              </a:rPr>
              <a:t>Bijdragen aan de </a:t>
            </a:r>
            <a:r>
              <a:rPr lang="nl-NL" sz="1300" b="1" dirty="0">
                <a:latin typeface="Flanders Art Sans" panose="020B0604020202020204" charset="0"/>
              </a:rPr>
              <a:t>rechtspositie</a:t>
            </a:r>
            <a:r>
              <a:rPr lang="nl-NL" sz="1300" dirty="0">
                <a:latin typeface="Flanders Art Sans" panose="020B0604020202020204" charset="0"/>
              </a:rPr>
              <a:t> van de justitiabelen op het kruispunt van justitie, politie, welzijn en zorg</a:t>
            </a:r>
            <a:endParaRPr lang="nl-BE" sz="1300" dirty="0">
              <a:latin typeface="Flanders Art Sans" panose="020B0604020202020204" charset="0"/>
            </a:endParaRPr>
          </a:p>
        </p:txBody>
      </p:sp>
    </p:spTree>
    <p:extLst>
      <p:ext uri="{BB962C8B-B14F-4D97-AF65-F5344CB8AC3E}">
        <p14:creationId xmlns:p14="http://schemas.microsoft.com/office/powerpoint/2010/main" val="20625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8687-C93A-294C-B6EC-454DB94C3187}"/>
              </a:ext>
            </a:extLst>
          </p:cNvPr>
          <p:cNvSpPr>
            <a:spLocks noGrp="1"/>
          </p:cNvSpPr>
          <p:nvPr>
            <p:ph type="ctrTitle"/>
          </p:nvPr>
        </p:nvSpPr>
        <p:spPr>
          <a:xfrm>
            <a:off x="368845" y="1083212"/>
            <a:ext cx="6707204" cy="3790288"/>
          </a:xfrm>
        </p:spPr>
        <p:txBody>
          <a:bodyPr anchor="ctr"/>
          <a:lstStyle/>
          <a:p>
            <a:pPr>
              <a:lnSpc>
                <a:spcPct val="100000"/>
              </a:lnSpc>
            </a:pPr>
            <a:br>
              <a:rPr lang="nl-NL" sz="1200" dirty="0"/>
            </a:br>
            <a:br>
              <a:rPr lang="nl-NL" sz="1200" dirty="0"/>
            </a:br>
            <a:endParaRPr lang="en-US" sz="1200" dirty="0"/>
          </a:p>
        </p:txBody>
      </p:sp>
      <p:sp>
        <p:nvSpPr>
          <p:cNvPr id="3" name="Subtitle 2">
            <a:extLst>
              <a:ext uri="{FF2B5EF4-FFF2-40B4-BE49-F238E27FC236}">
                <a16:creationId xmlns:a16="http://schemas.microsoft.com/office/drawing/2014/main" id="{2B3B5041-6231-9F44-A59B-E38499867071}"/>
              </a:ext>
            </a:extLst>
          </p:cNvPr>
          <p:cNvSpPr>
            <a:spLocks noGrp="1"/>
          </p:cNvSpPr>
          <p:nvPr>
            <p:ph type="subTitle" idx="1"/>
          </p:nvPr>
        </p:nvSpPr>
        <p:spPr/>
        <p:txBody>
          <a:bodyPr/>
          <a:lstStyle/>
          <a:p>
            <a:r>
              <a:rPr lang="en-US" sz="2400" b="1" dirty="0"/>
              <a:t>OPDRACHTEN JUSTITIEHUIS</a:t>
            </a:r>
          </a:p>
        </p:txBody>
      </p:sp>
      <p:sp>
        <p:nvSpPr>
          <p:cNvPr id="4" name="Tekstvak 3">
            <a:extLst>
              <a:ext uri="{FF2B5EF4-FFF2-40B4-BE49-F238E27FC236}">
                <a16:creationId xmlns:a16="http://schemas.microsoft.com/office/drawing/2014/main" id="{97207D52-6386-4359-B041-732AFE02F600}"/>
              </a:ext>
            </a:extLst>
          </p:cNvPr>
          <p:cNvSpPr txBox="1"/>
          <p:nvPr/>
        </p:nvSpPr>
        <p:spPr>
          <a:xfrm>
            <a:off x="474354" y="806212"/>
            <a:ext cx="7310491" cy="2108269"/>
          </a:xfrm>
          <a:prstGeom prst="rect">
            <a:avLst/>
          </a:prstGeom>
          <a:noFill/>
        </p:spPr>
        <p:txBody>
          <a:bodyPr wrap="square" rtlCol="0">
            <a:spAutoFit/>
          </a:bodyPr>
          <a:lstStyle/>
          <a:p>
            <a:r>
              <a:rPr lang="nl-NL" sz="1600" dirty="0">
                <a:latin typeface="FlandersArtSans-Bold" panose="00000800000000000000" pitchFamily="2" charset="0"/>
              </a:rPr>
              <a:t>SLACHTOFFERONTHAAL</a:t>
            </a:r>
            <a:r>
              <a:rPr lang="nl-NL" sz="1200" dirty="0">
                <a:latin typeface="FlandersArtSans-Bold" panose="00000800000000000000" pitchFamily="2" charset="0"/>
              </a:rPr>
              <a:t> </a:t>
            </a:r>
          </a:p>
          <a:p>
            <a:endParaRPr lang="nl-NL" sz="1200" dirty="0">
              <a:latin typeface="FlandersArtSans-Bold" panose="00000800000000000000" pitchFamily="2" charset="0"/>
            </a:endParaRPr>
          </a:p>
          <a:p>
            <a:r>
              <a:rPr lang="nl-NL" sz="1300" dirty="0">
                <a:latin typeface="Flanders Art Sans" panose="020B0604020202020204" charset="0"/>
              </a:rPr>
              <a:t> </a:t>
            </a:r>
            <a:r>
              <a:rPr lang="nl-NL" sz="1300" b="1" dirty="0">
                <a:latin typeface="Flanders Art Sans" panose="020B0604020202020204" charset="0"/>
              </a:rPr>
              <a:t>informatie</a:t>
            </a:r>
            <a:r>
              <a:rPr lang="nl-NL" sz="1300" dirty="0">
                <a:latin typeface="Flanders Art Sans" panose="020B0604020202020204" charset="0"/>
              </a:rPr>
              <a:t> en </a:t>
            </a:r>
            <a:r>
              <a:rPr lang="nl-NL" sz="1300" b="1" dirty="0">
                <a:latin typeface="Flanders Art Sans" panose="020B0604020202020204" charset="0"/>
              </a:rPr>
              <a:t>bijstand</a:t>
            </a:r>
            <a:r>
              <a:rPr lang="nl-NL" sz="1300" dirty="0">
                <a:latin typeface="Flanders Art Sans" panose="020B0604020202020204" charset="0"/>
              </a:rPr>
              <a:t> tijdens de volledige gerechtelijke procedure</a:t>
            </a:r>
          </a:p>
          <a:p>
            <a:endParaRPr lang="nl-NL" sz="1300" dirty="0">
              <a:latin typeface="Flanders Art Sans" panose="020B0604020202020204" charset="0"/>
            </a:endParaRPr>
          </a:p>
          <a:p>
            <a:pPr marL="171450" indent="-171450">
              <a:buFont typeface="Wingdings" panose="05000000000000000000" pitchFamily="2" charset="2"/>
              <a:buChar char="Ø"/>
            </a:pPr>
            <a:endParaRPr lang="nl-NL" sz="1300" dirty="0">
              <a:latin typeface="Flanders Art Sans" panose="020B0604020202020204" charset="0"/>
            </a:endParaRPr>
          </a:p>
          <a:p>
            <a:pPr marL="171450" indent="-171450">
              <a:buFont typeface="Wingdings" panose="05000000000000000000" pitchFamily="2" charset="2"/>
              <a:buChar char="Ø"/>
            </a:pPr>
            <a:r>
              <a:rPr lang="nl-NL" sz="1300" dirty="0">
                <a:latin typeface="Flanders Art Sans" panose="020B0604020202020204" charset="0"/>
              </a:rPr>
              <a:t>Informeren slachtoffers over rechten en het verloop van de gerechtelijke procedure</a:t>
            </a:r>
          </a:p>
          <a:p>
            <a:pPr marL="171450" indent="-171450">
              <a:buFont typeface="Wingdings" panose="05000000000000000000" pitchFamily="2" charset="2"/>
              <a:buChar char="Ø"/>
            </a:pPr>
            <a:r>
              <a:rPr lang="nl-NL" sz="1300" dirty="0">
                <a:latin typeface="Flanders Art Sans" panose="020B0604020202020204" charset="0"/>
              </a:rPr>
              <a:t>Bijstand bij inkijken van het dossier, tijdens de zitting, wanneer persoonlijke voorwerpen teruggegeven worden en in het kader van de strafuitvoerig, bij het opmaken van de slachtofferverklaring of –fiche.</a:t>
            </a:r>
          </a:p>
          <a:p>
            <a:endParaRPr lang="nl-NL" sz="1200" dirty="0">
              <a:latin typeface="FlandersArtSans-Bold" panose="00000800000000000000" pitchFamily="2" charset="0"/>
            </a:endParaRPr>
          </a:p>
        </p:txBody>
      </p:sp>
    </p:spTree>
    <p:extLst>
      <p:ext uri="{BB962C8B-B14F-4D97-AF65-F5344CB8AC3E}">
        <p14:creationId xmlns:p14="http://schemas.microsoft.com/office/powerpoint/2010/main" val="4169219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8687-C93A-294C-B6EC-454DB94C3187}"/>
              </a:ext>
            </a:extLst>
          </p:cNvPr>
          <p:cNvSpPr>
            <a:spLocks noGrp="1"/>
          </p:cNvSpPr>
          <p:nvPr>
            <p:ph type="ctrTitle"/>
          </p:nvPr>
        </p:nvSpPr>
        <p:spPr>
          <a:xfrm>
            <a:off x="368845" y="1083212"/>
            <a:ext cx="6707204" cy="3790288"/>
          </a:xfrm>
        </p:spPr>
        <p:txBody>
          <a:bodyPr anchor="ctr"/>
          <a:lstStyle/>
          <a:p>
            <a:pPr>
              <a:lnSpc>
                <a:spcPct val="100000"/>
              </a:lnSpc>
            </a:pPr>
            <a:br>
              <a:rPr lang="nl-NL" sz="1200" dirty="0"/>
            </a:br>
            <a:br>
              <a:rPr lang="nl-NL" sz="1200" dirty="0"/>
            </a:br>
            <a:endParaRPr lang="en-US" sz="1200" dirty="0"/>
          </a:p>
        </p:txBody>
      </p:sp>
      <p:sp>
        <p:nvSpPr>
          <p:cNvPr id="3" name="Subtitle 2">
            <a:extLst>
              <a:ext uri="{FF2B5EF4-FFF2-40B4-BE49-F238E27FC236}">
                <a16:creationId xmlns:a16="http://schemas.microsoft.com/office/drawing/2014/main" id="{2B3B5041-6231-9F44-A59B-E38499867071}"/>
              </a:ext>
            </a:extLst>
          </p:cNvPr>
          <p:cNvSpPr>
            <a:spLocks noGrp="1"/>
          </p:cNvSpPr>
          <p:nvPr>
            <p:ph type="subTitle" idx="1"/>
          </p:nvPr>
        </p:nvSpPr>
        <p:spPr/>
        <p:txBody>
          <a:bodyPr/>
          <a:lstStyle/>
          <a:p>
            <a:r>
              <a:rPr lang="en-US" sz="2400" b="1" dirty="0"/>
              <a:t>OPDRACHTEN JUSTITIEHUIS</a:t>
            </a:r>
          </a:p>
        </p:txBody>
      </p:sp>
      <p:sp>
        <p:nvSpPr>
          <p:cNvPr id="4" name="Tekstvak 3">
            <a:extLst>
              <a:ext uri="{FF2B5EF4-FFF2-40B4-BE49-F238E27FC236}">
                <a16:creationId xmlns:a16="http://schemas.microsoft.com/office/drawing/2014/main" id="{97207D52-6386-4359-B041-732AFE02F600}"/>
              </a:ext>
            </a:extLst>
          </p:cNvPr>
          <p:cNvSpPr txBox="1"/>
          <p:nvPr/>
        </p:nvSpPr>
        <p:spPr>
          <a:xfrm>
            <a:off x="474354" y="806212"/>
            <a:ext cx="7310491" cy="2108269"/>
          </a:xfrm>
          <a:prstGeom prst="rect">
            <a:avLst/>
          </a:prstGeom>
          <a:noFill/>
        </p:spPr>
        <p:txBody>
          <a:bodyPr wrap="square" rtlCol="0">
            <a:spAutoFit/>
          </a:bodyPr>
          <a:lstStyle/>
          <a:p>
            <a:r>
              <a:rPr lang="nl-NL" sz="1600" dirty="0">
                <a:latin typeface="FlandersArtSans-Bold" panose="00000800000000000000" pitchFamily="2" charset="0"/>
              </a:rPr>
              <a:t>BURGERRECHTERLIJKE OPDRACHTEN </a:t>
            </a:r>
            <a:r>
              <a:rPr lang="nl-NL" sz="1200" dirty="0">
                <a:latin typeface="FlandersArtSans-Bold" panose="00000800000000000000" pitchFamily="2" charset="0"/>
              </a:rPr>
              <a:t> </a:t>
            </a:r>
          </a:p>
          <a:p>
            <a:endParaRPr lang="nl-NL" sz="1200" dirty="0">
              <a:latin typeface="FlandersArtSans-Bold" panose="00000800000000000000" pitchFamily="2" charset="0"/>
            </a:endParaRPr>
          </a:p>
          <a:p>
            <a:r>
              <a:rPr lang="nl-NL" sz="1300" dirty="0">
                <a:latin typeface="Flanders Art Sans" panose="020B0604020202020204" charset="0"/>
              </a:rPr>
              <a:t>In sommige gevallen kan de rechter een </a:t>
            </a:r>
            <a:r>
              <a:rPr lang="nl-NL" sz="1300" b="1" dirty="0">
                <a:latin typeface="Flanders Art Sans" panose="020B0604020202020204" charset="0"/>
              </a:rPr>
              <a:t>maatschappelijk onderzoek</a:t>
            </a:r>
            <a:r>
              <a:rPr lang="nl-NL" sz="1300" dirty="0">
                <a:latin typeface="Flanders Art Sans" panose="020B0604020202020204" charset="0"/>
              </a:rPr>
              <a:t> laten uitvoeren om zijn beslissing op basis van meer informatie te nemen. Zo’n maatschappelijk onderzoek wordt vooral toegepast bij conflicten waar de </a:t>
            </a:r>
            <a:r>
              <a:rPr lang="nl-NL" sz="1300" b="1" dirty="0">
                <a:latin typeface="Flanders Art Sans" panose="020B0604020202020204" charset="0"/>
              </a:rPr>
              <a:t>kinderen</a:t>
            </a:r>
            <a:r>
              <a:rPr lang="nl-NL" sz="1300" dirty="0">
                <a:latin typeface="Flanders Art Sans" panose="020B0604020202020204" charset="0"/>
              </a:rPr>
              <a:t> van de partijen bij betrokken zijn.</a:t>
            </a:r>
          </a:p>
          <a:p>
            <a:pPr marL="171450" indent="-171450">
              <a:buFont typeface="Wingdings" panose="05000000000000000000" pitchFamily="2" charset="2"/>
              <a:buChar char="Ø"/>
            </a:pPr>
            <a:endParaRPr lang="nl-NL" sz="1300" dirty="0">
              <a:latin typeface="Flanders Art Sans" panose="020B0604020202020204" charset="0"/>
            </a:endParaRPr>
          </a:p>
          <a:p>
            <a:pPr marL="171450" indent="-171450" algn="l" fontAlgn="base">
              <a:buFont typeface="Wingdings" panose="05000000000000000000" pitchFamily="2" charset="2"/>
              <a:buChar char="Ø"/>
            </a:pPr>
            <a:r>
              <a:rPr lang="nl-NL" sz="1300" b="0" i="0" dirty="0">
                <a:solidFill>
                  <a:srgbClr val="333332"/>
                </a:solidFill>
                <a:effectLst/>
                <a:latin typeface="Flanders Art Sans" panose="020B0604020202020204" charset="0"/>
              </a:rPr>
              <a:t> de verblijfsregeling</a:t>
            </a:r>
          </a:p>
          <a:p>
            <a:pPr marL="171450" indent="-171450" algn="l" fontAlgn="base">
              <a:buFont typeface="Wingdings" panose="05000000000000000000" pitchFamily="2" charset="2"/>
              <a:buChar char="Ø"/>
            </a:pPr>
            <a:r>
              <a:rPr lang="nl-NL" sz="1300" b="0" i="0" dirty="0">
                <a:solidFill>
                  <a:srgbClr val="333332"/>
                </a:solidFill>
                <a:effectLst/>
                <a:latin typeface="Flanders Art Sans" panose="020B0604020202020204" charset="0"/>
              </a:rPr>
              <a:t> de uitoefening van het ouderlijk gezag</a:t>
            </a:r>
          </a:p>
          <a:p>
            <a:pPr marL="171450" indent="-171450" algn="l" fontAlgn="base">
              <a:buFont typeface="Wingdings" panose="05000000000000000000" pitchFamily="2" charset="2"/>
              <a:buChar char="Ø"/>
            </a:pPr>
            <a:r>
              <a:rPr lang="nl-NL" sz="1300" b="0" i="0" dirty="0">
                <a:solidFill>
                  <a:srgbClr val="333332"/>
                </a:solidFill>
                <a:effectLst/>
                <a:latin typeface="Flanders Art Sans" panose="020B0604020202020204" charset="0"/>
              </a:rPr>
              <a:t> de beslissing of de grootouders recht hebben op persoonlijk contact met de kinderen.</a:t>
            </a:r>
          </a:p>
          <a:p>
            <a:endParaRPr lang="nl-NL" sz="1200" dirty="0">
              <a:latin typeface="FlandersArtSans-Bold" panose="00000800000000000000" pitchFamily="2" charset="0"/>
            </a:endParaRPr>
          </a:p>
        </p:txBody>
      </p:sp>
    </p:spTree>
    <p:extLst>
      <p:ext uri="{BB962C8B-B14F-4D97-AF65-F5344CB8AC3E}">
        <p14:creationId xmlns:p14="http://schemas.microsoft.com/office/powerpoint/2010/main" val="350570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8687-C93A-294C-B6EC-454DB94C3187}"/>
              </a:ext>
            </a:extLst>
          </p:cNvPr>
          <p:cNvSpPr>
            <a:spLocks noGrp="1"/>
          </p:cNvSpPr>
          <p:nvPr>
            <p:ph type="ctrTitle"/>
          </p:nvPr>
        </p:nvSpPr>
        <p:spPr>
          <a:xfrm>
            <a:off x="368845" y="1083212"/>
            <a:ext cx="6707204" cy="3790288"/>
          </a:xfrm>
        </p:spPr>
        <p:txBody>
          <a:bodyPr anchor="ctr"/>
          <a:lstStyle/>
          <a:p>
            <a:pPr>
              <a:lnSpc>
                <a:spcPct val="100000"/>
              </a:lnSpc>
            </a:pPr>
            <a:br>
              <a:rPr lang="nl-NL" sz="1200" dirty="0"/>
            </a:br>
            <a:endParaRPr lang="en-US" sz="1200" dirty="0"/>
          </a:p>
        </p:txBody>
      </p:sp>
      <p:sp>
        <p:nvSpPr>
          <p:cNvPr id="3" name="Subtitle 2">
            <a:extLst>
              <a:ext uri="{FF2B5EF4-FFF2-40B4-BE49-F238E27FC236}">
                <a16:creationId xmlns:a16="http://schemas.microsoft.com/office/drawing/2014/main" id="{2B3B5041-6231-9F44-A59B-E38499867071}"/>
              </a:ext>
            </a:extLst>
          </p:cNvPr>
          <p:cNvSpPr>
            <a:spLocks noGrp="1"/>
          </p:cNvSpPr>
          <p:nvPr>
            <p:ph type="subTitle" idx="1"/>
          </p:nvPr>
        </p:nvSpPr>
        <p:spPr/>
        <p:txBody>
          <a:bodyPr/>
          <a:lstStyle/>
          <a:p>
            <a:r>
              <a:rPr lang="en-US" sz="2400" b="1" dirty="0"/>
              <a:t>OPDRACHTEN JUSTITIEHUIS</a:t>
            </a:r>
          </a:p>
        </p:txBody>
      </p:sp>
      <p:sp>
        <p:nvSpPr>
          <p:cNvPr id="4" name="Tekstvak 3">
            <a:extLst>
              <a:ext uri="{FF2B5EF4-FFF2-40B4-BE49-F238E27FC236}">
                <a16:creationId xmlns:a16="http://schemas.microsoft.com/office/drawing/2014/main" id="{97207D52-6386-4359-B041-732AFE02F600}"/>
              </a:ext>
            </a:extLst>
          </p:cNvPr>
          <p:cNvSpPr txBox="1"/>
          <p:nvPr/>
        </p:nvSpPr>
        <p:spPr>
          <a:xfrm>
            <a:off x="474354" y="806212"/>
            <a:ext cx="7310491" cy="3524042"/>
          </a:xfrm>
          <a:prstGeom prst="rect">
            <a:avLst/>
          </a:prstGeom>
          <a:noFill/>
        </p:spPr>
        <p:txBody>
          <a:bodyPr wrap="square" rtlCol="0">
            <a:spAutoFit/>
          </a:bodyPr>
          <a:lstStyle/>
          <a:p>
            <a:r>
              <a:rPr lang="nl-NL" sz="1600" dirty="0">
                <a:latin typeface="FlandersArtSans-Bold" panose="00000800000000000000" pitchFamily="2" charset="0"/>
              </a:rPr>
              <a:t>STRAFRECHTERLIJKE OPDRACHTEN</a:t>
            </a:r>
          </a:p>
          <a:p>
            <a:endParaRPr lang="nl-NL" sz="1600" dirty="0">
              <a:latin typeface="FlandersArtSans-Bold" panose="00000800000000000000" pitchFamily="2" charset="0"/>
            </a:endParaRPr>
          </a:p>
          <a:p>
            <a:r>
              <a:rPr lang="nl-NL" sz="1300" b="0" i="0" dirty="0">
                <a:solidFill>
                  <a:srgbClr val="333332"/>
                </a:solidFill>
                <a:effectLst/>
                <a:latin typeface="Flanders Art Sans" panose="020B0604020202020204" charset="0"/>
              </a:rPr>
              <a:t>De justitiehuizen zorgen voor de opvolging van </a:t>
            </a:r>
            <a:r>
              <a:rPr lang="nl-NL" sz="1300" b="1" i="0" dirty="0">
                <a:solidFill>
                  <a:srgbClr val="333332"/>
                </a:solidFill>
                <a:effectLst/>
                <a:latin typeface="Flanders Art Sans" panose="020B0604020202020204" charset="0"/>
              </a:rPr>
              <a:t>daders</a:t>
            </a:r>
            <a:r>
              <a:rPr lang="nl-NL" sz="1300" b="0" i="0" dirty="0">
                <a:solidFill>
                  <a:srgbClr val="333332"/>
                </a:solidFill>
                <a:effectLst/>
                <a:latin typeface="Flanders Art Sans" panose="020B0604020202020204" charset="0"/>
              </a:rPr>
              <a:t> op verzoek van de gerechtelijke of administratieve overheden, met het oog op het voorkomen van </a:t>
            </a:r>
            <a:r>
              <a:rPr lang="nl-NL" sz="1300" b="1" i="0" dirty="0">
                <a:solidFill>
                  <a:srgbClr val="333332"/>
                </a:solidFill>
                <a:effectLst/>
                <a:latin typeface="Flanders Art Sans" panose="020B0604020202020204" charset="0"/>
              </a:rPr>
              <a:t>recidive</a:t>
            </a:r>
            <a:r>
              <a:rPr lang="nl-NL" sz="1300" b="0" i="0" dirty="0">
                <a:solidFill>
                  <a:srgbClr val="333332"/>
                </a:solidFill>
                <a:effectLst/>
                <a:latin typeface="Flanders Art Sans" panose="020B0604020202020204" charset="0"/>
              </a:rPr>
              <a:t>. Zij bezorgen deze overheden de informatie die zij nodig hebben om een beslissing te kunnen nemen.</a:t>
            </a:r>
          </a:p>
          <a:p>
            <a:endParaRPr lang="nl-NL" sz="1300" dirty="0">
              <a:latin typeface="FlandersArtSans-Bold" panose="00000800000000000000" pitchFamily="2" charset="0"/>
            </a:endParaRPr>
          </a:p>
          <a:p>
            <a:endParaRPr lang="nl-NL" sz="1300" dirty="0">
              <a:latin typeface="FlandersArtSans-Bold" panose="00000800000000000000" pitchFamily="2" charset="0"/>
            </a:endParaRPr>
          </a:p>
          <a:p>
            <a:pPr marL="228600" indent="-228600">
              <a:buAutoNum type="arabicPeriod"/>
            </a:pPr>
            <a:r>
              <a:rPr lang="nl-NL" sz="1300" b="0" dirty="0">
                <a:solidFill>
                  <a:srgbClr val="333332"/>
                </a:solidFill>
                <a:effectLst/>
                <a:latin typeface="FlandersArtSans-Bold" panose="00000800000000000000" pitchFamily="2" charset="0"/>
              </a:rPr>
              <a:t>OP NIVEAU PARKET </a:t>
            </a:r>
          </a:p>
          <a:p>
            <a:pPr marL="228600" indent="-228600">
              <a:buAutoNum type="arabicPeriod"/>
            </a:pPr>
            <a:endParaRPr lang="nl-NL" sz="1300" dirty="0">
              <a:solidFill>
                <a:srgbClr val="333332"/>
              </a:solidFill>
              <a:latin typeface="FlandersArtSans-Bold" panose="00000800000000000000" pitchFamily="2" charset="0"/>
            </a:endParaRPr>
          </a:p>
          <a:p>
            <a:endParaRPr lang="nl-NL" sz="1300" b="0" i="0" dirty="0">
              <a:solidFill>
                <a:srgbClr val="333332"/>
              </a:solidFill>
              <a:effectLst/>
              <a:latin typeface="FlandersArtSans-Bold" panose="00000800000000000000" pitchFamily="2" charset="0"/>
            </a:endParaRPr>
          </a:p>
          <a:p>
            <a:pPr marL="171450" indent="-171450">
              <a:buFont typeface="Arial" panose="020B0604020202020204" pitchFamily="34" charset="0"/>
              <a:buChar char="•"/>
            </a:pPr>
            <a:r>
              <a:rPr lang="nl-NL" sz="1300" b="0" i="0" dirty="0">
                <a:solidFill>
                  <a:srgbClr val="333332"/>
                </a:solidFill>
                <a:effectLst/>
                <a:latin typeface="Flanders Art Sans" panose="020B0604020202020204" charset="0"/>
              </a:rPr>
              <a:t>BEMIDDELING EN MAATREGELEN</a:t>
            </a:r>
          </a:p>
          <a:p>
            <a:pPr marL="171450" indent="-171450">
              <a:buFont typeface="Arial" panose="020B0604020202020204" pitchFamily="34" charset="0"/>
              <a:buChar char="•"/>
            </a:pPr>
            <a:endParaRPr lang="nl-NL" sz="1300" dirty="0">
              <a:solidFill>
                <a:srgbClr val="333332"/>
              </a:solidFill>
              <a:latin typeface="Flanders Art Sans" panose="020B0604020202020204" charset="0"/>
            </a:endParaRPr>
          </a:p>
          <a:p>
            <a:pPr marL="171450" indent="-171450">
              <a:buFont typeface="Arial" panose="020B0604020202020204" pitchFamily="34" charset="0"/>
              <a:buChar char="•"/>
            </a:pPr>
            <a:r>
              <a:rPr lang="nl-NL" sz="1300" b="0" i="0" dirty="0">
                <a:solidFill>
                  <a:srgbClr val="333332"/>
                </a:solidFill>
                <a:effectLst/>
                <a:latin typeface="Flanders Art Sans" panose="020B0604020202020204" charset="0"/>
              </a:rPr>
              <a:t>TIJDELIJK HUISVERBOD </a:t>
            </a:r>
          </a:p>
          <a:p>
            <a:endParaRPr lang="nl-NL" sz="1200" b="0" i="0" dirty="0">
              <a:solidFill>
                <a:srgbClr val="333332"/>
              </a:solidFill>
              <a:effectLst/>
              <a:latin typeface="FlandersArtSans-Bold" panose="00000800000000000000" pitchFamily="2" charset="0"/>
            </a:endParaRPr>
          </a:p>
          <a:p>
            <a:endParaRPr lang="nl-NL" sz="1200" dirty="0">
              <a:solidFill>
                <a:srgbClr val="333332"/>
              </a:solidFill>
              <a:latin typeface="FlandersArtSans-Bold" panose="00000800000000000000" pitchFamily="2" charset="0"/>
            </a:endParaRPr>
          </a:p>
          <a:p>
            <a:endParaRPr lang="nl-NL" sz="1200" b="0" i="0" dirty="0">
              <a:solidFill>
                <a:srgbClr val="333332"/>
              </a:solidFill>
              <a:effectLst/>
              <a:latin typeface="FlandersArtSans-Bold" panose="00000800000000000000" pitchFamily="2" charset="0"/>
            </a:endParaRPr>
          </a:p>
          <a:p>
            <a:endParaRPr lang="nl-NL" sz="1200" dirty="0">
              <a:latin typeface="FlandersArtSans-Bold" panose="00000800000000000000" pitchFamily="2" charset="0"/>
            </a:endParaRPr>
          </a:p>
        </p:txBody>
      </p:sp>
    </p:spTree>
    <p:extLst>
      <p:ext uri="{BB962C8B-B14F-4D97-AF65-F5344CB8AC3E}">
        <p14:creationId xmlns:p14="http://schemas.microsoft.com/office/powerpoint/2010/main" val="393676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8687-C93A-294C-B6EC-454DB94C3187}"/>
              </a:ext>
            </a:extLst>
          </p:cNvPr>
          <p:cNvSpPr>
            <a:spLocks noGrp="1"/>
          </p:cNvSpPr>
          <p:nvPr>
            <p:ph type="ctrTitle"/>
          </p:nvPr>
        </p:nvSpPr>
        <p:spPr>
          <a:xfrm>
            <a:off x="368845" y="1083212"/>
            <a:ext cx="6707204" cy="3790288"/>
          </a:xfrm>
        </p:spPr>
        <p:txBody>
          <a:bodyPr anchor="ctr"/>
          <a:lstStyle/>
          <a:p>
            <a:pPr>
              <a:lnSpc>
                <a:spcPct val="100000"/>
              </a:lnSpc>
            </a:pPr>
            <a:br>
              <a:rPr lang="nl-NL" sz="1200" dirty="0"/>
            </a:br>
            <a:endParaRPr lang="en-US" sz="1200" dirty="0"/>
          </a:p>
        </p:txBody>
      </p:sp>
      <p:sp>
        <p:nvSpPr>
          <p:cNvPr id="3" name="Subtitle 2">
            <a:extLst>
              <a:ext uri="{FF2B5EF4-FFF2-40B4-BE49-F238E27FC236}">
                <a16:creationId xmlns:a16="http://schemas.microsoft.com/office/drawing/2014/main" id="{2B3B5041-6231-9F44-A59B-E38499867071}"/>
              </a:ext>
            </a:extLst>
          </p:cNvPr>
          <p:cNvSpPr>
            <a:spLocks noGrp="1"/>
          </p:cNvSpPr>
          <p:nvPr>
            <p:ph type="subTitle" idx="1"/>
          </p:nvPr>
        </p:nvSpPr>
        <p:spPr/>
        <p:txBody>
          <a:bodyPr/>
          <a:lstStyle/>
          <a:p>
            <a:r>
              <a:rPr lang="en-US" sz="2400" b="1" dirty="0"/>
              <a:t>OPDRACHTEN JUSTITIEHUIS</a:t>
            </a:r>
          </a:p>
        </p:txBody>
      </p:sp>
      <p:sp>
        <p:nvSpPr>
          <p:cNvPr id="4" name="Tekstvak 3">
            <a:extLst>
              <a:ext uri="{FF2B5EF4-FFF2-40B4-BE49-F238E27FC236}">
                <a16:creationId xmlns:a16="http://schemas.microsoft.com/office/drawing/2014/main" id="{97207D52-6386-4359-B041-732AFE02F600}"/>
              </a:ext>
            </a:extLst>
          </p:cNvPr>
          <p:cNvSpPr txBox="1"/>
          <p:nvPr/>
        </p:nvSpPr>
        <p:spPr>
          <a:xfrm>
            <a:off x="474354" y="806212"/>
            <a:ext cx="7310491" cy="2062103"/>
          </a:xfrm>
          <a:prstGeom prst="rect">
            <a:avLst/>
          </a:prstGeom>
          <a:noFill/>
        </p:spPr>
        <p:txBody>
          <a:bodyPr wrap="square" rtlCol="0">
            <a:spAutoFit/>
          </a:bodyPr>
          <a:lstStyle/>
          <a:p>
            <a:r>
              <a:rPr lang="nl-NL" sz="1600" dirty="0">
                <a:latin typeface="FlandersArtSans-Bold" panose="00000800000000000000" pitchFamily="2" charset="0"/>
              </a:rPr>
              <a:t>STRAFRECHTERLIJKE OPDRACHTEN</a:t>
            </a:r>
            <a:endParaRPr lang="nl-NL" sz="1200" dirty="0">
              <a:latin typeface="FlandersArtSans-Bold" panose="00000800000000000000" pitchFamily="2" charset="0"/>
            </a:endParaRPr>
          </a:p>
          <a:p>
            <a:endParaRPr lang="nl-NL" sz="1200" dirty="0">
              <a:latin typeface="FlandersArtSans-Bold" panose="00000800000000000000" pitchFamily="2" charset="0"/>
            </a:endParaRPr>
          </a:p>
          <a:p>
            <a:r>
              <a:rPr lang="nl-NL" sz="1200" b="0" dirty="0">
                <a:solidFill>
                  <a:srgbClr val="333332"/>
                </a:solidFill>
                <a:effectLst/>
                <a:latin typeface="FlandersArtSans-Bold" panose="00000800000000000000" pitchFamily="2" charset="0"/>
              </a:rPr>
              <a:t>2. </a:t>
            </a:r>
            <a:r>
              <a:rPr lang="nl-NL" sz="1300" b="0" dirty="0">
                <a:solidFill>
                  <a:srgbClr val="333332"/>
                </a:solidFill>
                <a:effectLst/>
                <a:latin typeface="FlandersArtSans-Bold" panose="00000800000000000000" pitchFamily="2" charset="0"/>
              </a:rPr>
              <a:t>TIJDENS HET GERECHTERLIJK ONDERZOEK</a:t>
            </a:r>
          </a:p>
          <a:p>
            <a:pPr marL="228600" indent="-228600">
              <a:buAutoNum type="arabicPeriod"/>
            </a:pPr>
            <a:endParaRPr lang="nl-NL" sz="1300" dirty="0">
              <a:solidFill>
                <a:srgbClr val="333332"/>
              </a:solidFill>
              <a:latin typeface="FlandersArtSans-Bold" panose="00000800000000000000" pitchFamily="2" charset="0"/>
            </a:endParaRPr>
          </a:p>
          <a:p>
            <a:endParaRPr lang="nl-NL" sz="1300" b="0" i="0" dirty="0">
              <a:solidFill>
                <a:srgbClr val="333332"/>
              </a:solidFill>
              <a:effectLst/>
              <a:latin typeface="FlandersArtSans-Bold" panose="00000800000000000000" pitchFamily="2" charset="0"/>
            </a:endParaRPr>
          </a:p>
          <a:p>
            <a:pPr marL="171450" indent="-171450">
              <a:buFont typeface="Arial" panose="020B0604020202020204" pitchFamily="34" charset="0"/>
              <a:buChar char="•"/>
            </a:pPr>
            <a:r>
              <a:rPr lang="nl-NL" sz="1300" b="0" i="0" dirty="0">
                <a:solidFill>
                  <a:srgbClr val="333332"/>
                </a:solidFill>
                <a:effectLst/>
                <a:latin typeface="Flanders Art Sans" panose="020B0604020202020204" charset="0"/>
              </a:rPr>
              <a:t>VRIJHEID ONDER VOORWAARDEN</a:t>
            </a:r>
          </a:p>
          <a:p>
            <a:endParaRPr lang="nl-NL" sz="1200" b="0" i="0" strike="sngStrike" dirty="0">
              <a:solidFill>
                <a:srgbClr val="00B0F0"/>
              </a:solidFill>
              <a:effectLst/>
              <a:latin typeface="Flanders Art Sans" panose="020B0604020202020204" charset="0"/>
            </a:endParaRPr>
          </a:p>
          <a:p>
            <a:endParaRPr lang="nl-NL" sz="1200" dirty="0">
              <a:solidFill>
                <a:srgbClr val="333332"/>
              </a:solidFill>
              <a:latin typeface="Flanders Art Sans" panose="020B0604020202020204" charset="0"/>
            </a:endParaRPr>
          </a:p>
          <a:p>
            <a:endParaRPr lang="nl-NL" sz="1200" b="0" i="0" dirty="0">
              <a:solidFill>
                <a:srgbClr val="333332"/>
              </a:solidFill>
              <a:effectLst/>
              <a:latin typeface="Flanders Art Sans" panose="020B0604020202020204" charset="0"/>
            </a:endParaRPr>
          </a:p>
          <a:p>
            <a:endParaRPr lang="nl-NL" sz="1200" dirty="0">
              <a:latin typeface="FlandersArtSans-Bold" panose="00000800000000000000" pitchFamily="2" charset="0"/>
            </a:endParaRPr>
          </a:p>
        </p:txBody>
      </p:sp>
    </p:spTree>
    <p:extLst>
      <p:ext uri="{BB962C8B-B14F-4D97-AF65-F5344CB8AC3E}">
        <p14:creationId xmlns:p14="http://schemas.microsoft.com/office/powerpoint/2010/main" val="3165811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8687-C93A-294C-B6EC-454DB94C3187}"/>
              </a:ext>
            </a:extLst>
          </p:cNvPr>
          <p:cNvSpPr>
            <a:spLocks noGrp="1"/>
          </p:cNvSpPr>
          <p:nvPr>
            <p:ph type="ctrTitle"/>
          </p:nvPr>
        </p:nvSpPr>
        <p:spPr>
          <a:xfrm>
            <a:off x="368845" y="1083212"/>
            <a:ext cx="6707204" cy="3790288"/>
          </a:xfrm>
        </p:spPr>
        <p:txBody>
          <a:bodyPr anchor="ctr"/>
          <a:lstStyle/>
          <a:p>
            <a:pPr>
              <a:lnSpc>
                <a:spcPct val="100000"/>
              </a:lnSpc>
            </a:pPr>
            <a:br>
              <a:rPr lang="nl-NL" sz="1200" dirty="0"/>
            </a:br>
            <a:endParaRPr lang="en-US" sz="1200" dirty="0"/>
          </a:p>
        </p:txBody>
      </p:sp>
      <p:sp>
        <p:nvSpPr>
          <p:cNvPr id="3" name="Subtitle 2">
            <a:extLst>
              <a:ext uri="{FF2B5EF4-FFF2-40B4-BE49-F238E27FC236}">
                <a16:creationId xmlns:a16="http://schemas.microsoft.com/office/drawing/2014/main" id="{2B3B5041-6231-9F44-A59B-E38499867071}"/>
              </a:ext>
            </a:extLst>
          </p:cNvPr>
          <p:cNvSpPr>
            <a:spLocks noGrp="1"/>
          </p:cNvSpPr>
          <p:nvPr>
            <p:ph type="subTitle" idx="1"/>
          </p:nvPr>
        </p:nvSpPr>
        <p:spPr/>
        <p:txBody>
          <a:bodyPr/>
          <a:lstStyle/>
          <a:p>
            <a:r>
              <a:rPr lang="en-US" sz="2400" b="1" dirty="0"/>
              <a:t>OPDRACHTEN JUSTITIEHUIS</a:t>
            </a:r>
          </a:p>
        </p:txBody>
      </p:sp>
      <p:sp>
        <p:nvSpPr>
          <p:cNvPr id="4" name="Tekstvak 3">
            <a:extLst>
              <a:ext uri="{FF2B5EF4-FFF2-40B4-BE49-F238E27FC236}">
                <a16:creationId xmlns:a16="http://schemas.microsoft.com/office/drawing/2014/main" id="{97207D52-6386-4359-B041-732AFE02F600}"/>
              </a:ext>
            </a:extLst>
          </p:cNvPr>
          <p:cNvSpPr txBox="1"/>
          <p:nvPr/>
        </p:nvSpPr>
        <p:spPr>
          <a:xfrm>
            <a:off x="474354" y="806212"/>
            <a:ext cx="7310491" cy="3662541"/>
          </a:xfrm>
          <a:prstGeom prst="rect">
            <a:avLst/>
          </a:prstGeom>
          <a:noFill/>
        </p:spPr>
        <p:txBody>
          <a:bodyPr wrap="square" rtlCol="0">
            <a:spAutoFit/>
          </a:bodyPr>
          <a:lstStyle/>
          <a:p>
            <a:r>
              <a:rPr lang="nl-NL" sz="1600" dirty="0">
                <a:latin typeface="FlandersArtSans-Bold" panose="00000800000000000000" pitchFamily="2" charset="0"/>
              </a:rPr>
              <a:t>STRAFRECHTERLIJKE OPDRACHTEN</a:t>
            </a:r>
            <a:endParaRPr lang="nl-NL" sz="1200" dirty="0">
              <a:latin typeface="FlandersArtSans-Bold" panose="00000800000000000000" pitchFamily="2" charset="0"/>
            </a:endParaRPr>
          </a:p>
          <a:p>
            <a:endParaRPr lang="nl-NL" sz="1200" dirty="0">
              <a:latin typeface="FlandersArtSans-Bold" panose="00000800000000000000" pitchFamily="2" charset="0"/>
            </a:endParaRPr>
          </a:p>
          <a:p>
            <a:r>
              <a:rPr lang="nl-NL" sz="1200" dirty="0">
                <a:solidFill>
                  <a:srgbClr val="333332"/>
                </a:solidFill>
                <a:latin typeface="FlandersArtSans-Bold" panose="00000800000000000000" pitchFamily="2" charset="0"/>
              </a:rPr>
              <a:t>3. </a:t>
            </a:r>
            <a:r>
              <a:rPr lang="nl-NL" sz="1300" dirty="0">
                <a:solidFill>
                  <a:srgbClr val="333332"/>
                </a:solidFill>
                <a:latin typeface="FlandersArtSans-Bold" panose="00000800000000000000" pitchFamily="2" charset="0"/>
              </a:rPr>
              <a:t>NA VONNIS (BESLISSING RECHTER)</a:t>
            </a:r>
          </a:p>
          <a:p>
            <a:endParaRPr lang="nl-NL" sz="1300" b="0" i="0" dirty="0">
              <a:solidFill>
                <a:srgbClr val="333332"/>
              </a:solidFill>
              <a:effectLst/>
              <a:latin typeface="FlandersArtSans-Bold" panose="00000800000000000000" pitchFamily="2" charset="0"/>
            </a:endParaRPr>
          </a:p>
          <a:p>
            <a:pPr marL="171450" indent="-171450">
              <a:buFont typeface="Arial" panose="020B0604020202020204" pitchFamily="34" charset="0"/>
              <a:buChar char="•"/>
            </a:pPr>
            <a:r>
              <a:rPr lang="nl-NL" sz="1300" b="0" i="0" dirty="0">
                <a:solidFill>
                  <a:srgbClr val="333332"/>
                </a:solidFill>
                <a:effectLst/>
                <a:latin typeface="Flanders Art Sans" panose="020B0604020202020204" charset="0"/>
              </a:rPr>
              <a:t>Autonome werkstraf</a:t>
            </a:r>
          </a:p>
          <a:p>
            <a:pPr marL="171450" indent="-171450">
              <a:buFont typeface="Arial" panose="020B0604020202020204" pitchFamily="34" charset="0"/>
              <a:buChar char="•"/>
            </a:pPr>
            <a:r>
              <a:rPr lang="nl-NL" sz="1300" b="0" i="0" dirty="0">
                <a:solidFill>
                  <a:srgbClr val="333332"/>
                </a:solidFill>
                <a:effectLst/>
                <a:latin typeface="Flanders Art Sans" panose="020B0604020202020204" charset="0"/>
              </a:rPr>
              <a:t>Probatie (opschorting/uitstel)</a:t>
            </a:r>
          </a:p>
          <a:p>
            <a:pPr marL="171450" indent="-171450">
              <a:buFont typeface="Arial" panose="020B0604020202020204" pitchFamily="34" charset="0"/>
              <a:buChar char="•"/>
            </a:pPr>
            <a:r>
              <a:rPr lang="nl-NL" sz="1300" b="0" i="0" dirty="0">
                <a:solidFill>
                  <a:srgbClr val="333332"/>
                </a:solidFill>
                <a:effectLst/>
                <a:latin typeface="Flanders Art Sans" panose="020B0604020202020204" charset="0"/>
              </a:rPr>
              <a:t>Autonome probatie</a:t>
            </a:r>
          </a:p>
          <a:p>
            <a:pPr marL="171450" indent="-171450">
              <a:buFont typeface="Arial" panose="020B0604020202020204" pitchFamily="34" charset="0"/>
              <a:buChar char="•"/>
            </a:pPr>
            <a:r>
              <a:rPr lang="nl-NL" sz="1300" b="0" i="0" dirty="0">
                <a:solidFill>
                  <a:srgbClr val="333332"/>
                </a:solidFill>
                <a:effectLst/>
                <a:latin typeface="Flanders Art Sans" panose="020B0604020202020204" charset="0"/>
              </a:rPr>
              <a:t>Elektronisch toezicht </a:t>
            </a:r>
          </a:p>
          <a:p>
            <a:pPr marL="171450" indent="-171450">
              <a:buFont typeface="Arial" panose="020B0604020202020204" pitchFamily="34" charset="0"/>
              <a:buChar char="•"/>
            </a:pPr>
            <a:r>
              <a:rPr lang="nl-NL" sz="1300" b="0" i="0" dirty="0">
                <a:solidFill>
                  <a:srgbClr val="333332"/>
                </a:solidFill>
                <a:effectLst/>
                <a:latin typeface="Flanders Art Sans" panose="020B0604020202020204" charset="0"/>
              </a:rPr>
              <a:t>Voorlopige of voorwaardelijke invrijheidsstelling</a:t>
            </a:r>
          </a:p>
          <a:p>
            <a:pPr marL="171450" indent="-171450">
              <a:buFont typeface="Arial" panose="020B0604020202020204" pitchFamily="34" charset="0"/>
              <a:buChar char="•"/>
            </a:pPr>
            <a:r>
              <a:rPr lang="nl-NL" sz="1300" b="0" i="0" dirty="0">
                <a:solidFill>
                  <a:srgbClr val="333332"/>
                </a:solidFill>
                <a:effectLst/>
                <a:latin typeface="Flanders Art Sans" panose="020B0604020202020204" charset="0"/>
              </a:rPr>
              <a:t>Beperkte detentie</a:t>
            </a:r>
          </a:p>
          <a:p>
            <a:pPr marL="171450" indent="-171450">
              <a:buFont typeface="Arial" panose="020B0604020202020204" pitchFamily="34" charset="0"/>
              <a:buChar char="•"/>
            </a:pPr>
            <a:r>
              <a:rPr lang="nl-NL" sz="1300" b="0" i="0" dirty="0">
                <a:solidFill>
                  <a:srgbClr val="333332"/>
                </a:solidFill>
                <a:effectLst/>
                <a:latin typeface="Flanders Art Sans" panose="020B0604020202020204" charset="0"/>
              </a:rPr>
              <a:t>Internering</a:t>
            </a:r>
          </a:p>
          <a:p>
            <a:pPr marL="171450" indent="-171450">
              <a:buFont typeface="Arial" panose="020B0604020202020204" pitchFamily="34" charset="0"/>
              <a:buChar char="•"/>
            </a:pPr>
            <a:r>
              <a:rPr lang="nl-NL" sz="1300" b="0" i="0" dirty="0">
                <a:solidFill>
                  <a:srgbClr val="333332"/>
                </a:solidFill>
                <a:effectLst/>
                <a:latin typeface="Flanders Art Sans" panose="020B0604020202020204" charset="0"/>
              </a:rPr>
              <a:t>Terbeschikkingstelling van de </a:t>
            </a:r>
            <a:r>
              <a:rPr lang="nl-NL" sz="1300" b="0" i="0" dirty="0" err="1">
                <a:solidFill>
                  <a:srgbClr val="333332"/>
                </a:solidFill>
                <a:effectLst/>
                <a:latin typeface="Flanders Art Sans" panose="020B0604020202020204" charset="0"/>
              </a:rPr>
              <a:t>strafuitvoeringsrechtbank</a:t>
            </a:r>
            <a:endParaRPr lang="nl-NL" sz="1300" b="0" i="0" dirty="0">
              <a:solidFill>
                <a:srgbClr val="333332"/>
              </a:solidFill>
              <a:effectLst/>
              <a:latin typeface="Flanders Art Sans" panose="020B0604020202020204" charset="0"/>
            </a:endParaRPr>
          </a:p>
          <a:p>
            <a:pPr marL="171450" indent="-171450">
              <a:buFont typeface="Arial" panose="020B0604020202020204" pitchFamily="34" charset="0"/>
              <a:buChar char="•"/>
            </a:pPr>
            <a:endParaRPr lang="nl-NL" sz="1300" b="0" i="0" dirty="0">
              <a:solidFill>
                <a:srgbClr val="333332"/>
              </a:solidFill>
              <a:effectLst/>
              <a:latin typeface="Flanders Art Sans" panose="020B0604020202020204" charset="0"/>
            </a:endParaRPr>
          </a:p>
          <a:p>
            <a:pPr marL="171450" indent="-171450">
              <a:buFont typeface="Arial" panose="020B0604020202020204" pitchFamily="34" charset="0"/>
              <a:buChar char="•"/>
            </a:pPr>
            <a:endParaRPr lang="nl-NL" sz="1300" b="0" i="0" dirty="0">
              <a:solidFill>
                <a:srgbClr val="333332"/>
              </a:solidFill>
              <a:effectLst/>
              <a:latin typeface="Flanders Art Sans" panose="020B0604020202020204" charset="0"/>
            </a:endParaRPr>
          </a:p>
          <a:p>
            <a:endParaRPr lang="nl-NL" sz="1200" b="0" i="0" dirty="0">
              <a:solidFill>
                <a:srgbClr val="333332"/>
              </a:solidFill>
              <a:effectLst/>
              <a:latin typeface="Flanders Art Sans" panose="020B0604020202020204" charset="0"/>
            </a:endParaRPr>
          </a:p>
          <a:p>
            <a:endParaRPr lang="nl-NL" sz="1200" dirty="0">
              <a:solidFill>
                <a:srgbClr val="333332"/>
              </a:solidFill>
              <a:latin typeface="Flanders Art Sans" panose="020B0604020202020204" charset="0"/>
            </a:endParaRPr>
          </a:p>
          <a:p>
            <a:endParaRPr lang="nl-NL" sz="1200" b="0" i="0" dirty="0">
              <a:solidFill>
                <a:srgbClr val="333332"/>
              </a:solidFill>
              <a:effectLst/>
              <a:latin typeface="Flanders Art Sans" panose="020B0604020202020204" charset="0"/>
            </a:endParaRPr>
          </a:p>
          <a:p>
            <a:endParaRPr lang="nl-NL" sz="1200" dirty="0">
              <a:latin typeface="FlandersArtSans-Bold" panose="00000800000000000000" pitchFamily="2" charset="0"/>
            </a:endParaRPr>
          </a:p>
        </p:txBody>
      </p:sp>
    </p:spTree>
    <p:extLst>
      <p:ext uri="{BB962C8B-B14F-4D97-AF65-F5344CB8AC3E}">
        <p14:creationId xmlns:p14="http://schemas.microsoft.com/office/powerpoint/2010/main" val="1498325769"/>
      </p:ext>
    </p:extLst>
  </p:cSld>
  <p:clrMapOvr>
    <a:masterClrMapping/>
  </p:clrMapOvr>
</p:sld>
</file>

<file path=ppt/theme/theme1.xml><?xml version="1.0" encoding="utf-8"?>
<a:theme xmlns:a="http://schemas.openxmlformats.org/drawingml/2006/main" name="Aangepast ontwerp">
  <a:themeElements>
    <a:clrScheme name="Justenhand">
      <a:dk1>
        <a:srgbClr val="373636"/>
      </a:dk1>
      <a:lt1>
        <a:sysClr val="window" lastClr="FFFFFF"/>
      </a:lt1>
      <a:dk2>
        <a:srgbClr val="6B6B6B"/>
      </a:dk2>
      <a:lt2>
        <a:srgbClr val="F6F5F3"/>
      </a:lt2>
      <a:accent1>
        <a:srgbClr val="87263B"/>
      </a:accent1>
      <a:accent2>
        <a:srgbClr val="FFEB00"/>
      </a:accent2>
      <a:accent3>
        <a:srgbClr val="373636"/>
      </a:accent3>
      <a:accent4>
        <a:srgbClr val="E5DA04"/>
      </a:accent4>
      <a:accent5>
        <a:srgbClr val="6B6B6B"/>
      </a:accent5>
      <a:accent6>
        <a:srgbClr val="D5D5D5"/>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jst_hand_editJG.pptx" id="{6AEFA69E-FAA4-4872-93F1-7AFC0BBEFCE1}" vid="{94D069E0-D1C9-4253-8216-C144A2B7F25C}"/>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B9B41B8761084AB3B70879DC7C8FDF" ma:contentTypeVersion="6" ma:contentTypeDescription="Een nieuw document maken." ma:contentTypeScope="" ma:versionID="fd8169e7e6b886a5158127d7d78605d3">
  <xsd:schema xmlns:xsd="http://www.w3.org/2001/XMLSchema" xmlns:xs="http://www.w3.org/2001/XMLSchema" xmlns:p="http://schemas.microsoft.com/office/2006/metadata/properties" xmlns:ns2="2791c5bf-5009-4d1b-a0af-dc99fe4afda5" xmlns:ns3="e09d4f51-4e59-4183-b1de-c7a4d8fe77ea" targetNamespace="http://schemas.microsoft.com/office/2006/metadata/properties" ma:root="true" ma:fieldsID="35a27e10a58a3e7256ba0426a7688208" ns2:_="" ns3:_="">
    <xsd:import namespace="2791c5bf-5009-4d1b-a0af-dc99fe4afda5"/>
    <xsd:import namespace="e09d4f51-4e59-4183-b1de-c7a4d8fe77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1c5bf-5009-4d1b-a0af-dc99fe4afda5"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9d4f51-4e59-4183-b1de-c7a4d8fe77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DF51BD-931C-487D-A907-A4A17478AF8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B2DD036-90B0-42FF-BD4F-978408743199}">
  <ds:schemaRefs>
    <ds:schemaRef ds:uri="http://schemas.microsoft.com/sharepoint/v3/contenttype/forms"/>
  </ds:schemaRefs>
</ds:datastoreItem>
</file>

<file path=customXml/itemProps3.xml><?xml version="1.0" encoding="utf-8"?>
<ds:datastoreItem xmlns:ds="http://schemas.openxmlformats.org/officeDocument/2006/customXml" ds:itemID="{F97B177A-190E-46E0-85E7-8BB33D77DE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1c5bf-5009-4d1b-a0af-dc99fe4afda5"/>
    <ds:schemaRef ds:uri="e09d4f51-4e59-4183-b1de-c7a4d8fe77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ajh_03_22</Template>
  <TotalTime>468</TotalTime>
  <Words>729</Words>
  <Application>Microsoft Office PowerPoint</Application>
  <PresentationFormat>Diavoorstelling (16:9)</PresentationFormat>
  <Paragraphs>167</Paragraphs>
  <Slides>14</Slides>
  <Notes>10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FlandersArtSans-Regular</vt:lpstr>
      <vt:lpstr>Calibri</vt:lpstr>
      <vt:lpstr>Arial</vt:lpstr>
      <vt:lpstr>FlandersArtSans-Bold</vt:lpstr>
      <vt:lpstr>Flanders Art Sans</vt:lpstr>
      <vt:lpstr>Wingdings</vt:lpstr>
      <vt:lpstr>Aangepast ontwerp</vt:lpstr>
      <vt:lpstr>VOORSTELLING JUSTITIEHUIS  De Maeseneer Esther  Vierendeels Stien</vt:lpstr>
      <vt:lpstr>JUSTITIEHUIS</vt:lpstr>
      <vt:lpstr>De oprichting van de justitiehuizen is mede te kaderen binnen het zoeken naar een krachtig antwoord op de vastgestelde dysfuncties in de opvolging van daders en slachtoffers. Dit alles in de nasleep van de Dutrouxaffaire (1995-1996).    De Justitiehuizen bestaan uit een centrale dienst, 14 justitiehuizen verspreid over Vlaanderen en Brussel, en het Vlaams Centrum Elektronisch Toezicht (VCET).   Sinds januari 2022: werd de Dienst Justitiehuizen ondergebracht in een nieuw agentschap Justitie en Handhaving    </vt:lpstr>
      <vt:lpstr>PowerPoint-presentatie</vt:lpstr>
      <vt:lpstr>  </vt:lpstr>
      <vt:lpstr>  </vt:lpstr>
      <vt:lpstr> </vt:lpstr>
      <vt:lpstr> </vt:lpstr>
      <vt:lpstr> </vt:lpstr>
      <vt:lpstr>DADERBEGELEIDING</vt:lpstr>
      <vt:lpstr> </vt:lpstr>
      <vt:lpstr> </vt:lpstr>
      <vt:lpstr> </vt:lpstr>
      <vt:lpstr>JUSTITIEHUIS BRUSSEL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VOORSTELLING JUSTITIEHUIS daderbegeleiding</dc:title>
  <dc:creator>De Maeseneer Esther</dc:creator>
  <cp:lastModifiedBy>Vierendeels Stien</cp:lastModifiedBy>
  <cp:revision>22</cp:revision>
  <cp:lastPrinted>2020-01-08T11:25:46Z</cp:lastPrinted>
  <dcterms:created xsi:type="dcterms:W3CDTF">2022-09-20T11:40:49Z</dcterms:created>
  <dcterms:modified xsi:type="dcterms:W3CDTF">2022-09-26T08:55:49Z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0x01010075B9B41B8761084AB3B70879DC7C8FDF</vt:lpwstr>
  </property>
</Properties>
</file>