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8" r:id="rId8"/>
    <p:sldId id="265" r:id="rId9"/>
    <p:sldId id="266" r:id="rId10"/>
    <p:sldId id="267" r:id="rId11"/>
    <p:sldId id="264" r:id="rId12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2AD"/>
    <a:srgbClr val="6C9FBC"/>
    <a:srgbClr val="7AA8C2"/>
    <a:srgbClr val="569CBE"/>
    <a:srgbClr val="0099CC"/>
    <a:srgbClr val="6699FF"/>
    <a:srgbClr val="0066CC"/>
    <a:srgbClr val="000099"/>
    <a:srgbClr val="7889F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47" autoAdjust="0"/>
    <p:restoredTop sz="97108" autoAdjust="0"/>
  </p:normalViewPr>
  <p:slideViewPr>
    <p:cSldViewPr snapToGrid="0">
      <p:cViewPr varScale="1">
        <p:scale>
          <a:sx n="78" d="100"/>
          <a:sy n="78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1962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965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defTabSz="939800">
              <a:defRPr sz="12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048" y="0"/>
            <a:ext cx="2888503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048" y="9430306"/>
            <a:ext cx="2888503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b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ACA82696-98C6-4CFA-A5AE-280E22A406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965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defTabSz="939800">
              <a:defRPr sz="1000" b="1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048" y="0"/>
            <a:ext cx="2888503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87" y="4715153"/>
            <a:ext cx="5337116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048" y="9430306"/>
            <a:ext cx="2888503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b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7BD53604-0601-4F20-96A2-33B3E5F337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04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Asse (1997) – Halle (2014) – Dilbeek (2022)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Hoofdzakelijk middelen uit conventie, ook sociale </a:t>
            </a:r>
            <a:r>
              <a:rPr lang="nl-BE" dirty="0" err="1"/>
              <a:t>maribel</a:t>
            </a:r>
            <a:r>
              <a:rPr lang="nl-BE" dirty="0"/>
              <a:t>. </a:t>
            </a:r>
          </a:p>
          <a:p>
            <a:r>
              <a:rPr lang="nl-BE" dirty="0"/>
              <a:t>ASSE: normaal 5,98 (zonder project middelen ) en ongeveer 10 medewerkers, schommelt </a:t>
            </a:r>
            <a:r>
              <a:rPr lang="nl-BE" dirty="0" err="1"/>
              <a:t>nav</a:t>
            </a:r>
            <a:r>
              <a:rPr lang="nl-BE" dirty="0"/>
              <a:t> vervangingen, ook stagiair.</a:t>
            </a:r>
          </a:p>
          <a:p>
            <a:r>
              <a:rPr lang="nl-BE" dirty="0"/>
              <a:t>Zal in september ‘krimpen’ -0,3 VTE dus ongeveer 5,5-6VTE</a:t>
            </a:r>
          </a:p>
          <a:p>
            <a:r>
              <a:rPr lang="nl-BE" dirty="0"/>
              <a:t>Artsen en </a:t>
            </a:r>
            <a:r>
              <a:rPr lang="nl-BE" dirty="0" err="1"/>
              <a:t>psy</a:t>
            </a:r>
            <a:r>
              <a:rPr lang="nl-BE" dirty="0"/>
              <a:t> werken in meerdere vestigingen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HV: minimale is er bereidheid tot zorg nodig</a:t>
            </a:r>
          </a:p>
          <a:p>
            <a:r>
              <a:rPr lang="nl-NL" dirty="0"/>
              <a:t>Warm wachtlijst beheer</a:t>
            </a:r>
          </a:p>
          <a:p>
            <a:r>
              <a:rPr lang="nl-NL" dirty="0"/>
              <a:t>Frequentie wordt nadien op maat bepaald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5257800"/>
            <a:ext cx="9144000" cy="16002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None/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828800" y="1219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05000" y="1219200"/>
            <a:ext cx="5138738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>
            <a:lvl1pPr marL="342900" indent="-3429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20000"/>
              </a:spcBef>
            </a:pP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Behandelingscentra</a:t>
            </a:r>
            <a:r>
              <a:rPr lang="en-US" altLang="nl-BE" sz="1800" i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voor</a:t>
            </a:r>
            <a:r>
              <a:rPr lang="en-US" altLang="nl-BE" sz="1800" i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drugsverslaafden</a:t>
            </a:r>
            <a:endParaRPr lang="en-US" altLang="nl-BE" sz="1800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61150" y="6096000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nl-BE" sz="1000" i="0" dirty="0">
                <a:solidFill>
                  <a:schemeClr val="bg1"/>
                </a:solidFill>
              </a:rPr>
              <a:t>© Copyright De Spiegel 2018</a:t>
            </a:r>
          </a:p>
          <a:p>
            <a:pPr algn="r" eaLnBrk="1" hangingPunct="1"/>
            <a:endParaRPr lang="en-US" altLang="nl-BE" sz="1000" i="0" dirty="0">
              <a:solidFill>
                <a:schemeClr val="bg1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8288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3814354" cy="914400"/>
          </a:xfrm>
        </p:spPr>
        <p:txBody>
          <a:bodyPr lIns="91440" tIns="18000" rIns="91440"/>
          <a:lstStyle>
            <a:lvl1pPr marL="0" indent="0">
              <a:buFont typeface="Wingdings" pitchFamily="2" charset="2"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788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667000"/>
            <a:ext cx="4804954" cy="914400"/>
          </a:xfrm>
        </p:spPr>
        <p:txBody>
          <a:bodyPr lIns="91440" rIns="91440" anchor="t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556" name="Picture 4" descr="\\spiegel-dc01\FolderRedirections\Cindy Vandevelde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29" y="2641113"/>
            <a:ext cx="2276300" cy="15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514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B850-9C75-4E30-9F80-E974AE35BA5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01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2B14-D713-48E4-B87D-713C69A09FA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4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7544"/>
            <a:ext cx="4038600" cy="4558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7544"/>
            <a:ext cx="4038600" cy="4558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F147-E7DB-4D17-B037-DDFB20B1A3A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610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036C-F0E8-444D-9E46-D209B5F5272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114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5B1A-2698-4DC4-8797-7C96DACBB4F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1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531429" cy="500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7550"/>
            <a:ext cx="8229600" cy="4138613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0780-AD36-4786-97B8-2145DD38EC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44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466114" cy="500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34849"/>
            <a:ext cx="8229600" cy="199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9562"/>
            <a:ext cx="8229600" cy="199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6DA0-8F90-4D5C-92E9-2CD3868005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65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544491" cy="5000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0606"/>
            <a:ext cx="4038600" cy="4545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0606"/>
            <a:ext cx="4038600" cy="4545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6B37-04E6-4BA4-842A-5980AF864EA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79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hidden">
          <a:xfrm>
            <a:off x="0" y="6477000"/>
            <a:ext cx="9144000" cy="3810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hidden">
          <a:xfrm>
            <a:off x="0" y="0"/>
            <a:ext cx="7350736" cy="3810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1025"/>
            <a:ext cx="65706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Titel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8938"/>
            <a:ext cx="8229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/>
              <a:t>Level One Text</a:t>
            </a:r>
          </a:p>
          <a:p>
            <a:pPr lvl="1"/>
            <a:r>
              <a:rPr lang="en-US" altLang="nl-BE" dirty="0"/>
              <a:t>Level Two Text</a:t>
            </a:r>
          </a:p>
          <a:p>
            <a:pPr lvl="2"/>
            <a:r>
              <a:rPr lang="en-US" altLang="nl-BE" dirty="0"/>
              <a:t>Level Three Text</a:t>
            </a:r>
          </a:p>
          <a:p>
            <a:pPr lvl="3"/>
            <a:r>
              <a:rPr lang="en-US" altLang="nl-BE" dirty="0"/>
              <a:t>Level Four Text</a:t>
            </a:r>
          </a:p>
          <a:p>
            <a:pPr lvl="4"/>
            <a:r>
              <a:rPr lang="en-US" altLang="nl-BE" dirty="0"/>
              <a:t>Level Five Text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534150"/>
            <a:ext cx="548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84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684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9067F64-4E96-4A6A-949F-8D1D2C5EC77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1524000" y="74613"/>
            <a:ext cx="2217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i="0" dirty="0" err="1">
                <a:solidFill>
                  <a:schemeClr val="bg1"/>
                </a:solidFill>
              </a:rPr>
              <a:t>Titel</a:t>
            </a:r>
            <a:r>
              <a:rPr lang="en-US" altLang="en-US" sz="1400" i="0" dirty="0">
                <a:solidFill>
                  <a:schemeClr val="bg1"/>
                </a:solidFill>
              </a:rPr>
              <a:t> van de </a:t>
            </a:r>
            <a:r>
              <a:rPr lang="en-US" altLang="en-US" sz="1400" i="0" dirty="0" err="1">
                <a:solidFill>
                  <a:schemeClr val="bg1"/>
                </a:solidFill>
              </a:rPr>
              <a:t>presentatie</a:t>
            </a:r>
            <a:endParaRPr lang="en-US" altLang="en-US" sz="1400" i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V="1">
            <a:off x="1524000" y="1524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 flipV="1">
            <a:off x="1524000" y="64770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pic>
        <p:nvPicPr>
          <p:cNvPr id="1037" name="Picture 13" descr="\\spiegel-dc01\FolderRedirections\Cindy Vandevelde\Desktop\Logo.jp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" r="512" b="1"/>
          <a:stretch/>
        </p:blipFill>
        <p:spPr bwMode="auto">
          <a:xfrm>
            <a:off x="7350736" y="0"/>
            <a:ext cx="1793264" cy="12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9pPr>
    </p:titleStyle>
    <p:bodyStyle>
      <a:lvl1pPr marL="192088" indent="-192088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3550" indent="-185738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SimSun" pitchFamily="2" charset="-122"/>
        <a:buChar char="-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768350" indent="-193675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052513" indent="-180975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SimSun" pitchFamily="2" charset="-122"/>
        <a:buChar char="-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381125" indent="-146050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1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8383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mbulante.drugszorg@despiege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1"/>
          <p:cNvSpPr>
            <a:spLocks noGrp="1"/>
          </p:cNvSpPr>
          <p:nvPr>
            <p:ph type="subTitle" idx="1"/>
          </p:nvPr>
        </p:nvSpPr>
        <p:spPr>
          <a:xfrm>
            <a:off x="2047741" y="4365938"/>
            <a:ext cx="4881093" cy="880056"/>
          </a:xfrm>
        </p:spPr>
        <p:txBody>
          <a:bodyPr/>
          <a:lstStyle/>
          <a:p>
            <a:pPr eaLnBrk="1" hangingPunct="1"/>
            <a:r>
              <a:rPr lang="fr-BE" altLang="nl-BE" sz="2000" b="1" dirty="0"/>
              <a:t>2022</a:t>
            </a:r>
          </a:p>
        </p:txBody>
      </p:sp>
      <p:sp>
        <p:nvSpPr>
          <p:cNvPr id="3075" name="Title 2"/>
          <p:cNvSpPr>
            <a:spLocks noGrp="1"/>
          </p:cNvSpPr>
          <p:nvPr>
            <p:ph type="ctrTitle" sz="quarter"/>
          </p:nvPr>
        </p:nvSpPr>
        <p:spPr>
          <a:xfrm>
            <a:off x="799563" y="2743200"/>
            <a:ext cx="4805363" cy="599768"/>
          </a:xfrm>
        </p:spPr>
        <p:txBody>
          <a:bodyPr/>
          <a:lstStyle/>
          <a:p>
            <a:pPr eaLnBrk="1" hangingPunct="1"/>
            <a:r>
              <a:rPr lang="nl-BE" altLang="nl-BE" dirty="0"/>
              <a:t>Ambulante verslavingszorg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941D9-7436-B4FE-307A-63FC10D6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6160"/>
            <a:ext cx="6570663" cy="500063"/>
          </a:xfrm>
        </p:spPr>
        <p:txBody>
          <a:bodyPr/>
          <a:lstStyle/>
          <a:p>
            <a:r>
              <a:rPr lang="nl-BE" dirty="0"/>
              <a:t>Familie, partners, … ELP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10FF0C-F111-DC40-4924-201E943A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=&gt; ontstaan vanuit de regelmatige vraag vanuit gezinnen en koppels die we telkens moesten weigeren</a:t>
            </a:r>
          </a:p>
          <a:p>
            <a:r>
              <a:rPr lang="nl-BE" dirty="0"/>
              <a:t>=&gt; gericht op gezinsleden/familiaal netwerk/partners die milde klachten ontwikkelen ten gevolge van het samenleven met een persoon die verslaafd is (ook aan alcohol)</a:t>
            </a:r>
          </a:p>
          <a:p>
            <a:r>
              <a:rPr lang="nl-BE" dirty="0"/>
              <a:t>Kortdurende interventies, 8-max. 20 sessies.</a:t>
            </a:r>
          </a:p>
          <a:p>
            <a:r>
              <a:rPr lang="nl-BE" dirty="0"/>
              <a:t>=&gt; eerstelijnszorg: gericht op veerkrachtversterking, oplossingsgerichte interventies, psychologische ondersteuning</a:t>
            </a:r>
          </a:p>
          <a:p>
            <a:r>
              <a:rPr lang="nl-BE" dirty="0"/>
              <a:t>=&gt; voornamelijk voor gezinsleden/partners van mensen die geen hulp wensen of die niet in begeleiding zijn bij ons centrum.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E79462-F08B-0784-3880-82296567F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DE3957-5EF9-F4D2-2670-AE29DB519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442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3D8F4-7B07-0461-24B1-BDE07FAF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Praktische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8736A2-66C6-9F05-B2F4-1DCF79ED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088"/>
            <a:ext cx="8229600" cy="4749647"/>
          </a:xfrm>
        </p:spPr>
        <p:txBody>
          <a:bodyPr/>
          <a:lstStyle/>
          <a:p>
            <a:r>
              <a:rPr lang="nl-BE" dirty="0"/>
              <a:t>Verwijzen kan via 02/453.22.45 of via </a:t>
            </a:r>
            <a:r>
              <a:rPr lang="nl-BE" dirty="0">
                <a:hlinkClick r:id="rId2"/>
              </a:rPr>
              <a:t>ambulante.drugszorg@despiegel.org</a:t>
            </a:r>
            <a:endParaRPr lang="nl-BE" dirty="0"/>
          </a:p>
          <a:p>
            <a:r>
              <a:rPr lang="nl-BE" dirty="0"/>
              <a:t>Telefonische bereikbaarheid tijdens kantooruren</a:t>
            </a:r>
          </a:p>
          <a:p>
            <a:r>
              <a:rPr lang="nl-BE" dirty="0"/>
              <a:t>Cliënten betalen 1,95€ remgeld (per dag) m.u.v. statuut verhoogde tegemoetkoming (+ niet voor de projecten met alcohol)</a:t>
            </a:r>
          </a:p>
          <a:p>
            <a:r>
              <a:rPr lang="nl-BE" dirty="0"/>
              <a:t>Eerste gesprek is gratis</a:t>
            </a:r>
          </a:p>
          <a:p>
            <a:r>
              <a:rPr lang="nl-BE" dirty="0"/>
              <a:t>Facturatie via mutualiteit</a:t>
            </a:r>
          </a:p>
          <a:p>
            <a:r>
              <a:rPr lang="nl-BE" dirty="0"/>
              <a:t>Geen rechtstreekse aanmelding bij artsen – multidisciplinair aanbod.</a:t>
            </a:r>
          </a:p>
          <a:p>
            <a:r>
              <a:rPr lang="nl-BE" dirty="0"/>
              <a:t>Projecten ELP &amp; HRA vallen niet binnen onze reguliere werking: HRA = kosteloze begeleiding, ELP = 11€/4€ - binnen deze projecten is geen artsenconsult mogelijk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9390E4-1903-DB8F-BDBD-AEE1B7DAA9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2DE528-496B-CD4C-A899-853AA4843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293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/>
              <a:t>3 vestigingen, 1 afdeling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fr-BE" altLang="nl-BE" dirty="0"/>
          </a:p>
          <a:p>
            <a:pPr lvl="2" eaLnBrk="1" hangingPunct="1"/>
            <a:endParaRPr lang="fr-BE" altLang="nl-BE" dirty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nl-BE" sz="1200" i="0">
                <a:solidFill>
                  <a:schemeClr val="bg1"/>
                </a:solidFill>
                <a:latin typeface="Calibri" pitchFamily="34" charset="0"/>
              </a:rPr>
              <a:t>Datum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8B2E5AAF-7FB7-4B54-A27E-D6B05D7885F3}" type="slidenum">
              <a:rPr lang="en-US" altLang="nl-BE" sz="1400" i="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nl-BE" sz="1400" i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C7C67317-B2F1-EFC0-A5A6-090699D2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5" y="1160206"/>
            <a:ext cx="7020369" cy="52408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15FF9B2-3E31-7A7B-F2B8-3F44BFF27BAD}"/>
              </a:ext>
            </a:extLst>
          </p:cNvPr>
          <p:cNvSpPr txBox="1"/>
          <p:nvPr/>
        </p:nvSpPr>
        <p:spPr>
          <a:xfrm>
            <a:off x="963492" y="2861187"/>
            <a:ext cx="1278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ASSE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24D258-DF89-B547-5680-9F91FCC1C385}"/>
              </a:ext>
            </a:extLst>
          </p:cNvPr>
          <p:cNvSpPr txBox="1"/>
          <p:nvPr/>
        </p:nvSpPr>
        <p:spPr>
          <a:xfrm>
            <a:off x="7162800" y="2713703"/>
            <a:ext cx="1342103" cy="34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DILBEEK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78EBFA-4625-1520-A8DE-447B367F6B65}"/>
              </a:ext>
            </a:extLst>
          </p:cNvPr>
          <p:cNvSpPr txBox="1"/>
          <p:nvPr/>
        </p:nvSpPr>
        <p:spPr>
          <a:xfrm>
            <a:off x="6548318" y="5663189"/>
            <a:ext cx="1342103" cy="34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HALLE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9E8F2-A2B5-C997-BF00-91F304FA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Ambulant – Residentieel </a:t>
            </a:r>
            <a:endParaRPr lang="nl-BE" dirty="0"/>
          </a:p>
        </p:txBody>
      </p:sp>
      <p:pic>
        <p:nvPicPr>
          <p:cNvPr id="7" name="Tijdelijke aanduiding voor inhoud 6" descr="Afbeelding met kaart&#10;&#10;Automatisch gegenereerde beschrijving">
            <a:extLst>
              <a:ext uri="{FF2B5EF4-FFF2-40B4-BE49-F238E27FC236}">
                <a16:creationId xmlns:a16="http://schemas.microsoft.com/office/drawing/2014/main" id="{91136CF6-57A9-C654-F201-DC87161B8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3" y="1306286"/>
            <a:ext cx="8568670" cy="4819877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279F19-E89B-1818-3786-043DEC2D6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4B27E6-C52E-BEBA-F945-D3529DF4D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145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Personeelsequipe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83465DEB-2EE5-A2A8-C812-ECD0FD59C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061297"/>
              </p:ext>
            </p:extLst>
          </p:nvPr>
        </p:nvGraphicFramePr>
        <p:xfrm>
          <a:off x="289248" y="1251510"/>
          <a:ext cx="8565504" cy="375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376">
                  <a:extLst>
                    <a:ext uri="{9D8B030D-6E8A-4147-A177-3AD203B41FA5}">
                      <a16:colId xmlns:a16="http://schemas.microsoft.com/office/drawing/2014/main" val="567795871"/>
                    </a:ext>
                  </a:extLst>
                </a:gridCol>
                <a:gridCol w="2141376">
                  <a:extLst>
                    <a:ext uri="{9D8B030D-6E8A-4147-A177-3AD203B41FA5}">
                      <a16:colId xmlns:a16="http://schemas.microsoft.com/office/drawing/2014/main" val="2679868897"/>
                    </a:ext>
                  </a:extLst>
                </a:gridCol>
                <a:gridCol w="2141376">
                  <a:extLst>
                    <a:ext uri="{9D8B030D-6E8A-4147-A177-3AD203B41FA5}">
                      <a16:colId xmlns:a16="http://schemas.microsoft.com/office/drawing/2014/main" val="2171959957"/>
                    </a:ext>
                  </a:extLst>
                </a:gridCol>
                <a:gridCol w="2141376">
                  <a:extLst>
                    <a:ext uri="{9D8B030D-6E8A-4147-A177-3AD203B41FA5}">
                      <a16:colId xmlns:a16="http://schemas.microsoft.com/office/drawing/2014/main" val="1894568277"/>
                    </a:ext>
                  </a:extLst>
                </a:gridCol>
              </a:tblGrid>
              <a:tr h="38275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DILBEEK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HALLE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55162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r>
                        <a:rPr lang="nl-BE" dirty="0"/>
                        <a:t>Arts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 </a:t>
                      </a:r>
                    </a:p>
                    <a:p>
                      <a:r>
                        <a:rPr lang="nl-BE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 pers </a:t>
                      </a:r>
                    </a:p>
                    <a:p>
                      <a:r>
                        <a:rPr lang="nl-BE" dirty="0"/>
                        <a:t>1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72400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r>
                        <a:rPr lang="nl-BE" dirty="0"/>
                        <a:t>Psycholoog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030406"/>
                  </a:ext>
                </a:extLst>
              </a:tr>
              <a:tr h="943780">
                <a:tc>
                  <a:txBody>
                    <a:bodyPr/>
                    <a:lstStyle/>
                    <a:p>
                      <a:r>
                        <a:rPr lang="nl-BE" dirty="0"/>
                        <a:t>Psychosociaal begeleider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37831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r>
                        <a:rPr lang="nl-BE" dirty="0"/>
                        <a:t>Verpleegkundige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926868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r>
                        <a:rPr lang="nl-BE" dirty="0"/>
                        <a:t>Onthaal en administratie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/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497233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r>
                        <a:rPr lang="nl-BE" dirty="0"/>
                        <a:t>Projectwerking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054845"/>
                  </a:ext>
                </a:extLst>
              </a:tr>
            </a:tbl>
          </a:graphicData>
        </a:graphic>
      </p:graphicFrame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C52705B-2BB9-0A50-3135-EF2874CA4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24118"/>
              </p:ext>
            </p:extLst>
          </p:nvPr>
        </p:nvGraphicFramePr>
        <p:xfrm>
          <a:off x="961052" y="5023541"/>
          <a:ext cx="69979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90">
                  <a:extLst>
                    <a:ext uri="{9D8B030D-6E8A-4147-A177-3AD203B41FA5}">
                      <a16:colId xmlns:a16="http://schemas.microsoft.com/office/drawing/2014/main" val="1664947956"/>
                    </a:ext>
                  </a:extLst>
                </a:gridCol>
                <a:gridCol w="1749490">
                  <a:extLst>
                    <a:ext uri="{9D8B030D-6E8A-4147-A177-3AD203B41FA5}">
                      <a16:colId xmlns:a16="http://schemas.microsoft.com/office/drawing/2014/main" val="2490952267"/>
                    </a:ext>
                  </a:extLst>
                </a:gridCol>
                <a:gridCol w="1749490">
                  <a:extLst>
                    <a:ext uri="{9D8B030D-6E8A-4147-A177-3AD203B41FA5}">
                      <a16:colId xmlns:a16="http://schemas.microsoft.com/office/drawing/2014/main" val="432024707"/>
                    </a:ext>
                  </a:extLst>
                </a:gridCol>
                <a:gridCol w="1749490">
                  <a:extLst>
                    <a:ext uri="{9D8B030D-6E8A-4147-A177-3AD203B41FA5}">
                      <a16:colId xmlns:a16="http://schemas.microsoft.com/office/drawing/2014/main" val="3633139305"/>
                    </a:ext>
                  </a:extLst>
                </a:gridCol>
              </a:tblGrid>
              <a:tr h="220737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DILBEEK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HALLE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84877"/>
                  </a:ext>
                </a:extLst>
              </a:tr>
              <a:tr h="220737">
                <a:tc>
                  <a:txBody>
                    <a:bodyPr/>
                    <a:lstStyle/>
                    <a:p>
                      <a:r>
                        <a:rPr lang="nl-BE" dirty="0"/>
                        <a:t>VTE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“6,98”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57746"/>
                  </a:ext>
                </a:extLst>
              </a:tr>
              <a:tr h="220737">
                <a:tc>
                  <a:txBody>
                    <a:bodyPr/>
                    <a:lstStyle/>
                    <a:p>
                      <a:r>
                        <a:rPr lang="nl-BE" dirty="0"/>
                        <a:t>#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4471"/>
                  </a:ext>
                </a:extLst>
              </a:tr>
              <a:tr h="220737">
                <a:tc gridSpan="4">
                  <a:txBody>
                    <a:bodyPr/>
                    <a:lstStyle/>
                    <a:p>
                      <a:r>
                        <a:rPr lang="nl-BE" dirty="0"/>
                        <a:t>Totaal van 16/17 betaalde medewerkers – 12,04 VTE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00693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ambulant centrum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(Ref. kwaliteitsstandaarden AMB – VVBV 2021)</a:t>
            </a:r>
            <a:endParaRPr lang="nl-BE" sz="700" dirty="0"/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Laagdrempelig &amp; toegankelijk</a:t>
            </a:r>
          </a:p>
          <a:p>
            <a:r>
              <a:rPr lang="nl-BE" sz="2000" dirty="0"/>
              <a:t>Multidisciplinaire dienstverlening/aanbod</a:t>
            </a:r>
          </a:p>
          <a:p>
            <a:r>
              <a:rPr lang="nl-BE" sz="2000" dirty="0"/>
              <a:t>Bevorderen van kwaliteit van leven – herstelgerichte zorg</a:t>
            </a:r>
          </a:p>
          <a:p>
            <a:r>
              <a:rPr lang="nl-BE" sz="2000" dirty="0"/>
              <a:t>Contextgerichte zorg</a:t>
            </a:r>
          </a:p>
          <a:p>
            <a:r>
              <a:rPr lang="nl-BE" sz="2000" dirty="0"/>
              <a:t>Schadebeperking (= startpunt)</a:t>
            </a:r>
          </a:p>
          <a:p>
            <a:r>
              <a:rPr lang="nl-BE" sz="2000" dirty="0"/>
              <a:t>Inbedding in regionaal zorgnetwerk* – continuïteit van zorg</a:t>
            </a:r>
          </a:p>
          <a:p>
            <a:r>
              <a:rPr lang="nl-BE" sz="2000" dirty="0"/>
              <a:t>Individueel consultatiemodel – ZORG OP MAAT</a:t>
            </a:r>
          </a:p>
          <a:p>
            <a:endParaRPr lang="nl-BE" sz="2000" dirty="0"/>
          </a:p>
          <a:p>
            <a:r>
              <a:rPr lang="nl-BE" sz="2000" dirty="0"/>
              <a:t>*</a:t>
            </a:r>
            <a:r>
              <a:rPr lang="nl-BE" sz="2000" dirty="0" err="1"/>
              <a:t>SaVAH</a:t>
            </a:r>
            <a:r>
              <a:rPr lang="nl-BE" sz="2000" dirty="0"/>
              <a:t>, maar geen regionale beperking, dus ook toegankelijk &amp; samenwerking met diensten </a:t>
            </a:r>
            <a:r>
              <a:rPr lang="nl-BE" sz="2000" dirty="0" err="1"/>
              <a:t>OostVlaanderen</a:t>
            </a:r>
            <a:r>
              <a:rPr lang="nl-BE" sz="2000" dirty="0"/>
              <a:t> (Aalst &amp; Dendermonde) en Brussel.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237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40D9A-D95C-EEA2-3DEF-696FB780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Begeleidingsprocedure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67D443-01F6-B26D-0624-EF1D01A5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088"/>
            <a:ext cx="8229600" cy="5033832"/>
          </a:xfrm>
        </p:spPr>
        <p:txBody>
          <a:bodyPr/>
          <a:lstStyle/>
          <a:p>
            <a:r>
              <a:rPr lang="nl-BE" dirty="0"/>
              <a:t>Aanmelding (tel.): screening – geen verwijzing nodig</a:t>
            </a:r>
          </a:p>
          <a:p>
            <a:r>
              <a:rPr lang="nl-BE" dirty="0"/>
              <a:t>Intake: exploratie hulpvraag</a:t>
            </a:r>
          </a:p>
          <a:p>
            <a:r>
              <a:rPr lang="nl-BE" dirty="0"/>
              <a:t>(WL)</a:t>
            </a:r>
          </a:p>
          <a:p>
            <a:r>
              <a:rPr lang="nl-BE" dirty="0"/>
              <a:t>Aanvang begeleiding: consult bij arts – wekelijkse gesprekken (counseling-therapie)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/>
              <a:t>afstemming intern zorgaanbod:</a:t>
            </a:r>
          </a:p>
          <a:p>
            <a:r>
              <a:rPr lang="nl-BE" i="1" dirty="0"/>
              <a:t>Cocaïneproject (CRA + vouchers)</a:t>
            </a:r>
          </a:p>
          <a:p>
            <a:r>
              <a:rPr lang="nl-BE" i="1" dirty="0"/>
              <a:t>Laagdrempelig aanbod (Asse)</a:t>
            </a:r>
          </a:p>
          <a:p>
            <a:r>
              <a:rPr lang="nl-BE" i="1" dirty="0"/>
              <a:t>Contextbegeleiding </a:t>
            </a:r>
          </a:p>
          <a:p>
            <a:r>
              <a:rPr lang="nl-BE" i="1" dirty="0"/>
              <a:t>Maatschappelijk werk (of GTB – “we go </a:t>
            </a:r>
            <a:r>
              <a:rPr lang="nl-BE" i="1" dirty="0" err="1"/>
              <a:t>to</a:t>
            </a:r>
            <a:r>
              <a:rPr lang="nl-BE" i="1" dirty="0"/>
              <a:t> </a:t>
            </a:r>
            <a:r>
              <a:rPr lang="nl-BE" i="1" dirty="0" err="1"/>
              <a:t>work</a:t>
            </a:r>
            <a:r>
              <a:rPr lang="nl-BE" i="1" dirty="0"/>
              <a:t>”)</a:t>
            </a:r>
          </a:p>
          <a:p>
            <a:r>
              <a:rPr lang="nl-BE" i="1" dirty="0"/>
              <a:t>Consult bij psychiater </a:t>
            </a:r>
          </a:p>
          <a:p>
            <a:r>
              <a:rPr lang="nl-BE" dirty="0"/>
              <a:t>(afronding)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07475F-ED4E-25D0-F6DE-F67E3B091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AECBBD-62FE-CD4A-6A30-85E144E91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559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5FC61-F810-9C94-856C-9E61CA14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ALCOHOL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02F2D-DC38-A96E-284F-04B2418B7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Sinds zomer 2022</a:t>
            </a:r>
          </a:p>
          <a:p>
            <a:r>
              <a:rPr lang="nl-BE" dirty="0"/>
              <a:t>Voorlopig tijdelijke projecten (tot einde zomer 2023)</a:t>
            </a:r>
          </a:p>
          <a:p>
            <a:endParaRPr lang="nl-BE" dirty="0"/>
          </a:p>
          <a:p>
            <a:r>
              <a:rPr lang="nl-BE" dirty="0"/>
              <a:t>2 verschillende ‘soorten’ gespreksbegeleiding, inhoudelijk afgestemd op de zorgzwaarte en de complexiteit van de problematiek</a:t>
            </a:r>
          </a:p>
          <a:p>
            <a:endParaRPr lang="nl-BE" dirty="0"/>
          </a:p>
          <a:p>
            <a:r>
              <a:rPr lang="nl-BE" dirty="0"/>
              <a:t>We centraliseren aanmeldingen en wijzen het gepaste programma-aanbod toe op basis van intake.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231AD5-1E15-9915-0DBF-CFEBA8A4F0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5E29D-29CD-02E5-393C-8E43FF99E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29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A423C-EBFF-D954-1B70-B9EAD255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2137"/>
            <a:ext cx="6570663" cy="500063"/>
          </a:xfrm>
        </p:spPr>
        <p:txBody>
          <a:bodyPr/>
          <a:lstStyle/>
          <a:p>
            <a:r>
              <a:rPr lang="nl-BE" dirty="0"/>
              <a:t>1) Harm Reduction (ruime regio rond Asse)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F1D8D-6722-1EBF-7BF0-F8B24D59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200"/>
            <a:ext cx="8229600" cy="4467225"/>
          </a:xfrm>
        </p:spPr>
        <p:txBody>
          <a:bodyPr/>
          <a:lstStyle/>
          <a:p>
            <a:r>
              <a:rPr lang="nl-BE" sz="2200" dirty="0"/>
              <a:t>=&gt; voornamelijk gericht op </a:t>
            </a:r>
            <a:r>
              <a:rPr lang="nl-BE" sz="2200" b="1" dirty="0"/>
              <a:t>laagdrempelige begeleiding </a:t>
            </a:r>
            <a:r>
              <a:rPr lang="nl-BE" sz="2200" dirty="0"/>
              <a:t>van personen die een chronische alcoholproblematiek hebben en daardoor ernstige problemen ontwikkelden op meerdere levensdomeinen.</a:t>
            </a:r>
          </a:p>
          <a:p>
            <a:r>
              <a:rPr lang="nl-BE" sz="2200" dirty="0"/>
              <a:t>=&gt; gespreksbegeleiding met eerder een psychosociale insteek: gericht op het herstellen va de algemene kwaliteit van leven, het installeren van een zorgnetwerk, het aanleren van beroep te doen op hulpverlening door beschikbaar te zijn.</a:t>
            </a:r>
          </a:p>
          <a:p>
            <a:r>
              <a:rPr lang="nl-BE" sz="2200" dirty="0"/>
              <a:t>=&gt; op die manier een invloed uitoefenen op het verminderen van alcoholgebruik en de schadelijke effecten ervan = </a:t>
            </a:r>
            <a:r>
              <a:rPr lang="nl-BE" sz="2200" b="1" dirty="0"/>
              <a:t>HARM REDUCTION</a:t>
            </a:r>
          </a:p>
          <a:p>
            <a:r>
              <a:rPr lang="nl-BE" sz="2200" dirty="0"/>
              <a:t>Bedoeling om ook </a:t>
            </a:r>
            <a:r>
              <a:rPr lang="nl-BE" sz="2200" i="1" dirty="0" err="1"/>
              <a:t>outreachend</a:t>
            </a:r>
            <a:r>
              <a:rPr lang="nl-BE" sz="2200" dirty="0"/>
              <a:t> &amp; vindplaatsgericht te werken, bv aan huis gaan, op diensten komen waar personen met alcoholverslaving gehospitaliseerd zijn/begeleid worden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9101F4-C8B0-B7BD-85D3-5C1EE83C9C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3F0A71-EA02-C24B-6534-AEB902543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200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CE2BD-4B31-C500-C9B8-133F9593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9992"/>
            <a:ext cx="6570663" cy="500063"/>
          </a:xfrm>
        </p:spPr>
        <p:txBody>
          <a:bodyPr/>
          <a:lstStyle/>
          <a:p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2) ELP – alcohol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DE2F17-9C3D-CA16-9791-2FACAEA4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=&gt; gericht op personen die problemen ondervinden met hun alcoholgebruik/een mildere vorm van verslaving ontwikkeld hebben: milde klachten, disfunctioneren is minder uitgebreid, geschiedenis van hulpverlening minder zwaar.</a:t>
            </a:r>
          </a:p>
          <a:p>
            <a:r>
              <a:rPr lang="nl-BE" dirty="0"/>
              <a:t>=&gt; kortdurende interventies, max. 20 sessies</a:t>
            </a:r>
          </a:p>
          <a:p>
            <a:r>
              <a:rPr lang="nl-BE" dirty="0"/>
              <a:t>=&gt; gericht op psychologische interventies met oog op het verminderen van alcoholgebruik</a:t>
            </a:r>
          </a:p>
          <a:p>
            <a:r>
              <a:rPr lang="nl-BE" dirty="0"/>
              <a:t>=&gt; = </a:t>
            </a:r>
            <a:r>
              <a:rPr lang="nl-BE" dirty="0" err="1"/>
              <a:t>Eerstelijnzorg</a:t>
            </a:r>
            <a:r>
              <a:rPr lang="nl-BE" dirty="0"/>
              <a:t> </a:t>
            </a:r>
          </a:p>
          <a:p>
            <a:r>
              <a:rPr lang="nl-BE" dirty="0"/>
              <a:t>Vindplaatsgericht + ook mogelijk in vestigingen te Halle en Dilbeek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17D900-A234-7195-505F-73237101B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294702-D633-8CD0-E0B6-F431C4606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297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 Spiege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CS Template White Background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 Spiegel Template</Template>
  <TotalTime>347</TotalTime>
  <Words>729</Words>
  <Application>Microsoft Office PowerPoint</Application>
  <PresentationFormat>Diavoorstelling (4:3)</PresentationFormat>
  <Paragraphs>134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SimSun</vt:lpstr>
      <vt:lpstr>Calibri</vt:lpstr>
      <vt:lpstr>Century Gothic</vt:lpstr>
      <vt:lpstr>Wingdings</vt:lpstr>
      <vt:lpstr>De Spiegel Template</vt:lpstr>
      <vt:lpstr>Ambulante verslavingszorg</vt:lpstr>
      <vt:lpstr>3 vestigingen, 1 afdeling</vt:lpstr>
      <vt:lpstr>Ambulant – Residentieel </vt:lpstr>
      <vt:lpstr>Personeelsequipe</vt:lpstr>
      <vt:lpstr>Opdracht ambulant centrum</vt:lpstr>
      <vt:lpstr>Begeleidingsprocedure </vt:lpstr>
      <vt:lpstr>ALCOHOL</vt:lpstr>
      <vt:lpstr>1) Harm Reduction (ruime regio rond Asse) </vt:lpstr>
      <vt:lpstr>    2) ELP – alcohol</vt:lpstr>
      <vt:lpstr>Familie, partners, … ELP</vt:lpstr>
      <vt:lpstr>Praktische informatie</vt:lpstr>
    </vt:vector>
  </TitlesOfParts>
  <Company>De Spiegel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 Zonder Dope</dc:title>
  <dc:creator>Inge Temmerman</dc:creator>
  <cp:lastModifiedBy>Elena De Feyter</cp:lastModifiedBy>
  <cp:revision>29</cp:revision>
  <cp:lastPrinted>2022-06-14T16:08:17Z</cp:lastPrinted>
  <dcterms:created xsi:type="dcterms:W3CDTF">2012-10-30T10:35:15Z</dcterms:created>
  <dcterms:modified xsi:type="dcterms:W3CDTF">2022-09-28T13:58:02Z</dcterms:modified>
</cp:coreProperties>
</file>