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4111" r:id="rId1"/>
  </p:sldMasterIdLst>
  <p:notesMasterIdLst>
    <p:notesMasterId r:id="rId22"/>
  </p:notesMasterIdLst>
  <p:sldIdLst>
    <p:sldId id="303" r:id="rId2"/>
    <p:sldId id="302" r:id="rId3"/>
    <p:sldId id="263" r:id="rId4"/>
    <p:sldId id="345" r:id="rId5"/>
    <p:sldId id="262" r:id="rId6"/>
    <p:sldId id="355" r:id="rId7"/>
    <p:sldId id="343" r:id="rId8"/>
    <p:sldId id="346" r:id="rId9"/>
    <p:sldId id="351" r:id="rId10"/>
    <p:sldId id="348" r:id="rId11"/>
    <p:sldId id="350" r:id="rId12"/>
    <p:sldId id="352" r:id="rId13"/>
    <p:sldId id="349" r:id="rId14"/>
    <p:sldId id="353" r:id="rId15"/>
    <p:sldId id="354" r:id="rId16"/>
    <p:sldId id="304" r:id="rId17"/>
    <p:sldId id="305" r:id="rId18"/>
    <p:sldId id="307" r:id="rId19"/>
    <p:sldId id="306" r:id="rId20"/>
    <p:sldId id="337" r:id="rId21"/>
  </p:sldIdLst>
  <p:sldSz cx="9144000" cy="6858000" type="screen4x3"/>
  <p:notesSz cx="7008813" cy="9294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2F2B2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1E0D6"/>
          </a:solidFill>
        </a:fill>
      </a:tcStyle>
    </a:wholeTbl>
    <a:band2H>
      <a:tcTxStyle/>
      <a:tcStyle>
        <a:tcBdr/>
        <a:fill>
          <a:solidFill>
            <a:srgbClr val="F1F0EC"/>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9A57C"/>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9A57C"/>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9A57C"/>
          </a:solidFill>
        </a:fill>
      </a:tcStyle>
    </a:firstRow>
  </a:tblStyle>
  <a:tblStyle styleId="{C7B018BB-80A7-4F77-B60F-C8B233D01FF8}" styleName="">
    <a:tblBg/>
    <a:wholeTbl>
      <a:tcTxStyle b="on" i="on">
        <a:font>
          <a:latin typeface="Calibri"/>
          <a:ea typeface="Calibri"/>
          <a:cs typeface="Calibri"/>
        </a:font>
        <a:srgbClr val="2F2B2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Calibri"/>
          <a:ea typeface="Calibri"/>
          <a:cs typeface="Calibri"/>
        </a:font>
        <a:srgbClr val="2F2B2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AE2E2"/>
          </a:solidFill>
        </a:fill>
      </a:tcStyle>
    </a:wholeTbl>
    <a:band2H>
      <a:tcTxStyle/>
      <a:tcStyle>
        <a:tcBdr/>
        <a:fill>
          <a:solidFill>
            <a:srgbClr val="EDF1F1"/>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DACAB"/>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DACAB"/>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DACAB"/>
          </a:solidFill>
        </a:fill>
      </a:tcStyle>
    </a:firstRow>
  </a:tblStyle>
  <a:tblStyle styleId="{CF821DB8-F4EB-4A41-A1BA-3FCAFE7338EE}" styleName="">
    <a:tblBg/>
    <a:wholeTbl>
      <a:tcTxStyle b="on" i="on">
        <a:font>
          <a:latin typeface="Calibri"/>
          <a:ea typeface="Calibri"/>
          <a:cs typeface="Calibri"/>
        </a:font>
        <a:srgbClr val="2F2B2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9A57C"/>
          </a:solidFill>
        </a:fill>
      </a:tcStyle>
    </a:firstCol>
    <a:lastRow>
      <a:tcTxStyle b="on" i="on">
        <a:font>
          <a:latin typeface="Calibri"/>
          <a:ea typeface="Calibri"/>
          <a:cs typeface="Calibri"/>
        </a:font>
        <a:srgbClr val="2F2B20"/>
      </a:tcTxStyle>
      <a:tcStyle>
        <a:tcBdr>
          <a:left>
            <a:ln w="12700" cap="flat">
              <a:noFill/>
              <a:miter lim="400000"/>
            </a:ln>
          </a:left>
          <a:right>
            <a:ln w="12700" cap="flat">
              <a:noFill/>
              <a:miter lim="400000"/>
            </a:ln>
          </a:right>
          <a:top>
            <a:ln w="50800" cap="flat">
              <a:solidFill>
                <a:srgbClr val="2F2B20"/>
              </a:solidFill>
              <a:prstDash val="solid"/>
              <a:bevel/>
            </a:ln>
          </a:top>
          <a:bottom>
            <a:ln w="25400" cap="flat">
              <a:solidFill>
                <a:srgbClr val="2F2B2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2F2B20"/>
              </a:solidFill>
              <a:prstDash val="solid"/>
              <a:bevel/>
            </a:ln>
          </a:top>
          <a:bottom>
            <a:ln w="25400" cap="flat">
              <a:solidFill>
                <a:srgbClr val="2F2B20"/>
              </a:solidFill>
              <a:prstDash val="solid"/>
              <a:bevel/>
            </a:ln>
          </a:bottom>
          <a:insideH>
            <a:ln w="12700" cap="flat">
              <a:noFill/>
              <a:miter lim="400000"/>
            </a:ln>
          </a:insideH>
          <a:insideV>
            <a:ln w="12700" cap="flat">
              <a:noFill/>
              <a:miter lim="400000"/>
            </a:ln>
          </a:insideV>
        </a:tcBdr>
        <a:fill>
          <a:solidFill>
            <a:srgbClr val="A9A57C"/>
          </a:solidFill>
        </a:fill>
      </a:tcStyle>
    </a:firstRow>
  </a:tblStyle>
  <a:tblStyle styleId="{33BA23B1-9221-436E-865A-0063620EA4FD}" styleName="">
    <a:tblBg/>
    <a:wholeTbl>
      <a:tcTxStyle b="on" i="on">
        <a:font>
          <a:latin typeface="Calibri"/>
          <a:ea typeface="Calibri"/>
          <a:cs typeface="Calibri"/>
        </a:font>
        <a:srgbClr val="2F2B2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BCB"/>
          </a:solidFill>
        </a:fill>
      </a:tcStyle>
    </a:wholeTbl>
    <a:band2H>
      <a:tcTxStyle/>
      <a:tcStyle>
        <a:tcBdr/>
        <a:fill>
          <a:solidFill>
            <a:srgbClr val="E7E7E7"/>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F2B20"/>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F2B20"/>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F2B20"/>
          </a:solidFill>
        </a:fill>
      </a:tcStyle>
    </a:firstRow>
  </a:tblStyle>
  <a:tblStyle styleId="{2708684C-4D16-4618-839F-0558EEFCDFE6}" styleName="">
    <a:tblBg/>
    <a:wholeTbl>
      <a:tcTxStyle b="on" i="on">
        <a:font>
          <a:latin typeface="Calibri"/>
          <a:ea typeface="Calibri"/>
          <a:cs typeface="Calibri"/>
        </a:font>
        <a:srgbClr val="2F2B20"/>
      </a:tcTxStyle>
      <a:tcStyle>
        <a:tcBdr>
          <a:left>
            <a:ln w="12700" cap="flat">
              <a:solidFill>
                <a:srgbClr val="2F2B20"/>
              </a:solidFill>
              <a:prstDash val="solid"/>
              <a:bevel/>
            </a:ln>
          </a:left>
          <a:right>
            <a:ln w="12700" cap="flat">
              <a:solidFill>
                <a:srgbClr val="2F2B20"/>
              </a:solidFill>
              <a:prstDash val="solid"/>
              <a:bevel/>
            </a:ln>
          </a:right>
          <a:top>
            <a:ln w="12700" cap="flat">
              <a:solidFill>
                <a:srgbClr val="2F2B20"/>
              </a:solidFill>
              <a:prstDash val="solid"/>
              <a:bevel/>
            </a:ln>
          </a:top>
          <a:bottom>
            <a:ln w="12700" cap="flat">
              <a:solidFill>
                <a:srgbClr val="2F2B20"/>
              </a:solidFill>
              <a:prstDash val="solid"/>
              <a:bevel/>
            </a:ln>
          </a:bottom>
          <a:insideH>
            <a:ln w="12700" cap="flat">
              <a:solidFill>
                <a:srgbClr val="2F2B20"/>
              </a:solidFill>
              <a:prstDash val="solid"/>
              <a:bevel/>
            </a:ln>
          </a:insideH>
          <a:insideV>
            <a:ln w="12700" cap="flat">
              <a:solidFill>
                <a:srgbClr val="2F2B20"/>
              </a:solidFill>
              <a:prstDash val="solid"/>
              <a:bevel/>
            </a:ln>
          </a:insideV>
        </a:tcBdr>
        <a:fill>
          <a:solidFill>
            <a:srgbClr val="2F2B2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2F2B20"/>
      </a:tcTxStyle>
      <a:tcStyle>
        <a:tcBdr>
          <a:left>
            <a:ln w="12700" cap="flat">
              <a:solidFill>
                <a:srgbClr val="2F2B20"/>
              </a:solidFill>
              <a:prstDash val="solid"/>
              <a:bevel/>
            </a:ln>
          </a:left>
          <a:right>
            <a:ln w="12700" cap="flat">
              <a:solidFill>
                <a:srgbClr val="2F2B20"/>
              </a:solidFill>
              <a:prstDash val="solid"/>
              <a:bevel/>
            </a:ln>
          </a:right>
          <a:top>
            <a:ln w="12700" cap="flat">
              <a:solidFill>
                <a:srgbClr val="2F2B20"/>
              </a:solidFill>
              <a:prstDash val="solid"/>
              <a:bevel/>
            </a:ln>
          </a:top>
          <a:bottom>
            <a:ln w="12700" cap="flat">
              <a:solidFill>
                <a:srgbClr val="2F2B20"/>
              </a:solidFill>
              <a:prstDash val="solid"/>
              <a:bevel/>
            </a:ln>
          </a:bottom>
          <a:insideH>
            <a:ln w="12700" cap="flat">
              <a:solidFill>
                <a:srgbClr val="2F2B20"/>
              </a:solidFill>
              <a:prstDash val="solid"/>
              <a:bevel/>
            </a:ln>
          </a:insideH>
          <a:insideV>
            <a:ln w="12700" cap="flat">
              <a:solidFill>
                <a:srgbClr val="2F2B20"/>
              </a:solidFill>
              <a:prstDash val="solid"/>
              <a:bevel/>
            </a:ln>
          </a:insideV>
        </a:tcBdr>
        <a:fill>
          <a:solidFill>
            <a:srgbClr val="2F2B20">
              <a:alpha val="20000"/>
            </a:srgbClr>
          </a:solidFill>
        </a:fill>
      </a:tcStyle>
    </a:firstCol>
    <a:lastRow>
      <a:tcTxStyle b="on" i="on">
        <a:font>
          <a:latin typeface="Calibri"/>
          <a:ea typeface="Calibri"/>
          <a:cs typeface="Calibri"/>
        </a:font>
        <a:srgbClr val="2F2B20"/>
      </a:tcTxStyle>
      <a:tcStyle>
        <a:tcBdr>
          <a:left>
            <a:ln w="12700" cap="flat">
              <a:solidFill>
                <a:srgbClr val="2F2B20"/>
              </a:solidFill>
              <a:prstDash val="solid"/>
              <a:bevel/>
            </a:ln>
          </a:left>
          <a:right>
            <a:ln w="12700" cap="flat">
              <a:solidFill>
                <a:srgbClr val="2F2B20"/>
              </a:solidFill>
              <a:prstDash val="solid"/>
              <a:bevel/>
            </a:ln>
          </a:right>
          <a:top>
            <a:ln w="50800" cap="flat">
              <a:solidFill>
                <a:srgbClr val="2F2B20"/>
              </a:solidFill>
              <a:prstDash val="solid"/>
              <a:bevel/>
            </a:ln>
          </a:top>
          <a:bottom>
            <a:ln w="12700" cap="flat">
              <a:solidFill>
                <a:srgbClr val="2F2B20"/>
              </a:solidFill>
              <a:prstDash val="solid"/>
              <a:bevel/>
            </a:ln>
          </a:bottom>
          <a:insideH>
            <a:ln w="12700" cap="flat">
              <a:solidFill>
                <a:srgbClr val="2F2B20"/>
              </a:solidFill>
              <a:prstDash val="solid"/>
              <a:bevel/>
            </a:ln>
          </a:insideH>
          <a:insideV>
            <a:ln w="12700" cap="flat">
              <a:solidFill>
                <a:srgbClr val="2F2B20"/>
              </a:solidFill>
              <a:prstDash val="solid"/>
              <a:bevel/>
            </a:ln>
          </a:insideV>
        </a:tcBdr>
        <a:fill>
          <a:noFill/>
        </a:fill>
      </a:tcStyle>
    </a:lastRow>
    <a:firstRow>
      <a:tcTxStyle b="on" i="on">
        <a:font>
          <a:latin typeface="Calibri"/>
          <a:ea typeface="Calibri"/>
          <a:cs typeface="Calibri"/>
        </a:font>
        <a:srgbClr val="2F2B20"/>
      </a:tcTxStyle>
      <a:tcStyle>
        <a:tcBdr>
          <a:left>
            <a:ln w="12700" cap="flat">
              <a:solidFill>
                <a:srgbClr val="2F2B20"/>
              </a:solidFill>
              <a:prstDash val="solid"/>
              <a:bevel/>
            </a:ln>
          </a:left>
          <a:right>
            <a:ln w="12700" cap="flat">
              <a:solidFill>
                <a:srgbClr val="2F2B20"/>
              </a:solidFill>
              <a:prstDash val="solid"/>
              <a:bevel/>
            </a:ln>
          </a:right>
          <a:top>
            <a:ln w="12700" cap="flat">
              <a:solidFill>
                <a:srgbClr val="2F2B20"/>
              </a:solidFill>
              <a:prstDash val="solid"/>
              <a:bevel/>
            </a:ln>
          </a:top>
          <a:bottom>
            <a:ln w="25400" cap="flat">
              <a:solidFill>
                <a:srgbClr val="2F2B20"/>
              </a:solidFill>
              <a:prstDash val="solid"/>
              <a:bevel/>
            </a:ln>
          </a:bottom>
          <a:insideH>
            <a:ln w="12700" cap="flat">
              <a:solidFill>
                <a:srgbClr val="2F2B20"/>
              </a:solidFill>
              <a:prstDash val="solid"/>
              <a:bevel/>
            </a:ln>
          </a:insideH>
          <a:insideV>
            <a:ln w="12700" cap="flat">
              <a:solidFill>
                <a:srgbClr val="2F2B20"/>
              </a:solidFill>
              <a:prstDash val="solid"/>
              <a:bevel/>
            </a:ln>
          </a:insideV>
        </a:tcBdr>
        <a:fill>
          <a:no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46" autoAdjust="0"/>
    <p:restoredTop sz="57617" autoAdjust="0"/>
  </p:normalViewPr>
  <p:slideViewPr>
    <p:cSldViewPr>
      <p:cViewPr varScale="1">
        <p:scale>
          <a:sx n="50" d="100"/>
          <a:sy n="50" d="100"/>
        </p:scale>
        <p:origin x="1882"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79513" y="696913"/>
            <a:ext cx="4649787" cy="3486150"/>
          </a:xfrm>
          <a:prstGeom prst="rect">
            <a:avLst/>
          </a:prstGeom>
        </p:spPr>
        <p:txBody>
          <a:bodyPr/>
          <a:lstStyle/>
          <a:p>
            <a:pPr lvl="0"/>
            <a:endParaRPr/>
          </a:p>
        </p:txBody>
      </p:sp>
      <p:sp>
        <p:nvSpPr>
          <p:cNvPr id="8" name="Shape 8"/>
          <p:cNvSpPr>
            <a:spLocks noGrp="1"/>
          </p:cNvSpPr>
          <p:nvPr>
            <p:ph type="body" sz="quarter" idx="1"/>
          </p:nvPr>
        </p:nvSpPr>
        <p:spPr>
          <a:xfrm>
            <a:off x="934510" y="4415036"/>
            <a:ext cx="5139797" cy="4182666"/>
          </a:xfrm>
          <a:prstGeom prst="rect">
            <a:avLst/>
          </a:prstGeom>
        </p:spPr>
        <p:txBody>
          <a:bodyPr/>
          <a:lstStyle/>
          <a:p>
            <a:pPr lvl="0"/>
            <a:endParaRPr/>
          </a:p>
        </p:txBody>
      </p:sp>
    </p:spTree>
    <p:extLst>
      <p:ext uri="{BB962C8B-B14F-4D97-AF65-F5344CB8AC3E}">
        <p14:creationId xmlns:p14="http://schemas.microsoft.com/office/powerpoint/2010/main" val="2334395760"/>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mailto:brenda.schraepen@kamillus.broedersvanliefde.be"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mailto:lena.boons@kamillus.broedersvanliefde.be"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lena.boons@kamillus.broedersvanliefde.b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mailto:lena.boons@kamillus.broedersvanliefde.b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1161086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smtClean="0"/>
              <a:t>SPPiT</a:t>
            </a:r>
            <a:endParaRPr lang="nl-BE" dirty="0" smtClean="0"/>
          </a:p>
          <a:p>
            <a:endParaRPr lang="nl-BE" dirty="0" smtClean="0"/>
          </a:p>
          <a:p>
            <a:endParaRPr lang="nl-BE" baseline="0" dirty="0" smtClean="0"/>
          </a:p>
          <a:p>
            <a:r>
              <a:rPr lang="nl-BE" baseline="0" dirty="0" smtClean="0"/>
              <a:t>Soort cliënten? </a:t>
            </a:r>
          </a:p>
          <a:p>
            <a:pPr marL="342900" indent="-342900">
              <a:buFont typeface="Arial" panose="020B0604020202020204" pitchFamily="34" charset="0"/>
              <a:buChar char="•"/>
            </a:pPr>
            <a:endParaRPr lang="nl-BE" baseline="0" dirty="0" smtClean="0"/>
          </a:p>
          <a:p>
            <a:pPr marL="342900" indent="-342900">
              <a:buFont typeface="Arial" panose="020B0604020202020204" pitchFamily="34" charset="0"/>
              <a:buChar char="•"/>
            </a:pPr>
            <a:endParaRPr lang="nl-BE" baseline="0" dirty="0" smtClean="0"/>
          </a:p>
          <a:p>
            <a:pPr marL="342900" indent="-342900">
              <a:buFont typeface="Arial" panose="020B0604020202020204" pitchFamily="34" charset="0"/>
              <a:buChar char="•"/>
            </a:pPr>
            <a:r>
              <a:rPr lang="nl-BE" baseline="0" dirty="0" smtClean="0"/>
              <a:t>Leeftijd: vanaf 16, doch met vooruitzicht op langdurige psychiatrische problematiek, afspraak met </a:t>
            </a:r>
            <a:r>
              <a:rPr lang="nl-BE" baseline="0" dirty="0" err="1" smtClean="0"/>
              <a:t>Yuneco</a:t>
            </a:r>
            <a:r>
              <a:rPr lang="nl-BE" baseline="0" dirty="0" smtClean="0"/>
              <a:t> is dat schoolgaande jongeren bij hen terecht komen</a:t>
            </a:r>
          </a:p>
          <a:p>
            <a:pPr marL="342900" indent="-342900">
              <a:buFont typeface="Arial" panose="020B0604020202020204" pitchFamily="34" charset="0"/>
              <a:buChar char="•"/>
            </a:pPr>
            <a:r>
              <a:rPr lang="nl-BE" baseline="0" dirty="0" smtClean="0"/>
              <a:t>Getrapte zorg: de nood om aan huis te begeleiden moet duidelijk zijn!  Niet ter vervanging therapie of wachtlijst elders. Dit is het moeilijkste criterium: bij twijfel kan men best van bij intake de </a:t>
            </a:r>
            <a:r>
              <a:rPr lang="nl-BE" baseline="0" dirty="0" err="1" smtClean="0"/>
              <a:t>SPPiT</a:t>
            </a:r>
            <a:r>
              <a:rPr lang="nl-BE" baseline="0" dirty="0" smtClean="0"/>
              <a:t> collega betrekken</a:t>
            </a:r>
          </a:p>
          <a:p>
            <a:pPr marL="342900" indent="-342900">
              <a:buFont typeface="Arial" panose="020B0604020202020204" pitchFamily="34" charset="0"/>
              <a:buChar char="•"/>
            </a:pPr>
            <a:r>
              <a:rPr lang="nl-BE" baseline="0" dirty="0" smtClean="0"/>
              <a:t>Het moet gaan over een gekende psychiatrische problematiek of moet toch uit de aanmelding op te maken zijn</a:t>
            </a:r>
          </a:p>
          <a:p>
            <a:pPr marL="342900" indent="-342900">
              <a:buFont typeface="Arial" panose="020B0604020202020204" pitchFamily="34" charset="0"/>
              <a:buChar char="•"/>
            </a:pPr>
            <a:r>
              <a:rPr lang="nl-BE" baseline="0" dirty="0" smtClean="0"/>
              <a:t>Geen therapie aan huis: de casemanagers zijn geen therapeuten. Indien therapie aan de orde is, dan dient dit apart geïnstalleerd te worden. </a:t>
            </a:r>
          </a:p>
          <a:p>
            <a:pPr marL="342900" indent="-342900">
              <a:buFont typeface="Arial" panose="020B0604020202020204" pitchFamily="34" charset="0"/>
              <a:buChar char="•"/>
            </a:pPr>
            <a:r>
              <a:rPr lang="nl-BE" baseline="0" dirty="0" smtClean="0"/>
              <a:t>Aanklampend werken kan een taak zijn doch moet op zijn plaats zijn </a:t>
            </a:r>
          </a:p>
          <a:p>
            <a:pPr marL="342900" indent="-342900">
              <a:buFont typeface="Arial" panose="020B0604020202020204" pitchFamily="34" charset="0"/>
              <a:buChar char="•"/>
            </a:pPr>
            <a:r>
              <a:rPr lang="nl-BE" baseline="0" dirty="0" smtClean="0"/>
              <a:t>We bekijken aan de hand van de hulpvraag wat we kunnen bieden. Dit kan gaan over enerzijds een korte, oriënterende begeleiding, of een begeleiding met heel specifieke , concrete doelen en voorafgaandelijk met afgesproken tijd, bv.  </a:t>
            </a:r>
            <a:r>
              <a:rPr lang="nl-BE" baseline="0" dirty="0" err="1" smtClean="0"/>
              <a:t>ikv</a:t>
            </a:r>
            <a:r>
              <a:rPr lang="nl-BE" baseline="0" dirty="0" smtClean="0"/>
              <a:t> helpen netwerkpartners te betrekken/pré therapeutisch. Daarnaast zijn er zeker ook lang lopende trajecten. Wordt bij de inclusie meegegeven</a:t>
            </a:r>
          </a:p>
          <a:p>
            <a:pPr marL="342900" indent="-342900">
              <a:buFont typeface="Arial" panose="020B0604020202020204" pitchFamily="34" charset="0"/>
              <a:buChar char="•"/>
            </a:pPr>
            <a:r>
              <a:rPr lang="nl-BE" baseline="0" dirty="0" smtClean="0"/>
              <a:t>We kiezen ervoor breed te includeren doch ook tijdig te evalueren of de begeleiding vorm krijgt</a:t>
            </a:r>
          </a:p>
          <a:p>
            <a:endParaRPr lang="nl-BE" dirty="0" smtClean="0"/>
          </a:p>
          <a:p>
            <a:r>
              <a:rPr lang="nl-BE" dirty="0" smtClean="0"/>
              <a:t>SPPIT-PLUS</a:t>
            </a:r>
            <a:r>
              <a:rPr lang="nl-BE" baseline="0" dirty="0" smtClean="0"/>
              <a:t> </a:t>
            </a:r>
          </a:p>
          <a:p>
            <a:endParaRPr lang="nl-BE" baseline="0" dirty="0" smtClean="0"/>
          </a:p>
          <a:p>
            <a:pPr marL="342900" indent="-342900">
              <a:buFont typeface="Arial" panose="020B0604020202020204" pitchFamily="34" charset="0"/>
              <a:buChar char="•"/>
            </a:pPr>
            <a:r>
              <a:rPr lang="nl-BE" baseline="0" dirty="0" smtClean="0"/>
              <a:t>Dit is voor 60plussers </a:t>
            </a:r>
          </a:p>
          <a:p>
            <a:pPr marL="342900" indent="-342900">
              <a:buFont typeface="Arial" panose="020B0604020202020204" pitchFamily="34" charset="0"/>
              <a:buChar char="•"/>
            </a:pPr>
            <a:r>
              <a:rPr lang="nl-BE" baseline="0" dirty="0" smtClean="0"/>
              <a:t>Die een vermoeden hebben van een psychische kwetsbaarheid en zich nog in de thuissituatie bevinden. ( niet in een WZC) </a:t>
            </a:r>
          </a:p>
          <a:p>
            <a:pPr marL="342900" indent="-342900">
              <a:buFont typeface="Arial" panose="020B0604020202020204" pitchFamily="34" charset="0"/>
              <a:buChar char="•"/>
            </a:pPr>
            <a:r>
              <a:rPr lang="nl-BE" baseline="0" dirty="0" smtClean="0"/>
              <a:t>Ze moeten wonend zijn in de regio. </a:t>
            </a:r>
          </a:p>
          <a:p>
            <a:pPr marL="342900" indent="-342900">
              <a:buFont typeface="Arial" panose="020B0604020202020204" pitchFamily="34" charset="0"/>
              <a:buChar char="•"/>
            </a:pPr>
            <a:r>
              <a:rPr lang="nl-BE" baseline="0" dirty="0" smtClean="0"/>
              <a:t>Het zijn personen die moeilijk of geen zorg toelaten </a:t>
            </a:r>
          </a:p>
          <a:p>
            <a:pPr marL="342900" indent="-342900">
              <a:buFont typeface="Arial" panose="020B0604020202020204" pitchFamily="34" charset="0"/>
              <a:buChar char="•"/>
            </a:pPr>
            <a:r>
              <a:rPr lang="nl-BE" baseline="0" dirty="0" smtClean="0"/>
              <a:t>Hierdoor hebben ze ook geen of ontoereikend zorgnetwerk </a:t>
            </a:r>
          </a:p>
          <a:p>
            <a:pPr marL="342900" indent="-342900">
              <a:buFont typeface="Arial" panose="020B0604020202020204" pitchFamily="34" charset="0"/>
              <a:buChar char="•"/>
            </a:pPr>
            <a:endParaRPr lang="nl-BE" baseline="0" dirty="0" smtClean="0"/>
          </a:p>
          <a:p>
            <a:pPr marL="342900" indent="-342900">
              <a:buFont typeface="Arial" panose="020B0604020202020204" pitchFamily="34" charset="0"/>
              <a:buChar char="•"/>
            </a:pPr>
            <a:endParaRPr lang="nl-BE" baseline="0" dirty="0" smtClean="0"/>
          </a:p>
          <a:p>
            <a:pPr marL="0" indent="0">
              <a:buFont typeface="Arial" panose="020B0604020202020204" pitchFamily="34" charset="0"/>
              <a:buNone/>
            </a:pPr>
            <a:r>
              <a:rPr lang="nl-BE" baseline="0" dirty="0" smtClean="0"/>
              <a:t>BAZ: </a:t>
            </a:r>
          </a:p>
          <a:p>
            <a:pPr marL="0" indent="0">
              <a:buFont typeface="Arial" panose="020B0604020202020204" pitchFamily="34" charset="0"/>
              <a:buNone/>
            </a:pPr>
            <a:endParaRPr lang="nl-BE" baseline="0" dirty="0" smtClean="0"/>
          </a:p>
          <a:p>
            <a:pPr marL="342900" indent="-342900">
              <a:buFont typeface="Arial" panose="020B0604020202020204" pitchFamily="34" charset="0"/>
              <a:buChar char="•"/>
            </a:pPr>
            <a:r>
              <a:rPr lang="nl-BE" baseline="0" dirty="0" smtClean="0"/>
              <a:t>Gaat over volwassenen vanaf 18J</a:t>
            </a:r>
          </a:p>
          <a:p>
            <a:pPr marL="342900" indent="-342900">
              <a:buFont typeface="Arial" panose="020B0604020202020204" pitchFamily="34" charset="0"/>
              <a:buChar char="•"/>
            </a:pPr>
            <a:r>
              <a:rPr lang="nl-BE" baseline="0" dirty="0" smtClean="0"/>
              <a:t>Ze moeten is een sociale woning verblijven</a:t>
            </a:r>
          </a:p>
          <a:p>
            <a:pPr marL="342900" indent="-342900">
              <a:buFont typeface="Arial" panose="020B0604020202020204" pitchFamily="34" charset="0"/>
              <a:buChar char="•"/>
            </a:pPr>
            <a:r>
              <a:rPr lang="nl-BE" baseline="0" dirty="0" smtClean="0"/>
              <a:t>Daarbij ook een vermoeden hebben van een complexe psychiatrische problematiek </a:t>
            </a:r>
          </a:p>
          <a:p>
            <a:pPr marL="342900" indent="-342900">
              <a:buFont typeface="Arial" panose="020B0604020202020204" pitchFamily="34" charset="0"/>
              <a:buChar char="•"/>
            </a:pPr>
            <a:r>
              <a:rPr lang="nl-BE" baseline="0" dirty="0" smtClean="0"/>
              <a:t>Deze problemen kunnen zich op verschillende levensdomeinen bevinden ( niet enkel woonst) </a:t>
            </a:r>
          </a:p>
          <a:p>
            <a:pPr marL="342900" indent="-342900">
              <a:buFont typeface="Arial" panose="020B0604020202020204" pitchFamily="34" charset="0"/>
              <a:buChar char="•"/>
            </a:pPr>
            <a:r>
              <a:rPr lang="nl-BE" baseline="0" dirty="0" smtClean="0"/>
              <a:t>Inadequate hulpverlening en het netwerk is zeer afwezig </a:t>
            </a:r>
          </a:p>
          <a:p>
            <a:pPr marL="342900" indent="-342900">
              <a:buFont typeface="Arial" panose="020B0604020202020204" pitchFamily="34" charset="0"/>
              <a:buChar char="•"/>
            </a:pPr>
            <a:r>
              <a:rPr lang="nl-BE" baseline="0" dirty="0" smtClean="0"/>
              <a:t>Dit zijn vaak </a:t>
            </a:r>
            <a:r>
              <a:rPr lang="nl-BE" baseline="0" dirty="0" err="1" smtClean="0"/>
              <a:t>zorgvermijders</a:t>
            </a:r>
            <a:r>
              <a:rPr lang="nl-BE" baseline="0" dirty="0" smtClean="0"/>
              <a:t>.</a:t>
            </a:r>
            <a:endParaRPr lang="nl-BE" dirty="0" smtClean="0"/>
          </a:p>
          <a:p>
            <a:endParaRPr lang="nl-BE" dirty="0"/>
          </a:p>
        </p:txBody>
      </p:sp>
    </p:spTree>
    <p:extLst>
      <p:ext uri="{BB962C8B-B14F-4D97-AF65-F5344CB8AC3E}">
        <p14:creationId xmlns:p14="http://schemas.microsoft.com/office/powerpoint/2010/main" val="216567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Er</a:t>
            </a:r>
            <a:r>
              <a:rPr lang="nl-BE" baseline="0" dirty="0" smtClean="0"/>
              <a:t> zijn een aantal verschillen, maar ook gelijkenissen binnen de teams. </a:t>
            </a:r>
          </a:p>
          <a:p>
            <a:endParaRPr lang="nl-BE" baseline="0" dirty="0" smtClean="0"/>
          </a:p>
          <a:p>
            <a:r>
              <a:rPr lang="nl-BE" baseline="0" dirty="0" smtClean="0"/>
              <a:t>De verschillen zit hem vooral dat </a:t>
            </a:r>
            <a:r>
              <a:rPr lang="nl-BE" baseline="0" dirty="0" err="1" smtClean="0"/>
              <a:t>sppit</a:t>
            </a:r>
            <a:r>
              <a:rPr lang="nl-BE" baseline="0" dirty="0" smtClean="0"/>
              <a:t> weet heeft van de complexe, langdurige psychiatrische problematiek. </a:t>
            </a:r>
          </a:p>
          <a:p>
            <a:r>
              <a:rPr lang="nl-BE" baseline="0" dirty="0" smtClean="0"/>
              <a:t>Terwijl er bij de andere 2 het over vermoedens gaat van de problematiek.</a:t>
            </a:r>
          </a:p>
          <a:p>
            <a:r>
              <a:rPr lang="nl-BE" baseline="0" dirty="0" err="1" smtClean="0"/>
              <a:t>Sppit</a:t>
            </a:r>
            <a:r>
              <a:rPr lang="nl-BE" baseline="0" dirty="0" smtClean="0"/>
              <a:t>-plus richt hem op ouderen ( 60+), terwijl de andere specifiek gericht is op volwassenen. </a:t>
            </a:r>
          </a:p>
          <a:p>
            <a:r>
              <a:rPr lang="nl-BE" baseline="0" dirty="0" smtClean="0"/>
              <a:t>Bij </a:t>
            </a:r>
            <a:r>
              <a:rPr lang="nl-BE" baseline="0" dirty="0" err="1" smtClean="0"/>
              <a:t>sppit</a:t>
            </a:r>
            <a:r>
              <a:rPr lang="nl-BE" baseline="0" dirty="0" smtClean="0"/>
              <a:t> vanaf 16 jaar en bij </a:t>
            </a:r>
            <a:r>
              <a:rPr lang="nl-BE" baseline="0" dirty="0" err="1" smtClean="0"/>
              <a:t>baz</a:t>
            </a:r>
            <a:r>
              <a:rPr lang="nl-BE" baseline="0" dirty="0" smtClean="0"/>
              <a:t> vanaf 18j. </a:t>
            </a:r>
          </a:p>
          <a:p>
            <a:endParaRPr lang="nl-BE" baseline="0" dirty="0" smtClean="0"/>
          </a:p>
          <a:p>
            <a:r>
              <a:rPr lang="nl-BE" baseline="0" dirty="0" smtClean="0"/>
              <a:t>Bij zowel </a:t>
            </a:r>
            <a:r>
              <a:rPr lang="nl-BE" baseline="0" dirty="0" err="1" smtClean="0"/>
              <a:t>sppit</a:t>
            </a:r>
            <a:r>
              <a:rPr lang="nl-BE" baseline="0" dirty="0" smtClean="0"/>
              <a:t>-plus als bij BAZ wordt er aanklampend gewerkt, terwijl dit bij </a:t>
            </a:r>
            <a:r>
              <a:rPr lang="nl-BE" baseline="0" dirty="0" err="1" smtClean="0"/>
              <a:t>sppit</a:t>
            </a:r>
            <a:r>
              <a:rPr lang="nl-BE" baseline="0" dirty="0" smtClean="0"/>
              <a:t> niet altijd van toepassing is. </a:t>
            </a:r>
          </a:p>
        </p:txBody>
      </p:sp>
    </p:spTree>
    <p:extLst>
      <p:ext uri="{BB962C8B-B14F-4D97-AF65-F5344CB8AC3E}">
        <p14:creationId xmlns:p14="http://schemas.microsoft.com/office/powerpoint/2010/main" val="3935592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defTabSz="914400">
              <a:lnSpc>
                <a:spcPct val="100000"/>
              </a:lnSpc>
              <a:spcBef>
                <a:spcPts val="400"/>
              </a:spcBef>
              <a:defRPr sz="1800"/>
            </a:pPr>
            <a:r>
              <a:rPr lang="nl-BE" sz="2400" noProof="0" dirty="0" smtClean="0">
                <a:latin typeface="Arial"/>
                <a:ea typeface="Arial"/>
                <a:cs typeface="Arial"/>
                <a:sym typeface="Arial"/>
              </a:rPr>
              <a:t>Wat zijn nu de gelijkenissen?</a:t>
            </a:r>
            <a:r>
              <a:rPr lang="nl-BE" sz="2400" baseline="0" noProof="0" dirty="0" smtClean="0">
                <a:latin typeface="Arial"/>
                <a:ea typeface="Arial"/>
                <a:cs typeface="Arial"/>
                <a:sym typeface="Arial"/>
              </a:rPr>
              <a:t> </a:t>
            </a:r>
            <a:endParaRPr lang="nl-BE" sz="2400" noProof="0" dirty="0" smtClean="0">
              <a:latin typeface="Arial"/>
              <a:ea typeface="Arial"/>
              <a:cs typeface="Arial"/>
              <a:sym typeface="Arial"/>
            </a:endParaRPr>
          </a:p>
          <a:p>
            <a:pPr lvl="0" defTabSz="914400">
              <a:lnSpc>
                <a:spcPct val="100000"/>
              </a:lnSpc>
              <a:spcBef>
                <a:spcPts val="400"/>
              </a:spcBef>
              <a:defRPr sz="1800"/>
            </a:pPr>
            <a:endParaRPr lang="nl-BE" sz="2400" noProof="0" dirty="0" smtClean="0">
              <a:latin typeface="Arial"/>
              <a:ea typeface="Arial"/>
              <a:cs typeface="Arial"/>
              <a:sym typeface="Arial"/>
            </a:endParaRPr>
          </a:p>
          <a:p>
            <a:pPr lvl="0" defTabSz="914400">
              <a:lnSpc>
                <a:spcPct val="100000"/>
              </a:lnSpc>
              <a:spcBef>
                <a:spcPts val="400"/>
              </a:spcBef>
              <a:defRPr sz="1800"/>
            </a:pPr>
            <a:r>
              <a:rPr lang="nl-BE" sz="2400" noProof="0" dirty="0" smtClean="0">
                <a:latin typeface="Arial"/>
                <a:ea typeface="Arial"/>
                <a:cs typeface="Arial"/>
                <a:sym typeface="Arial"/>
              </a:rPr>
              <a:t>Cliënt centraal: We vertrekken vanuit de zorgvraag van de cliënt met oog voor de verschillende levensdomeinen. Mogelijke doelen kunnen zijn: werken</a:t>
            </a:r>
            <a:r>
              <a:rPr lang="nl-BE" sz="2400" baseline="0" noProof="0" dirty="0" smtClean="0">
                <a:latin typeface="Arial"/>
                <a:ea typeface="Arial"/>
                <a:cs typeface="Arial"/>
                <a:sym typeface="Arial"/>
              </a:rPr>
              <a:t> aan een gedeeld crisisplan, inzicht verhogen in stressors en sterktes… </a:t>
            </a:r>
            <a:endParaRPr lang="nl-BE" sz="2400" noProof="0" dirty="0" smtClean="0">
              <a:latin typeface="Arial"/>
              <a:ea typeface="Arial"/>
              <a:cs typeface="Arial"/>
              <a:sym typeface="Arial"/>
            </a:endParaRPr>
          </a:p>
          <a:p>
            <a:pPr lvl="0" defTabSz="914400">
              <a:lnSpc>
                <a:spcPct val="100000"/>
              </a:lnSpc>
              <a:spcBef>
                <a:spcPts val="400"/>
              </a:spcBef>
              <a:defRPr sz="1800"/>
            </a:pPr>
            <a:endParaRPr lang="nl-BE" sz="2400" noProof="0" dirty="0" smtClean="0">
              <a:latin typeface="Arial"/>
              <a:ea typeface="Arial"/>
              <a:cs typeface="Arial"/>
              <a:sym typeface="Arial"/>
            </a:endParaRPr>
          </a:p>
          <a:p>
            <a:pPr lvl="0" defTabSz="914400">
              <a:lnSpc>
                <a:spcPct val="100000"/>
              </a:lnSpc>
              <a:spcBef>
                <a:spcPts val="400"/>
              </a:spcBef>
              <a:defRPr sz="1800"/>
            </a:pPr>
            <a:r>
              <a:rPr lang="nl-BE" sz="2400" noProof="0" dirty="0" smtClean="0">
                <a:latin typeface="Arial"/>
                <a:ea typeface="Arial"/>
                <a:cs typeface="Arial"/>
                <a:sym typeface="Arial"/>
              </a:rPr>
              <a:t>Flexibel: Intensiteit van begeleiding past zich aan volgens noodzaak: acute situatie versus stabielere situatie + bij opstart meer frequent ter kennismaking</a:t>
            </a:r>
          </a:p>
          <a:p>
            <a:pPr lvl="0" defTabSz="914400">
              <a:lnSpc>
                <a:spcPct val="100000"/>
              </a:lnSpc>
              <a:spcBef>
                <a:spcPts val="400"/>
              </a:spcBef>
              <a:defRPr sz="1800"/>
            </a:pPr>
            <a:r>
              <a:rPr lang="nl-BE" sz="2400" noProof="0" dirty="0" smtClean="0">
                <a:latin typeface="Arial"/>
                <a:ea typeface="Arial"/>
                <a:cs typeface="Arial"/>
                <a:sym typeface="Arial"/>
              </a:rPr>
              <a:t>Wanneer intensievere opvolging? (FACT) Toename symptomen -crisis – suïcidegevaar, Dreigende (her)opname, Ernstige somatische problemen, Geen afspraken kunnen maken/houden en zich plots niet meer houden aan afspraken, Zorg vermijdend , Tijdens / Na een opname , Ingrijpende levensgebeurtenissen (tot einde reden), Nieuwe cliënten in begeleiding wekelijkse bespreking (min. 4 weken) – bij crisis kan hogere frequentie in samenwerking </a:t>
            </a:r>
            <a:r>
              <a:rPr lang="nl-BE" sz="2400" noProof="0" dirty="0" err="1" smtClean="0">
                <a:latin typeface="Arial"/>
                <a:ea typeface="Arial"/>
                <a:cs typeface="Arial"/>
                <a:sym typeface="Arial"/>
              </a:rPr>
              <a:t>Pharos</a:t>
            </a:r>
            <a:endParaRPr lang="nl-BE" sz="2400" noProof="0" dirty="0" smtClean="0">
              <a:latin typeface="Arial"/>
              <a:ea typeface="Arial"/>
              <a:cs typeface="Arial"/>
              <a:sym typeface="Arial"/>
            </a:endParaRPr>
          </a:p>
          <a:p>
            <a:pPr lvl="0" defTabSz="914400">
              <a:lnSpc>
                <a:spcPct val="100000"/>
              </a:lnSpc>
              <a:spcBef>
                <a:spcPts val="400"/>
              </a:spcBef>
              <a:defRPr sz="1800"/>
            </a:pPr>
            <a:endParaRPr lang="nl-BE" sz="2400" noProof="0" dirty="0" smtClean="0">
              <a:latin typeface="Arial"/>
              <a:ea typeface="Arial"/>
              <a:cs typeface="Arial"/>
              <a:sym typeface="Arial"/>
            </a:endParaRPr>
          </a:p>
          <a:p>
            <a:pPr lvl="0" defTabSz="914400">
              <a:lnSpc>
                <a:spcPct val="100000"/>
              </a:lnSpc>
              <a:spcBef>
                <a:spcPts val="400"/>
              </a:spcBef>
              <a:defRPr sz="1800"/>
            </a:pPr>
            <a:r>
              <a:rPr lang="nl-BE" sz="2400" noProof="0" dirty="0" smtClean="0">
                <a:latin typeface="Arial"/>
                <a:ea typeface="Arial"/>
                <a:cs typeface="Arial"/>
                <a:sym typeface="Arial"/>
              </a:rPr>
              <a:t>Geïntegreerd: We streven ernaar samen te werken met de mensen uit zijn omgeving, maar ook met andere hulp- en zorgverstrekkers. We proberen het netwerk rond de cliënt in kaart te brengen en indien nodig aan te vullen. We willen graag een verbindingspersoon zijn steeds met de toestemming van de cliënt</a:t>
            </a:r>
          </a:p>
          <a:p>
            <a:pPr lvl="0" defTabSz="914400">
              <a:lnSpc>
                <a:spcPct val="100000"/>
              </a:lnSpc>
              <a:spcBef>
                <a:spcPts val="400"/>
              </a:spcBef>
              <a:defRPr sz="1800"/>
            </a:pPr>
            <a:endParaRPr lang="nl-BE" sz="2400" noProof="0" dirty="0" smtClean="0">
              <a:latin typeface="Arial"/>
              <a:ea typeface="Arial"/>
              <a:cs typeface="Arial"/>
              <a:sym typeface="Arial"/>
            </a:endParaRPr>
          </a:p>
          <a:p>
            <a:pPr lvl="0" defTabSz="914400">
              <a:lnSpc>
                <a:spcPct val="100000"/>
              </a:lnSpc>
              <a:spcBef>
                <a:spcPts val="400"/>
              </a:spcBef>
              <a:defRPr sz="1800"/>
            </a:pPr>
            <a:r>
              <a:rPr lang="nl-BE" sz="2400" noProof="0" dirty="0" smtClean="0">
                <a:latin typeface="Arial"/>
                <a:ea typeface="Arial"/>
                <a:cs typeface="Arial"/>
                <a:sym typeface="Arial"/>
              </a:rPr>
              <a:t>Focus op herstel: Helpen aan het herstelproces: streven naar leven met maar ook voorbij de aandoening - werken met de persoonlijke herstelkaart of het </a:t>
            </a:r>
            <a:r>
              <a:rPr lang="nl-BE" sz="2400" noProof="0" dirty="0" err="1" smtClean="0">
                <a:latin typeface="Arial"/>
                <a:ea typeface="Arial"/>
                <a:cs typeface="Arial"/>
                <a:sym typeface="Arial"/>
              </a:rPr>
              <a:t>levenswiel</a:t>
            </a:r>
            <a:r>
              <a:rPr lang="nl-BE" sz="2400" baseline="0" noProof="0" dirty="0" smtClean="0">
                <a:latin typeface="Arial"/>
                <a:ea typeface="Arial"/>
                <a:cs typeface="Arial"/>
                <a:sym typeface="Arial"/>
              </a:rPr>
              <a:t> </a:t>
            </a:r>
            <a:r>
              <a:rPr lang="nl-BE" sz="2400" noProof="0" dirty="0" smtClean="0">
                <a:latin typeface="Arial"/>
                <a:ea typeface="Arial"/>
                <a:cs typeface="Arial"/>
                <a:sym typeface="Arial"/>
              </a:rPr>
              <a:t>- Familie-ervaringsdeskundige en ervaringsdeskundige binnen het team</a:t>
            </a:r>
          </a:p>
          <a:p>
            <a:pPr lvl="0" defTabSz="914400">
              <a:lnSpc>
                <a:spcPct val="100000"/>
              </a:lnSpc>
              <a:spcBef>
                <a:spcPts val="400"/>
              </a:spcBef>
              <a:defRPr sz="1800"/>
            </a:pPr>
            <a:endParaRPr lang="nl-BE" sz="2400" noProof="0" dirty="0" smtClean="0">
              <a:latin typeface="Arial"/>
              <a:ea typeface="Arial"/>
              <a:cs typeface="Arial"/>
              <a:sym typeface="Arial"/>
            </a:endParaRPr>
          </a:p>
          <a:p>
            <a:pPr lvl="0" defTabSz="914400">
              <a:lnSpc>
                <a:spcPct val="100000"/>
              </a:lnSpc>
              <a:spcBef>
                <a:spcPts val="400"/>
              </a:spcBef>
              <a:defRPr sz="1800"/>
            </a:pPr>
            <a:r>
              <a:rPr lang="nl-BE" sz="2400" noProof="0" dirty="0" smtClean="0">
                <a:latin typeface="Arial"/>
                <a:ea typeface="Arial"/>
                <a:cs typeface="Arial"/>
                <a:sym typeface="Arial"/>
              </a:rPr>
              <a:t>Coördinatie: Streven naar gedeelde zorg: Een netwerk van hulp- en zorgverleners rond de cliënt uitbouwen en de zorg op elkaar afstemmen door regelmatig zorgoverleg te organiseren met alle betrokken actoren en cliënt/mantelzorgers</a:t>
            </a:r>
          </a:p>
          <a:p>
            <a:pPr lvl="0" defTabSz="914400">
              <a:lnSpc>
                <a:spcPct val="100000"/>
              </a:lnSpc>
              <a:spcBef>
                <a:spcPts val="400"/>
              </a:spcBef>
              <a:defRPr sz="1800"/>
            </a:pPr>
            <a:r>
              <a:rPr lang="nl-BE" sz="2400" noProof="0" dirty="0" smtClean="0">
                <a:latin typeface="Arial"/>
                <a:ea typeface="Arial"/>
                <a:cs typeface="Arial"/>
                <a:sym typeface="Arial"/>
              </a:rPr>
              <a:t>Informatie-uitwisseling bevorderen tussen verschillende diensten</a:t>
            </a:r>
          </a:p>
          <a:p>
            <a:pPr lvl="0" defTabSz="914400">
              <a:lnSpc>
                <a:spcPct val="100000"/>
              </a:lnSpc>
              <a:spcBef>
                <a:spcPts val="400"/>
              </a:spcBef>
              <a:defRPr sz="1800"/>
            </a:pPr>
            <a:r>
              <a:rPr lang="nl-BE" sz="2400" noProof="0" dirty="0" smtClean="0">
                <a:latin typeface="Arial"/>
                <a:ea typeface="Arial"/>
                <a:cs typeface="Arial"/>
                <a:sym typeface="Arial"/>
              </a:rPr>
              <a:t>Kortdurende oriëntering vanuit aanmelding ter ondersteuning van cliënt en het netwerk</a:t>
            </a:r>
          </a:p>
          <a:p>
            <a:pPr lvl="0" defTabSz="914400">
              <a:lnSpc>
                <a:spcPct val="100000"/>
              </a:lnSpc>
              <a:spcBef>
                <a:spcPts val="400"/>
              </a:spcBef>
              <a:defRPr sz="1800"/>
            </a:pPr>
            <a:r>
              <a:rPr lang="nl-BE" sz="2400" noProof="0" dirty="0" smtClean="0">
                <a:latin typeface="Arial"/>
                <a:ea typeface="Arial"/>
                <a:cs typeface="Arial"/>
                <a:sym typeface="Arial"/>
              </a:rPr>
              <a:t>→ ondersteuning door PSY -MDO bij complexe dossiers – 2 overleg-organisatoren nemen dit op, voor externe partners willen we helpen om de vergoedbare overleggen te regelen. </a:t>
            </a:r>
          </a:p>
          <a:p>
            <a:pPr lvl="0" defTabSz="914400">
              <a:lnSpc>
                <a:spcPct val="100000"/>
              </a:lnSpc>
              <a:spcBef>
                <a:spcPts val="400"/>
              </a:spcBef>
              <a:defRPr sz="1800"/>
            </a:pPr>
            <a:endParaRPr lang="nl-BE" sz="2400" noProof="0" dirty="0" smtClean="0">
              <a:latin typeface="Arial"/>
              <a:ea typeface="Arial"/>
              <a:cs typeface="Arial"/>
              <a:sym typeface="Arial"/>
            </a:endParaRPr>
          </a:p>
          <a:p>
            <a:pPr lvl="0" defTabSz="914400">
              <a:lnSpc>
                <a:spcPct val="100000"/>
              </a:lnSpc>
              <a:spcBef>
                <a:spcPts val="400"/>
              </a:spcBef>
              <a:defRPr sz="1800"/>
            </a:pPr>
            <a:r>
              <a:rPr lang="nl-BE" sz="2400" noProof="0" dirty="0" smtClean="0">
                <a:latin typeface="Arial"/>
                <a:ea typeface="Arial"/>
                <a:cs typeface="Arial"/>
                <a:sym typeface="Arial"/>
              </a:rPr>
              <a:t>Coaching: Psychiatrische expertise aanwenden om betrokken eerstelijnshulpverleners te ondersteunen:</a:t>
            </a:r>
          </a:p>
          <a:p>
            <a:pPr lvl="0" defTabSz="914400">
              <a:lnSpc>
                <a:spcPct val="100000"/>
              </a:lnSpc>
              <a:spcBef>
                <a:spcPts val="400"/>
              </a:spcBef>
              <a:defRPr sz="1800"/>
            </a:pPr>
            <a:r>
              <a:rPr lang="nl-BE" sz="2400" noProof="0" dirty="0" smtClean="0">
                <a:latin typeface="Arial"/>
                <a:ea typeface="Arial"/>
                <a:cs typeface="Arial"/>
                <a:sym typeface="Arial"/>
              </a:rPr>
              <a:t>-   coaching rond een specifieke casus/cliënt</a:t>
            </a:r>
          </a:p>
          <a:p>
            <a:pPr lvl="0" defTabSz="914400">
              <a:lnSpc>
                <a:spcPct val="100000"/>
              </a:lnSpc>
              <a:spcBef>
                <a:spcPts val="400"/>
              </a:spcBef>
              <a:defRPr sz="1800"/>
            </a:pPr>
            <a:r>
              <a:rPr lang="nl-BE" sz="2400" noProof="0" dirty="0" smtClean="0">
                <a:latin typeface="Arial"/>
                <a:ea typeface="Arial"/>
                <a:cs typeface="Arial"/>
                <a:sym typeface="Arial"/>
              </a:rPr>
              <a:t>Informatieverstrekking over psychiatrische ziektebeelden, behandeling en aanpak: kan in de vorm van een korte vorming of casusbespreking</a:t>
            </a:r>
          </a:p>
          <a:p>
            <a:pPr lvl="0" defTabSz="914400">
              <a:lnSpc>
                <a:spcPct val="100000"/>
              </a:lnSpc>
              <a:spcBef>
                <a:spcPts val="400"/>
              </a:spcBef>
              <a:defRPr sz="1800"/>
            </a:pPr>
            <a:r>
              <a:rPr lang="nl-BE" sz="2400" noProof="0" dirty="0" smtClean="0">
                <a:latin typeface="Arial"/>
                <a:ea typeface="Arial"/>
                <a:cs typeface="Arial"/>
                <a:sym typeface="Arial"/>
              </a:rPr>
              <a:t>Daarnaast sluiten we aan bij projecten samen met eerstelijnspartners die inzetten op Bv. deelname aan project ketenaanpak intra familiaal geweld, deelname aan Samen welzijn Halle, deelname aan het intersectorale casusoverleg, deelname aan project van </a:t>
            </a:r>
            <a:r>
              <a:rPr lang="nl-BE" sz="2400" noProof="0" dirty="0" err="1" smtClean="0">
                <a:latin typeface="Arial"/>
                <a:ea typeface="Arial"/>
                <a:cs typeface="Arial"/>
                <a:sym typeface="Arial"/>
              </a:rPr>
              <a:t>housing</a:t>
            </a:r>
            <a:r>
              <a:rPr lang="nl-BE" sz="2400" noProof="0" dirty="0" smtClean="0">
                <a:latin typeface="Arial"/>
                <a:ea typeface="Arial"/>
                <a:cs typeface="Arial"/>
                <a:sym typeface="Arial"/>
              </a:rPr>
              <a:t> first </a:t>
            </a:r>
            <a:r>
              <a:rPr lang="nl-BE" sz="2400" noProof="0" dirty="0" err="1" smtClean="0">
                <a:latin typeface="Arial"/>
                <a:ea typeface="Arial"/>
                <a:cs typeface="Arial"/>
                <a:sym typeface="Arial"/>
              </a:rPr>
              <a:t>ikv</a:t>
            </a:r>
            <a:r>
              <a:rPr lang="nl-BE" sz="2400" noProof="0" dirty="0" smtClean="0">
                <a:latin typeface="Arial"/>
                <a:ea typeface="Arial"/>
                <a:cs typeface="Arial"/>
                <a:sym typeface="Arial"/>
              </a:rPr>
              <a:t> coaching.</a:t>
            </a:r>
          </a:p>
          <a:p>
            <a:pPr lvl="0" defTabSz="914400">
              <a:lnSpc>
                <a:spcPct val="100000"/>
              </a:lnSpc>
              <a:spcBef>
                <a:spcPts val="400"/>
              </a:spcBef>
              <a:defRPr sz="1800"/>
            </a:pPr>
            <a:r>
              <a:rPr lang="nl-BE" sz="2400" noProof="0" dirty="0" smtClean="0">
                <a:latin typeface="Arial"/>
                <a:ea typeface="Arial"/>
                <a:cs typeface="Arial"/>
                <a:sym typeface="Arial"/>
              </a:rPr>
              <a:t>Bij opstart van de </a:t>
            </a:r>
            <a:r>
              <a:rPr lang="nl-BE" sz="2400" noProof="0" dirty="0" err="1" smtClean="0">
                <a:latin typeface="Arial"/>
                <a:ea typeface="Arial"/>
                <a:cs typeface="Arial"/>
                <a:sym typeface="Arial"/>
              </a:rPr>
              <a:t>partnerstafels</a:t>
            </a:r>
            <a:r>
              <a:rPr lang="nl-BE" sz="2400" noProof="0" dirty="0" smtClean="0">
                <a:latin typeface="Arial"/>
                <a:ea typeface="Arial"/>
                <a:cs typeface="Arial"/>
                <a:sym typeface="Arial"/>
              </a:rPr>
              <a:t> willen we hier onze rol zeker mee opnemen</a:t>
            </a:r>
          </a:p>
          <a:p>
            <a:pPr lvl="0" defTabSz="914400">
              <a:lnSpc>
                <a:spcPct val="100000"/>
              </a:lnSpc>
              <a:spcBef>
                <a:spcPts val="400"/>
              </a:spcBef>
              <a:defRPr sz="1800"/>
            </a:pPr>
            <a:endParaRPr lang="nl-BE" sz="2400" noProof="0" dirty="0" smtClean="0">
              <a:latin typeface="Arial"/>
              <a:ea typeface="Arial"/>
              <a:cs typeface="Arial"/>
              <a:sym typeface="Arial"/>
            </a:endParaRPr>
          </a:p>
          <a:p>
            <a:pPr lvl="0" defTabSz="914400">
              <a:lnSpc>
                <a:spcPct val="100000"/>
              </a:lnSpc>
              <a:spcBef>
                <a:spcPts val="400"/>
              </a:spcBef>
              <a:defRPr sz="1800"/>
            </a:pPr>
            <a:endParaRPr lang="nl-BE" sz="2400" noProof="0" dirty="0" smtClean="0">
              <a:latin typeface="Arial"/>
              <a:ea typeface="Arial"/>
              <a:cs typeface="Arial"/>
              <a:sym typeface="Arial"/>
            </a:endParaRPr>
          </a:p>
          <a:p>
            <a:pPr lvl="0" defTabSz="914400">
              <a:lnSpc>
                <a:spcPct val="100000"/>
              </a:lnSpc>
              <a:spcBef>
                <a:spcPts val="400"/>
              </a:spcBef>
              <a:defRPr sz="1800"/>
            </a:pPr>
            <a:endParaRPr lang="nl-BE" sz="2400" noProof="0" dirty="0" smtClean="0">
              <a:latin typeface="Arial"/>
              <a:ea typeface="Arial"/>
              <a:cs typeface="Arial"/>
              <a:sym typeface="Arial"/>
            </a:endParaRPr>
          </a:p>
          <a:p>
            <a:pPr lvl="0" defTabSz="914400">
              <a:lnSpc>
                <a:spcPct val="100000"/>
              </a:lnSpc>
              <a:spcBef>
                <a:spcPts val="400"/>
              </a:spcBef>
              <a:defRPr sz="1800"/>
            </a:pPr>
            <a:endParaRPr lang="nl-BE" sz="2400" noProof="0" dirty="0" smtClean="0">
              <a:latin typeface="Arial"/>
              <a:ea typeface="Arial"/>
              <a:cs typeface="Arial"/>
              <a:sym typeface="Arial"/>
            </a:endParaRPr>
          </a:p>
          <a:p>
            <a:pPr lvl="0" defTabSz="914400">
              <a:lnSpc>
                <a:spcPct val="100000"/>
              </a:lnSpc>
              <a:spcBef>
                <a:spcPts val="400"/>
              </a:spcBef>
              <a:defRPr sz="1800"/>
            </a:pPr>
            <a:endParaRPr lang="nl-BE" sz="2400" noProof="0" dirty="0" smtClean="0">
              <a:latin typeface="Arial"/>
              <a:ea typeface="Arial"/>
              <a:cs typeface="Arial"/>
              <a:sym typeface="Arial"/>
            </a:endParaRPr>
          </a:p>
          <a:p>
            <a:endParaRPr lang="nl-BE" dirty="0"/>
          </a:p>
        </p:txBody>
      </p:sp>
    </p:spTree>
    <p:extLst>
      <p:ext uri="{BB962C8B-B14F-4D97-AF65-F5344CB8AC3E}">
        <p14:creationId xmlns:p14="http://schemas.microsoft.com/office/powerpoint/2010/main" val="3461159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smtClean="0"/>
              <a:t>SPPiT</a:t>
            </a:r>
            <a:endParaRPr lang="nl-BE" dirty="0" smtClean="0"/>
          </a:p>
          <a:p>
            <a:endParaRPr lang="nl-BE" dirty="0" smtClean="0"/>
          </a:p>
          <a:p>
            <a:endParaRPr lang="nl-BE" sz="2400" dirty="0" smtClean="0"/>
          </a:p>
          <a:p>
            <a:r>
              <a:rPr lang="nl-BE" sz="2400" dirty="0" smtClean="0"/>
              <a:t>Iedereen</a:t>
            </a:r>
            <a:r>
              <a:rPr lang="nl-BE" sz="2400" baseline="0" dirty="0" smtClean="0"/>
              <a:t> kan een aanmelding doen. We vragen wel dat de cliënt op de hoogte is van de aanmelding. Indien dat niet mogelijk is zoeken we graag mee naar oplossingen.</a:t>
            </a:r>
          </a:p>
          <a:p>
            <a:endParaRPr lang="nl-BE" sz="2400" baseline="0" dirty="0" smtClean="0"/>
          </a:p>
          <a:p>
            <a:r>
              <a:rPr lang="nl-BE" sz="2400" baseline="0" dirty="0" smtClean="0"/>
              <a:t>Na de telefonische aanmelding volgt frequent een intake en overleg met het netwerk van de cliënt. Daar waar nodig vragen we mits toestemming, extra verslaggeving op.  </a:t>
            </a:r>
          </a:p>
          <a:p>
            <a:r>
              <a:rPr lang="nl-BE" sz="2400" baseline="0" dirty="0" smtClean="0"/>
              <a:t>Nadien wordt de casus besproken om de aanmeldingsvergadering waar de psychiater, de teamcoördinator, de psycholoog en het team van aanmelders aanwezig is. </a:t>
            </a:r>
          </a:p>
          <a:p>
            <a:endParaRPr lang="nl-BE" sz="2400" baseline="0" dirty="0" smtClean="0"/>
          </a:p>
          <a:p>
            <a:r>
              <a:rPr lang="nl-BE" sz="2400" baseline="0" dirty="0" smtClean="0"/>
              <a:t>We streven er naar om een aanmeldingsvergadering overbodig te maken, doch het helpt ons wel om goed mee doelen te bepalen en tot juiste gedeelde verwachtingen te komen over de begeleiding. </a:t>
            </a:r>
          </a:p>
          <a:p>
            <a:endParaRPr lang="nl-BE" sz="2400" baseline="0" dirty="0" smtClean="0"/>
          </a:p>
          <a:p>
            <a:r>
              <a:rPr lang="nl-BE" sz="2400" baseline="0" dirty="0" smtClean="0"/>
              <a:t>De rol van onze aanmelders zal met de komst van de aanmeldpunt mee evolueren naargelang van waar er nood aan is. </a:t>
            </a:r>
          </a:p>
          <a:p>
            <a:endParaRPr lang="nl-BE" sz="2400" baseline="0" dirty="0" smtClean="0"/>
          </a:p>
          <a:p>
            <a:r>
              <a:rPr lang="nl-BE" sz="2400" baseline="0" dirty="0" err="1" smtClean="0"/>
              <a:t>SPPiT</a:t>
            </a:r>
            <a:r>
              <a:rPr lang="nl-BE" sz="2400" baseline="0" dirty="0" smtClean="0"/>
              <a:t>-plus</a:t>
            </a:r>
          </a:p>
          <a:p>
            <a:endParaRPr lang="nl-BE" sz="2400" baseline="0" dirty="0" smtClean="0"/>
          </a:p>
          <a:p>
            <a:r>
              <a:rPr lang="nl-BE" sz="2400" b="0" dirty="0" smtClean="0"/>
              <a:t>Aanmelding? </a:t>
            </a:r>
          </a:p>
          <a:p>
            <a:r>
              <a:rPr lang="nl-BE" sz="2400" dirty="0" smtClean="0"/>
              <a:t>0800</a:t>
            </a:r>
            <a:r>
              <a:rPr lang="nl-BE" sz="2400" baseline="0" dirty="0" smtClean="0"/>
              <a:t> </a:t>
            </a:r>
            <a:r>
              <a:rPr lang="nl-BE" sz="2400" dirty="0" smtClean="0"/>
              <a:t>13 500</a:t>
            </a:r>
          </a:p>
          <a:p>
            <a:pPr marL="0" marR="0" lvl="0" indent="0" defTabSz="457200" eaLnBrk="1" fontAlgn="auto" latinLnBrk="0" hangingPunct="1">
              <a:lnSpc>
                <a:spcPct val="117999"/>
              </a:lnSpc>
              <a:spcBef>
                <a:spcPts val="0"/>
              </a:spcBef>
              <a:spcAft>
                <a:spcPts val="0"/>
              </a:spcAft>
              <a:buClrTx/>
              <a:buSzTx/>
              <a:buFontTx/>
              <a:buNone/>
              <a:tabLst/>
              <a:defRPr/>
            </a:pPr>
            <a:r>
              <a:rPr lang="nl-BE" sz="2400" dirty="0" smtClean="0"/>
              <a:t>-</a:t>
            </a:r>
            <a:r>
              <a:rPr lang="nl-BE" sz="2400" baseline="0" dirty="0" smtClean="0"/>
              <a:t> </a:t>
            </a:r>
            <a:r>
              <a:rPr lang="nl-BE" sz="2400" dirty="0" smtClean="0"/>
              <a:t>Iedereen kan een aanmelding doen.</a:t>
            </a:r>
            <a:r>
              <a:rPr lang="nl-BE" sz="2400" baseline="0" dirty="0" smtClean="0"/>
              <a:t> </a:t>
            </a:r>
            <a:r>
              <a:rPr lang="nl-BE" sz="2400" dirty="0" smtClean="0"/>
              <a:t>Iedereen</a:t>
            </a:r>
            <a:r>
              <a:rPr lang="nl-BE" sz="2400" baseline="0" dirty="0" smtClean="0"/>
              <a:t> kan een aanmelding doen. We vragen wel dat de cliënt op de hoogte is van de aanmelding. Indien dat niet mogelijk is zoeken we graag mee naar oplossingen.</a:t>
            </a:r>
            <a:endParaRPr lang="nl-BE" sz="2400" dirty="0" smtClean="0"/>
          </a:p>
          <a:p>
            <a:r>
              <a:rPr lang="nl-BE" sz="2400" dirty="0" smtClean="0"/>
              <a:t>-</a:t>
            </a:r>
            <a:r>
              <a:rPr lang="nl-BE" sz="2400" baseline="0" dirty="0" smtClean="0"/>
              <a:t> </a:t>
            </a:r>
            <a:r>
              <a:rPr lang="nl-BE" sz="2400" dirty="0" smtClean="0"/>
              <a:t>Gratis 0800 nummer CAW met triage naar contactpersoon ELZ (= nummer AMW)</a:t>
            </a:r>
          </a:p>
          <a:p>
            <a:r>
              <a:rPr lang="nl-BE" sz="2400" dirty="0" smtClean="0"/>
              <a:t>Na kantooruren kan beknopt aanmeldingsformulier op website CAW ingevuld worden.</a:t>
            </a:r>
          </a:p>
          <a:p>
            <a:endParaRPr lang="nl-BE" sz="2400" dirty="0" smtClean="0"/>
          </a:p>
          <a:p>
            <a:pPr marL="0" marR="0" lvl="0" indent="0" defTabSz="457200" eaLnBrk="1" fontAlgn="auto" latinLnBrk="0" hangingPunct="1">
              <a:lnSpc>
                <a:spcPct val="117999"/>
              </a:lnSpc>
              <a:spcBef>
                <a:spcPts val="0"/>
              </a:spcBef>
              <a:spcAft>
                <a:spcPts val="0"/>
              </a:spcAft>
              <a:buClrTx/>
              <a:buSzTx/>
              <a:buFontTx/>
              <a:buNone/>
              <a:tabLst/>
              <a:defRPr/>
            </a:pPr>
            <a:r>
              <a:rPr lang="nl-BE" sz="2400" baseline="0" dirty="0" smtClean="0"/>
              <a:t>CAW engageert zich om binnen de 48u aan de slag te gaan met een aanmelding. Vaak volgt nog een intake of kennismakingsgesprek. </a:t>
            </a:r>
            <a:endParaRPr lang="nl-BE" sz="2400" dirty="0" smtClean="0"/>
          </a:p>
          <a:p>
            <a:r>
              <a:rPr lang="nl-BE" sz="2400" dirty="0" smtClean="0"/>
              <a:t>2 opties: </a:t>
            </a:r>
          </a:p>
          <a:p>
            <a:pPr>
              <a:buFont typeface="Wingdings" panose="05000000000000000000" pitchFamily="2" charset="2"/>
              <a:buChar char="à"/>
            </a:pPr>
            <a:r>
              <a:rPr lang="nl-BE" sz="2400" dirty="0" smtClean="0">
                <a:sym typeface="Wingdings" panose="05000000000000000000" pitchFamily="2" charset="2"/>
              </a:rPr>
              <a:t> CAW neemt zelf taak op</a:t>
            </a:r>
          </a:p>
          <a:p>
            <a:pPr>
              <a:buFont typeface="Wingdings" panose="05000000000000000000" pitchFamily="2" charset="2"/>
              <a:buChar char="à"/>
            </a:pPr>
            <a:r>
              <a:rPr lang="nl-BE" sz="2400" dirty="0" smtClean="0">
                <a:sym typeface="Wingdings" panose="05000000000000000000" pitchFamily="2" charset="2"/>
              </a:rPr>
              <a:t> CAW stelt casus voor op team van waaruit beslist wordt om het door te geven of in duo op te nemen</a:t>
            </a:r>
            <a:endParaRPr lang="nl-BE" sz="2400" dirty="0" smtClean="0"/>
          </a:p>
          <a:p>
            <a:endParaRPr lang="nl-BE" sz="2400" baseline="0" dirty="0" smtClean="0"/>
          </a:p>
          <a:p>
            <a:r>
              <a:rPr lang="nl-BE" sz="2400" baseline="0" dirty="0" smtClean="0"/>
              <a:t>BAZ </a:t>
            </a:r>
          </a:p>
          <a:p>
            <a:endParaRPr lang="nl-BE" sz="2400" baseline="0" dirty="0" smtClean="0"/>
          </a:p>
          <a:p>
            <a:r>
              <a:rPr lang="nl-BE" sz="2400" baseline="0" dirty="0" smtClean="0"/>
              <a:t>De aanmelding door sociaal verhuurkantoor komen binnen in het CAW. </a:t>
            </a:r>
          </a:p>
          <a:p>
            <a:r>
              <a:rPr lang="nl-BE" sz="2400" baseline="0" dirty="0" smtClean="0"/>
              <a:t>Bij een duidelijke verwijzing -&gt; aanmeldingsformulier voldoende ingevuld -&gt; naar BAZ team </a:t>
            </a:r>
          </a:p>
          <a:p>
            <a:r>
              <a:rPr lang="nl-BE" sz="2400" baseline="0" dirty="0" smtClean="0"/>
              <a:t>Bij onduidelijke verwijzing -&gt; uitklaren door CAW (met verwijzer/consult bij BAZ)</a:t>
            </a:r>
          </a:p>
          <a:p>
            <a:r>
              <a:rPr lang="nl-BE" sz="2400" baseline="0" dirty="0" smtClean="0"/>
              <a:t>Nog steeds niet duidelijk of het voor BAZ is: CAW verkent situatie eerst</a:t>
            </a:r>
          </a:p>
          <a:p>
            <a:r>
              <a:rPr lang="nl-BE" sz="2400" baseline="0" dirty="0" smtClean="0"/>
              <a:t>Eerste huisbezoek SAMEN met sociaal verhuurkantoor </a:t>
            </a:r>
          </a:p>
          <a:p>
            <a:endParaRPr lang="nl-BE" dirty="0" smtClean="0"/>
          </a:p>
          <a:p>
            <a:endParaRPr lang="nl-BE" dirty="0"/>
          </a:p>
        </p:txBody>
      </p:sp>
    </p:spTree>
    <p:extLst>
      <p:ext uri="{BB962C8B-B14F-4D97-AF65-F5344CB8AC3E}">
        <p14:creationId xmlns:p14="http://schemas.microsoft.com/office/powerpoint/2010/main" val="1164771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2990904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dirty="0" smtClean="0"/>
              <a:t>Deze doelgroepwerkingen worden ondersteund vanuit de Zorggroep Sint-</a:t>
            </a:r>
            <a:r>
              <a:rPr lang="nl-BE" sz="1200" dirty="0" err="1" smtClean="0"/>
              <a:t>Kamillus</a:t>
            </a:r>
            <a:r>
              <a:rPr lang="nl-BE" sz="1200" dirty="0" smtClean="0"/>
              <a:t>. Naast de begeleiding van patiënten wordt ook ondersteuning aan zorgverleners geboden d.m.v. informatie, coaching, advies bij de uitbouw van een zorgtraject. </a:t>
            </a:r>
          </a:p>
          <a:p>
            <a:r>
              <a:rPr lang="nl-BE" sz="1200" dirty="0" smtClean="0"/>
              <a:t>Meer info over de doelgroepwerkingen: www.savha.be/mobiele-teams</a:t>
            </a:r>
            <a:endParaRPr lang="nl-BE" sz="1200" dirty="0"/>
          </a:p>
        </p:txBody>
      </p:sp>
    </p:spTree>
    <p:extLst>
      <p:ext uri="{BB962C8B-B14F-4D97-AF65-F5344CB8AC3E}">
        <p14:creationId xmlns:p14="http://schemas.microsoft.com/office/powerpoint/2010/main" val="3430539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dirty="0" smtClean="0"/>
              <a:t>Personen met een Niet Aangeboren Hersenletsel en een psychiatrische kwetsbaarheid </a:t>
            </a:r>
          </a:p>
          <a:p>
            <a:r>
              <a:rPr lang="nl-BE" sz="1200" dirty="0" smtClean="0"/>
              <a:t>Soms moeilijk in te schatten wat een NAH nu precies is, bij twijfel neem contact op met de psycholoog of coördinator.</a:t>
            </a:r>
          </a:p>
          <a:p>
            <a:r>
              <a:rPr lang="nl-BE" sz="1200" dirty="0" smtClean="0"/>
              <a:t>Vanaf</a:t>
            </a:r>
            <a:r>
              <a:rPr lang="nl-BE" sz="1200" baseline="0" dirty="0" smtClean="0"/>
              <a:t> 16 jaar (geen bovengrens!)</a:t>
            </a:r>
            <a:endParaRPr lang="nl-BE" sz="1200" dirty="0" smtClean="0"/>
          </a:p>
          <a:p>
            <a:r>
              <a:rPr lang="nl-BE" sz="1200" dirty="0" smtClean="0"/>
              <a:t>In de thuissituatie of </a:t>
            </a:r>
            <a:r>
              <a:rPr lang="nl-BE" sz="1200" dirty="0" err="1" smtClean="0"/>
              <a:t>thuisvervangende</a:t>
            </a:r>
            <a:r>
              <a:rPr lang="nl-BE" sz="1200" dirty="0" smtClean="0"/>
              <a:t> woonvorm (regio Vlaams-Brabant, niet Brussel)</a:t>
            </a:r>
          </a:p>
          <a:p>
            <a:endParaRPr lang="nl-BE" sz="1200" dirty="0" smtClean="0"/>
          </a:p>
          <a:p>
            <a:pPr marL="342900" indent="-342900">
              <a:buFont typeface="Arial" panose="020B0604020202020204" pitchFamily="34" charset="0"/>
              <a:buChar char="•"/>
            </a:pPr>
            <a:r>
              <a:rPr lang="nl-BE" sz="1200" dirty="0" smtClean="0">
                <a:latin typeface="+mj-lt"/>
                <a:ea typeface="+mj-ea"/>
                <a:cs typeface="+mj-cs"/>
                <a:sym typeface="Helvetica Neue"/>
              </a:rPr>
              <a:t>We leggen het accent in de behandeling op:</a:t>
            </a:r>
          </a:p>
          <a:p>
            <a:pPr marL="857250" lvl="1" indent="-342900"/>
            <a:r>
              <a:rPr lang="nl-BE" sz="1200" dirty="0" smtClean="0">
                <a:latin typeface="+mj-lt"/>
                <a:ea typeface="+mj-ea"/>
                <a:cs typeface="+mj-cs"/>
                <a:sym typeface="Helvetica Neue"/>
              </a:rPr>
              <a:t>emotionele, relationele en/of gedragsmoeilijkheden die het gevolg kunnen zijn van een hersenletsel.</a:t>
            </a:r>
          </a:p>
          <a:p>
            <a:pPr marL="857250" lvl="1" indent="-342900"/>
            <a:r>
              <a:rPr lang="nl-BE" sz="1200" dirty="0" smtClean="0">
                <a:latin typeface="+mj-lt"/>
                <a:ea typeface="+mj-ea"/>
                <a:cs typeface="+mj-cs"/>
                <a:sym typeface="Helvetica Neue"/>
              </a:rPr>
              <a:t>cognitieve moeilijkheden ten gevolge van een NAH, </a:t>
            </a:r>
            <a:r>
              <a:rPr lang="nl-BE" sz="1200" dirty="0" err="1" smtClean="0"/>
              <a:t>vb</a:t>
            </a:r>
            <a:r>
              <a:rPr lang="nl-BE" sz="1200" dirty="0" smtClean="0">
                <a:latin typeface="+mj-lt"/>
                <a:ea typeface="+mj-ea"/>
                <a:cs typeface="+mj-cs"/>
                <a:sym typeface="Helvetica Neue"/>
              </a:rPr>
              <a:t>: aandacht, planning en organisatie, probleemoplossend vermogen, initiatief nemen, geheugen, …</a:t>
            </a:r>
          </a:p>
          <a:p>
            <a:pPr marL="342900" indent="-342900">
              <a:buFont typeface="Arial" panose="020B0604020202020204" pitchFamily="34" charset="0"/>
              <a:buChar char="•"/>
            </a:pPr>
            <a:r>
              <a:rPr lang="nl-BE" sz="1200" dirty="0" smtClean="0">
                <a:latin typeface="+mj-lt"/>
                <a:ea typeface="+mj-ea"/>
                <a:cs typeface="+mj-cs"/>
                <a:sym typeface="Helvetica Neue"/>
              </a:rPr>
              <a:t>Kortdurend en intensief </a:t>
            </a:r>
          </a:p>
          <a:p>
            <a:pPr marL="342900" indent="-342900">
              <a:buFont typeface="Arial" panose="020B0604020202020204" pitchFamily="34" charset="0"/>
              <a:buChar char="•"/>
            </a:pPr>
            <a:r>
              <a:rPr lang="nl-BE" sz="1200" dirty="0" smtClean="0"/>
              <a:t>Ondersteuning netwerkpartners</a:t>
            </a:r>
          </a:p>
          <a:p>
            <a:pPr marL="342900" indent="-342900">
              <a:buFont typeface="Arial" panose="020B0604020202020204" pitchFamily="34" charset="0"/>
              <a:buChar char="•"/>
            </a:pPr>
            <a:r>
              <a:rPr lang="nl-BE" sz="1200" dirty="0" smtClean="0"/>
              <a:t>Informatie- en adviesverlening </a:t>
            </a:r>
          </a:p>
          <a:p>
            <a:pPr marL="0" indent="0">
              <a:buFont typeface="Arial" panose="020B0604020202020204" pitchFamily="34" charset="0"/>
              <a:buNone/>
            </a:pPr>
            <a:r>
              <a:rPr lang="nl-BE" sz="1200" dirty="0" smtClean="0">
                <a:latin typeface="+mj-lt"/>
                <a:ea typeface="+mj-ea"/>
                <a:cs typeface="+mj-cs"/>
                <a:sym typeface="Helvetica Neue"/>
              </a:rPr>
              <a:t>Aanmeldingen</a:t>
            </a:r>
          </a:p>
          <a:p>
            <a:pPr marL="857250" lvl="1" indent="-342900"/>
            <a:r>
              <a:rPr lang="nl-BE" sz="1200" dirty="0" smtClean="0">
                <a:latin typeface="+mj-lt"/>
                <a:ea typeface="+mj-ea"/>
                <a:cs typeface="+mj-cs"/>
                <a:sym typeface="Helvetica Neue"/>
              </a:rPr>
              <a:t>Brenda </a:t>
            </a:r>
            <a:r>
              <a:rPr lang="nl-BE" sz="1200" dirty="0" err="1" smtClean="0">
                <a:latin typeface="+mj-lt"/>
                <a:ea typeface="+mj-ea"/>
                <a:cs typeface="+mj-cs"/>
                <a:sym typeface="Helvetica Neue"/>
              </a:rPr>
              <a:t>Schraepen</a:t>
            </a:r>
            <a:r>
              <a:rPr lang="nl-BE" sz="1200" dirty="0" smtClean="0">
                <a:latin typeface="+mj-lt"/>
                <a:ea typeface="+mj-ea"/>
                <a:cs typeface="+mj-cs"/>
                <a:sym typeface="Helvetica Neue"/>
              </a:rPr>
              <a:t> (neuropsycholoog)</a:t>
            </a:r>
            <a:br>
              <a:rPr lang="nl-BE" sz="1200" dirty="0" smtClean="0">
                <a:latin typeface="+mj-lt"/>
                <a:ea typeface="+mj-ea"/>
                <a:cs typeface="+mj-cs"/>
                <a:sym typeface="Helvetica Neue"/>
              </a:rPr>
            </a:br>
            <a:r>
              <a:rPr lang="nl-BE" sz="1200" dirty="0" smtClean="0">
                <a:solidFill>
                  <a:schemeClr val="tx1"/>
                </a:solidFill>
                <a:latin typeface="+mj-lt"/>
                <a:ea typeface="+mj-ea"/>
                <a:cs typeface="+mj-cs"/>
                <a:sym typeface="Wingdings" panose="05000000000000000000" pitchFamily="2" charset="2"/>
              </a:rPr>
              <a:t> </a:t>
            </a:r>
            <a:r>
              <a:rPr lang="nl-BE" sz="1200" dirty="0" smtClean="0">
                <a:latin typeface="+mj-lt"/>
                <a:ea typeface="+mj-ea"/>
                <a:cs typeface="+mj-cs"/>
                <a:sym typeface="Helvetica Neue"/>
                <a:hlinkClick r:id="rId3"/>
              </a:rPr>
              <a:t>brenda.schraepen@kamillus.broedersvanliefde.be</a:t>
            </a:r>
            <a:r>
              <a:rPr lang="nl-BE" sz="1200" dirty="0" smtClean="0">
                <a:latin typeface="+mj-lt"/>
                <a:ea typeface="+mj-ea"/>
                <a:cs typeface="+mj-cs"/>
                <a:sym typeface="Helvetica Neue"/>
              </a:rPr>
              <a:t/>
            </a:r>
            <a:br>
              <a:rPr lang="nl-BE" sz="1200" dirty="0" smtClean="0">
                <a:latin typeface="+mj-lt"/>
                <a:ea typeface="+mj-ea"/>
                <a:cs typeface="+mj-cs"/>
                <a:sym typeface="Helvetica Neue"/>
              </a:rPr>
            </a:br>
            <a:r>
              <a:rPr lang="nl-BE" sz="1200" dirty="0" smtClean="0">
                <a:solidFill>
                  <a:schemeClr val="tx1"/>
                </a:solidFill>
                <a:latin typeface="+mj-lt"/>
                <a:ea typeface="+mj-ea"/>
                <a:cs typeface="+mj-cs"/>
                <a:sym typeface="Wingdings" panose="05000000000000000000" pitchFamily="2" charset="2"/>
              </a:rPr>
              <a:t> </a:t>
            </a:r>
            <a:r>
              <a:rPr lang="nl-BE" sz="1200" dirty="0" smtClean="0">
                <a:latin typeface="+mj-lt"/>
                <a:ea typeface="+mj-ea"/>
                <a:cs typeface="+mj-cs"/>
                <a:sym typeface="Helvetica Neue"/>
              </a:rPr>
              <a:t>0492 14 43 21</a:t>
            </a:r>
          </a:p>
          <a:p>
            <a:pPr marL="857250" lvl="1" indent="-342900"/>
            <a:r>
              <a:rPr lang="nl-BE" sz="1200" dirty="0" smtClean="0"/>
              <a:t>Lena Boons (coördinator)  </a:t>
            </a:r>
            <a:br>
              <a:rPr lang="nl-BE" sz="1200" dirty="0" smtClean="0"/>
            </a:br>
            <a:r>
              <a:rPr lang="nl-BE" sz="1200" dirty="0" smtClean="0">
                <a:solidFill>
                  <a:schemeClr val="tx1"/>
                </a:solidFill>
                <a:sym typeface="Wingdings" panose="05000000000000000000" pitchFamily="2" charset="2"/>
              </a:rPr>
              <a:t> </a:t>
            </a:r>
            <a:r>
              <a:rPr lang="nl-BE" sz="1200" dirty="0" smtClean="0">
                <a:hlinkClick r:id="rId4"/>
              </a:rPr>
              <a:t>lena.boons@kamillus.broedersvanliefde.be</a:t>
            </a:r>
            <a:r>
              <a:rPr lang="nl-BE" sz="1200" dirty="0" smtClean="0"/>
              <a:t/>
            </a:r>
            <a:br>
              <a:rPr lang="nl-BE" sz="1200" dirty="0" smtClean="0"/>
            </a:br>
            <a:r>
              <a:rPr lang="nl-BE" sz="1200" dirty="0" smtClean="0">
                <a:solidFill>
                  <a:schemeClr val="tx1"/>
                </a:solidFill>
                <a:sym typeface="Wingdings" panose="05000000000000000000" pitchFamily="2" charset="2"/>
              </a:rPr>
              <a:t> </a:t>
            </a:r>
            <a:r>
              <a:rPr lang="nl-BE" sz="1200" dirty="0" smtClean="0"/>
              <a:t>0492 13 47 23</a:t>
            </a:r>
          </a:p>
          <a:p>
            <a:pPr marL="342900" indent="-342900">
              <a:buFont typeface="Arial" panose="020B0604020202020204" pitchFamily="34" charset="0"/>
              <a:buChar char="•"/>
            </a:pPr>
            <a:endParaRPr lang="nl-BE" sz="3200" dirty="0" smtClean="0">
              <a:latin typeface="+mj-lt"/>
              <a:ea typeface="+mj-ea"/>
              <a:cs typeface="+mj-cs"/>
              <a:sym typeface="Helvetica Neue"/>
            </a:endParaRPr>
          </a:p>
          <a:p>
            <a:pPr marL="0" indent="0">
              <a:buFont typeface="Arial" panose="020B0604020202020204" pitchFamily="34" charset="0"/>
              <a:buNone/>
            </a:pPr>
            <a:endParaRPr lang="nl-BE" sz="2200" dirty="0" smtClean="0">
              <a:latin typeface="+mj-lt"/>
              <a:ea typeface="+mj-ea"/>
              <a:cs typeface="+mj-cs"/>
              <a:sym typeface="Helvetica Neue"/>
            </a:endParaRPr>
          </a:p>
          <a:p>
            <a:endParaRPr lang="nl-BE" dirty="0"/>
          </a:p>
        </p:txBody>
      </p:sp>
    </p:spTree>
    <p:extLst>
      <p:ext uri="{BB962C8B-B14F-4D97-AF65-F5344CB8AC3E}">
        <p14:creationId xmlns:p14="http://schemas.microsoft.com/office/powerpoint/2010/main" val="533230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dirty="0" smtClean="0"/>
              <a:t>Personen met een verstandelijke beperking en een psychiatrische kwetsbaarheid en/of gedragsstoornis </a:t>
            </a:r>
          </a:p>
          <a:p>
            <a:r>
              <a:rPr lang="nl-BE" sz="1200" dirty="0" smtClean="0"/>
              <a:t>We hanteren als richtlijn een IQ &lt;70 voor de leeftijd van 18 jaar</a:t>
            </a:r>
          </a:p>
          <a:p>
            <a:r>
              <a:rPr lang="nl-BE" sz="1200" dirty="0" smtClean="0"/>
              <a:t>Tussen 16 en 65 jaar </a:t>
            </a:r>
          </a:p>
          <a:p>
            <a:r>
              <a:rPr lang="nl-BE" sz="1200" dirty="0" smtClean="0"/>
              <a:t>In de thuissituatie of </a:t>
            </a:r>
            <a:r>
              <a:rPr lang="nl-BE" sz="1200" dirty="0" err="1" smtClean="0"/>
              <a:t>thuisvervangende</a:t>
            </a:r>
            <a:r>
              <a:rPr lang="nl-BE" sz="1200" dirty="0" smtClean="0"/>
              <a:t> woonvorm (regio Vlaams-Brabant)</a:t>
            </a:r>
          </a:p>
          <a:p>
            <a:pPr marL="342900" indent="-342900">
              <a:buFont typeface="Arial" panose="020B0604020202020204" pitchFamily="34" charset="0"/>
              <a:buChar char="•"/>
            </a:pPr>
            <a:r>
              <a:rPr lang="nl-BE" sz="1200" dirty="0" smtClean="0"/>
              <a:t>Zorgaanbod past zich aan op maat van wat nodig is</a:t>
            </a:r>
          </a:p>
          <a:p>
            <a:pPr marL="857250" lvl="1" indent="-342900"/>
            <a:r>
              <a:rPr lang="nl-BE" sz="1200" dirty="0" smtClean="0"/>
              <a:t>Pedagogisch ondersteunen </a:t>
            </a:r>
          </a:p>
          <a:p>
            <a:pPr marL="857250" lvl="1" indent="-342900"/>
            <a:r>
              <a:rPr lang="nl-BE" sz="1200" dirty="0" err="1" smtClean="0"/>
              <a:t>Psycho</a:t>
            </a:r>
            <a:r>
              <a:rPr lang="nl-BE" sz="1200" dirty="0" smtClean="0"/>
              <a:t>-educatie in de thuiscontext </a:t>
            </a:r>
          </a:p>
          <a:p>
            <a:pPr marL="857250" lvl="1" indent="-342900"/>
            <a:r>
              <a:rPr lang="nl-BE" sz="1200" dirty="0" smtClean="0"/>
              <a:t>Beperkte diagnose stellen</a:t>
            </a:r>
          </a:p>
          <a:p>
            <a:pPr marL="857250" lvl="1" indent="-342900"/>
            <a:r>
              <a:rPr lang="nl-BE" sz="1200" dirty="0" smtClean="0"/>
              <a:t>Contacten leggen met zorgpartners </a:t>
            </a:r>
          </a:p>
          <a:p>
            <a:pPr marL="857250" lvl="1" indent="-342900"/>
            <a:r>
              <a:rPr lang="nl-BE" sz="1200" dirty="0" smtClean="0"/>
              <a:t>Netwerken organiseren voor de cliënt en zijn familie of mantelzorgers</a:t>
            </a:r>
          </a:p>
          <a:p>
            <a:pPr marL="342900" indent="-342900">
              <a:buFont typeface="Arial" panose="020B0604020202020204" pitchFamily="34" charset="0"/>
              <a:buChar char="•"/>
            </a:pPr>
            <a:r>
              <a:rPr lang="nl-BE" sz="1200" dirty="0" smtClean="0"/>
              <a:t>Kortdurend en intensief </a:t>
            </a:r>
          </a:p>
          <a:p>
            <a:pPr marL="342900" indent="-342900">
              <a:buFont typeface="Arial" panose="020B0604020202020204" pitchFamily="34" charset="0"/>
              <a:buChar char="•"/>
            </a:pPr>
            <a:r>
              <a:rPr lang="nl-BE" sz="1200" dirty="0" smtClean="0"/>
              <a:t>Ondersteuning netwerkpartners</a:t>
            </a:r>
          </a:p>
          <a:p>
            <a:pPr marL="342900" indent="-342900">
              <a:buFont typeface="Arial" panose="020B0604020202020204" pitchFamily="34" charset="0"/>
              <a:buChar char="•"/>
            </a:pPr>
            <a:r>
              <a:rPr lang="nl-BE" sz="1200" dirty="0" smtClean="0"/>
              <a:t>Informatie- en adviesverlening </a:t>
            </a:r>
          </a:p>
          <a:p>
            <a:pPr marL="0" indent="0">
              <a:buFont typeface="Arial" panose="020B0604020202020204" pitchFamily="34" charset="0"/>
              <a:buNone/>
            </a:pPr>
            <a:r>
              <a:rPr lang="nl-BE" sz="1200" dirty="0" smtClean="0"/>
              <a:t>Aanmeldingen </a:t>
            </a:r>
          </a:p>
          <a:p>
            <a:pPr marL="857250" lvl="1" indent="-342900"/>
            <a:r>
              <a:rPr lang="nl-BE" sz="1200" dirty="0" smtClean="0"/>
              <a:t>Lena Boons (coördinator)  </a:t>
            </a:r>
            <a:br>
              <a:rPr lang="nl-BE" sz="1200" dirty="0" smtClean="0"/>
            </a:br>
            <a:r>
              <a:rPr lang="nl-BE" sz="1200" dirty="0" smtClean="0">
                <a:solidFill>
                  <a:schemeClr val="tx1"/>
                </a:solidFill>
                <a:sym typeface="Wingdings" panose="05000000000000000000" pitchFamily="2" charset="2"/>
              </a:rPr>
              <a:t> </a:t>
            </a:r>
            <a:r>
              <a:rPr lang="nl-BE" sz="1200" dirty="0" smtClean="0">
                <a:hlinkClick r:id="rId3"/>
              </a:rPr>
              <a:t>lena.boons@kamillus.broedersvanliefde.be</a:t>
            </a:r>
            <a:r>
              <a:rPr lang="nl-BE" sz="1200" dirty="0" smtClean="0"/>
              <a:t/>
            </a:r>
            <a:br>
              <a:rPr lang="nl-BE" sz="1200" dirty="0" smtClean="0"/>
            </a:br>
            <a:r>
              <a:rPr lang="nl-BE" sz="1200" dirty="0" smtClean="0">
                <a:solidFill>
                  <a:schemeClr val="tx1"/>
                </a:solidFill>
                <a:sym typeface="Wingdings" panose="05000000000000000000" pitchFamily="2" charset="2"/>
              </a:rPr>
              <a:t> </a:t>
            </a:r>
            <a:r>
              <a:rPr lang="nl-BE" sz="1200" dirty="0" smtClean="0"/>
              <a:t>0492 13 47 23</a:t>
            </a:r>
          </a:p>
          <a:p>
            <a:pPr marL="342900" indent="-342900">
              <a:buFont typeface="Arial" panose="020B0604020202020204" pitchFamily="34" charset="0"/>
              <a:buChar char="•"/>
            </a:pPr>
            <a:endParaRPr lang="nl-BE" sz="1200" dirty="0" smtClean="0"/>
          </a:p>
          <a:p>
            <a:endParaRPr lang="nl-BE" sz="1200" dirty="0"/>
          </a:p>
        </p:txBody>
      </p:sp>
    </p:spTree>
    <p:extLst>
      <p:ext uri="{BB962C8B-B14F-4D97-AF65-F5344CB8AC3E}">
        <p14:creationId xmlns:p14="http://schemas.microsoft.com/office/powerpoint/2010/main" val="3590895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dirty="0" smtClean="0"/>
              <a:t>Personen met een interneringsstatuut (5 open plaatsen voor andere justitiabelen:</a:t>
            </a:r>
            <a:r>
              <a:rPr lang="nl-BE" sz="1200" baseline="0" dirty="0" smtClean="0"/>
              <a:t> Elektronisch toezicht, Probatie, Vervroegde invrijheidsstelling)</a:t>
            </a:r>
            <a:endParaRPr lang="nl-BE" sz="1200" dirty="0" smtClean="0"/>
          </a:p>
          <a:p>
            <a:r>
              <a:rPr lang="nl-BE" sz="1200" dirty="0" smtClean="0"/>
              <a:t>In de thuissituatie of </a:t>
            </a:r>
            <a:r>
              <a:rPr lang="nl-BE" sz="1200" dirty="0" err="1" smtClean="0"/>
              <a:t>thuisvervangende</a:t>
            </a:r>
            <a:r>
              <a:rPr lang="nl-BE" sz="1200" dirty="0" smtClean="0"/>
              <a:t> woonvorm (regio Halle-Vilvoorde-Brussel)</a:t>
            </a:r>
          </a:p>
          <a:p>
            <a:r>
              <a:rPr lang="nl-BE" sz="1200" dirty="0" smtClean="0"/>
              <a:t>Nood aan forensisch psychiatrische ondersteuning (o.a.</a:t>
            </a:r>
            <a:r>
              <a:rPr lang="nl-BE" sz="1200" baseline="0" dirty="0" smtClean="0"/>
              <a:t> bij risico op herval in feiten)</a:t>
            </a:r>
            <a:endParaRPr lang="nl-BE" sz="1200" dirty="0" smtClean="0"/>
          </a:p>
          <a:p>
            <a:r>
              <a:rPr lang="nl-BE" sz="1200" dirty="0" smtClean="0"/>
              <a:t>Dagactiviteit of bereid zijn deze op te starten</a:t>
            </a:r>
          </a:p>
          <a:p>
            <a:r>
              <a:rPr lang="nl-BE" sz="1200" dirty="0" smtClean="0"/>
              <a:t>Aanwezigheid van/bereidheid tot opstart van behandelend psychiater </a:t>
            </a:r>
          </a:p>
          <a:p>
            <a:endParaRPr lang="nl-BE" sz="1200" dirty="0" smtClean="0"/>
          </a:p>
          <a:p>
            <a:pPr marL="257175" indent="-257175">
              <a:buFont typeface="Arial" panose="020B0604020202020204" pitchFamily="34" charset="0"/>
              <a:buChar char="•"/>
            </a:pPr>
            <a:r>
              <a:rPr lang="nl-BE" sz="1200" dirty="0" smtClean="0">
                <a:latin typeface="+mj-lt"/>
                <a:ea typeface="+mj-ea"/>
                <a:cs typeface="+mj-cs"/>
                <a:sym typeface="Helvetica Neue"/>
              </a:rPr>
              <a:t>Forensische psychiatrische begeleiding in de thuissituatie (ook beschut wonen)</a:t>
            </a:r>
          </a:p>
          <a:p>
            <a:pPr marL="257175" indent="-257175">
              <a:buFont typeface="Arial" panose="020B0604020202020204" pitchFamily="34" charset="0"/>
              <a:buChar char="•"/>
            </a:pPr>
            <a:r>
              <a:rPr lang="nl-BE" sz="1200" dirty="0" smtClean="0">
                <a:latin typeface="+mj-lt"/>
                <a:ea typeface="+mj-ea"/>
                <a:cs typeface="+mj-cs"/>
                <a:sym typeface="Helvetica Neue"/>
              </a:rPr>
              <a:t>Op alle levensdomeinen (wonen, dagbesteding, psychische gezondheid,…)</a:t>
            </a:r>
          </a:p>
          <a:p>
            <a:pPr marL="257175" indent="-257175">
              <a:buFont typeface="Arial" panose="020B0604020202020204" pitchFamily="34" charset="0"/>
              <a:buChar char="•"/>
            </a:pPr>
            <a:r>
              <a:rPr lang="nl-BE" sz="1200" dirty="0" smtClean="0">
                <a:latin typeface="+mj-lt"/>
                <a:ea typeface="+mj-ea"/>
                <a:cs typeface="+mj-cs"/>
                <a:sym typeface="Helvetica Neue"/>
              </a:rPr>
              <a:t>Streven naar een maximale maatschappelijke integratie</a:t>
            </a:r>
          </a:p>
          <a:p>
            <a:pPr lvl="2">
              <a:lnSpc>
                <a:spcPct val="100000"/>
              </a:lnSpc>
            </a:pPr>
            <a:r>
              <a:rPr lang="nl-BE" sz="1200" dirty="0" smtClean="0">
                <a:latin typeface="+mj-lt"/>
                <a:ea typeface="+mj-ea"/>
                <a:cs typeface="+mj-cs"/>
                <a:sym typeface="Helvetica Neue"/>
              </a:rPr>
              <a:t>Betrekken van het netwerk en </a:t>
            </a:r>
            <a:r>
              <a:rPr lang="nl-BE" sz="1200" dirty="0" err="1" smtClean="0">
                <a:latin typeface="+mj-lt"/>
                <a:ea typeface="+mj-ea"/>
                <a:cs typeface="+mj-cs"/>
                <a:sym typeface="Helvetica Neue"/>
              </a:rPr>
              <a:t>justitieassistent</a:t>
            </a:r>
            <a:r>
              <a:rPr lang="nl-BE" sz="1200" dirty="0" smtClean="0">
                <a:latin typeface="+mj-lt"/>
                <a:ea typeface="+mj-ea"/>
                <a:cs typeface="+mj-cs"/>
                <a:sym typeface="Helvetica Neue"/>
              </a:rPr>
              <a:t> </a:t>
            </a:r>
          </a:p>
          <a:p>
            <a:pPr lvl="2">
              <a:lnSpc>
                <a:spcPct val="100000"/>
              </a:lnSpc>
            </a:pPr>
            <a:r>
              <a:rPr lang="nl-BE" sz="1200" dirty="0" smtClean="0">
                <a:latin typeface="+mj-lt"/>
                <a:ea typeface="+mj-ea"/>
                <a:cs typeface="+mj-cs"/>
                <a:sym typeface="Helvetica Neue"/>
              </a:rPr>
              <a:t>Op maat van de cliënt</a:t>
            </a:r>
          </a:p>
          <a:p>
            <a:pPr marL="342900" indent="-342900">
              <a:buFont typeface="Arial" panose="020B0604020202020204" pitchFamily="34" charset="0"/>
              <a:buChar char="•"/>
            </a:pPr>
            <a:r>
              <a:rPr lang="nl-BE" sz="1200" dirty="0" smtClean="0">
                <a:latin typeface="+mj-lt"/>
                <a:ea typeface="+mj-ea"/>
                <a:cs typeface="+mj-cs"/>
                <a:sym typeface="Helvetica Neue"/>
              </a:rPr>
              <a:t>Preventief werken rond herval en delict a.d.h.v. risicotaxatie/risicomanagement</a:t>
            </a:r>
          </a:p>
          <a:p>
            <a:pPr marL="342900" indent="-342900">
              <a:buFont typeface="Arial" panose="020B0604020202020204" pitchFamily="34" charset="0"/>
              <a:buChar char="•"/>
            </a:pPr>
            <a:r>
              <a:rPr lang="nl-BE" sz="1200" dirty="0" smtClean="0">
                <a:latin typeface="+mj-lt"/>
                <a:ea typeface="+mj-ea"/>
                <a:cs typeface="+mj-cs"/>
                <a:sym typeface="Helvetica Neue"/>
              </a:rPr>
              <a:t>Opname-vermijdend</a:t>
            </a:r>
          </a:p>
          <a:p>
            <a:pPr marL="0" indent="0">
              <a:buFont typeface="Arial" panose="020B0604020202020204" pitchFamily="34" charset="0"/>
              <a:buNone/>
            </a:pPr>
            <a:endParaRPr lang="nl-BE" sz="1200" dirty="0" smtClean="0">
              <a:latin typeface="+mj-lt"/>
              <a:ea typeface="+mj-ea"/>
              <a:cs typeface="+mj-cs"/>
              <a:sym typeface="Helvetica Neue"/>
            </a:endParaRPr>
          </a:p>
          <a:p>
            <a:pPr marL="0" indent="0">
              <a:buFont typeface="Arial" panose="020B0604020202020204" pitchFamily="34" charset="0"/>
              <a:buNone/>
            </a:pPr>
            <a:r>
              <a:rPr lang="nl-BE" sz="1200" dirty="0" smtClean="0">
                <a:latin typeface="+mj-lt"/>
                <a:ea typeface="+mj-ea"/>
                <a:cs typeface="+mj-cs"/>
                <a:sym typeface="Helvetica Neue"/>
              </a:rPr>
              <a:t>Aanmeldingen:</a:t>
            </a:r>
          </a:p>
          <a:p>
            <a:pPr marL="0" indent="0">
              <a:buFont typeface="Arial" panose="020B0604020202020204" pitchFamily="34" charset="0"/>
              <a:buNone/>
            </a:pPr>
            <a:r>
              <a:rPr lang="nl-BE" sz="1200" dirty="0" smtClean="0">
                <a:latin typeface="+mj-lt"/>
                <a:ea typeface="+mj-ea"/>
                <a:cs typeface="+mj-cs"/>
                <a:sym typeface="Helvetica Neue"/>
              </a:rPr>
              <a:t>	Freya Van Imschoot </a:t>
            </a:r>
          </a:p>
          <a:p>
            <a:pPr marL="0" indent="0">
              <a:buFont typeface="Arial" panose="020B0604020202020204" pitchFamily="34" charset="0"/>
              <a:buNone/>
            </a:pPr>
            <a:r>
              <a:rPr lang="nl-BE" sz="1200" dirty="0" smtClean="0">
                <a:latin typeface="+mj-lt"/>
                <a:ea typeface="+mj-ea"/>
                <a:cs typeface="+mj-cs"/>
                <a:sym typeface="Helvetica Neue"/>
              </a:rPr>
              <a:t>	</a:t>
            </a:r>
            <a:r>
              <a:rPr lang="nl-BE" sz="1200" dirty="0" smtClean="0">
                <a:solidFill>
                  <a:schemeClr val="tx1"/>
                </a:solidFill>
                <a:latin typeface="+mj-lt"/>
                <a:ea typeface="+mj-ea"/>
                <a:cs typeface="+mj-cs"/>
                <a:sym typeface="Wingdings" panose="05000000000000000000" pitchFamily="2" charset="2"/>
              </a:rPr>
              <a:t> </a:t>
            </a:r>
            <a:r>
              <a:rPr lang="nl-BE" sz="1200" dirty="0" smtClean="0">
                <a:latin typeface="+mj-lt"/>
                <a:ea typeface="+mj-ea"/>
                <a:cs typeface="+mj-cs"/>
                <a:sym typeface="Helvetica Neue"/>
              </a:rPr>
              <a:t>freya.vanimschoot@kamillus.broedersvanliefde.be</a:t>
            </a:r>
            <a:br>
              <a:rPr lang="nl-BE" sz="1200" dirty="0" smtClean="0">
                <a:latin typeface="+mj-lt"/>
                <a:ea typeface="+mj-ea"/>
                <a:cs typeface="+mj-cs"/>
                <a:sym typeface="Helvetica Neue"/>
              </a:rPr>
            </a:br>
            <a:r>
              <a:rPr lang="nl-BE" sz="1200" dirty="0" smtClean="0">
                <a:latin typeface="+mj-lt"/>
                <a:ea typeface="+mj-ea"/>
                <a:cs typeface="+mj-cs"/>
                <a:sym typeface="Helvetica Neue"/>
              </a:rPr>
              <a:t>	 </a:t>
            </a:r>
            <a:r>
              <a:rPr lang="nl-BE" sz="1200" dirty="0" smtClean="0">
                <a:solidFill>
                  <a:schemeClr val="tx1"/>
                </a:solidFill>
                <a:latin typeface="+mj-lt"/>
                <a:ea typeface="+mj-ea"/>
                <a:cs typeface="+mj-cs"/>
                <a:sym typeface="Wingdings" panose="05000000000000000000" pitchFamily="2" charset="2"/>
              </a:rPr>
              <a:t> 0471 12 27 16 </a:t>
            </a:r>
          </a:p>
          <a:p>
            <a:pPr marL="0" indent="0">
              <a:buFont typeface="Arial" panose="020B0604020202020204" pitchFamily="34" charset="0"/>
              <a:buNone/>
            </a:pPr>
            <a:r>
              <a:rPr lang="nl-BE" sz="1200" dirty="0" smtClean="0">
                <a:solidFill>
                  <a:schemeClr val="tx1"/>
                </a:solidFill>
                <a:latin typeface="+mj-lt"/>
                <a:ea typeface="+mj-ea"/>
                <a:cs typeface="+mj-cs"/>
                <a:sym typeface="Wingdings" panose="05000000000000000000" pitchFamily="2" charset="2"/>
              </a:rPr>
              <a:t>	</a:t>
            </a:r>
          </a:p>
          <a:p>
            <a:pPr marL="0" indent="0">
              <a:buFont typeface="Arial" panose="020B0604020202020204" pitchFamily="34" charset="0"/>
              <a:buNone/>
            </a:pPr>
            <a:r>
              <a:rPr lang="nl-BE" sz="1200" dirty="0" smtClean="0">
                <a:solidFill>
                  <a:schemeClr val="tx1"/>
                </a:solidFill>
                <a:latin typeface="+mj-lt"/>
                <a:ea typeface="+mj-ea"/>
                <a:cs typeface="+mj-cs"/>
                <a:sym typeface="Wingdings" panose="05000000000000000000" pitchFamily="2" charset="2"/>
              </a:rPr>
              <a:t>	Femke Damoiseaux</a:t>
            </a:r>
          </a:p>
          <a:p>
            <a:pPr marL="0" indent="0">
              <a:buFont typeface="Arial" panose="020B0604020202020204" pitchFamily="34" charset="0"/>
              <a:buNone/>
            </a:pPr>
            <a:r>
              <a:rPr lang="nl-BE" sz="1200" dirty="0" smtClean="0">
                <a:solidFill>
                  <a:schemeClr val="tx1"/>
                </a:solidFill>
                <a:latin typeface="+mj-lt"/>
                <a:ea typeface="+mj-ea"/>
                <a:cs typeface="+mj-cs"/>
                <a:sym typeface="Wingdings" panose="05000000000000000000" pitchFamily="2" charset="2"/>
              </a:rPr>
              <a:t>	 </a:t>
            </a:r>
            <a:r>
              <a:rPr lang="nl-BE" sz="1200" dirty="0" smtClean="0">
                <a:latin typeface="+mj-lt"/>
                <a:ea typeface="+mj-ea"/>
                <a:cs typeface="+mj-cs"/>
                <a:sym typeface="Helvetica Neue"/>
              </a:rPr>
              <a:t>femke.damoiseaux@kamillus.broedersvanliefde.be</a:t>
            </a:r>
            <a:br>
              <a:rPr lang="nl-BE" sz="1200" dirty="0" smtClean="0">
                <a:latin typeface="+mj-lt"/>
                <a:ea typeface="+mj-ea"/>
                <a:cs typeface="+mj-cs"/>
                <a:sym typeface="Helvetica Neue"/>
              </a:rPr>
            </a:br>
            <a:r>
              <a:rPr lang="nl-BE" sz="1200" dirty="0" smtClean="0">
                <a:latin typeface="+mj-lt"/>
                <a:ea typeface="+mj-ea"/>
                <a:cs typeface="+mj-cs"/>
                <a:sym typeface="Helvetica Neue"/>
              </a:rPr>
              <a:t>	 </a:t>
            </a:r>
            <a:r>
              <a:rPr lang="nl-BE" sz="1200" dirty="0" smtClean="0">
                <a:solidFill>
                  <a:schemeClr val="tx1"/>
                </a:solidFill>
                <a:latin typeface="+mj-lt"/>
                <a:ea typeface="+mj-ea"/>
                <a:cs typeface="+mj-cs"/>
                <a:sym typeface="Wingdings" panose="05000000000000000000" pitchFamily="2" charset="2"/>
              </a:rPr>
              <a:t> 0492 13 21 36</a:t>
            </a:r>
            <a:endParaRPr lang="nl-BE" sz="1200" dirty="0" smtClean="0">
              <a:latin typeface="+mj-lt"/>
              <a:ea typeface="+mj-ea"/>
              <a:cs typeface="+mj-cs"/>
              <a:sym typeface="Helvetica Neue"/>
            </a:endParaRPr>
          </a:p>
          <a:p>
            <a:pPr marL="0" indent="0">
              <a:buFont typeface="Arial" panose="020B0604020202020204" pitchFamily="34" charset="0"/>
              <a:buNone/>
            </a:pPr>
            <a:r>
              <a:rPr lang="nl-BE" sz="1200" dirty="0" smtClean="0">
                <a:latin typeface="+mj-lt"/>
                <a:ea typeface="+mj-ea"/>
                <a:cs typeface="+mj-cs"/>
                <a:sym typeface="Helvetica Neue"/>
              </a:rPr>
              <a:t>Vragen:</a:t>
            </a:r>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nl-BE" sz="1200" dirty="0" smtClean="0">
                <a:latin typeface="+mj-lt"/>
                <a:ea typeface="+mj-ea"/>
                <a:cs typeface="+mj-cs"/>
                <a:sym typeface="Helvetica Neue"/>
              </a:rPr>
              <a:t>Lena Boons (coördinator/ criminoloog)  </a:t>
            </a:r>
            <a:br>
              <a:rPr lang="nl-BE" sz="1200" dirty="0" smtClean="0">
                <a:latin typeface="+mj-lt"/>
                <a:ea typeface="+mj-ea"/>
                <a:cs typeface="+mj-cs"/>
                <a:sym typeface="Helvetica Neue"/>
              </a:rPr>
            </a:br>
            <a:r>
              <a:rPr lang="nl-BE" sz="1200" dirty="0" smtClean="0">
                <a:solidFill>
                  <a:schemeClr val="tx1"/>
                </a:solidFill>
                <a:latin typeface="+mj-lt"/>
                <a:ea typeface="+mj-ea"/>
                <a:cs typeface="+mj-cs"/>
                <a:sym typeface="Wingdings" panose="05000000000000000000" pitchFamily="2" charset="2"/>
              </a:rPr>
              <a:t> </a:t>
            </a:r>
            <a:r>
              <a:rPr lang="nl-BE" sz="1200" dirty="0" smtClean="0">
                <a:latin typeface="+mj-lt"/>
                <a:ea typeface="+mj-ea"/>
                <a:cs typeface="+mj-cs"/>
                <a:sym typeface="Helvetica Neue"/>
                <a:hlinkClick r:id="rId3"/>
              </a:rPr>
              <a:t>lena.boons@kamillus.broedersvanliefde.be</a:t>
            </a:r>
            <a:r>
              <a:rPr lang="nl-BE" sz="1200" dirty="0" smtClean="0">
                <a:latin typeface="+mj-lt"/>
                <a:ea typeface="+mj-ea"/>
                <a:cs typeface="+mj-cs"/>
                <a:sym typeface="Helvetica Neue"/>
              </a:rPr>
              <a:t/>
            </a:r>
            <a:br>
              <a:rPr lang="nl-BE" sz="1200" dirty="0" smtClean="0">
                <a:latin typeface="+mj-lt"/>
                <a:ea typeface="+mj-ea"/>
                <a:cs typeface="+mj-cs"/>
                <a:sym typeface="Helvetica Neue"/>
              </a:rPr>
            </a:br>
            <a:r>
              <a:rPr lang="nl-BE" sz="1200" dirty="0" smtClean="0">
                <a:solidFill>
                  <a:schemeClr val="tx1"/>
                </a:solidFill>
                <a:latin typeface="+mj-lt"/>
                <a:ea typeface="+mj-ea"/>
                <a:cs typeface="+mj-cs"/>
                <a:sym typeface="Wingdings" panose="05000000000000000000" pitchFamily="2" charset="2"/>
              </a:rPr>
              <a:t> </a:t>
            </a:r>
            <a:r>
              <a:rPr lang="nl-BE" sz="1200" dirty="0" smtClean="0">
                <a:latin typeface="+mj-lt"/>
                <a:ea typeface="+mj-ea"/>
                <a:cs typeface="+mj-cs"/>
                <a:sym typeface="Helvetica Neue"/>
              </a:rPr>
              <a:t>0492 13 47 23</a:t>
            </a:r>
          </a:p>
          <a:p>
            <a:pPr marL="342900" indent="-342900">
              <a:buFont typeface="Arial" panose="020B0604020202020204" pitchFamily="34" charset="0"/>
              <a:buChar char="•"/>
            </a:pPr>
            <a:endParaRPr lang="nl-BE" sz="1200" dirty="0" smtClean="0">
              <a:latin typeface="+mj-lt"/>
              <a:ea typeface="+mj-ea"/>
              <a:cs typeface="+mj-cs"/>
              <a:sym typeface="Helvetica Neue"/>
            </a:endParaRPr>
          </a:p>
          <a:p>
            <a:pPr marL="0" indent="0">
              <a:buFont typeface="Arial" panose="020B0604020202020204" pitchFamily="34" charset="0"/>
              <a:buNone/>
            </a:pPr>
            <a:r>
              <a:rPr lang="nl-BE" sz="1200" dirty="0" smtClean="0"/>
              <a:t>FORMAT biedt ook ondersteuning aan zorgverleners en </a:t>
            </a:r>
            <a:r>
              <a:rPr lang="nl-BE" sz="1200" baseline="0" dirty="0" smtClean="0"/>
              <a:t> </a:t>
            </a:r>
            <a:r>
              <a:rPr lang="nl-BE" sz="1200" dirty="0" smtClean="0"/>
              <a:t>justitiële partners buiten Zorgroep Sint-</a:t>
            </a:r>
            <a:r>
              <a:rPr lang="nl-BE" sz="1200" dirty="0" err="1" smtClean="0"/>
              <a:t>Kamillus</a:t>
            </a:r>
            <a:r>
              <a:rPr lang="nl-BE" sz="1200" dirty="0" smtClean="0"/>
              <a:t>. Dit kan </a:t>
            </a:r>
            <a:r>
              <a:rPr lang="nl-BE" sz="1200" baseline="0" dirty="0" smtClean="0"/>
              <a:t> </a:t>
            </a:r>
            <a:r>
              <a:rPr lang="nl-BE" sz="1200" dirty="0" smtClean="0"/>
              <a:t>door coaching, informatie, advies en/of ondersteuning bij </a:t>
            </a:r>
            <a:r>
              <a:rPr lang="nl-BE" sz="1200" baseline="0" dirty="0" smtClean="0"/>
              <a:t> </a:t>
            </a:r>
            <a:r>
              <a:rPr lang="nl-BE" sz="1200" dirty="0" smtClean="0"/>
              <a:t>de uitbouw van een zorgtraject. Zij kunnen een beroep </a:t>
            </a:r>
            <a:r>
              <a:rPr lang="nl-BE" sz="1200" baseline="0" dirty="0" smtClean="0"/>
              <a:t> </a:t>
            </a:r>
            <a:r>
              <a:rPr lang="nl-BE" sz="1200" dirty="0" smtClean="0"/>
              <a:t>doen op de schakelfunctie via </a:t>
            </a:r>
            <a:r>
              <a:rPr lang="nl-BE" sz="1200" dirty="0" smtClean="0">
                <a:solidFill>
                  <a:schemeClr val="tx1"/>
                </a:solidFill>
                <a:latin typeface="+mj-lt"/>
                <a:ea typeface="+mj-ea"/>
                <a:cs typeface="+mj-cs"/>
                <a:sym typeface="Wingdings" panose="05000000000000000000" pitchFamily="2" charset="2"/>
              </a:rPr>
              <a:t>0471 12 27 16.</a:t>
            </a:r>
          </a:p>
          <a:p>
            <a:endParaRPr lang="nl-BE" sz="1200" dirty="0" smtClean="0"/>
          </a:p>
          <a:p>
            <a:endParaRPr lang="nl-BE" sz="1200" dirty="0" smtClean="0"/>
          </a:p>
          <a:p>
            <a:endParaRPr lang="nl-BE" sz="1200" dirty="0"/>
          </a:p>
        </p:txBody>
      </p:sp>
    </p:spTree>
    <p:extLst>
      <p:ext uri="{BB962C8B-B14F-4D97-AF65-F5344CB8AC3E}">
        <p14:creationId xmlns:p14="http://schemas.microsoft.com/office/powerpoint/2010/main" val="4290497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3411577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dirty="0" smtClean="0"/>
              <a:t>Deze video is</a:t>
            </a:r>
            <a:r>
              <a:rPr lang="nl-BE" sz="1200" baseline="0" dirty="0" smtClean="0"/>
              <a:t> een illustratie voor hoe een mobiel team werkt. </a:t>
            </a:r>
          </a:p>
          <a:p>
            <a:r>
              <a:rPr lang="nl-BE" sz="1200" baseline="0" dirty="0" smtClean="0"/>
              <a:t>Deze is vooral</a:t>
            </a:r>
            <a:r>
              <a:rPr lang="nl-BE" sz="1200" dirty="0" smtClean="0"/>
              <a:t> huisartsen en hulpverleners </a:t>
            </a:r>
          </a:p>
          <a:p>
            <a:r>
              <a:rPr lang="nl-BE" sz="1200" dirty="0" smtClean="0"/>
              <a:t>Dit is een korte inleiding en is Informatief  </a:t>
            </a:r>
          </a:p>
          <a:p>
            <a:endParaRPr lang="nl-BE" sz="1200" dirty="0"/>
          </a:p>
        </p:txBody>
      </p:sp>
    </p:spTree>
    <p:extLst>
      <p:ext uri="{BB962C8B-B14F-4D97-AF65-F5344CB8AC3E}">
        <p14:creationId xmlns:p14="http://schemas.microsoft.com/office/powerpoint/2010/main" val="3947276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400" dirty="0" smtClean="0"/>
              <a:t>Zoals</a:t>
            </a:r>
            <a:r>
              <a:rPr lang="nl-BE" sz="1400" baseline="0" dirty="0" smtClean="0"/>
              <a:t> het filmpje reeds zei is SPPiT een mobiel behandelteam voor langdurige psychiatrische zorg aan huis en dit in de regio Halle-Asse-Vilvoorde hetgeen valt binnen het SaVHA netwerk (Het GGZ-netwerk van Halle-Vilvoorde-Brussel)</a:t>
            </a:r>
            <a:endParaRPr lang="nl-BE" sz="1400" dirty="0" smtClean="0"/>
          </a:p>
          <a:p>
            <a:endParaRPr lang="nl-BE" sz="1400" dirty="0" smtClean="0"/>
          </a:p>
        </p:txBody>
      </p:sp>
    </p:spTree>
    <p:extLst>
      <p:ext uri="{BB962C8B-B14F-4D97-AF65-F5344CB8AC3E}">
        <p14:creationId xmlns:p14="http://schemas.microsoft.com/office/powerpoint/2010/main" val="529937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Vanaf Oktober veranderen</a:t>
            </a:r>
            <a:r>
              <a:rPr lang="nl-BE" baseline="0" dirty="0" smtClean="0"/>
              <a:t> wij van 1 groot team, naar 3 </a:t>
            </a:r>
            <a:r>
              <a:rPr lang="nl-BE" baseline="0" dirty="0" err="1" smtClean="0"/>
              <a:t>subteams</a:t>
            </a:r>
            <a:r>
              <a:rPr lang="nl-BE" baseline="0" dirty="0" smtClean="0"/>
              <a:t>. </a:t>
            </a:r>
          </a:p>
          <a:p>
            <a:r>
              <a:rPr lang="nl-BE" baseline="0" dirty="0" smtClean="0"/>
              <a:t>Dit in regio Halle, Asse en Grimbergen. </a:t>
            </a:r>
          </a:p>
          <a:p>
            <a:r>
              <a:rPr lang="nl-BE" baseline="0" dirty="0" smtClean="0"/>
              <a:t>Hierbij wordt er de samenstelling </a:t>
            </a:r>
            <a:r>
              <a:rPr lang="nl-BE" baseline="0" dirty="0" err="1" smtClean="0"/>
              <a:t>sppit</a:t>
            </a:r>
            <a:r>
              <a:rPr lang="nl-BE" baseline="0" dirty="0" smtClean="0"/>
              <a:t>, </a:t>
            </a:r>
            <a:r>
              <a:rPr lang="nl-BE" baseline="0" dirty="0" err="1" smtClean="0"/>
              <a:t>sppit</a:t>
            </a:r>
            <a:r>
              <a:rPr lang="nl-BE" baseline="0" dirty="0" smtClean="0"/>
              <a:t>-plus en </a:t>
            </a:r>
            <a:r>
              <a:rPr lang="nl-BE" baseline="0" dirty="0" err="1" smtClean="0"/>
              <a:t>baz</a:t>
            </a:r>
            <a:r>
              <a:rPr lang="nl-BE" baseline="0" dirty="0" smtClean="0"/>
              <a:t> samengevoegd. </a:t>
            </a:r>
          </a:p>
          <a:p>
            <a:endParaRPr lang="nl-BE" dirty="0"/>
          </a:p>
        </p:txBody>
      </p:sp>
    </p:spTree>
    <p:extLst>
      <p:ext uri="{BB962C8B-B14F-4D97-AF65-F5344CB8AC3E}">
        <p14:creationId xmlns:p14="http://schemas.microsoft.com/office/powerpoint/2010/main" val="2806644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noRot="1" noChangeAspect="1"/>
          </p:cNvSpPr>
          <p:nvPr>
            <p:ph type="sldImg"/>
          </p:nvPr>
        </p:nvSpPr>
        <p:spPr>
          <a:prstGeom prst="rect">
            <a:avLst/>
          </a:prstGeom>
        </p:spPr>
        <p:txBody>
          <a:bodyPr/>
          <a:lstStyle/>
          <a:p>
            <a:pPr lvl="0"/>
            <a:endParaRPr/>
          </a:p>
        </p:txBody>
      </p:sp>
      <p:sp>
        <p:nvSpPr>
          <p:cNvPr id="54" name="Shape 54"/>
          <p:cNvSpPr>
            <a:spLocks noGrp="1"/>
          </p:cNvSpPr>
          <p:nvPr>
            <p:ph type="body" sz="quarter" idx="1"/>
          </p:nvPr>
        </p:nvSpPr>
        <p:spPr>
          <a:prstGeom prst="rect">
            <a:avLst/>
          </a:prstGeom>
        </p:spPr>
        <p:txBody>
          <a:bodyPr/>
          <a:lstStyle/>
          <a:p>
            <a:pPr lvl="0" defTabSz="914400">
              <a:lnSpc>
                <a:spcPct val="100000"/>
              </a:lnSpc>
              <a:spcBef>
                <a:spcPts val="400"/>
              </a:spcBef>
              <a:defRPr sz="1800"/>
            </a:pPr>
            <a:r>
              <a:rPr lang="nl-BE" sz="1200" dirty="0" smtClean="0">
                <a:latin typeface="Arial"/>
                <a:ea typeface="Arial"/>
                <a:cs typeface="Arial"/>
                <a:sym typeface="Arial"/>
              </a:rPr>
              <a:t>Hoe ziet ons team eruit? </a:t>
            </a:r>
          </a:p>
          <a:p>
            <a:pPr lvl="0" defTabSz="914400">
              <a:lnSpc>
                <a:spcPct val="100000"/>
              </a:lnSpc>
              <a:spcBef>
                <a:spcPts val="400"/>
              </a:spcBef>
              <a:defRPr sz="1800"/>
            </a:pPr>
            <a:endParaRPr lang="nl-BE" sz="1200" dirty="0" smtClean="0">
              <a:latin typeface="Arial"/>
              <a:ea typeface="Arial"/>
              <a:cs typeface="Arial"/>
              <a:sym typeface="Arial"/>
            </a:endParaRPr>
          </a:p>
          <a:p>
            <a:pPr lvl="0" defTabSz="914400">
              <a:lnSpc>
                <a:spcPct val="100000"/>
              </a:lnSpc>
              <a:spcBef>
                <a:spcPts val="400"/>
              </a:spcBef>
              <a:defRPr sz="1800"/>
            </a:pPr>
            <a:r>
              <a:rPr lang="nl-BE" sz="1200" dirty="0" smtClean="0">
                <a:latin typeface="Arial"/>
                <a:ea typeface="Arial"/>
                <a:cs typeface="Arial"/>
                <a:sym typeface="Arial"/>
              </a:rPr>
              <a:t>Eerst</a:t>
            </a:r>
            <a:r>
              <a:rPr lang="nl-BE" sz="1200" baseline="0" dirty="0" smtClean="0">
                <a:latin typeface="Arial"/>
                <a:ea typeface="Arial"/>
                <a:cs typeface="Arial"/>
                <a:sym typeface="Arial"/>
              </a:rPr>
              <a:t> en vooral willen we aangeven dat er 1 grote 2B werking is voor de regio doch dat er wel verschillende doelgroepwerkingen zijn. </a:t>
            </a:r>
          </a:p>
          <a:p>
            <a:pPr lvl="0" defTabSz="914400">
              <a:lnSpc>
                <a:spcPct val="100000"/>
              </a:lnSpc>
              <a:spcBef>
                <a:spcPts val="400"/>
              </a:spcBef>
              <a:defRPr sz="1800"/>
            </a:pPr>
            <a:r>
              <a:rPr lang="nl-BE" sz="1200" baseline="0" dirty="0" smtClean="0">
                <a:latin typeface="Arial"/>
                <a:ea typeface="Arial"/>
                <a:cs typeface="Arial"/>
                <a:sym typeface="Arial"/>
              </a:rPr>
              <a:t>Deze presentatie zal in eerste instantie ingaan op de regulieren 2B werking, daarnaast zijn er de versterkende middelen ikv zorgmijders en ouderen, deze werking is nog volop in ontwikkeling. Daarnaast zijn er de heel specifieke kleine werkingen ikv internering, mentale beperking en Niet aangeboren hersenletsels. </a:t>
            </a:r>
            <a:endParaRPr lang="nl-BE" sz="1200" dirty="0" smtClean="0">
              <a:latin typeface="Arial"/>
              <a:ea typeface="Arial"/>
              <a:cs typeface="Arial"/>
              <a:sym typeface="Arial"/>
            </a:endParaRPr>
          </a:p>
          <a:p>
            <a:pPr lvl="0" defTabSz="914400">
              <a:lnSpc>
                <a:spcPct val="100000"/>
              </a:lnSpc>
              <a:spcBef>
                <a:spcPts val="400"/>
              </a:spcBef>
              <a:defRPr sz="1800"/>
            </a:pPr>
            <a:endParaRPr lang="nl-BE" sz="1200" dirty="0" smtClean="0">
              <a:latin typeface="Arial"/>
              <a:ea typeface="Arial"/>
              <a:cs typeface="Arial"/>
              <a:sym typeface="Arial"/>
            </a:endParaRPr>
          </a:p>
          <a:p>
            <a:pPr lvl="0" defTabSz="914400">
              <a:lnSpc>
                <a:spcPct val="100000"/>
              </a:lnSpc>
              <a:spcBef>
                <a:spcPts val="400"/>
              </a:spcBef>
              <a:defRPr sz="1800"/>
            </a:pPr>
            <a:r>
              <a:rPr lang="nl-BE" sz="1200" dirty="0" smtClean="0">
                <a:latin typeface="Arial"/>
                <a:ea typeface="Arial"/>
                <a:cs typeface="Arial"/>
                <a:sym typeface="Arial"/>
              </a:rPr>
              <a:t>Het reguliere SPPiT-team is als volgt samengesteld:</a:t>
            </a:r>
          </a:p>
          <a:p>
            <a:pPr lvl="0" defTabSz="914400">
              <a:lnSpc>
                <a:spcPct val="100000"/>
              </a:lnSpc>
              <a:spcBef>
                <a:spcPts val="400"/>
              </a:spcBef>
              <a:defRPr sz="1800"/>
            </a:pPr>
            <a:endParaRPr lang="nl-BE" sz="1200" dirty="0" smtClean="0">
              <a:latin typeface="Arial"/>
              <a:ea typeface="Arial"/>
              <a:cs typeface="Arial"/>
              <a:sym typeface="Arial"/>
            </a:endParaRPr>
          </a:p>
          <a:p>
            <a:pPr marL="171450" lvl="0" indent="-171450" defTabSz="914400">
              <a:lnSpc>
                <a:spcPct val="100000"/>
              </a:lnSpc>
              <a:spcBef>
                <a:spcPts val="400"/>
              </a:spcBef>
              <a:buFont typeface="Arial" panose="020B0604020202020204" pitchFamily="34" charset="0"/>
              <a:buChar char="•"/>
              <a:defRPr sz="1800"/>
            </a:pPr>
            <a:r>
              <a:rPr lang="nl-BE" sz="1200" dirty="0" smtClean="0">
                <a:latin typeface="Arial"/>
                <a:ea typeface="Arial"/>
                <a:cs typeface="Arial"/>
                <a:sym typeface="Arial"/>
              </a:rPr>
              <a:t>De begeleider/casemanager:</a:t>
            </a:r>
            <a:r>
              <a:rPr lang="nl-BE" sz="1200" baseline="0" dirty="0" smtClean="0">
                <a:latin typeface="Arial"/>
                <a:ea typeface="Arial"/>
                <a:cs typeface="Arial"/>
                <a:sym typeface="Arial"/>
              </a:rPr>
              <a:t> deze zijn de begeleiders van de cliënten, ze zijn het </a:t>
            </a:r>
            <a:r>
              <a:rPr lang="nl-BE" sz="1200" dirty="0" smtClean="0">
                <a:latin typeface="Arial"/>
                <a:ea typeface="Arial"/>
                <a:cs typeface="Arial"/>
                <a:sym typeface="Arial"/>
              </a:rPr>
              <a:t>aanspreekpunt en de persoon waarmee u het meeste contact zal hebben. Zij  komen aan huis en zijn bereikbaar tijdens hun werkuren. </a:t>
            </a:r>
          </a:p>
          <a:p>
            <a:pPr marL="0" lvl="0" indent="0" defTabSz="914400">
              <a:lnSpc>
                <a:spcPct val="100000"/>
              </a:lnSpc>
              <a:spcBef>
                <a:spcPts val="400"/>
              </a:spcBef>
              <a:buFont typeface="Arial" panose="020B0604020202020204" pitchFamily="34" charset="0"/>
              <a:buNone/>
              <a:defRPr sz="1800"/>
            </a:pPr>
            <a:r>
              <a:rPr lang="nl-BE" sz="1200" dirty="0" smtClean="0">
                <a:latin typeface="Arial"/>
                <a:ea typeface="Arial"/>
                <a:cs typeface="Arial"/>
                <a:sym typeface="Arial"/>
              </a:rPr>
              <a:t>Voor deze eerstelijnszone</a:t>
            </a:r>
            <a:r>
              <a:rPr lang="nl-BE" sz="1200" baseline="0" dirty="0" smtClean="0">
                <a:latin typeface="Arial"/>
                <a:ea typeface="Arial"/>
                <a:cs typeface="Arial"/>
                <a:sym typeface="Arial"/>
              </a:rPr>
              <a:t> en eerstelijnszone Pajottenland zijn Silke, Amber, Carolien, Ninke en Wim. </a:t>
            </a:r>
          </a:p>
          <a:p>
            <a:pPr marL="0" lvl="2" indent="0" defTabSz="914400">
              <a:lnSpc>
                <a:spcPct val="100000"/>
              </a:lnSpc>
              <a:spcBef>
                <a:spcPts val="400"/>
              </a:spcBef>
              <a:buFont typeface="Arial" panose="020B0604020202020204" pitchFamily="34" charset="0"/>
              <a:buNone/>
              <a:defRPr sz="1800"/>
            </a:pPr>
            <a:r>
              <a:rPr lang="nl-BE" sz="1200" baseline="0" dirty="0" smtClean="0">
                <a:latin typeface="Arial"/>
                <a:ea typeface="Arial"/>
                <a:cs typeface="Arial"/>
                <a:sym typeface="Arial"/>
              </a:rPr>
              <a:t>Voor </a:t>
            </a:r>
            <a:r>
              <a:rPr lang="nl-BE" sz="1200" baseline="0" dirty="0" err="1" smtClean="0">
                <a:latin typeface="Arial"/>
                <a:ea typeface="Arial"/>
                <a:cs typeface="Arial"/>
                <a:sym typeface="Arial"/>
              </a:rPr>
              <a:t>sppit</a:t>
            </a:r>
            <a:r>
              <a:rPr lang="nl-BE" sz="1200" baseline="0" dirty="0" smtClean="0">
                <a:latin typeface="Arial"/>
                <a:ea typeface="Arial"/>
                <a:cs typeface="Arial"/>
                <a:sym typeface="Arial"/>
              </a:rPr>
              <a:t>-plus is dit: Amber M., Carolien en Wendy van het CAW. </a:t>
            </a:r>
          </a:p>
          <a:p>
            <a:pPr marL="0" lvl="2" indent="0" defTabSz="914400">
              <a:lnSpc>
                <a:spcPct val="100000"/>
              </a:lnSpc>
              <a:spcBef>
                <a:spcPts val="400"/>
              </a:spcBef>
              <a:buFont typeface="Arial" panose="020B0604020202020204" pitchFamily="34" charset="0"/>
              <a:buNone/>
              <a:defRPr sz="1800"/>
            </a:pPr>
            <a:r>
              <a:rPr lang="nl-BE" sz="1200" baseline="0" dirty="0" smtClean="0">
                <a:latin typeface="Arial"/>
                <a:ea typeface="Arial"/>
                <a:cs typeface="Arial"/>
                <a:sym typeface="Arial"/>
              </a:rPr>
              <a:t>Voor </a:t>
            </a:r>
            <a:r>
              <a:rPr lang="nl-BE" sz="1200" baseline="0" dirty="0" err="1" smtClean="0">
                <a:latin typeface="Arial"/>
                <a:ea typeface="Arial"/>
                <a:cs typeface="Arial"/>
                <a:sym typeface="Arial"/>
              </a:rPr>
              <a:t>Baz</a:t>
            </a:r>
            <a:r>
              <a:rPr lang="nl-BE" sz="1200" baseline="0" dirty="0" smtClean="0">
                <a:latin typeface="Arial"/>
                <a:ea typeface="Arial"/>
                <a:cs typeface="Arial"/>
                <a:sym typeface="Arial"/>
              </a:rPr>
              <a:t> zal Leen ons team versterken. </a:t>
            </a:r>
            <a:br>
              <a:rPr lang="nl-BE" sz="1200" baseline="0" dirty="0" smtClean="0">
                <a:latin typeface="Arial"/>
                <a:ea typeface="Arial"/>
                <a:cs typeface="Arial"/>
                <a:sym typeface="Arial"/>
              </a:rPr>
            </a:br>
            <a:endParaRPr lang="nl-BE" sz="1200" baseline="0" dirty="0" smtClean="0">
              <a:latin typeface="Arial"/>
              <a:ea typeface="Arial"/>
              <a:cs typeface="Arial"/>
              <a:sym typeface="Arial"/>
            </a:endParaRPr>
          </a:p>
          <a:p>
            <a:pPr marL="0" lvl="2" indent="0" defTabSz="914400">
              <a:lnSpc>
                <a:spcPct val="100000"/>
              </a:lnSpc>
              <a:spcBef>
                <a:spcPts val="400"/>
              </a:spcBef>
              <a:buFont typeface="Arial" panose="020B0604020202020204" pitchFamily="34" charset="0"/>
              <a:buNone/>
              <a:defRPr sz="1800"/>
            </a:pPr>
            <a:r>
              <a:rPr lang="nl-BE" sz="1200" baseline="0" dirty="0" smtClean="0">
                <a:latin typeface="Arial"/>
                <a:ea typeface="Arial"/>
                <a:cs typeface="Arial"/>
                <a:sym typeface="Arial"/>
              </a:rPr>
              <a:t>Het MDO, de aanmelders, familie ervaringsdeskundige en ervaringsdeskundige werken overkoepelend. </a:t>
            </a:r>
          </a:p>
          <a:p>
            <a:pPr marL="0" lvl="2" indent="0" defTabSz="914400">
              <a:lnSpc>
                <a:spcPct val="100000"/>
              </a:lnSpc>
              <a:spcBef>
                <a:spcPts val="400"/>
              </a:spcBef>
              <a:buFont typeface="Arial" panose="020B0604020202020204" pitchFamily="34" charset="0"/>
              <a:buNone/>
              <a:defRPr sz="1800"/>
            </a:pPr>
            <a:r>
              <a:rPr lang="nl-BE" sz="1200" baseline="0" dirty="0" smtClean="0">
                <a:latin typeface="Arial"/>
                <a:ea typeface="Arial"/>
                <a:cs typeface="Arial"/>
                <a:sym typeface="Arial"/>
              </a:rPr>
              <a:t>Onze ervaringsdeskundige zal Dirk </a:t>
            </a:r>
            <a:r>
              <a:rPr lang="nl-BE" sz="1200" baseline="0" dirty="0" err="1" smtClean="0">
                <a:latin typeface="Arial"/>
                <a:ea typeface="Arial"/>
                <a:cs typeface="Arial"/>
                <a:sym typeface="Arial"/>
              </a:rPr>
              <a:t>Detroy</a:t>
            </a:r>
            <a:r>
              <a:rPr lang="nl-BE" sz="1200" baseline="0" dirty="0" smtClean="0">
                <a:latin typeface="Arial"/>
                <a:ea typeface="Arial"/>
                <a:cs typeface="Arial"/>
                <a:sym typeface="Arial"/>
              </a:rPr>
              <a:t> worden. </a:t>
            </a:r>
          </a:p>
          <a:p>
            <a:pPr marL="0" lvl="2" indent="0" defTabSz="914400">
              <a:lnSpc>
                <a:spcPct val="100000"/>
              </a:lnSpc>
              <a:spcBef>
                <a:spcPts val="400"/>
              </a:spcBef>
              <a:buFont typeface="Arial" panose="020B0604020202020204" pitchFamily="34" charset="0"/>
              <a:buNone/>
              <a:defRPr sz="1800"/>
            </a:pPr>
            <a:endParaRPr lang="nl-BE" sz="1200" dirty="0" smtClean="0">
              <a:latin typeface="Arial"/>
              <a:ea typeface="Arial"/>
              <a:cs typeface="Arial"/>
              <a:sym typeface="Arial"/>
            </a:endParaRPr>
          </a:p>
          <a:p>
            <a:pPr marL="0" lvl="0" indent="0" defTabSz="914400">
              <a:lnSpc>
                <a:spcPct val="100000"/>
              </a:lnSpc>
              <a:spcBef>
                <a:spcPts val="400"/>
              </a:spcBef>
              <a:buFont typeface="Arial" panose="020B0604020202020204" pitchFamily="34" charset="0"/>
              <a:buNone/>
              <a:defRPr sz="1800"/>
            </a:pPr>
            <a:r>
              <a:rPr lang="nl-BE" sz="1200" dirty="0" smtClean="0">
                <a:latin typeface="Arial"/>
                <a:ea typeface="Arial"/>
                <a:cs typeface="Arial"/>
                <a:sym typeface="Arial"/>
              </a:rPr>
              <a:t>Het team begeleidt cliënten met heel uiteenlopende psychische/psychiatrische problemen. Daarom werken we met referenten rond bepaalde problematieken. Dit</a:t>
            </a:r>
            <a:r>
              <a:rPr lang="nl-BE" sz="1200" baseline="0" dirty="0" smtClean="0">
                <a:latin typeface="Arial"/>
                <a:ea typeface="Arial"/>
                <a:cs typeface="Arial"/>
                <a:sym typeface="Arial"/>
              </a:rPr>
              <a:t> om elkaar te ondersteunen en de werking verder te optimaliseren. Bv. psychose, verslaving, harm reduction, BPS</a:t>
            </a:r>
            <a:br>
              <a:rPr lang="nl-BE" sz="1200" baseline="0" dirty="0" smtClean="0">
                <a:latin typeface="Arial"/>
                <a:ea typeface="Arial"/>
                <a:cs typeface="Arial"/>
                <a:sym typeface="Arial"/>
              </a:rPr>
            </a:br>
            <a:endParaRPr lang="nl-BE" sz="1200" baseline="0" dirty="0" smtClean="0">
              <a:latin typeface="Arial"/>
              <a:ea typeface="Arial"/>
              <a:cs typeface="Arial"/>
              <a:sym typeface="Arial"/>
            </a:endParaRPr>
          </a:p>
          <a:p>
            <a:pPr marL="171450" marR="0" lvl="0" indent="-171450" defTabSz="914400" eaLnBrk="1" fontAlgn="auto" latinLnBrk="0" hangingPunct="1">
              <a:lnSpc>
                <a:spcPct val="100000"/>
              </a:lnSpc>
              <a:spcBef>
                <a:spcPts val="400"/>
              </a:spcBef>
              <a:spcAft>
                <a:spcPts val="0"/>
              </a:spcAft>
              <a:buClrTx/>
              <a:buSzTx/>
              <a:buFont typeface="Arial" panose="020B0604020202020204" pitchFamily="34" charset="0"/>
              <a:buChar char="•"/>
              <a:tabLst/>
              <a:defRPr sz="1800"/>
            </a:pPr>
            <a:r>
              <a:rPr lang="nl-BE" sz="1200" dirty="0" smtClean="0">
                <a:latin typeface="Arial"/>
                <a:ea typeface="Arial"/>
                <a:cs typeface="Arial"/>
                <a:sym typeface="Arial"/>
              </a:rPr>
              <a:t>De psychiaters verbonden aan van het SPPiT-team zijn in eerste instantie aanspreekpersoon voor de begeleiders. Zij volgen het verloop van de begeleidingen mee op. Indien noodzakelijk </a:t>
            </a:r>
            <a:r>
              <a:rPr lang="nl-BE" dirty="0" smtClean="0">
                <a:solidFill>
                  <a:srgbClr val="FF0000"/>
                </a:solidFill>
                <a:sym typeface="Arial"/>
              </a:rPr>
              <a:t>kunnen ze kortstondig meer naar voor treden in een begeleiding. Zo kan er een 1 malig consult gepland worden. </a:t>
            </a:r>
            <a:br>
              <a:rPr lang="nl-BE" dirty="0" smtClean="0">
                <a:solidFill>
                  <a:srgbClr val="FF0000"/>
                </a:solidFill>
                <a:sym typeface="Arial"/>
              </a:rPr>
            </a:br>
            <a:r>
              <a:rPr lang="nl-BE" dirty="0" smtClean="0">
                <a:solidFill>
                  <a:srgbClr val="FF0000"/>
                </a:solidFill>
                <a:sym typeface="Arial"/>
              </a:rPr>
              <a:t>In Halle wordt dit Dr. …</a:t>
            </a:r>
            <a:br>
              <a:rPr lang="nl-BE" dirty="0" smtClean="0">
                <a:solidFill>
                  <a:srgbClr val="FF0000"/>
                </a:solidFill>
                <a:sym typeface="Arial"/>
              </a:rPr>
            </a:br>
            <a:endParaRPr lang="nl-BE" sz="1200" dirty="0" smtClean="0">
              <a:solidFill>
                <a:srgbClr val="FF0000"/>
              </a:solidFill>
              <a:latin typeface="Arial"/>
              <a:ea typeface="Arial"/>
              <a:cs typeface="Arial"/>
              <a:sym typeface="Arial"/>
            </a:endParaRPr>
          </a:p>
          <a:p>
            <a:pPr marL="171450" marR="0" lvl="0" indent="-171450" defTabSz="914400" eaLnBrk="1" fontAlgn="auto" latinLnBrk="0" hangingPunct="1">
              <a:lnSpc>
                <a:spcPct val="100000"/>
              </a:lnSpc>
              <a:spcBef>
                <a:spcPts val="400"/>
              </a:spcBef>
              <a:spcAft>
                <a:spcPts val="0"/>
              </a:spcAft>
              <a:buClrTx/>
              <a:buSzTx/>
              <a:buFont typeface="Arial" panose="020B0604020202020204" pitchFamily="34" charset="0"/>
              <a:buChar char="•"/>
              <a:tabLst/>
              <a:defRPr sz="1800"/>
            </a:pPr>
            <a:r>
              <a:rPr lang="nl-BE" sz="1200" dirty="0" smtClean="0">
                <a:latin typeface="Arial"/>
                <a:ea typeface="Arial"/>
                <a:cs typeface="Arial"/>
                <a:sym typeface="Arial"/>
              </a:rPr>
              <a:t>De psycholoog van het SPPiT-team helpt en adviseert de begeleiders. Op vraag van de begeleiding kan de psycholoog indien nodig korte therapeutische hulp bieden aan de cliënt. Het geven van therapie is echter niet de taak van het SPPiT-team, maar uw begeleider kan wel samen met u op zoek gaan naar een therapeut indien jij dit wenst. Daarnaast zorgt de psycholoog voor de zorginhoudelijke werking van het</a:t>
            </a:r>
            <a:r>
              <a:rPr lang="nl-BE" sz="1200" baseline="0" dirty="0" smtClean="0">
                <a:latin typeface="Arial"/>
                <a:ea typeface="Arial"/>
                <a:cs typeface="Arial"/>
                <a:sym typeface="Arial"/>
              </a:rPr>
              <a:t> team. De psycholoog volgt ook specifiek onze opdracht van de Kind Reflex op. </a:t>
            </a:r>
          </a:p>
          <a:p>
            <a:pPr marL="0" marR="0" lvl="0" indent="0" defTabSz="914400" eaLnBrk="1" fontAlgn="auto" latinLnBrk="0" hangingPunct="1">
              <a:lnSpc>
                <a:spcPct val="100000"/>
              </a:lnSpc>
              <a:spcBef>
                <a:spcPts val="400"/>
              </a:spcBef>
              <a:spcAft>
                <a:spcPts val="0"/>
              </a:spcAft>
              <a:buClrTx/>
              <a:buSzTx/>
              <a:buFont typeface="Arial" panose="020B0604020202020204" pitchFamily="34" charset="0"/>
              <a:buNone/>
              <a:tabLst/>
              <a:defRPr sz="1800"/>
            </a:pPr>
            <a:r>
              <a:rPr lang="nl-BE" sz="1200" baseline="0" dirty="0" smtClean="0">
                <a:latin typeface="Arial"/>
                <a:ea typeface="Arial"/>
                <a:cs typeface="Arial"/>
                <a:sym typeface="Arial"/>
              </a:rPr>
              <a:t>Onze </a:t>
            </a:r>
            <a:r>
              <a:rPr lang="nl-BE" sz="1200" baseline="0" dirty="0" err="1" smtClean="0">
                <a:latin typeface="Arial"/>
                <a:ea typeface="Arial"/>
                <a:cs typeface="Arial"/>
                <a:sym typeface="Arial"/>
              </a:rPr>
              <a:t>spycholoog</a:t>
            </a:r>
            <a:r>
              <a:rPr lang="nl-BE" sz="1200" baseline="0" dirty="0" smtClean="0">
                <a:latin typeface="Arial"/>
                <a:ea typeface="Arial"/>
                <a:cs typeface="Arial"/>
                <a:sym typeface="Arial"/>
              </a:rPr>
              <a:t> die ons team zal versterken is momenteel nog niet bekend. </a:t>
            </a:r>
            <a:r>
              <a:rPr lang="nl-BE" sz="1200" dirty="0" smtClean="0">
                <a:latin typeface="Arial"/>
                <a:ea typeface="Arial"/>
                <a:cs typeface="Arial"/>
                <a:sym typeface="Arial"/>
              </a:rPr>
              <a:t/>
            </a:r>
            <a:br>
              <a:rPr lang="nl-BE" sz="1200" dirty="0" smtClean="0">
                <a:latin typeface="Arial"/>
                <a:ea typeface="Arial"/>
                <a:cs typeface="Arial"/>
                <a:sym typeface="Arial"/>
              </a:rPr>
            </a:br>
            <a:endParaRPr lang="nl-BE" sz="1200" dirty="0" smtClean="0">
              <a:latin typeface="Arial"/>
              <a:ea typeface="Arial"/>
              <a:cs typeface="Arial"/>
              <a:sym typeface="Arial"/>
            </a:endParaRPr>
          </a:p>
          <a:p>
            <a:pPr marL="171450" lvl="0" indent="-171450" defTabSz="914400">
              <a:lnSpc>
                <a:spcPct val="100000"/>
              </a:lnSpc>
              <a:spcBef>
                <a:spcPts val="400"/>
              </a:spcBef>
              <a:buFont typeface="Arial" panose="020B0604020202020204" pitchFamily="34" charset="0"/>
              <a:buChar char="•"/>
              <a:defRPr sz="1800"/>
            </a:pPr>
            <a:r>
              <a:rPr lang="nl-BE" sz="1200" dirty="0" smtClean="0">
                <a:latin typeface="Arial"/>
                <a:ea typeface="Arial"/>
                <a:cs typeface="Arial"/>
                <a:sym typeface="Arial"/>
              </a:rPr>
              <a:t>De teamcoördinator doet de dagdagelijkse opvolging en aansturing van de medewerkers van SPPiT bij de uitvoering van hun taak.</a:t>
            </a:r>
          </a:p>
          <a:p>
            <a:pPr marL="0" lvl="0" indent="0" defTabSz="914400">
              <a:lnSpc>
                <a:spcPct val="100000"/>
              </a:lnSpc>
              <a:spcBef>
                <a:spcPts val="400"/>
              </a:spcBef>
              <a:buFont typeface="Arial" panose="020B0604020202020204" pitchFamily="34" charset="0"/>
              <a:buNone/>
              <a:defRPr sz="1800"/>
            </a:pPr>
            <a:r>
              <a:rPr lang="nl-BE" sz="1200" dirty="0" smtClean="0">
                <a:latin typeface="Arial"/>
                <a:ea typeface="Arial"/>
                <a:cs typeface="Arial"/>
                <a:sym typeface="Arial"/>
              </a:rPr>
              <a:t>Dit zal vanaf oktober:</a:t>
            </a:r>
            <a:r>
              <a:rPr lang="nl-BE" sz="1200" baseline="0" dirty="0" smtClean="0">
                <a:latin typeface="Arial"/>
                <a:ea typeface="Arial"/>
                <a:cs typeface="Arial"/>
                <a:sym typeface="Arial"/>
              </a:rPr>
              <a:t> Liselot Van de Velde zijn. </a:t>
            </a:r>
            <a:r>
              <a:rPr lang="nl-BE" sz="1200" dirty="0" smtClean="0">
                <a:latin typeface="Arial"/>
                <a:ea typeface="Arial"/>
                <a:cs typeface="Arial"/>
                <a:sym typeface="Arial"/>
              </a:rPr>
              <a:t/>
            </a:r>
            <a:br>
              <a:rPr lang="nl-BE" sz="1200" dirty="0" smtClean="0">
                <a:latin typeface="Arial"/>
                <a:ea typeface="Arial"/>
                <a:cs typeface="Arial"/>
                <a:sym typeface="Arial"/>
              </a:rPr>
            </a:br>
            <a:endParaRPr lang="nl-BE" sz="1200" dirty="0" smtClean="0">
              <a:latin typeface="Arial"/>
              <a:ea typeface="Arial"/>
              <a:cs typeface="Arial"/>
              <a:sym typeface="Arial"/>
            </a:endParaRPr>
          </a:p>
          <a:p>
            <a:pPr marL="171450" lvl="0" indent="-171450" defTabSz="914400">
              <a:lnSpc>
                <a:spcPct val="100000"/>
              </a:lnSpc>
              <a:spcBef>
                <a:spcPts val="400"/>
              </a:spcBef>
              <a:buFont typeface="Arial" panose="020B0604020202020204" pitchFamily="34" charset="0"/>
              <a:buChar char="•"/>
              <a:defRPr sz="1800"/>
            </a:pPr>
            <a:r>
              <a:rPr lang="nl-BE" sz="1200" dirty="0" smtClean="0">
                <a:latin typeface="Arial"/>
                <a:ea typeface="Arial"/>
                <a:cs typeface="Arial"/>
                <a:sym typeface="Arial"/>
              </a:rPr>
              <a:t>De overlegorganisator wordt ingeschakeld om een overleg te organiseren met alle betrokkenen in het zorgnetwerk (naastbetrokkenen, de SPPiT-begeleider, huisarts, thuisverpleegkundige, poetshulp, OCMW, enzovoort). Gina en Liselot organiseren ook vergoedbaar</a:t>
            </a:r>
            <a:r>
              <a:rPr lang="nl-BE" sz="1200" baseline="0" dirty="0" smtClean="0">
                <a:latin typeface="Arial"/>
                <a:ea typeface="Arial"/>
                <a:cs typeface="Arial"/>
                <a:sym typeface="Arial"/>
              </a:rPr>
              <a:t> overleg voor cliënten die niet door SPPiT begeleid worden. Zij brengen het netwerk samen, begeleiden het overleg en zorgen voor de nodige administratieve afhandeling. Voor meer info hierover kan je terecht op de </a:t>
            </a:r>
            <a:r>
              <a:rPr lang="nl-BE" sz="1200" baseline="0" dirty="0" err="1" smtClean="0">
                <a:latin typeface="Arial"/>
                <a:ea typeface="Arial"/>
                <a:cs typeface="Arial"/>
                <a:sym typeface="Arial"/>
              </a:rPr>
              <a:t>Savha</a:t>
            </a:r>
            <a:r>
              <a:rPr lang="nl-BE" sz="1200" baseline="0" dirty="0" smtClean="0">
                <a:latin typeface="Arial"/>
                <a:ea typeface="Arial"/>
                <a:cs typeface="Arial"/>
                <a:sym typeface="Arial"/>
              </a:rPr>
              <a:t>!? website</a:t>
            </a:r>
            <a:br>
              <a:rPr lang="nl-BE" sz="1200" baseline="0" dirty="0" smtClean="0">
                <a:latin typeface="Arial"/>
                <a:ea typeface="Arial"/>
                <a:cs typeface="Arial"/>
                <a:sym typeface="Arial"/>
              </a:rPr>
            </a:br>
            <a:endParaRPr lang="nl-BE" sz="1200" dirty="0" smtClean="0">
              <a:latin typeface="Arial"/>
              <a:ea typeface="Arial"/>
              <a:cs typeface="Arial"/>
              <a:sym typeface="Arial"/>
            </a:endParaRPr>
          </a:p>
          <a:p>
            <a:pPr marL="171450" lvl="0" indent="-171450" defTabSz="914400">
              <a:lnSpc>
                <a:spcPct val="100000"/>
              </a:lnSpc>
              <a:spcBef>
                <a:spcPts val="400"/>
              </a:spcBef>
              <a:buFont typeface="Arial" panose="020B0604020202020204" pitchFamily="34" charset="0"/>
              <a:buChar char="•"/>
              <a:defRPr sz="1800"/>
            </a:pPr>
            <a:r>
              <a:rPr lang="nl-BE" sz="1200" dirty="0" smtClean="0">
                <a:latin typeface="Arial"/>
                <a:ea typeface="Arial"/>
                <a:cs typeface="Arial"/>
                <a:sym typeface="Arial"/>
              </a:rPr>
              <a:t>Onze ervaringsdeskundige (ED), Tom Van Den Abeele</a:t>
            </a:r>
            <a:r>
              <a:rPr lang="nl-BE" sz="1200" baseline="0" dirty="0" smtClean="0">
                <a:latin typeface="Arial"/>
                <a:ea typeface="Arial"/>
                <a:cs typeface="Arial"/>
                <a:sym typeface="Arial"/>
              </a:rPr>
              <a:t> </a:t>
            </a:r>
            <a:r>
              <a:rPr lang="nl-BE" sz="1200" dirty="0" smtClean="0">
                <a:latin typeface="Arial"/>
                <a:ea typeface="Arial"/>
                <a:cs typeface="Arial"/>
                <a:sym typeface="Arial"/>
              </a:rPr>
              <a:t>&amp; Dirk De Troy heeft zijn kennis opgebouwd op grond van eigen ervaringen met psychische kwetsbaarheid en herstel. Enerzijds biedt de ED met deze ervaringen ondersteuning én vormt hij een brug tussen cliënt en hulpverlener. Anderzijds kan de ED er ook voor de cliënten zijn door ze te helpen om eigen krachten aan te spreken en te ondersteunen in het werken aan herstel en een leven met een psychische kwetsbaarheid.</a:t>
            </a:r>
            <a:br>
              <a:rPr lang="nl-BE" sz="1200" dirty="0" smtClean="0">
                <a:latin typeface="Arial"/>
                <a:ea typeface="Arial"/>
                <a:cs typeface="Arial"/>
                <a:sym typeface="Arial"/>
              </a:rPr>
            </a:br>
            <a:endParaRPr lang="nl-BE" sz="1200" dirty="0" smtClean="0">
              <a:latin typeface="Arial"/>
              <a:ea typeface="Arial"/>
              <a:cs typeface="Arial"/>
              <a:sym typeface="Arial"/>
            </a:endParaRPr>
          </a:p>
          <a:p>
            <a:pPr marL="171450" lvl="0" indent="-171450" defTabSz="914400">
              <a:lnSpc>
                <a:spcPct val="100000"/>
              </a:lnSpc>
              <a:spcBef>
                <a:spcPts val="400"/>
              </a:spcBef>
              <a:buFont typeface="Arial" panose="020B0604020202020204" pitchFamily="34" charset="0"/>
              <a:buChar char="•"/>
              <a:defRPr sz="1800"/>
            </a:pPr>
            <a:r>
              <a:rPr lang="nl-BE" sz="1200" dirty="0" smtClean="0">
                <a:latin typeface="Arial"/>
                <a:ea typeface="Arial"/>
                <a:cs typeface="Arial"/>
                <a:sym typeface="Arial"/>
              </a:rPr>
              <a:t>De familie-ervaringsdeskundige vrijwilliger (FED) heeft kennis opgebouwd op grond van eigen levenservaring met een psychisch kwetsbaar familielid. Enerzijds werkt de FED binnen het team, tijdens de vergadermomenten, als stem van de familie. Anderzijds kan de FED voor uw familieleden of andere naastbetrokkenen een luisterend oor bieden en handvaten aanreiken. Hij kan zaken verduidelijken en vertalen naar familieleden toe waardoor er meer begrip en inzicht kan ontstaan. Dit uiteraard enkel met uw toestemming. </a:t>
            </a:r>
            <a:br>
              <a:rPr lang="nl-BE" sz="1200" dirty="0" smtClean="0">
                <a:latin typeface="Arial"/>
                <a:ea typeface="Arial"/>
                <a:cs typeface="Arial"/>
                <a:sym typeface="Arial"/>
              </a:rPr>
            </a:br>
            <a:endParaRPr lang="nl-BE" sz="1200" dirty="0" smtClean="0">
              <a:latin typeface="Arial"/>
              <a:ea typeface="Arial"/>
              <a:cs typeface="Arial"/>
              <a:sym typeface="Arial"/>
            </a:endParaRPr>
          </a:p>
          <a:p>
            <a:pPr marL="171450" marR="0" lvl="0" indent="-171450" defTabSz="914400" eaLnBrk="1" fontAlgn="auto" latinLnBrk="0" hangingPunct="1">
              <a:lnSpc>
                <a:spcPct val="100000"/>
              </a:lnSpc>
              <a:spcBef>
                <a:spcPts val="400"/>
              </a:spcBef>
              <a:spcAft>
                <a:spcPts val="0"/>
              </a:spcAft>
              <a:buClrTx/>
              <a:buSzTx/>
              <a:buFont typeface="Arial" panose="020B0604020202020204" pitchFamily="34" charset="0"/>
              <a:buChar char="•"/>
              <a:tabLst/>
              <a:defRPr sz="1800"/>
            </a:pPr>
            <a:r>
              <a:rPr lang="nl-BE" sz="1200" dirty="0" smtClean="0">
                <a:latin typeface="Arial"/>
                <a:ea typeface="Arial"/>
                <a:cs typeface="Arial"/>
                <a:sym typeface="Arial"/>
              </a:rPr>
              <a:t>Onze dienst is ook een stageplaats voor stagiairs. </a:t>
            </a:r>
          </a:p>
          <a:p>
            <a:pPr marL="171450" marR="0" lvl="0" indent="-171450" defTabSz="914400" eaLnBrk="1" fontAlgn="auto" latinLnBrk="0" hangingPunct="1">
              <a:lnSpc>
                <a:spcPct val="100000"/>
              </a:lnSpc>
              <a:spcBef>
                <a:spcPts val="400"/>
              </a:spcBef>
              <a:spcAft>
                <a:spcPts val="0"/>
              </a:spcAft>
              <a:buClrTx/>
              <a:buSzTx/>
              <a:buFont typeface="Arial" panose="020B0604020202020204" pitchFamily="34" charset="0"/>
              <a:buChar char="•"/>
              <a:tabLst/>
              <a:defRPr sz="1800"/>
            </a:pPr>
            <a:endParaRPr lang="nl-BE" sz="1200" dirty="0" smtClean="0">
              <a:latin typeface="Arial"/>
              <a:ea typeface="Arial"/>
              <a:cs typeface="Arial"/>
              <a:sym typeface="Arial"/>
            </a:endParaRPr>
          </a:p>
          <a:p>
            <a:pPr marL="171450" marR="0" lvl="0" indent="-171450" defTabSz="914400" eaLnBrk="1" fontAlgn="auto" latinLnBrk="0" hangingPunct="1">
              <a:lnSpc>
                <a:spcPct val="100000"/>
              </a:lnSpc>
              <a:spcBef>
                <a:spcPts val="400"/>
              </a:spcBef>
              <a:spcAft>
                <a:spcPts val="0"/>
              </a:spcAft>
              <a:buClrTx/>
              <a:buSzTx/>
              <a:buFont typeface="Arial" panose="020B0604020202020204" pitchFamily="34" charset="0"/>
              <a:buChar char="•"/>
              <a:tabLst/>
              <a:defRPr sz="1800"/>
            </a:pPr>
            <a:r>
              <a:rPr lang="nl-BE" sz="1200" dirty="0" smtClean="0">
                <a:latin typeface="Arial"/>
                <a:ea typeface="Arial"/>
                <a:cs typeface="Arial"/>
                <a:sym typeface="Arial"/>
              </a:rPr>
              <a:t>Overlegorganisators + aanmelders: overkoepelend </a:t>
            </a:r>
          </a:p>
          <a:p>
            <a:pPr marL="171450" lvl="0" indent="-171450" defTabSz="914400">
              <a:lnSpc>
                <a:spcPct val="100000"/>
              </a:lnSpc>
              <a:spcBef>
                <a:spcPts val="400"/>
              </a:spcBef>
              <a:buFont typeface="Arial" panose="020B0604020202020204" pitchFamily="34" charset="0"/>
              <a:buChar char="•"/>
              <a:defRPr sz="1800"/>
            </a:pPr>
            <a:endParaRPr lang="nl-BE" sz="1200" dirty="0" smtClean="0">
              <a:latin typeface="Arial"/>
              <a:ea typeface="Arial"/>
              <a:cs typeface="Arial"/>
              <a:sym typeface="Arial"/>
            </a:endParaRPr>
          </a:p>
          <a:p>
            <a:pPr lvl="0" defTabSz="914400">
              <a:lnSpc>
                <a:spcPct val="100000"/>
              </a:lnSpc>
              <a:spcBef>
                <a:spcPts val="400"/>
              </a:spcBef>
              <a:defRPr sz="1800"/>
            </a:pPr>
            <a:endParaRPr lang="nl-BE" sz="1200" dirty="0" smtClean="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1474792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nl-BE" dirty="0" err="1" smtClean="0"/>
              <a:t>Sppit</a:t>
            </a:r>
            <a:r>
              <a:rPr lang="nl-BE" baseline="0" dirty="0" smtClean="0"/>
              <a:t> staat voor </a:t>
            </a:r>
            <a:r>
              <a:rPr lang="nl-BE" dirty="0" smtClean="0"/>
              <a:t>Samenwerkingsinitiatief voor personen met een Psychiatrische Problematiek in de Thuissituatie </a:t>
            </a:r>
          </a:p>
          <a:p>
            <a:r>
              <a:rPr lang="nl-BE" dirty="0" smtClean="0"/>
              <a:t>Dit is een hele boterham om</a:t>
            </a:r>
            <a:r>
              <a:rPr lang="nl-BE" baseline="0" dirty="0" smtClean="0"/>
              <a:t> duiden dat wij aan huis komen bij een persoon met een psychiatrische kwetsbaarheid om hun te ondersteunen. </a:t>
            </a:r>
          </a:p>
          <a:p>
            <a:r>
              <a:rPr lang="nl-BE" baseline="0" dirty="0" smtClean="0"/>
              <a:t>Dit doen we door het netwerk uit te bouwen, het netwerk hierbij ook de coachen. </a:t>
            </a:r>
          </a:p>
          <a:p>
            <a:r>
              <a:rPr lang="nl-BE" baseline="0" dirty="0" smtClean="0"/>
              <a:t>Wij werken tijdens de begeleiding herstel gericht en focussen ons vooral op het hier en nu. </a:t>
            </a:r>
          </a:p>
          <a:p>
            <a:r>
              <a:rPr lang="nl-BE" baseline="0" dirty="0" smtClean="0"/>
              <a:t>Het is zo de bedoeling om de opnames te voorkomen en of te verminderen. </a:t>
            </a:r>
          </a:p>
          <a:p>
            <a:endParaRPr lang="nl-BE" baseline="0" dirty="0" smtClean="0"/>
          </a:p>
          <a:p>
            <a:r>
              <a:rPr lang="nl-BE" baseline="0" dirty="0" smtClean="0"/>
              <a:t>Onze belangrijke pijlers zijn </a:t>
            </a:r>
          </a:p>
          <a:p>
            <a:pPr marL="342900" indent="-342900">
              <a:buFontTx/>
              <a:buChar char="-"/>
            </a:pPr>
            <a:r>
              <a:rPr lang="nl-BE" baseline="0" dirty="0" smtClean="0"/>
              <a:t>Dat de zorgvraag van de cliënt en hierbij ook de cliënt centraal staat </a:t>
            </a:r>
          </a:p>
          <a:p>
            <a:pPr marL="342900" indent="-342900">
              <a:buFontTx/>
              <a:buChar char="-"/>
            </a:pPr>
            <a:r>
              <a:rPr lang="nl-BE" baseline="0" dirty="0" smtClean="0"/>
              <a:t>Dat we samenwerken met belangrijke derden </a:t>
            </a:r>
          </a:p>
          <a:p>
            <a:pPr marL="342900" indent="-342900">
              <a:buFontTx/>
              <a:buChar char="-"/>
            </a:pPr>
            <a:r>
              <a:rPr lang="nl-BE" baseline="0" dirty="0" smtClean="0"/>
              <a:t>We werken op verschillende levensdomeinen ( wonen, dagbesteding, werk, …) </a:t>
            </a:r>
          </a:p>
          <a:p>
            <a:pPr marL="342900" indent="-342900">
              <a:buFontTx/>
              <a:buChar char="-"/>
            </a:pPr>
            <a:r>
              <a:rPr lang="nl-BE" baseline="0" dirty="0" smtClean="0"/>
              <a:t>Er kan verschillende zorg overleggen gepland worden om het netwerk zo goed mogelijk te betrekken</a:t>
            </a:r>
          </a:p>
          <a:p>
            <a:pPr marL="342900" indent="-342900">
              <a:buFontTx/>
              <a:buChar char="-"/>
            </a:pPr>
            <a:r>
              <a:rPr lang="nl-BE" baseline="0" dirty="0" smtClean="0"/>
              <a:t>We focussen ons op herstel. </a:t>
            </a:r>
            <a:endParaRPr lang="nl-BE" dirty="0"/>
          </a:p>
        </p:txBody>
      </p:sp>
    </p:spTree>
    <p:extLst>
      <p:ext uri="{BB962C8B-B14F-4D97-AF65-F5344CB8AC3E}">
        <p14:creationId xmlns:p14="http://schemas.microsoft.com/office/powerpoint/2010/main" val="832223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2400" dirty="0" smtClean="0"/>
              <a:t>Uitbreiding van mobiele</a:t>
            </a:r>
            <a:r>
              <a:rPr lang="nl-BE" sz="2400" baseline="0" dirty="0" smtClean="0"/>
              <a:t> teams naar doelgroep ouderen – </a:t>
            </a:r>
            <a:r>
              <a:rPr lang="nl-BE" sz="2400" baseline="0" dirty="0" err="1" smtClean="0"/>
              <a:t>subwerking</a:t>
            </a:r>
            <a:r>
              <a:rPr lang="nl-BE" sz="2400" baseline="0" dirty="0" smtClean="0"/>
              <a:t> in opstart! </a:t>
            </a:r>
          </a:p>
          <a:p>
            <a:endParaRPr lang="nl-BE" sz="2400" baseline="0" dirty="0" smtClean="0"/>
          </a:p>
          <a:p>
            <a:r>
              <a:rPr lang="nl-BE" sz="2200" dirty="0" smtClean="0">
                <a:effectLst/>
                <a:latin typeface="+mj-lt"/>
                <a:ea typeface="+mj-ea"/>
                <a:cs typeface="+mj-cs"/>
                <a:sym typeface="Helvetica Neue"/>
              </a:rPr>
              <a:t>Met de versterkende maatregel tijdens de COVID-19 pandemie vraagt de overheid de zorg voor volwassenen uit te breiden naar de doelgroep ouderen. Dit met als doel te focussen op de socio-economisch kwetsbare ouderen, met specifieke aandacht voor mensen die moeilijk in zorg geraken. Hierbij wordt een nauwe samenwerking met de eerstelijnspartners hoog in het vaandel gedragen.</a:t>
            </a:r>
            <a:endParaRPr lang="nl-BE" sz="2400" baseline="0" dirty="0" smtClean="0"/>
          </a:p>
          <a:p>
            <a:endParaRPr lang="nl-BE" dirty="0" smtClean="0"/>
          </a:p>
          <a:p>
            <a:r>
              <a:rPr lang="nl-BE" dirty="0" smtClean="0"/>
              <a:t>Hierdoor is ook de buddy werking ontslaat,</a:t>
            </a:r>
            <a:r>
              <a:rPr lang="nl-BE" baseline="0" dirty="0" smtClean="0"/>
              <a:t> zij staan hier vandaag ook op de netwerkbeurs. </a:t>
            </a:r>
          </a:p>
          <a:p>
            <a:endParaRPr lang="nl-BE" dirty="0"/>
          </a:p>
        </p:txBody>
      </p:sp>
    </p:spTree>
    <p:extLst>
      <p:ext uri="{BB962C8B-B14F-4D97-AF65-F5344CB8AC3E}">
        <p14:creationId xmlns:p14="http://schemas.microsoft.com/office/powerpoint/2010/main" val="1470688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smtClean="0"/>
              <a:t>Baz</a:t>
            </a:r>
            <a:r>
              <a:rPr lang="nl-BE" dirty="0" smtClean="0"/>
              <a:t> staat voor:</a:t>
            </a:r>
            <a:r>
              <a:rPr lang="nl-BE" baseline="0" dirty="0" smtClean="0"/>
              <a:t> begeleiding aanklampende zorg. </a:t>
            </a:r>
          </a:p>
          <a:p>
            <a:r>
              <a:rPr lang="nl-BE" baseline="0" dirty="0" err="1" smtClean="0"/>
              <a:t>Baz</a:t>
            </a:r>
            <a:r>
              <a:rPr lang="nl-BE" baseline="0" dirty="0" smtClean="0"/>
              <a:t> is voor personen met een psychosociale kwetsbaarheid die sociaal huren. </a:t>
            </a:r>
          </a:p>
          <a:p>
            <a:r>
              <a:rPr lang="nl-BE" baseline="0" dirty="0" smtClean="0"/>
              <a:t>Zij vermijden zorg en dit zorgt soms voor over of onderlast. </a:t>
            </a:r>
          </a:p>
          <a:p>
            <a:r>
              <a:rPr lang="nl-BE" baseline="0" dirty="0" err="1" smtClean="0"/>
              <a:t>Baz</a:t>
            </a:r>
            <a:r>
              <a:rPr lang="nl-BE" baseline="0" dirty="0" smtClean="0"/>
              <a:t> wordt opgestart om als doen het uithuisetting te voorkomen. </a:t>
            </a:r>
          </a:p>
          <a:p>
            <a:r>
              <a:rPr lang="nl-BE" baseline="0" dirty="0" smtClean="0"/>
              <a:t>Het over en onderlast te verminderen. </a:t>
            </a:r>
          </a:p>
          <a:p>
            <a:r>
              <a:rPr lang="nl-BE" baseline="0" dirty="0" smtClean="0"/>
              <a:t>Er voor te zorgen dat wonen en welzijn als een geheel aanvoelen. </a:t>
            </a:r>
          </a:p>
          <a:p>
            <a:r>
              <a:rPr lang="nl-BE" baseline="0" dirty="0" smtClean="0"/>
              <a:t>En proberen </a:t>
            </a:r>
            <a:r>
              <a:rPr lang="nl-BE" baseline="0" dirty="0" err="1" smtClean="0"/>
              <a:t>toeleiden</a:t>
            </a:r>
            <a:r>
              <a:rPr lang="nl-BE" baseline="0" dirty="0" smtClean="0"/>
              <a:t> naar de reguliere zorg. </a:t>
            </a:r>
          </a:p>
          <a:p>
            <a:endParaRPr lang="nl-BE" baseline="0" dirty="0" smtClean="0"/>
          </a:p>
          <a:p>
            <a:r>
              <a:rPr lang="nl-BE" baseline="0" dirty="0" smtClean="0"/>
              <a:t>Hun begeleiding doen ze aan de hand van bemoeizorg. </a:t>
            </a:r>
          </a:p>
          <a:p>
            <a:endParaRPr lang="nl-BE" baseline="0" dirty="0" smtClean="0"/>
          </a:p>
          <a:p>
            <a:endParaRPr lang="nl-BE" dirty="0"/>
          </a:p>
        </p:txBody>
      </p:sp>
    </p:spTree>
    <p:extLst>
      <p:ext uri="{BB962C8B-B14F-4D97-AF65-F5344CB8AC3E}">
        <p14:creationId xmlns:p14="http://schemas.microsoft.com/office/powerpoint/2010/main" val="2700823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nl-NL" smtClean="0"/>
              <a:t>Klik om de stijl te bewerken</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nl-BE" smtClean="0"/>
              <a:t>‹nr.›</a:t>
            </a:fld>
            <a:endParaRPr lang="nl-BE"/>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233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nl-BE" smtClean="0"/>
              <a:t>‹nr.›</a:t>
            </a:fld>
            <a:endParaRPr lang="nl-BE"/>
          </a:p>
        </p:txBody>
      </p:sp>
    </p:spTree>
    <p:extLst>
      <p:ext uri="{BB962C8B-B14F-4D97-AF65-F5344CB8AC3E}">
        <p14:creationId xmlns:p14="http://schemas.microsoft.com/office/powerpoint/2010/main" val="3088688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nl-NL" smtClean="0"/>
              <a:t>Klik om de stijl te bewerken</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nl-BE" smtClean="0"/>
              <a:t>‹nr.›</a:t>
            </a:fld>
            <a:endParaRPr lang="nl-BE"/>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290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t>‹nr.›</a:t>
            </a:fld>
            <a:endParaRPr/>
          </a:p>
        </p:txBody>
      </p:sp>
    </p:spTree>
    <p:extLst>
      <p:ext uri="{BB962C8B-B14F-4D97-AF65-F5344CB8AC3E}">
        <p14:creationId xmlns:p14="http://schemas.microsoft.com/office/powerpoint/2010/main" val="328060558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nl-BE" smtClean="0"/>
              <a:t>‹nr.›</a:t>
            </a:fld>
            <a:endParaRPr lang="nl-BE"/>
          </a:p>
        </p:txBody>
      </p:sp>
    </p:spTree>
    <p:extLst>
      <p:ext uri="{BB962C8B-B14F-4D97-AF65-F5344CB8AC3E}">
        <p14:creationId xmlns:p14="http://schemas.microsoft.com/office/powerpoint/2010/main" val="1655609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nl-NL" smtClean="0"/>
              <a:t>Klik om de stijl te bewerken</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nl-BE" smtClean="0"/>
              <a:t>‹nr.›</a:t>
            </a:fld>
            <a:endParaRPr lang="nl-BE"/>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209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fld id="{86CB4B4D-7CA3-9044-876B-883B54F8677D}" type="slidenum">
              <a:rPr lang="nl-BE" smtClean="0"/>
              <a:t>‹nr.›</a:t>
            </a:fld>
            <a:endParaRPr lang="nl-BE"/>
          </a:p>
        </p:txBody>
      </p:sp>
    </p:spTree>
    <p:extLst>
      <p:ext uri="{BB962C8B-B14F-4D97-AF65-F5344CB8AC3E}">
        <p14:creationId xmlns:p14="http://schemas.microsoft.com/office/powerpoint/2010/main" val="1361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768096" y="2967788"/>
            <a:ext cx="3566160" cy="334157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nl-NL" smtClean="0"/>
              <a:t>Tekststijl van het model bewerken</a:t>
            </a:r>
          </a:p>
        </p:txBody>
      </p:sp>
      <p:sp>
        <p:nvSpPr>
          <p:cNvPr id="6" name="Content Placeholder 5"/>
          <p:cNvSpPr>
            <a:spLocks noGrp="1"/>
          </p:cNvSpPr>
          <p:nvPr>
            <p:ph sz="quarter" idx="4"/>
          </p:nvPr>
        </p:nvSpPr>
        <p:spPr>
          <a:xfrm>
            <a:off x="4491990" y="2967788"/>
            <a:ext cx="3566160" cy="334157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lvl="0"/>
            <a:fld id="{86CB4B4D-7CA3-9044-876B-883B54F8677D}" type="slidenum">
              <a:rPr lang="nl-BE" smtClean="0"/>
              <a:t>‹nr.›</a:t>
            </a:fld>
            <a:endParaRPr lang="nl-BE"/>
          </a:p>
        </p:txBody>
      </p:sp>
    </p:spTree>
    <p:extLst>
      <p:ext uri="{BB962C8B-B14F-4D97-AF65-F5344CB8AC3E}">
        <p14:creationId xmlns:p14="http://schemas.microsoft.com/office/powerpoint/2010/main" val="622412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lvl="0"/>
            <a:fld id="{86CB4B4D-7CA3-9044-876B-883B54F8677D}" type="slidenum">
              <a:rPr lang="nl-BE" smtClean="0"/>
              <a:t>‹nr.›</a:t>
            </a:fld>
            <a:endParaRPr lang="nl-BE"/>
          </a:p>
        </p:txBody>
      </p:sp>
    </p:spTree>
    <p:extLst>
      <p:ext uri="{BB962C8B-B14F-4D97-AF65-F5344CB8AC3E}">
        <p14:creationId xmlns:p14="http://schemas.microsoft.com/office/powerpoint/2010/main" val="2022840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lvl="0"/>
            <a:fld id="{86CB4B4D-7CA3-9044-876B-883B54F8677D}" type="slidenum">
              <a:rPr lang="nl-BE" smtClean="0"/>
              <a:t>‹nr.›</a:t>
            </a:fld>
            <a:endParaRPr lang="nl-BE"/>
          </a:p>
        </p:txBody>
      </p:sp>
    </p:spTree>
    <p:extLst>
      <p:ext uri="{BB962C8B-B14F-4D97-AF65-F5344CB8AC3E}">
        <p14:creationId xmlns:p14="http://schemas.microsoft.com/office/powerpoint/2010/main" val="1647242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nl-NL" smtClean="0"/>
              <a:t>Klik om de stijl te bewerken</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smtClean="0"/>
              <a:pPr/>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fld id="{86CB4B4D-7CA3-9044-876B-883B54F8677D}" type="slidenum">
              <a:rPr lang="nl-BE" smtClean="0"/>
              <a:t>‹nr.›</a:t>
            </a:fld>
            <a:endParaRPr lang="nl-BE"/>
          </a:p>
        </p:txBody>
      </p:sp>
    </p:spTree>
    <p:extLst>
      <p:ext uri="{BB962C8B-B14F-4D97-AF65-F5344CB8AC3E}">
        <p14:creationId xmlns:p14="http://schemas.microsoft.com/office/powerpoint/2010/main" val="3072204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smtClean="0"/>
              <a:pPr/>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fld id="{86CB4B4D-7CA3-9044-876B-883B54F8677D}" type="slidenum">
              <a:rPr lang="nl-BE" smtClean="0"/>
              <a:t>‹nr.›</a:t>
            </a:fld>
            <a:endParaRPr lang="nl-BE"/>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208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B61BEF0D-F0BB-DE4B-95CE-6DB70DBA9567}" type="datetimeFigureOut">
              <a:rPr lang="en-US" smtClean="0"/>
              <a:pPr/>
              <a:t>10/2/2023</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lvl="0"/>
            <a:fld id="{86CB4B4D-7CA3-9044-876B-883B54F8677D}" type="slidenum">
              <a:rPr lang="nl-BE" smtClean="0"/>
              <a:t>‹nr.›</a:t>
            </a:fld>
            <a:endParaRPr lang="nl-BE"/>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301201"/>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Lst>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onthaal@cawhallevilvoorde.b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liselot.vandevelde@alexiusgrimbergen.broedersvanliefde.b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mailto:gina.demaeyer@alexiusgrimbergen.broedersvanliefde.be" TargetMode="External"/><Relationship Id="rId4" Type="http://schemas.openxmlformats.org/officeDocument/2006/relationships/hyperlink" Target="mailto:els.vansteenbergen@alexiusgrimbergen.broedersvanliefde.b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mailto:Camille.taelman@kamillus.broedersvanliefde.be"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www.youtube.com/watch?v=cjzOw_0Huy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868726" y="2348880"/>
            <a:ext cx="5985714" cy="1646302"/>
          </a:xfrm>
        </p:spPr>
        <p:txBody>
          <a:bodyPr>
            <a:normAutofit/>
          </a:bodyPr>
          <a:lstStyle/>
          <a:p>
            <a:r>
              <a:rPr lang="nl-BE" dirty="0" smtClean="0"/>
              <a:t>Mobiel Team </a:t>
            </a:r>
            <a:r>
              <a:rPr lang="nl-BE" dirty="0" err="1" smtClean="0"/>
              <a:t>SPPiT</a:t>
            </a:r>
            <a:endParaRPr lang="nl-BE" dirty="0"/>
          </a:p>
        </p:txBody>
      </p:sp>
      <p:sp>
        <p:nvSpPr>
          <p:cNvPr id="4" name="Ondertitel 3"/>
          <p:cNvSpPr>
            <a:spLocks noGrp="1"/>
          </p:cNvSpPr>
          <p:nvPr>
            <p:ph type="subTitle" idx="1"/>
          </p:nvPr>
        </p:nvSpPr>
        <p:spPr/>
        <p:txBody>
          <a:bodyPr/>
          <a:lstStyle/>
          <a:p>
            <a:r>
              <a:rPr lang="nl-BE" dirty="0" smtClean="0"/>
              <a:t>Mobiel behandelteam voor langdurige zorg aan huis </a:t>
            </a:r>
            <a:endParaRPr lang="nl-BE" dirty="0"/>
          </a:p>
        </p:txBody>
      </p:sp>
      <p:pic>
        <p:nvPicPr>
          <p:cNvPr id="5" name="image.png"/>
          <p:cNvPicPr/>
          <p:nvPr/>
        </p:nvPicPr>
        <p:blipFill>
          <a:blip r:embed="rId3">
            <a:extLst/>
          </a:blip>
          <a:stretch>
            <a:fillRect/>
          </a:stretch>
        </p:blipFill>
        <p:spPr>
          <a:xfrm>
            <a:off x="423387" y="4911009"/>
            <a:ext cx="1584176" cy="1512168"/>
          </a:xfrm>
          <a:prstGeom prst="rect">
            <a:avLst/>
          </a:prstGeom>
          <a:ln w="12700">
            <a:miter lim="400000"/>
          </a:ln>
        </p:spPr>
      </p:pic>
      <p:pic>
        <p:nvPicPr>
          <p:cNvPr id="6" name="image.jpg"/>
          <p:cNvPicPr/>
          <p:nvPr/>
        </p:nvPicPr>
        <p:blipFill>
          <a:blip r:embed="rId4">
            <a:extLst/>
          </a:blip>
          <a:stretch>
            <a:fillRect/>
          </a:stretch>
        </p:blipFill>
        <p:spPr>
          <a:xfrm>
            <a:off x="2411760" y="5208020"/>
            <a:ext cx="1610643" cy="1215157"/>
          </a:xfrm>
          <a:prstGeom prst="rect">
            <a:avLst/>
          </a:prstGeom>
          <a:ln w="12700">
            <a:miter lim="400000"/>
          </a:ln>
        </p:spPr>
      </p:pic>
    </p:spTree>
    <p:extLst>
      <p:ext uri="{BB962C8B-B14F-4D97-AF65-F5344CB8AC3E}">
        <p14:creationId xmlns:p14="http://schemas.microsoft.com/office/powerpoint/2010/main" val="1876398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srgbClr val="92D050"/>
                </a:solidFill>
              </a:rPr>
              <a:t>Voor wie? </a:t>
            </a:r>
            <a:endParaRPr lang="nl-BE" dirty="0">
              <a:solidFill>
                <a:srgbClr val="92D050"/>
              </a:solidFill>
            </a:endParaRPr>
          </a:p>
        </p:txBody>
      </p:sp>
      <p:graphicFrame>
        <p:nvGraphicFramePr>
          <p:cNvPr id="4" name="Tabel 3"/>
          <p:cNvGraphicFramePr>
            <a:graphicFrameLocks noGrp="1"/>
          </p:cNvGraphicFramePr>
          <p:nvPr>
            <p:extLst>
              <p:ext uri="{D42A27DB-BD31-4B8C-83A1-F6EECF244321}">
                <p14:modId xmlns:p14="http://schemas.microsoft.com/office/powerpoint/2010/main" val="1287125850"/>
              </p:ext>
            </p:extLst>
          </p:nvPr>
        </p:nvGraphicFramePr>
        <p:xfrm>
          <a:off x="683568" y="1844824"/>
          <a:ext cx="7776864" cy="4654664"/>
        </p:xfrm>
        <a:graphic>
          <a:graphicData uri="http://schemas.openxmlformats.org/drawingml/2006/table">
            <a:tbl>
              <a:tblPr firstRow="1" bandRow="1">
                <a:tableStyleId>{5940675A-B579-460E-94D1-54222C63F5DA}</a:tableStyleId>
              </a:tblPr>
              <a:tblGrid>
                <a:gridCol w="2592288">
                  <a:extLst>
                    <a:ext uri="{9D8B030D-6E8A-4147-A177-3AD203B41FA5}">
                      <a16:colId xmlns:a16="http://schemas.microsoft.com/office/drawing/2014/main" val="1987817180"/>
                    </a:ext>
                  </a:extLst>
                </a:gridCol>
                <a:gridCol w="2592288">
                  <a:extLst>
                    <a:ext uri="{9D8B030D-6E8A-4147-A177-3AD203B41FA5}">
                      <a16:colId xmlns:a16="http://schemas.microsoft.com/office/drawing/2014/main" val="2728202291"/>
                    </a:ext>
                  </a:extLst>
                </a:gridCol>
                <a:gridCol w="2592288">
                  <a:extLst>
                    <a:ext uri="{9D8B030D-6E8A-4147-A177-3AD203B41FA5}">
                      <a16:colId xmlns:a16="http://schemas.microsoft.com/office/drawing/2014/main" val="2029952856"/>
                    </a:ext>
                  </a:extLst>
                </a:gridCol>
              </a:tblGrid>
              <a:tr h="624358">
                <a:tc>
                  <a:txBody>
                    <a:bodyPr/>
                    <a:lstStyle/>
                    <a:p>
                      <a:r>
                        <a:rPr lang="nl-BE" dirty="0" err="1" smtClean="0"/>
                        <a:t>SPPiT</a:t>
                      </a:r>
                      <a:endParaRPr lang="nl-BE" dirty="0"/>
                    </a:p>
                  </a:txBody>
                  <a:tcPr/>
                </a:tc>
                <a:tc>
                  <a:txBody>
                    <a:bodyPr/>
                    <a:lstStyle/>
                    <a:p>
                      <a:r>
                        <a:rPr lang="nl-BE" dirty="0" err="1" smtClean="0"/>
                        <a:t>SPPiT</a:t>
                      </a:r>
                      <a:r>
                        <a:rPr lang="nl-BE" dirty="0" smtClean="0"/>
                        <a:t>-plus</a:t>
                      </a:r>
                      <a:endParaRPr lang="nl-BE" dirty="0"/>
                    </a:p>
                  </a:txBody>
                  <a:tcPr/>
                </a:tc>
                <a:tc>
                  <a:txBody>
                    <a:bodyPr/>
                    <a:lstStyle/>
                    <a:p>
                      <a:r>
                        <a:rPr lang="nl-BE" dirty="0" smtClean="0"/>
                        <a:t>BAZ </a:t>
                      </a:r>
                      <a:endParaRPr lang="nl-BE" dirty="0"/>
                    </a:p>
                  </a:txBody>
                  <a:tcPr/>
                </a:tc>
                <a:extLst>
                  <a:ext uri="{0D108BD9-81ED-4DB2-BD59-A6C34878D82A}">
                    <a16:rowId xmlns:a16="http://schemas.microsoft.com/office/drawing/2014/main" val="252573829"/>
                  </a:ext>
                </a:extLst>
              </a:tr>
              <a:tr h="4030306">
                <a:tc>
                  <a:txBody>
                    <a:bodyPr/>
                    <a:lstStyle/>
                    <a:p>
                      <a:pPr marL="318897" lvl="0" indent="-205740" defTabSz="905255">
                        <a:lnSpc>
                          <a:spcPct val="150000"/>
                        </a:lnSpc>
                        <a:spcBef>
                          <a:spcPts val="400"/>
                        </a:spcBef>
                        <a:defRPr sz="1800">
                          <a:solidFill>
                            <a:srgbClr val="000000"/>
                          </a:solidFill>
                        </a:defRPr>
                      </a:pPr>
                      <a:r>
                        <a:rPr lang="nl-BE" sz="1400" b="1" dirty="0" smtClean="0">
                          <a:solidFill>
                            <a:srgbClr val="2F2B20"/>
                          </a:solidFill>
                        </a:rPr>
                        <a:t>Volwassenen vanaf 16 jaar</a:t>
                      </a:r>
                    </a:p>
                    <a:p>
                      <a:pPr marL="318897" lvl="0" indent="-205740" defTabSz="905255">
                        <a:lnSpc>
                          <a:spcPct val="150000"/>
                        </a:lnSpc>
                        <a:spcBef>
                          <a:spcPts val="400"/>
                        </a:spcBef>
                        <a:defRPr sz="1800">
                          <a:solidFill>
                            <a:srgbClr val="000000"/>
                          </a:solidFill>
                        </a:defRPr>
                      </a:pPr>
                      <a:r>
                        <a:rPr lang="nl-BE" sz="1400" dirty="0" smtClean="0">
                          <a:solidFill>
                            <a:srgbClr val="2F2B20"/>
                          </a:solidFill>
                        </a:rPr>
                        <a:t>Wonende in de thuissituatie</a:t>
                      </a:r>
                      <a:r>
                        <a:rPr lang="nl-BE" sz="1400" baseline="0" dirty="0" smtClean="0">
                          <a:solidFill>
                            <a:srgbClr val="2F2B20"/>
                          </a:solidFill>
                        </a:rPr>
                        <a:t> </a:t>
                      </a:r>
                      <a:r>
                        <a:rPr lang="nl-BE" sz="1400" dirty="0" smtClean="0">
                          <a:solidFill>
                            <a:srgbClr val="2F2B20"/>
                          </a:solidFill>
                        </a:rPr>
                        <a:t>(</a:t>
                      </a:r>
                      <a:r>
                        <a:rPr lang="nl-BE" sz="1400" dirty="0" err="1" smtClean="0">
                          <a:solidFill>
                            <a:srgbClr val="2F2B20"/>
                          </a:solidFill>
                        </a:rPr>
                        <a:t>arrondisement</a:t>
                      </a:r>
                      <a:r>
                        <a:rPr lang="nl-BE" sz="1400" dirty="0" smtClean="0">
                          <a:solidFill>
                            <a:srgbClr val="2F2B20"/>
                          </a:solidFill>
                        </a:rPr>
                        <a:t> Halle-Vilvoorde)</a:t>
                      </a:r>
                    </a:p>
                    <a:p>
                      <a:pPr marL="318897" lvl="0" indent="-205740" defTabSz="905255">
                        <a:lnSpc>
                          <a:spcPct val="150000"/>
                        </a:lnSpc>
                        <a:spcBef>
                          <a:spcPts val="400"/>
                        </a:spcBef>
                        <a:defRPr sz="1800">
                          <a:solidFill>
                            <a:srgbClr val="000000"/>
                          </a:solidFill>
                        </a:defRPr>
                      </a:pPr>
                      <a:r>
                        <a:rPr lang="nl-BE" sz="1400" dirty="0" smtClean="0">
                          <a:solidFill>
                            <a:srgbClr val="2F2B20"/>
                          </a:solidFill>
                        </a:rPr>
                        <a:t>Met een nood aan begeleiding in de thuisomgeving ! </a:t>
                      </a:r>
                    </a:p>
                    <a:p>
                      <a:pPr marL="318897" lvl="0" indent="-205740" defTabSz="905255">
                        <a:lnSpc>
                          <a:spcPct val="150000"/>
                        </a:lnSpc>
                        <a:spcBef>
                          <a:spcPts val="400"/>
                        </a:spcBef>
                        <a:defRPr sz="1800">
                          <a:solidFill>
                            <a:srgbClr val="000000"/>
                          </a:solidFill>
                        </a:defRPr>
                      </a:pPr>
                      <a:r>
                        <a:rPr lang="nl-BE" sz="1400" dirty="0" smtClean="0">
                          <a:solidFill>
                            <a:srgbClr val="2F2B20"/>
                          </a:solidFill>
                        </a:rPr>
                        <a:t>Betreft een gekende, ernstige, langdurige  en complexe psychiatrische problematiek (of het vooruitzicht op…)</a:t>
                      </a:r>
                    </a:p>
                    <a:p>
                      <a:endParaRPr lang="nl-BE" dirty="0"/>
                    </a:p>
                  </a:txBody>
                  <a:tcPr/>
                </a:tc>
                <a:tc>
                  <a:txBody>
                    <a:bodyPr/>
                    <a:lstStyle/>
                    <a:p>
                      <a:pPr marL="318897" lvl="0" indent="-205740" defTabSz="905255">
                        <a:lnSpc>
                          <a:spcPct val="150000"/>
                        </a:lnSpc>
                        <a:spcBef>
                          <a:spcPts val="400"/>
                        </a:spcBef>
                        <a:defRPr sz="1800">
                          <a:solidFill>
                            <a:srgbClr val="000000"/>
                          </a:solidFill>
                        </a:defRPr>
                      </a:pPr>
                      <a:r>
                        <a:rPr lang="nl-BE" sz="1400" b="1" dirty="0" smtClean="0">
                          <a:solidFill>
                            <a:srgbClr val="2F2B20"/>
                          </a:solidFill>
                        </a:rPr>
                        <a:t>60-plussers</a:t>
                      </a:r>
                    </a:p>
                    <a:p>
                      <a:pPr marL="113157" lvl="0" indent="0" defTabSz="905255">
                        <a:lnSpc>
                          <a:spcPct val="150000"/>
                        </a:lnSpc>
                        <a:spcBef>
                          <a:spcPts val="400"/>
                        </a:spcBef>
                        <a:buFont typeface="Arial" panose="020B0604020202020204" pitchFamily="34" charset="0"/>
                        <a:buNone/>
                        <a:defRPr sz="1800">
                          <a:solidFill>
                            <a:srgbClr val="000000"/>
                          </a:solidFill>
                        </a:defRPr>
                      </a:pPr>
                      <a:r>
                        <a:rPr lang="nl-BE" sz="1400" dirty="0" smtClean="0">
                          <a:solidFill>
                            <a:srgbClr val="2F2B20"/>
                          </a:solidFill>
                        </a:rPr>
                        <a:t>In de thuissituatie (niet WZC)</a:t>
                      </a:r>
                    </a:p>
                    <a:p>
                      <a:pPr marL="113157" lvl="0" indent="0" defTabSz="905255">
                        <a:lnSpc>
                          <a:spcPct val="150000"/>
                        </a:lnSpc>
                        <a:spcBef>
                          <a:spcPts val="400"/>
                        </a:spcBef>
                        <a:buFont typeface="Arial" panose="020B0604020202020204" pitchFamily="34" charset="0"/>
                        <a:buNone/>
                        <a:defRPr sz="1800">
                          <a:solidFill>
                            <a:srgbClr val="000000"/>
                          </a:solidFill>
                        </a:defRPr>
                      </a:pPr>
                      <a:r>
                        <a:rPr lang="nl-BE" sz="1400" dirty="0" smtClean="0">
                          <a:solidFill>
                            <a:srgbClr val="2F2B20"/>
                          </a:solidFill>
                        </a:rPr>
                        <a:t>Vermoeden van psychische problematiek</a:t>
                      </a:r>
                    </a:p>
                    <a:p>
                      <a:pPr marL="113157" lvl="0" indent="0" defTabSz="905255">
                        <a:lnSpc>
                          <a:spcPct val="150000"/>
                        </a:lnSpc>
                        <a:spcBef>
                          <a:spcPts val="400"/>
                        </a:spcBef>
                        <a:buFont typeface="Arial" panose="020B0604020202020204" pitchFamily="34" charset="0"/>
                        <a:buNone/>
                        <a:defRPr sz="1800">
                          <a:solidFill>
                            <a:srgbClr val="000000"/>
                          </a:solidFill>
                        </a:defRPr>
                      </a:pPr>
                      <a:r>
                        <a:rPr lang="nl-BE" sz="1400" dirty="0" smtClean="0">
                          <a:solidFill>
                            <a:srgbClr val="2F2B20"/>
                          </a:solidFill>
                        </a:rPr>
                        <a:t>Wonend in netwerk </a:t>
                      </a:r>
                      <a:r>
                        <a:rPr lang="nl-BE" sz="1400" dirty="0" err="1" smtClean="0">
                          <a:solidFill>
                            <a:srgbClr val="2F2B20"/>
                          </a:solidFill>
                        </a:rPr>
                        <a:t>SaVHA</a:t>
                      </a:r>
                      <a:r>
                        <a:rPr lang="nl-BE" sz="1400" dirty="0" smtClean="0">
                          <a:solidFill>
                            <a:srgbClr val="2F2B20"/>
                          </a:solidFill>
                        </a:rPr>
                        <a:t>?!</a:t>
                      </a:r>
                    </a:p>
                    <a:p>
                      <a:pPr marL="113157" lvl="0" indent="0" defTabSz="905255">
                        <a:lnSpc>
                          <a:spcPct val="150000"/>
                        </a:lnSpc>
                        <a:spcBef>
                          <a:spcPts val="400"/>
                        </a:spcBef>
                        <a:buFont typeface="Arial" panose="020B0604020202020204" pitchFamily="34" charset="0"/>
                        <a:buNone/>
                        <a:defRPr sz="1800">
                          <a:solidFill>
                            <a:srgbClr val="000000"/>
                          </a:solidFill>
                        </a:defRPr>
                      </a:pPr>
                      <a:r>
                        <a:rPr lang="nl-BE" sz="1400" dirty="0" smtClean="0">
                          <a:solidFill>
                            <a:srgbClr val="2F2B20"/>
                          </a:solidFill>
                        </a:rPr>
                        <a:t>Moeilijk of geen zorg toelaten</a:t>
                      </a:r>
                    </a:p>
                    <a:p>
                      <a:pPr marL="113157" lvl="0" indent="0" defTabSz="905255">
                        <a:lnSpc>
                          <a:spcPct val="150000"/>
                        </a:lnSpc>
                        <a:spcBef>
                          <a:spcPts val="400"/>
                        </a:spcBef>
                        <a:buFont typeface="Arial" panose="020B0604020202020204" pitchFamily="34" charset="0"/>
                        <a:buNone/>
                        <a:defRPr sz="1800">
                          <a:solidFill>
                            <a:srgbClr val="000000"/>
                          </a:solidFill>
                        </a:defRPr>
                      </a:pPr>
                      <a:r>
                        <a:rPr lang="nl-BE" sz="1400" dirty="0" smtClean="0">
                          <a:solidFill>
                            <a:srgbClr val="2F2B20"/>
                          </a:solidFill>
                        </a:rPr>
                        <a:t>Geen of ontoereikend zorgnetwerk</a:t>
                      </a:r>
                    </a:p>
                    <a:p>
                      <a:endParaRPr lang="nl-BE" dirty="0"/>
                    </a:p>
                  </a:txBody>
                  <a:tcPr/>
                </a:tc>
                <a:tc>
                  <a:txBody>
                    <a:bodyPr/>
                    <a:lstStyle/>
                    <a:p>
                      <a:pPr>
                        <a:lnSpc>
                          <a:spcPct val="150000"/>
                        </a:lnSpc>
                      </a:pPr>
                      <a:r>
                        <a:rPr lang="nl-BE" sz="1400" b="1" dirty="0" smtClean="0"/>
                        <a:t>Volwassenen vanaf 18 jaar</a:t>
                      </a:r>
                    </a:p>
                    <a:p>
                      <a:pPr>
                        <a:lnSpc>
                          <a:spcPct val="150000"/>
                        </a:lnSpc>
                      </a:pPr>
                      <a:r>
                        <a:rPr lang="nl-BE" sz="1400" dirty="0" smtClean="0"/>
                        <a:t>Gehuisvest in sociale</a:t>
                      </a:r>
                      <a:r>
                        <a:rPr lang="nl-BE" sz="1400" baseline="0" dirty="0" smtClean="0"/>
                        <a:t> woning</a:t>
                      </a:r>
                    </a:p>
                    <a:p>
                      <a:pPr>
                        <a:lnSpc>
                          <a:spcPct val="150000"/>
                        </a:lnSpc>
                      </a:pPr>
                      <a:r>
                        <a:rPr lang="nl-BE" sz="1400" baseline="0" dirty="0" smtClean="0"/>
                        <a:t>Vermoeden van ernstige, complexe psychiatrische problematiek </a:t>
                      </a:r>
                    </a:p>
                    <a:p>
                      <a:pPr>
                        <a:lnSpc>
                          <a:spcPct val="150000"/>
                        </a:lnSpc>
                      </a:pPr>
                      <a:r>
                        <a:rPr lang="nl-BE" sz="1400" baseline="0" dirty="0" smtClean="0"/>
                        <a:t>Problemen op andere levensdomeinen</a:t>
                      </a:r>
                    </a:p>
                    <a:p>
                      <a:pPr>
                        <a:lnSpc>
                          <a:spcPct val="150000"/>
                        </a:lnSpc>
                      </a:pPr>
                      <a:r>
                        <a:rPr lang="nl-BE" sz="1400" baseline="0" dirty="0" smtClean="0"/>
                        <a:t>Inadequate hulpverlening/netwerk afwezig </a:t>
                      </a:r>
                    </a:p>
                    <a:p>
                      <a:pPr>
                        <a:lnSpc>
                          <a:spcPct val="150000"/>
                        </a:lnSpc>
                      </a:pPr>
                      <a:r>
                        <a:rPr lang="nl-BE" sz="1400" baseline="0" dirty="0" smtClean="0"/>
                        <a:t>Zorgwekkende </a:t>
                      </a:r>
                      <a:r>
                        <a:rPr lang="nl-BE" sz="1400" baseline="0" dirty="0" err="1" smtClean="0"/>
                        <a:t>zorgmijders</a:t>
                      </a:r>
                      <a:r>
                        <a:rPr lang="nl-BE" sz="1400" baseline="0" dirty="0" smtClean="0"/>
                        <a:t> </a:t>
                      </a:r>
                      <a:endParaRPr lang="nl-BE" sz="1400" dirty="0"/>
                    </a:p>
                  </a:txBody>
                  <a:tcPr/>
                </a:tc>
                <a:extLst>
                  <a:ext uri="{0D108BD9-81ED-4DB2-BD59-A6C34878D82A}">
                    <a16:rowId xmlns:a16="http://schemas.microsoft.com/office/drawing/2014/main" val="917016510"/>
                  </a:ext>
                </a:extLst>
              </a:tr>
            </a:tbl>
          </a:graphicData>
        </a:graphic>
      </p:graphicFrame>
    </p:spTree>
    <p:extLst>
      <p:ext uri="{BB962C8B-B14F-4D97-AF65-F5344CB8AC3E}">
        <p14:creationId xmlns:p14="http://schemas.microsoft.com/office/powerpoint/2010/main" val="3734802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srgbClr val="92D050"/>
                </a:solidFill>
              </a:rPr>
              <a:t>Specifieke accenten </a:t>
            </a:r>
            <a:endParaRPr lang="nl-BE" dirty="0">
              <a:solidFill>
                <a:srgbClr val="92D050"/>
              </a:solidFill>
            </a:endParaRPr>
          </a:p>
        </p:txBody>
      </p:sp>
      <p:graphicFrame>
        <p:nvGraphicFramePr>
          <p:cNvPr id="4" name="Tabel 3"/>
          <p:cNvGraphicFramePr>
            <a:graphicFrameLocks noGrp="1"/>
          </p:cNvGraphicFramePr>
          <p:nvPr>
            <p:extLst>
              <p:ext uri="{D42A27DB-BD31-4B8C-83A1-F6EECF244321}">
                <p14:modId xmlns:p14="http://schemas.microsoft.com/office/powerpoint/2010/main" val="1833086753"/>
              </p:ext>
            </p:extLst>
          </p:nvPr>
        </p:nvGraphicFramePr>
        <p:xfrm>
          <a:off x="539552" y="1916832"/>
          <a:ext cx="8280918" cy="4680520"/>
        </p:xfrm>
        <a:graphic>
          <a:graphicData uri="http://schemas.openxmlformats.org/drawingml/2006/table">
            <a:tbl>
              <a:tblPr firstRow="1" bandRow="1">
                <a:tableStyleId>{5940675A-B579-460E-94D1-54222C63F5DA}</a:tableStyleId>
              </a:tblPr>
              <a:tblGrid>
                <a:gridCol w="2760306">
                  <a:extLst>
                    <a:ext uri="{9D8B030D-6E8A-4147-A177-3AD203B41FA5}">
                      <a16:colId xmlns:a16="http://schemas.microsoft.com/office/drawing/2014/main" val="2374796258"/>
                    </a:ext>
                  </a:extLst>
                </a:gridCol>
                <a:gridCol w="2760306">
                  <a:extLst>
                    <a:ext uri="{9D8B030D-6E8A-4147-A177-3AD203B41FA5}">
                      <a16:colId xmlns:a16="http://schemas.microsoft.com/office/drawing/2014/main" val="2717854442"/>
                    </a:ext>
                  </a:extLst>
                </a:gridCol>
                <a:gridCol w="2760306">
                  <a:extLst>
                    <a:ext uri="{9D8B030D-6E8A-4147-A177-3AD203B41FA5}">
                      <a16:colId xmlns:a16="http://schemas.microsoft.com/office/drawing/2014/main" val="2150274723"/>
                    </a:ext>
                  </a:extLst>
                </a:gridCol>
              </a:tblGrid>
              <a:tr h="728525">
                <a:tc>
                  <a:txBody>
                    <a:bodyPr/>
                    <a:lstStyle/>
                    <a:p>
                      <a:r>
                        <a:rPr lang="nl-BE" dirty="0" err="1" smtClean="0"/>
                        <a:t>SPPiT</a:t>
                      </a:r>
                      <a:r>
                        <a:rPr lang="nl-BE" dirty="0" smtClean="0"/>
                        <a:t> </a:t>
                      </a:r>
                      <a:endParaRPr lang="nl-BE" dirty="0"/>
                    </a:p>
                  </a:txBody>
                  <a:tcPr/>
                </a:tc>
                <a:tc>
                  <a:txBody>
                    <a:bodyPr/>
                    <a:lstStyle/>
                    <a:p>
                      <a:r>
                        <a:rPr lang="nl-BE" dirty="0" err="1" smtClean="0"/>
                        <a:t>SPPiT</a:t>
                      </a:r>
                      <a:r>
                        <a:rPr lang="nl-BE" dirty="0" smtClean="0"/>
                        <a:t>-plus</a:t>
                      </a:r>
                      <a:endParaRPr lang="nl-BE" dirty="0"/>
                    </a:p>
                  </a:txBody>
                  <a:tcPr/>
                </a:tc>
                <a:tc>
                  <a:txBody>
                    <a:bodyPr/>
                    <a:lstStyle/>
                    <a:p>
                      <a:r>
                        <a:rPr lang="nl-BE" dirty="0" smtClean="0"/>
                        <a:t>BAZ</a:t>
                      </a:r>
                      <a:endParaRPr lang="nl-BE" dirty="0"/>
                    </a:p>
                  </a:txBody>
                  <a:tcPr/>
                </a:tc>
                <a:extLst>
                  <a:ext uri="{0D108BD9-81ED-4DB2-BD59-A6C34878D82A}">
                    <a16:rowId xmlns:a16="http://schemas.microsoft.com/office/drawing/2014/main" val="3552542306"/>
                  </a:ext>
                </a:extLst>
              </a:tr>
              <a:tr h="3951995">
                <a:tc>
                  <a:txBody>
                    <a:bodyPr/>
                    <a:lstStyle/>
                    <a:p>
                      <a:r>
                        <a:rPr lang="nl-BE" dirty="0" smtClean="0"/>
                        <a:t>Complexe, langdurige</a:t>
                      </a:r>
                      <a:r>
                        <a:rPr lang="nl-BE" baseline="0" dirty="0" smtClean="0"/>
                        <a:t> psychiatrische problematiek </a:t>
                      </a:r>
                    </a:p>
                    <a:p>
                      <a:endParaRPr lang="nl-BE" baseline="0" dirty="0" smtClean="0"/>
                    </a:p>
                    <a:p>
                      <a:endParaRPr lang="nl-BE" dirty="0"/>
                    </a:p>
                  </a:txBody>
                  <a:tcPr/>
                </a:tc>
                <a:tc>
                  <a:txBody>
                    <a:bodyPr/>
                    <a:lstStyle/>
                    <a:p>
                      <a:r>
                        <a:rPr lang="nl-BE" baseline="0" dirty="0" smtClean="0"/>
                        <a:t>Voor ouderen met vermoeden van psychische kwetsbaarheid</a:t>
                      </a:r>
                    </a:p>
                    <a:p>
                      <a:r>
                        <a:rPr lang="nl-BE" baseline="0" dirty="0" smtClean="0"/>
                        <a:t>Die zorg mijden/de weg moeilijk vinden naar zorg  </a:t>
                      </a:r>
                    </a:p>
                    <a:p>
                      <a:endParaRPr lang="nl-BE" baseline="0" dirty="0" smtClean="0"/>
                    </a:p>
                    <a:p>
                      <a:r>
                        <a:rPr lang="nl-BE" baseline="0" dirty="0" smtClean="0"/>
                        <a:t>Aanklampend werken wanneer nodig</a:t>
                      </a:r>
                    </a:p>
                    <a:p>
                      <a:endParaRPr lang="nl-BE" baseline="0" dirty="0" smtClean="0"/>
                    </a:p>
                    <a:p>
                      <a:endParaRPr lang="nl-BE" dirty="0"/>
                    </a:p>
                  </a:txBody>
                  <a:tcPr/>
                </a:tc>
                <a:tc>
                  <a:txBody>
                    <a:bodyPr/>
                    <a:lstStyle/>
                    <a:p>
                      <a:r>
                        <a:rPr lang="nl-BE" dirty="0" smtClean="0"/>
                        <a:t>Aanklampend</a:t>
                      </a:r>
                      <a:r>
                        <a:rPr lang="nl-BE" baseline="0" dirty="0" smtClean="0"/>
                        <a:t> voor personen met psychische kwetsbaarheid om uithuiszetting te voorkomen </a:t>
                      </a:r>
                    </a:p>
                    <a:p>
                      <a:endParaRPr lang="nl-BE" baseline="0" dirty="0" smtClean="0"/>
                    </a:p>
                    <a:p>
                      <a:r>
                        <a:rPr lang="nl-BE" baseline="0" dirty="0" smtClean="0"/>
                        <a:t>Die zorg mijden/de weg moeilijk vinden naar zorg</a:t>
                      </a:r>
                    </a:p>
                    <a:p>
                      <a:endParaRPr lang="nl-BE" baseline="0" dirty="0" smtClean="0"/>
                    </a:p>
                    <a:p>
                      <a:r>
                        <a:rPr lang="nl-BE" baseline="0" dirty="0" smtClean="0"/>
                        <a:t> </a:t>
                      </a:r>
                      <a:endParaRPr lang="nl-BE" dirty="0"/>
                    </a:p>
                  </a:txBody>
                  <a:tcPr/>
                </a:tc>
                <a:extLst>
                  <a:ext uri="{0D108BD9-81ED-4DB2-BD59-A6C34878D82A}">
                    <a16:rowId xmlns:a16="http://schemas.microsoft.com/office/drawing/2014/main" val="425519986"/>
                  </a:ext>
                </a:extLst>
              </a:tr>
            </a:tbl>
          </a:graphicData>
        </a:graphic>
      </p:graphicFrame>
    </p:spTree>
    <p:extLst>
      <p:ext uri="{BB962C8B-B14F-4D97-AF65-F5344CB8AC3E}">
        <p14:creationId xmlns:p14="http://schemas.microsoft.com/office/powerpoint/2010/main" val="75133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srgbClr val="92D050"/>
                </a:solidFill>
              </a:rPr>
              <a:t>Overkoepelende accenten </a:t>
            </a:r>
            <a:br>
              <a:rPr lang="nl-BE" dirty="0" smtClean="0">
                <a:solidFill>
                  <a:srgbClr val="92D050"/>
                </a:solidFill>
              </a:rPr>
            </a:br>
            <a:r>
              <a:rPr lang="nl-BE" dirty="0" smtClean="0">
                <a:solidFill>
                  <a:srgbClr val="92D050"/>
                </a:solidFill>
              </a:rPr>
              <a:t>(</a:t>
            </a:r>
            <a:r>
              <a:rPr lang="nl-BE" dirty="0" err="1" smtClean="0">
                <a:solidFill>
                  <a:srgbClr val="92D050"/>
                </a:solidFill>
              </a:rPr>
              <a:t>SPPiT</a:t>
            </a:r>
            <a:r>
              <a:rPr lang="nl-BE" dirty="0" smtClean="0">
                <a:solidFill>
                  <a:srgbClr val="92D050"/>
                </a:solidFill>
              </a:rPr>
              <a:t>, </a:t>
            </a:r>
            <a:r>
              <a:rPr lang="nl-BE" dirty="0" err="1" smtClean="0">
                <a:solidFill>
                  <a:srgbClr val="92D050"/>
                </a:solidFill>
              </a:rPr>
              <a:t>SPPit</a:t>
            </a:r>
            <a:r>
              <a:rPr lang="nl-BE" dirty="0" smtClean="0">
                <a:solidFill>
                  <a:srgbClr val="92D050"/>
                </a:solidFill>
              </a:rPr>
              <a:t>-plus, </a:t>
            </a:r>
            <a:r>
              <a:rPr lang="nl-BE" dirty="0" err="1" smtClean="0">
                <a:solidFill>
                  <a:srgbClr val="92D050"/>
                </a:solidFill>
              </a:rPr>
              <a:t>baz</a:t>
            </a:r>
            <a:r>
              <a:rPr lang="nl-BE" dirty="0">
                <a:solidFill>
                  <a:srgbClr val="92D050"/>
                </a:solidFill>
              </a:rPr>
              <a:t>)</a:t>
            </a:r>
            <a:r>
              <a:rPr lang="nl-BE" dirty="0" smtClean="0">
                <a:solidFill>
                  <a:srgbClr val="92D050"/>
                </a:solidFill>
              </a:rPr>
              <a:t> </a:t>
            </a:r>
            <a:endParaRPr lang="nl-BE" dirty="0">
              <a:solidFill>
                <a:srgbClr val="92D050"/>
              </a:solidFill>
            </a:endParaRPr>
          </a:p>
        </p:txBody>
      </p:sp>
      <p:sp>
        <p:nvSpPr>
          <p:cNvPr id="3" name="Tijdelijke aanduiding voor inhoud 2"/>
          <p:cNvSpPr>
            <a:spLocks noGrp="1"/>
          </p:cNvSpPr>
          <p:nvPr>
            <p:ph idx="1"/>
          </p:nvPr>
        </p:nvSpPr>
        <p:spPr/>
        <p:txBody>
          <a:bodyPr/>
          <a:lstStyle/>
          <a:p>
            <a:r>
              <a:rPr lang="nl-BE" dirty="0" smtClean="0"/>
              <a:t>Cliënt centraal </a:t>
            </a:r>
          </a:p>
          <a:p>
            <a:r>
              <a:rPr lang="nl-BE" dirty="0" smtClean="0"/>
              <a:t>Flexibel </a:t>
            </a:r>
          </a:p>
          <a:p>
            <a:r>
              <a:rPr lang="nl-BE" dirty="0" smtClean="0"/>
              <a:t>Geïntegreerd </a:t>
            </a:r>
          </a:p>
          <a:p>
            <a:r>
              <a:rPr lang="nl-BE" dirty="0" smtClean="0"/>
              <a:t>Focus op herstel </a:t>
            </a:r>
          </a:p>
          <a:p>
            <a:r>
              <a:rPr lang="nl-BE" dirty="0" smtClean="0"/>
              <a:t>Coördinatie </a:t>
            </a:r>
          </a:p>
          <a:p>
            <a:r>
              <a:rPr lang="nl-BE" dirty="0" smtClean="0"/>
              <a:t>Coaching (hulpverleners/mantelzorgers/familie/…)</a:t>
            </a:r>
          </a:p>
          <a:p>
            <a:r>
              <a:rPr lang="nl-BE" dirty="0" smtClean="0"/>
              <a:t>Geen therapie</a:t>
            </a:r>
          </a:p>
          <a:p>
            <a:r>
              <a:rPr lang="nl-BE" dirty="0" smtClean="0"/>
              <a:t>Geen crisis </a:t>
            </a:r>
          </a:p>
        </p:txBody>
      </p:sp>
    </p:spTree>
    <p:extLst>
      <p:ext uri="{BB962C8B-B14F-4D97-AF65-F5344CB8AC3E}">
        <p14:creationId xmlns:p14="http://schemas.microsoft.com/office/powerpoint/2010/main" val="2385352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solidFill>
                  <a:srgbClr val="92D050"/>
                </a:solidFill>
              </a:rPr>
              <a:t>AAnmelden</a:t>
            </a:r>
            <a:endParaRPr lang="nl-BE" dirty="0">
              <a:solidFill>
                <a:srgbClr val="92D050"/>
              </a:solidFill>
            </a:endParaRPr>
          </a:p>
        </p:txBody>
      </p:sp>
      <p:graphicFrame>
        <p:nvGraphicFramePr>
          <p:cNvPr id="4" name="Tabel 3"/>
          <p:cNvGraphicFramePr>
            <a:graphicFrameLocks noGrp="1"/>
          </p:cNvGraphicFramePr>
          <p:nvPr>
            <p:extLst>
              <p:ext uri="{D42A27DB-BD31-4B8C-83A1-F6EECF244321}">
                <p14:modId xmlns:p14="http://schemas.microsoft.com/office/powerpoint/2010/main" val="2061962713"/>
              </p:ext>
            </p:extLst>
          </p:nvPr>
        </p:nvGraphicFramePr>
        <p:xfrm>
          <a:off x="251520" y="1916832"/>
          <a:ext cx="8712966" cy="4536504"/>
        </p:xfrm>
        <a:graphic>
          <a:graphicData uri="http://schemas.openxmlformats.org/drawingml/2006/table">
            <a:tbl>
              <a:tblPr firstRow="1" bandRow="1">
                <a:tableStyleId>{5940675A-B579-460E-94D1-54222C63F5DA}</a:tableStyleId>
              </a:tblPr>
              <a:tblGrid>
                <a:gridCol w="2904322">
                  <a:extLst>
                    <a:ext uri="{9D8B030D-6E8A-4147-A177-3AD203B41FA5}">
                      <a16:colId xmlns:a16="http://schemas.microsoft.com/office/drawing/2014/main" val="1933291718"/>
                    </a:ext>
                  </a:extLst>
                </a:gridCol>
                <a:gridCol w="2904322">
                  <a:extLst>
                    <a:ext uri="{9D8B030D-6E8A-4147-A177-3AD203B41FA5}">
                      <a16:colId xmlns:a16="http://schemas.microsoft.com/office/drawing/2014/main" val="2526844654"/>
                    </a:ext>
                  </a:extLst>
                </a:gridCol>
                <a:gridCol w="2904322">
                  <a:extLst>
                    <a:ext uri="{9D8B030D-6E8A-4147-A177-3AD203B41FA5}">
                      <a16:colId xmlns:a16="http://schemas.microsoft.com/office/drawing/2014/main" val="1627916118"/>
                    </a:ext>
                  </a:extLst>
                </a:gridCol>
              </a:tblGrid>
              <a:tr h="535574">
                <a:tc>
                  <a:txBody>
                    <a:bodyPr/>
                    <a:lstStyle/>
                    <a:p>
                      <a:r>
                        <a:rPr lang="nl-BE" dirty="0" err="1" smtClean="0"/>
                        <a:t>SPPiT</a:t>
                      </a:r>
                      <a:endParaRPr lang="nl-BE" dirty="0"/>
                    </a:p>
                  </a:txBody>
                  <a:tcPr/>
                </a:tc>
                <a:tc>
                  <a:txBody>
                    <a:bodyPr/>
                    <a:lstStyle/>
                    <a:p>
                      <a:r>
                        <a:rPr lang="nl-BE" dirty="0" err="1" smtClean="0"/>
                        <a:t>SPPiT</a:t>
                      </a:r>
                      <a:r>
                        <a:rPr lang="nl-BE" dirty="0" smtClean="0"/>
                        <a:t>-plus</a:t>
                      </a:r>
                      <a:endParaRPr lang="nl-BE" dirty="0"/>
                    </a:p>
                  </a:txBody>
                  <a:tcPr/>
                </a:tc>
                <a:tc>
                  <a:txBody>
                    <a:bodyPr/>
                    <a:lstStyle/>
                    <a:p>
                      <a:r>
                        <a:rPr lang="nl-BE" dirty="0" smtClean="0"/>
                        <a:t>BAZ </a:t>
                      </a:r>
                      <a:endParaRPr lang="nl-BE" dirty="0"/>
                    </a:p>
                  </a:txBody>
                  <a:tcPr/>
                </a:tc>
                <a:extLst>
                  <a:ext uri="{0D108BD9-81ED-4DB2-BD59-A6C34878D82A}">
                    <a16:rowId xmlns:a16="http://schemas.microsoft.com/office/drawing/2014/main" val="2178521668"/>
                  </a:ext>
                </a:extLst>
              </a:tr>
              <a:tr h="4000930">
                <a:tc>
                  <a:txBody>
                    <a:bodyPr/>
                    <a:lstStyle/>
                    <a:p>
                      <a:r>
                        <a:rPr lang="nl-BE" sz="1700" dirty="0" smtClean="0"/>
                        <a:t>Aanmeldpunt Mentaal</a:t>
                      </a:r>
                      <a:r>
                        <a:rPr lang="nl-BE" sz="1700" baseline="0" dirty="0" smtClean="0"/>
                        <a:t> Welzijn </a:t>
                      </a:r>
                    </a:p>
                    <a:p>
                      <a:r>
                        <a:rPr lang="nl-BE" sz="1700" baseline="0" dirty="0" smtClean="0"/>
                        <a:t>(0800 13 500)</a:t>
                      </a:r>
                    </a:p>
                    <a:p>
                      <a:endParaRPr lang="nl-BE" sz="1700" baseline="0" dirty="0" smtClean="0"/>
                    </a:p>
                    <a:p>
                      <a:r>
                        <a:rPr lang="nl-BE" sz="1700" baseline="0" dirty="0" smtClean="0"/>
                        <a:t>OF </a:t>
                      </a:r>
                    </a:p>
                    <a:p>
                      <a:endParaRPr lang="nl-BE" sz="1700" baseline="0" dirty="0" smtClean="0"/>
                    </a:p>
                    <a:p>
                      <a:r>
                        <a:rPr lang="nl-BE" sz="1700" baseline="0" dirty="0" smtClean="0"/>
                        <a:t>Rechtstreeks via aanmeldtelefoon </a:t>
                      </a:r>
                    </a:p>
                    <a:p>
                      <a:r>
                        <a:rPr lang="nl-BE" sz="1700" baseline="0" dirty="0" smtClean="0"/>
                        <a:t>(02 270 10 57)</a:t>
                      </a:r>
                    </a:p>
                    <a:p>
                      <a:endParaRPr lang="nl-BE" sz="1700" baseline="0" dirty="0" smtClean="0"/>
                    </a:p>
                    <a:p>
                      <a:r>
                        <a:rPr lang="nl-BE" sz="1700" baseline="0" dirty="0" smtClean="0"/>
                        <a:t>Ma-vrij van 9u-17u</a:t>
                      </a:r>
                      <a:endParaRPr lang="nl-BE" sz="1700" dirty="0"/>
                    </a:p>
                  </a:txBody>
                  <a:tcPr/>
                </a:tc>
                <a:tc>
                  <a:txBody>
                    <a:bodyPr/>
                    <a:lstStyle/>
                    <a:p>
                      <a:r>
                        <a:rPr lang="nl-BE" sz="1700" dirty="0" smtClean="0"/>
                        <a:t>Aanmeldpunt Mentaal Welzijn </a:t>
                      </a:r>
                    </a:p>
                    <a:p>
                      <a:r>
                        <a:rPr lang="nl-BE" sz="1700" dirty="0" smtClean="0"/>
                        <a:t>(0800 13</a:t>
                      </a:r>
                      <a:r>
                        <a:rPr lang="nl-BE" sz="1700" baseline="0" dirty="0" smtClean="0"/>
                        <a:t> 500)</a:t>
                      </a:r>
                    </a:p>
                    <a:p>
                      <a:endParaRPr lang="nl-BE" sz="1700" baseline="0" dirty="0" smtClean="0"/>
                    </a:p>
                    <a:p>
                      <a:endParaRPr lang="nl-BE" sz="1700" baseline="0" dirty="0" smtClean="0"/>
                    </a:p>
                    <a:p>
                      <a:endParaRPr lang="nl-BE" sz="1700" baseline="0" dirty="0" smtClean="0"/>
                    </a:p>
                    <a:p>
                      <a:endParaRPr lang="nl-BE" sz="1700" baseline="0" dirty="0" smtClean="0"/>
                    </a:p>
                    <a:p>
                      <a:endParaRPr lang="nl-BE" sz="1700" baseline="0" dirty="0" smtClean="0"/>
                    </a:p>
                    <a:p>
                      <a:endParaRPr lang="nl-BE" sz="1700" baseline="0" dirty="0" smtClean="0"/>
                    </a:p>
                    <a:p>
                      <a:endParaRPr lang="nl-BE" sz="1700" baseline="0" dirty="0" smtClean="0"/>
                    </a:p>
                    <a:p>
                      <a:r>
                        <a:rPr lang="nl-BE" sz="1700" baseline="0" dirty="0" smtClean="0"/>
                        <a:t>Ma-vrij van 9u-17u</a:t>
                      </a:r>
                      <a:endParaRPr lang="nl-BE" sz="1700" dirty="0"/>
                    </a:p>
                  </a:txBody>
                  <a:tcPr/>
                </a:tc>
                <a:tc>
                  <a:txBody>
                    <a:bodyPr/>
                    <a:lstStyle/>
                    <a:p>
                      <a:r>
                        <a:rPr lang="nl-BE" sz="1700" u="sng" dirty="0" smtClean="0"/>
                        <a:t>Exclusief</a:t>
                      </a:r>
                      <a:r>
                        <a:rPr lang="nl-BE" sz="1700" u="none" baseline="0" dirty="0" smtClean="0"/>
                        <a:t> door sociale verhuurkantoren </a:t>
                      </a:r>
                    </a:p>
                    <a:p>
                      <a:endParaRPr lang="nl-BE" sz="1700" u="none" baseline="0" dirty="0" smtClean="0"/>
                    </a:p>
                    <a:p>
                      <a:r>
                        <a:rPr lang="nl-BE" sz="1700" u="none" baseline="0" dirty="0" smtClean="0"/>
                        <a:t>Via aanmeldingsformulier Woonbegeleiding CAW </a:t>
                      </a:r>
                    </a:p>
                    <a:p>
                      <a:endParaRPr lang="nl-BE" sz="1700" u="none" baseline="0" dirty="0" smtClean="0"/>
                    </a:p>
                    <a:p>
                      <a:r>
                        <a:rPr lang="nl-BE" sz="1700" u="none" baseline="0" dirty="0" smtClean="0">
                          <a:hlinkClick r:id="rId3"/>
                        </a:rPr>
                        <a:t>onthaal@cawhallevilvoorde.be</a:t>
                      </a:r>
                      <a:endParaRPr lang="nl-BE" sz="1700" u="none" baseline="0" dirty="0" smtClean="0"/>
                    </a:p>
                    <a:p>
                      <a:endParaRPr lang="nl-BE" sz="1700" u="none" baseline="0" dirty="0" smtClean="0"/>
                    </a:p>
                    <a:p>
                      <a:r>
                        <a:rPr lang="nl-BE" sz="1700" u="none" baseline="0" dirty="0" smtClean="0"/>
                        <a:t>Woonbegeleiders CAW maken inschatting en sturen door </a:t>
                      </a:r>
                      <a:endParaRPr lang="nl-BE" sz="1700" u="sng" dirty="0"/>
                    </a:p>
                  </a:txBody>
                  <a:tcPr/>
                </a:tc>
                <a:extLst>
                  <a:ext uri="{0D108BD9-81ED-4DB2-BD59-A6C34878D82A}">
                    <a16:rowId xmlns:a16="http://schemas.microsoft.com/office/drawing/2014/main" val="3700792362"/>
                  </a:ext>
                </a:extLst>
              </a:tr>
            </a:tbl>
          </a:graphicData>
        </a:graphic>
      </p:graphicFrame>
    </p:spTree>
    <p:extLst>
      <p:ext uri="{BB962C8B-B14F-4D97-AF65-F5344CB8AC3E}">
        <p14:creationId xmlns:p14="http://schemas.microsoft.com/office/powerpoint/2010/main" val="1505394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8096" y="585216"/>
            <a:ext cx="7620328" cy="1499616"/>
          </a:xfrm>
        </p:spPr>
        <p:txBody>
          <a:bodyPr/>
          <a:lstStyle/>
          <a:p>
            <a:r>
              <a:rPr lang="nl-BE" dirty="0" smtClean="0">
                <a:solidFill>
                  <a:srgbClr val="92D050"/>
                </a:solidFill>
              </a:rPr>
              <a:t>Centraal aanmeldpunt </a:t>
            </a:r>
            <a:br>
              <a:rPr lang="nl-BE" dirty="0" smtClean="0">
                <a:solidFill>
                  <a:srgbClr val="92D050"/>
                </a:solidFill>
              </a:rPr>
            </a:br>
            <a:r>
              <a:rPr lang="nl-BE" dirty="0" smtClean="0">
                <a:solidFill>
                  <a:srgbClr val="92D050"/>
                </a:solidFill>
              </a:rPr>
              <a:t>mentaal welzijn</a:t>
            </a:r>
            <a:endParaRPr lang="nl-BE" dirty="0">
              <a:solidFill>
                <a:srgbClr val="92D050"/>
              </a:solidFill>
            </a:endParaRPr>
          </a:p>
        </p:txBody>
      </p:sp>
      <p:sp>
        <p:nvSpPr>
          <p:cNvPr id="3" name="Tijdelijke aanduiding voor inhoud 2"/>
          <p:cNvSpPr>
            <a:spLocks noGrp="1"/>
          </p:cNvSpPr>
          <p:nvPr>
            <p:ph idx="1"/>
          </p:nvPr>
        </p:nvSpPr>
        <p:spPr/>
        <p:txBody>
          <a:bodyPr/>
          <a:lstStyle/>
          <a:p>
            <a:r>
              <a:rPr lang="nl-BE" b="1" dirty="0" smtClean="0"/>
              <a:t>0800 13 500</a:t>
            </a:r>
          </a:p>
          <a:p>
            <a:r>
              <a:rPr lang="nl-BE" dirty="0" smtClean="0"/>
              <a:t>Aanmeldingen centraliseren </a:t>
            </a:r>
          </a:p>
          <a:p>
            <a:r>
              <a:rPr lang="nl-BE" dirty="0" smtClean="0"/>
              <a:t>Oriëntatiehulp, vraagverduidelijking en/of doorverwijzing voor cliënten, hulpverleners, familie, …</a:t>
            </a:r>
          </a:p>
          <a:p>
            <a:r>
              <a:rPr lang="nl-BE" dirty="0" smtClean="0"/>
              <a:t>Aanmeldingen </a:t>
            </a:r>
            <a:r>
              <a:rPr lang="nl-BE" dirty="0" err="1" smtClean="0"/>
              <a:t>SPPiT</a:t>
            </a:r>
            <a:r>
              <a:rPr lang="nl-BE" dirty="0" smtClean="0"/>
              <a:t> en </a:t>
            </a:r>
            <a:r>
              <a:rPr lang="nl-BE" dirty="0" err="1" smtClean="0"/>
              <a:t>SPPiT</a:t>
            </a:r>
            <a:r>
              <a:rPr lang="nl-BE" dirty="0" smtClean="0"/>
              <a:t>-plus via deze weg </a:t>
            </a:r>
          </a:p>
          <a:p>
            <a:r>
              <a:rPr lang="nl-BE" dirty="0" smtClean="0"/>
              <a:t>Kan voor </a:t>
            </a:r>
            <a:r>
              <a:rPr lang="nl-BE" dirty="0" err="1" smtClean="0"/>
              <a:t>SPPiT</a:t>
            </a:r>
            <a:r>
              <a:rPr lang="nl-BE" dirty="0" smtClean="0"/>
              <a:t> ook nog via algemeen aanmeldnummer </a:t>
            </a:r>
          </a:p>
          <a:p>
            <a:endParaRPr lang="nl-BE" b="1" dirty="0"/>
          </a:p>
        </p:txBody>
      </p:sp>
    </p:spTree>
    <p:extLst>
      <p:ext uri="{BB962C8B-B14F-4D97-AF65-F5344CB8AC3E}">
        <p14:creationId xmlns:p14="http://schemas.microsoft.com/office/powerpoint/2010/main" val="1622037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Contactgegevens teamcoördinatie </a:t>
            </a:r>
            <a:endParaRPr lang="nl-BE" dirty="0"/>
          </a:p>
        </p:txBody>
      </p:sp>
      <p:sp>
        <p:nvSpPr>
          <p:cNvPr id="3" name="Tijdelijke aanduiding voor inhoud 2"/>
          <p:cNvSpPr>
            <a:spLocks noGrp="1"/>
          </p:cNvSpPr>
          <p:nvPr>
            <p:ph idx="1"/>
          </p:nvPr>
        </p:nvSpPr>
        <p:spPr/>
        <p:txBody>
          <a:bodyPr/>
          <a:lstStyle/>
          <a:p>
            <a:r>
              <a:rPr lang="nl-BE" dirty="0" smtClean="0"/>
              <a:t>Liselot (Halle): </a:t>
            </a:r>
            <a:r>
              <a:rPr lang="nl-BE" dirty="0"/>
              <a:t>0490/64 99 </a:t>
            </a:r>
            <a:r>
              <a:rPr lang="nl-BE" dirty="0" smtClean="0"/>
              <a:t>35</a:t>
            </a:r>
          </a:p>
          <a:p>
            <a:r>
              <a:rPr lang="nl-BE" dirty="0" smtClean="0">
                <a:hlinkClick r:id="rId3"/>
              </a:rPr>
              <a:t>liselot.vandevelde@alexiusgrimbergen.broedersvanliefde.be</a:t>
            </a:r>
            <a:endParaRPr lang="nl-BE" dirty="0" smtClean="0"/>
          </a:p>
          <a:p>
            <a:endParaRPr lang="nl-BE" dirty="0" smtClean="0"/>
          </a:p>
          <a:p>
            <a:r>
              <a:rPr lang="nl-BE" dirty="0" smtClean="0"/>
              <a:t>Els (Grimbergen): </a:t>
            </a:r>
            <a:r>
              <a:rPr lang="nl-BE" dirty="0"/>
              <a:t>0490/11 80 </a:t>
            </a:r>
            <a:r>
              <a:rPr lang="nl-BE" dirty="0" smtClean="0"/>
              <a:t>78</a:t>
            </a:r>
          </a:p>
          <a:p>
            <a:r>
              <a:rPr lang="nl-BE" dirty="0" smtClean="0">
                <a:hlinkClick r:id="rId4"/>
              </a:rPr>
              <a:t>els.vansteenbergen@alexiusgrimbergen.broedersvanliefde.be</a:t>
            </a:r>
            <a:endParaRPr lang="nl-BE" dirty="0" smtClean="0"/>
          </a:p>
          <a:p>
            <a:endParaRPr lang="nl-BE" dirty="0"/>
          </a:p>
          <a:p>
            <a:r>
              <a:rPr lang="nl-BE" dirty="0" smtClean="0"/>
              <a:t>Gina (Asse): </a:t>
            </a:r>
            <a:r>
              <a:rPr lang="nl-BE" dirty="0"/>
              <a:t>0492/13 91 12</a:t>
            </a:r>
          </a:p>
          <a:p>
            <a:r>
              <a:rPr lang="nl-BE" dirty="0" smtClean="0">
                <a:hlinkClick r:id="rId5"/>
              </a:rPr>
              <a:t>gina.demaeyer@alexiusgrimbergen.broedersvanliefde.be</a:t>
            </a:r>
            <a:endParaRPr lang="nl-BE" dirty="0"/>
          </a:p>
          <a:p>
            <a:endParaRPr lang="nl-BE" dirty="0"/>
          </a:p>
        </p:txBody>
      </p:sp>
    </p:spTree>
    <p:extLst>
      <p:ext uri="{BB962C8B-B14F-4D97-AF65-F5344CB8AC3E}">
        <p14:creationId xmlns:p14="http://schemas.microsoft.com/office/powerpoint/2010/main" val="2097533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9" y="2404534"/>
            <a:ext cx="6984776" cy="1646302"/>
          </a:xfrm>
        </p:spPr>
        <p:txBody>
          <a:bodyPr/>
          <a:lstStyle/>
          <a:p>
            <a:r>
              <a:rPr lang="nl-BE" dirty="0" err="1" smtClean="0"/>
              <a:t>Subwerkingen</a:t>
            </a:r>
            <a:endParaRPr lang="nl-BE" dirty="0"/>
          </a:p>
        </p:txBody>
      </p:sp>
      <p:sp>
        <p:nvSpPr>
          <p:cNvPr id="3" name="Ondertitel 2"/>
          <p:cNvSpPr>
            <a:spLocks noGrp="1"/>
          </p:cNvSpPr>
          <p:nvPr>
            <p:ph type="subTitle" idx="1"/>
          </p:nvPr>
        </p:nvSpPr>
        <p:spPr/>
        <p:txBody>
          <a:bodyPr/>
          <a:lstStyle/>
          <a:p>
            <a:r>
              <a:rPr lang="nl-BE" dirty="0" smtClean="0"/>
              <a:t>Categorale teams </a:t>
            </a:r>
            <a:r>
              <a:rPr lang="nl-BE" dirty="0" err="1" smtClean="0"/>
              <a:t>SPPiT</a:t>
            </a:r>
            <a:endParaRPr lang="nl-BE" dirty="0" smtClean="0"/>
          </a:p>
          <a:p>
            <a:endParaRPr lang="nl-BE" dirty="0"/>
          </a:p>
        </p:txBody>
      </p:sp>
    </p:spTree>
    <p:extLst>
      <p:ext uri="{BB962C8B-B14F-4D97-AF65-F5344CB8AC3E}">
        <p14:creationId xmlns:p14="http://schemas.microsoft.com/office/powerpoint/2010/main" val="699538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SPPiT</a:t>
            </a:r>
            <a:r>
              <a:rPr lang="nl-BE" dirty="0" smtClean="0"/>
              <a:t> NAH</a:t>
            </a:r>
            <a:endParaRPr lang="nl-BE" dirty="0"/>
          </a:p>
        </p:txBody>
      </p:sp>
      <p:sp>
        <p:nvSpPr>
          <p:cNvPr id="4" name="Tijdelijke aanduiding voor tekst 3"/>
          <p:cNvSpPr>
            <a:spLocks noGrp="1"/>
          </p:cNvSpPr>
          <p:nvPr>
            <p:ph type="body" idx="1"/>
          </p:nvPr>
        </p:nvSpPr>
        <p:spPr/>
        <p:txBody>
          <a:bodyPr>
            <a:normAutofit/>
          </a:bodyPr>
          <a:lstStyle/>
          <a:p>
            <a:pPr marL="342900" lvl="0" indent="-342900">
              <a:buClr>
                <a:srgbClr val="90C226"/>
              </a:buClr>
              <a:buFont typeface="Wingdings 3" charset="2"/>
              <a:buChar char=""/>
            </a:pPr>
            <a:r>
              <a:rPr lang="nl-BE" sz="1800" dirty="0">
                <a:solidFill>
                  <a:prstClr val="black">
                    <a:lumMod val="75000"/>
                    <a:lumOff val="25000"/>
                  </a:prstClr>
                </a:solidFill>
              </a:rPr>
              <a:t>Voor personen met een Niet Aangeboren Hersenletsel </a:t>
            </a:r>
            <a:endParaRPr lang="nl-BE" sz="1800" dirty="0" smtClean="0">
              <a:solidFill>
                <a:prstClr val="black">
                  <a:lumMod val="75000"/>
                  <a:lumOff val="25000"/>
                </a:prstClr>
              </a:solidFill>
            </a:endParaRPr>
          </a:p>
          <a:p>
            <a:endParaRPr lang="nl-BE" dirty="0"/>
          </a:p>
        </p:txBody>
      </p:sp>
      <p:sp>
        <p:nvSpPr>
          <p:cNvPr id="5" name="Tekstvak 4"/>
          <p:cNvSpPr txBox="1"/>
          <p:nvPr/>
        </p:nvSpPr>
        <p:spPr>
          <a:xfrm>
            <a:off x="2627784" y="1772816"/>
            <a:ext cx="5472608" cy="1200329"/>
          </a:xfrm>
          <a:prstGeom prst="rect">
            <a:avLst/>
          </a:prstGeom>
          <a:noFill/>
        </p:spPr>
        <p:txBody>
          <a:bodyPr wrap="square" rtlCol="0">
            <a:spAutoFit/>
          </a:bodyPr>
          <a:lstStyle/>
          <a:p>
            <a:pPr lvl="0"/>
            <a:r>
              <a:rPr lang="nl-BE" dirty="0"/>
              <a:t>Brenda Schraepen </a:t>
            </a:r>
            <a:endParaRPr lang="nl-BE" dirty="0" smtClean="0"/>
          </a:p>
          <a:p>
            <a:pPr lvl="0"/>
            <a:r>
              <a:rPr lang="nl-BE" dirty="0" smtClean="0"/>
              <a:t>0492 </a:t>
            </a:r>
            <a:r>
              <a:rPr lang="nl-BE" dirty="0"/>
              <a:t>14 43 </a:t>
            </a:r>
            <a:r>
              <a:rPr lang="nl-BE" dirty="0" smtClean="0"/>
              <a:t>21 brenda.schraepen@kamillus.broedersvanliefde.be    </a:t>
            </a:r>
          </a:p>
          <a:p>
            <a:endParaRPr lang="nl-BE" dirty="0" smtClean="0"/>
          </a:p>
        </p:txBody>
      </p:sp>
    </p:spTree>
    <p:extLst>
      <p:ext uri="{BB962C8B-B14F-4D97-AF65-F5344CB8AC3E}">
        <p14:creationId xmlns:p14="http://schemas.microsoft.com/office/powerpoint/2010/main" val="463792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SPPiT</a:t>
            </a:r>
            <a:r>
              <a:rPr lang="nl-BE" dirty="0" smtClean="0"/>
              <a:t> VB</a:t>
            </a:r>
            <a:endParaRPr lang="nl-BE" dirty="0"/>
          </a:p>
        </p:txBody>
      </p:sp>
      <p:sp>
        <p:nvSpPr>
          <p:cNvPr id="4" name="Tijdelijke aanduiding voor tekst 3"/>
          <p:cNvSpPr>
            <a:spLocks noGrp="1"/>
          </p:cNvSpPr>
          <p:nvPr>
            <p:ph type="body" idx="1"/>
          </p:nvPr>
        </p:nvSpPr>
        <p:spPr/>
        <p:txBody>
          <a:bodyPr>
            <a:normAutofit/>
          </a:bodyPr>
          <a:lstStyle/>
          <a:p>
            <a:pPr marL="342900" lvl="0" indent="-342900">
              <a:buClr>
                <a:srgbClr val="90C226"/>
              </a:buClr>
              <a:buFont typeface="Wingdings 3" charset="2"/>
              <a:buChar char=""/>
            </a:pPr>
            <a:r>
              <a:rPr lang="nl-BE" sz="1800" dirty="0">
                <a:solidFill>
                  <a:prstClr val="black">
                    <a:lumMod val="75000"/>
                    <a:lumOff val="25000"/>
                  </a:prstClr>
                </a:solidFill>
              </a:rPr>
              <a:t>Voor personen met een verstandelijke </a:t>
            </a:r>
            <a:r>
              <a:rPr lang="nl-BE" sz="1800" dirty="0" smtClean="0">
                <a:solidFill>
                  <a:prstClr val="black">
                    <a:lumMod val="75000"/>
                    <a:lumOff val="25000"/>
                  </a:prstClr>
                </a:solidFill>
              </a:rPr>
              <a:t>beperking</a:t>
            </a:r>
          </a:p>
        </p:txBody>
      </p:sp>
      <p:sp>
        <p:nvSpPr>
          <p:cNvPr id="6" name="Tekstvak 5"/>
          <p:cNvSpPr txBox="1"/>
          <p:nvPr/>
        </p:nvSpPr>
        <p:spPr>
          <a:xfrm>
            <a:off x="2483768" y="1772816"/>
            <a:ext cx="4680520" cy="923330"/>
          </a:xfrm>
          <a:prstGeom prst="rect">
            <a:avLst/>
          </a:prstGeom>
          <a:noFill/>
        </p:spPr>
        <p:txBody>
          <a:bodyPr wrap="square" rtlCol="0">
            <a:spAutoFit/>
          </a:bodyPr>
          <a:lstStyle/>
          <a:p>
            <a:pPr lvl="0"/>
            <a:r>
              <a:rPr lang="nl-BE" dirty="0"/>
              <a:t>Camille </a:t>
            </a:r>
            <a:r>
              <a:rPr lang="nl-BE" dirty="0" err="1"/>
              <a:t>Taelman</a:t>
            </a:r>
            <a:r>
              <a:rPr lang="nl-BE" dirty="0"/>
              <a:t> </a:t>
            </a:r>
            <a:endParaRPr lang="nl-BE" dirty="0" smtClean="0"/>
          </a:p>
          <a:p>
            <a:pPr lvl="0"/>
            <a:r>
              <a:rPr lang="nl-BE" dirty="0" smtClean="0"/>
              <a:t>0491861653</a:t>
            </a:r>
            <a:endParaRPr lang="nl-BE" dirty="0"/>
          </a:p>
          <a:p>
            <a:r>
              <a:rPr lang="nl-BE" dirty="0">
                <a:solidFill>
                  <a:schemeClr val="tx1">
                    <a:lumMod val="90000"/>
                    <a:lumOff val="10000"/>
                  </a:schemeClr>
                </a:solidFill>
                <a:hlinkClick r:id="rId3"/>
              </a:rPr>
              <a:t>Camille.taelman@kamillus.broedersvanliefde.be</a:t>
            </a:r>
            <a:endParaRPr lang="nl-BE" dirty="0" smtClean="0">
              <a:solidFill>
                <a:schemeClr val="tx1">
                  <a:lumMod val="90000"/>
                  <a:lumOff val="10000"/>
                </a:schemeClr>
              </a:solidFill>
            </a:endParaRPr>
          </a:p>
        </p:txBody>
      </p:sp>
    </p:spTree>
    <p:extLst>
      <p:ext uri="{BB962C8B-B14F-4D97-AF65-F5344CB8AC3E}">
        <p14:creationId xmlns:p14="http://schemas.microsoft.com/office/powerpoint/2010/main" val="791788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FORMAT</a:t>
            </a:r>
            <a:endParaRPr lang="nl-BE" dirty="0"/>
          </a:p>
        </p:txBody>
      </p:sp>
      <p:sp>
        <p:nvSpPr>
          <p:cNvPr id="4" name="Tijdelijke aanduiding voor tekst 3"/>
          <p:cNvSpPr>
            <a:spLocks noGrp="1"/>
          </p:cNvSpPr>
          <p:nvPr>
            <p:ph type="body" idx="1"/>
          </p:nvPr>
        </p:nvSpPr>
        <p:spPr/>
        <p:txBody>
          <a:bodyPr>
            <a:normAutofit/>
          </a:bodyPr>
          <a:lstStyle/>
          <a:p>
            <a:r>
              <a:rPr lang="nl-BE" sz="1800" dirty="0" smtClean="0">
                <a:solidFill>
                  <a:prstClr val="black">
                    <a:lumMod val="75000"/>
                    <a:lumOff val="25000"/>
                  </a:prstClr>
                </a:solidFill>
              </a:rPr>
              <a:t>Voor </a:t>
            </a:r>
            <a:r>
              <a:rPr lang="nl-BE" sz="1800" dirty="0">
                <a:solidFill>
                  <a:prstClr val="black">
                    <a:lumMod val="75000"/>
                    <a:lumOff val="25000"/>
                  </a:prstClr>
                </a:solidFill>
              </a:rPr>
              <a:t>personen met een </a:t>
            </a:r>
            <a:r>
              <a:rPr lang="nl-BE" sz="1800" dirty="0" smtClean="0">
                <a:solidFill>
                  <a:prstClr val="black">
                    <a:lumMod val="75000"/>
                    <a:lumOff val="25000"/>
                  </a:prstClr>
                </a:solidFill>
              </a:rPr>
              <a:t>interneringsstatuut</a:t>
            </a:r>
          </a:p>
        </p:txBody>
      </p:sp>
      <p:sp>
        <p:nvSpPr>
          <p:cNvPr id="6" name="Tekstvak 5"/>
          <p:cNvSpPr txBox="1"/>
          <p:nvPr/>
        </p:nvSpPr>
        <p:spPr>
          <a:xfrm>
            <a:off x="2555776" y="1844824"/>
            <a:ext cx="5904656" cy="1200329"/>
          </a:xfrm>
          <a:prstGeom prst="rect">
            <a:avLst/>
          </a:prstGeom>
          <a:noFill/>
        </p:spPr>
        <p:txBody>
          <a:bodyPr wrap="square" rtlCol="0">
            <a:spAutoFit/>
          </a:bodyPr>
          <a:lstStyle/>
          <a:p>
            <a:pPr lvl="0"/>
            <a:r>
              <a:rPr lang="nl-BE" dirty="0"/>
              <a:t>Brenda Schraepen </a:t>
            </a:r>
            <a:endParaRPr lang="nl-BE" dirty="0"/>
          </a:p>
          <a:p>
            <a:pPr lvl="0"/>
            <a:r>
              <a:rPr lang="nl-BE" dirty="0" smtClean="0"/>
              <a:t>0492 </a:t>
            </a:r>
            <a:r>
              <a:rPr lang="nl-BE" dirty="0"/>
              <a:t>14 43 </a:t>
            </a:r>
            <a:r>
              <a:rPr lang="nl-BE" dirty="0" smtClean="0"/>
              <a:t>21 brenda.schraepen@kamillus.broedersvanliefde.be    </a:t>
            </a:r>
            <a:endParaRPr lang="nl-BE" dirty="0"/>
          </a:p>
          <a:p>
            <a:endParaRPr lang="nl-BE" dirty="0" smtClean="0"/>
          </a:p>
        </p:txBody>
      </p:sp>
    </p:spTree>
    <p:extLst>
      <p:ext uri="{BB962C8B-B14F-4D97-AF65-F5344CB8AC3E}">
        <p14:creationId xmlns:p14="http://schemas.microsoft.com/office/powerpoint/2010/main" val="4008167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3"/>
          <a:srcRect l="6615" t="34440" r="32906" b="19360"/>
          <a:stretch/>
        </p:blipFill>
        <p:spPr>
          <a:xfrm>
            <a:off x="971600" y="1268760"/>
            <a:ext cx="7708784" cy="3312368"/>
          </a:xfrm>
          <a:prstGeom prst="rect">
            <a:avLst/>
          </a:prstGeom>
        </p:spPr>
      </p:pic>
      <p:sp>
        <p:nvSpPr>
          <p:cNvPr id="5" name="Rechthoek 4"/>
          <p:cNvSpPr/>
          <p:nvPr/>
        </p:nvSpPr>
        <p:spPr>
          <a:xfrm>
            <a:off x="1981676" y="4581128"/>
            <a:ext cx="5688632" cy="923330"/>
          </a:xfrm>
          <a:prstGeom prst="rect">
            <a:avLst/>
          </a:prstGeom>
        </p:spPr>
        <p:txBody>
          <a:bodyPr wrap="square">
            <a:spAutoFit/>
          </a:bodyPr>
          <a:lstStyle/>
          <a:p>
            <a:endParaRPr lang="nl-BE" dirty="0" smtClean="0"/>
          </a:p>
          <a:p>
            <a:r>
              <a:rPr lang="nl-BE" dirty="0" smtClean="0">
                <a:hlinkClick r:id="rId4"/>
              </a:rPr>
              <a:t>https</a:t>
            </a:r>
            <a:r>
              <a:rPr lang="nl-BE" dirty="0">
                <a:hlinkClick r:id="rId4"/>
              </a:rPr>
              <a:t>://</a:t>
            </a:r>
            <a:r>
              <a:rPr lang="nl-BE" dirty="0" smtClean="0">
                <a:hlinkClick r:id="rId4"/>
              </a:rPr>
              <a:t>www.youtube.com/watch?v=cjzOw_0HuyM</a:t>
            </a:r>
            <a:endParaRPr lang="nl-BE" dirty="0" smtClean="0"/>
          </a:p>
          <a:p>
            <a:endParaRPr lang="nl-BE" dirty="0"/>
          </a:p>
        </p:txBody>
      </p:sp>
    </p:spTree>
    <p:extLst>
      <p:ext uri="{BB962C8B-B14F-4D97-AF65-F5344CB8AC3E}">
        <p14:creationId xmlns:p14="http://schemas.microsoft.com/office/powerpoint/2010/main" val="998097173"/>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979712" y="2636912"/>
            <a:ext cx="6878538" cy="1463040"/>
          </a:xfrm>
        </p:spPr>
        <p:txBody>
          <a:bodyPr/>
          <a:lstStyle/>
          <a:p>
            <a:r>
              <a:rPr lang="nl-BE" dirty="0" smtClean="0"/>
              <a:t>Bedankt voor jullie aandacht</a:t>
            </a:r>
            <a:endParaRPr lang="nl-BE" dirty="0"/>
          </a:p>
        </p:txBody>
      </p:sp>
      <p:sp>
        <p:nvSpPr>
          <p:cNvPr id="4" name="Ondertitel 3"/>
          <p:cNvSpPr>
            <a:spLocks noGrp="1"/>
          </p:cNvSpPr>
          <p:nvPr>
            <p:ph type="subTitle" idx="1"/>
          </p:nvPr>
        </p:nvSpPr>
        <p:spPr>
          <a:xfrm>
            <a:off x="6516216" y="4960137"/>
            <a:ext cx="2342034" cy="1463040"/>
          </a:xfrm>
        </p:spPr>
        <p:txBody>
          <a:bodyPr>
            <a:normAutofit/>
          </a:bodyPr>
          <a:lstStyle/>
          <a:p>
            <a:r>
              <a:rPr lang="nl-BE" sz="3200" dirty="0" smtClean="0"/>
              <a:t>Zijn er nog vragen? </a:t>
            </a:r>
            <a:endParaRPr lang="nl-BE" sz="3200" dirty="0"/>
          </a:p>
        </p:txBody>
      </p:sp>
    </p:spTree>
    <p:extLst>
      <p:ext uri="{BB962C8B-B14F-4D97-AF65-F5344CB8AC3E}">
        <p14:creationId xmlns:p14="http://schemas.microsoft.com/office/powerpoint/2010/main" val="222347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60"/>
          <p:cNvGrpSpPr/>
          <p:nvPr/>
        </p:nvGrpSpPr>
        <p:grpSpPr>
          <a:xfrm>
            <a:off x="8531225" y="5648325"/>
            <a:ext cx="549275" cy="396875"/>
            <a:chOff x="0" y="0"/>
            <a:chExt cx="549275" cy="396874"/>
          </a:xfrm>
        </p:grpSpPr>
        <p:sp>
          <p:nvSpPr>
            <p:cNvPr id="58" name="Shape 58"/>
            <p:cNvSpPr/>
            <p:nvPr/>
          </p:nvSpPr>
          <p:spPr>
            <a:xfrm>
              <a:off x="0" y="0"/>
              <a:ext cx="549275" cy="396875"/>
            </a:xfrm>
            <a:custGeom>
              <a:avLst/>
              <a:gdLst/>
              <a:ahLst/>
              <a:cxnLst>
                <a:cxn ang="0">
                  <a:pos x="wd2" y="hd2"/>
                </a:cxn>
                <a:cxn ang="5400000">
                  <a:pos x="wd2" y="hd2"/>
                </a:cxn>
                <a:cxn ang="10800000">
                  <a:pos x="wd2" y="hd2"/>
                </a:cxn>
                <a:cxn ang="16200000">
                  <a:pos x="wd2" y="hd2"/>
                </a:cxn>
              </a:cxnLst>
              <a:rect l="0" t="0" r="r" b="b"/>
              <a:pathLst>
                <a:path w="21600" h="21600" extrusionOk="0">
                  <a:moveTo>
                    <a:pt x="2801" y="0"/>
                  </a:moveTo>
                  <a:lnTo>
                    <a:pt x="2801" y="0"/>
                  </a:lnTo>
                  <a:cubicBezTo>
                    <a:pt x="1254" y="0"/>
                    <a:pt x="0" y="1736"/>
                    <a:pt x="0" y="3877"/>
                  </a:cubicBezTo>
                  <a:lnTo>
                    <a:pt x="0" y="17723"/>
                  </a:lnTo>
                  <a:cubicBezTo>
                    <a:pt x="0" y="19864"/>
                    <a:pt x="1254" y="21600"/>
                    <a:pt x="2801" y="21600"/>
                  </a:cubicBezTo>
                  <a:moveTo>
                    <a:pt x="18799" y="0"/>
                  </a:moveTo>
                  <a:cubicBezTo>
                    <a:pt x="20346" y="0"/>
                    <a:pt x="21600" y="1736"/>
                    <a:pt x="21600" y="3877"/>
                  </a:cubicBezTo>
                  <a:lnTo>
                    <a:pt x="21600" y="17723"/>
                  </a:lnTo>
                  <a:cubicBezTo>
                    <a:pt x="21600" y="19864"/>
                    <a:pt x="20346" y="21600"/>
                    <a:pt x="18799" y="21600"/>
                  </a:cubicBezTo>
                </a:path>
              </a:pathLst>
            </a:custGeom>
            <a:noFill/>
            <a:ln w="19050" cap="flat">
              <a:solidFill>
                <a:srgbClr val="FFFFFF"/>
              </a:solidFill>
              <a:prstDash val="solid"/>
              <a:round/>
            </a:ln>
            <a:effectLst/>
          </p:spPr>
          <p:txBody>
            <a:bodyPr wrap="square" lIns="0" tIns="0" rIns="0" bIns="0" numCol="1" anchor="ctr">
              <a:noAutofit/>
            </a:bodyPr>
            <a:lstStyle/>
            <a:p>
              <a:pPr lvl="0" algn="ctr"/>
              <a:endParaRPr/>
            </a:p>
          </p:txBody>
        </p:sp>
        <p:sp>
          <p:nvSpPr>
            <p:cNvPr id="59" name="Shape 59"/>
            <p:cNvSpPr/>
            <p:nvPr/>
          </p:nvSpPr>
          <p:spPr>
            <a:xfrm>
              <a:off x="20872" y="65087"/>
              <a:ext cx="507531" cy="266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stStyle>
            <a:p>
              <a:pPr lvl="0">
                <a:defRPr>
                  <a:solidFill>
                    <a:srgbClr val="000000"/>
                  </a:solidFill>
                </a:defRPr>
              </a:pPr>
              <a:r>
                <a:rPr>
                  <a:solidFill>
                    <a:srgbClr val="2F2B20"/>
                  </a:solidFill>
                </a:rPr>
                <a:t>8</a:t>
              </a:r>
            </a:p>
          </p:txBody>
        </p:sp>
      </p:grpSp>
      <p:sp>
        <p:nvSpPr>
          <p:cNvPr id="2" name="Tekstvak 1"/>
          <p:cNvSpPr txBox="1"/>
          <p:nvPr/>
        </p:nvSpPr>
        <p:spPr>
          <a:xfrm>
            <a:off x="854959" y="412383"/>
            <a:ext cx="6696744" cy="707886"/>
          </a:xfrm>
          <a:prstGeom prst="rect">
            <a:avLst/>
          </a:prstGeom>
          <a:noFill/>
        </p:spPr>
        <p:txBody>
          <a:bodyPr wrap="square" rtlCol="0">
            <a:spAutoFit/>
          </a:bodyPr>
          <a:lstStyle/>
          <a:p>
            <a:r>
              <a:rPr lang="nl-BE" sz="4000" dirty="0" smtClean="0">
                <a:ln w="0"/>
                <a:solidFill>
                  <a:schemeClr val="accent1"/>
                </a:solidFill>
                <a:effectLst>
                  <a:outerShdw blurRad="38100" dist="25400" dir="5400000" algn="ctr" rotWithShape="0">
                    <a:srgbClr val="6E747A">
                      <a:alpha val="43000"/>
                    </a:srgbClr>
                  </a:outerShdw>
                </a:effectLst>
              </a:rPr>
              <a:t>Regio’s</a:t>
            </a:r>
            <a:endParaRPr lang="nl-BE" sz="4000" dirty="0">
              <a:ln w="0"/>
              <a:solidFill>
                <a:schemeClr val="accent1"/>
              </a:solidFill>
              <a:effectLst>
                <a:outerShdw blurRad="38100" dist="25400" dir="5400000" algn="ctr" rotWithShape="0">
                  <a:srgbClr val="6E747A">
                    <a:alpha val="43000"/>
                  </a:srgbClr>
                </a:outerShdw>
              </a:effectLst>
            </a:endParaRP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077592"/>
            <a:ext cx="6220063" cy="4740733"/>
          </a:xfrm>
          <a:prstGeom prst="rect">
            <a:avLst/>
          </a:prstGeom>
        </p:spPr>
      </p:pic>
      <p:sp>
        <p:nvSpPr>
          <p:cNvPr id="3" name="Ovaal 2"/>
          <p:cNvSpPr/>
          <p:nvPr/>
        </p:nvSpPr>
        <p:spPr>
          <a:xfrm>
            <a:off x="1403648" y="4221088"/>
            <a:ext cx="4536504" cy="2160240"/>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w="57150">
                <a:solidFill>
                  <a:schemeClr val="tx1"/>
                </a:solidFill>
              </a:ln>
            </a:endParaRPr>
          </a:p>
        </p:txBody>
      </p:sp>
      <p:sp>
        <p:nvSpPr>
          <p:cNvPr id="4" name="Ovaal 3"/>
          <p:cNvSpPr/>
          <p:nvPr/>
        </p:nvSpPr>
        <p:spPr>
          <a:xfrm>
            <a:off x="2339752" y="1628800"/>
            <a:ext cx="2664296" cy="2664296"/>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Ovaal 5"/>
          <p:cNvSpPr/>
          <p:nvPr/>
        </p:nvSpPr>
        <p:spPr>
          <a:xfrm rot="2380978">
            <a:off x="4230284" y="869307"/>
            <a:ext cx="3960440" cy="2597385"/>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p:cNvSpPr txBox="1"/>
          <p:nvPr/>
        </p:nvSpPr>
        <p:spPr>
          <a:xfrm>
            <a:off x="520664" y="4062576"/>
            <a:ext cx="1368152" cy="369332"/>
          </a:xfrm>
          <a:prstGeom prst="rect">
            <a:avLst/>
          </a:prstGeom>
          <a:noFill/>
        </p:spPr>
        <p:txBody>
          <a:bodyPr wrap="square" rtlCol="0">
            <a:spAutoFit/>
          </a:bodyPr>
          <a:lstStyle/>
          <a:p>
            <a:r>
              <a:rPr lang="nl-BE" dirty="0" smtClean="0">
                <a:solidFill>
                  <a:schemeClr val="accent5"/>
                </a:solidFill>
              </a:rPr>
              <a:t>Regio Halle</a:t>
            </a:r>
            <a:endParaRPr lang="nl-BE" dirty="0">
              <a:solidFill>
                <a:schemeClr val="accent5"/>
              </a:solidFill>
            </a:endParaRPr>
          </a:p>
        </p:txBody>
      </p:sp>
      <p:sp>
        <p:nvSpPr>
          <p:cNvPr id="9" name="Tekstvak 8"/>
          <p:cNvSpPr txBox="1"/>
          <p:nvPr/>
        </p:nvSpPr>
        <p:spPr>
          <a:xfrm>
            <a:off x="1268003" y="1444134"/>
            <a:ext cx="1296144" cy="369332"/>
          </a:xfrm>
          <a:prstGeom prst="rect">
            <a:avLst/>
          </a:prstGeom>
          <a:noFill/>
        </p:spPr>
        <p:txBody>
          <a:bodyPr wrap="square" rtlCol="0">
            <a:spAutoFit/>
          </a:bodyPr>
          <a:lstStyle/>
          <a:p>
            <a:r>
              <a:rPr lang="nl-BE" dirty="0" smtClean="0">
                <a:solidFill>
                  <a:schemeClr val="accent5"/>
                </a:solidFill>
              </a:rPr>
              <a:t>Regio Asse</a:t>
            </a:r>
            <a:endParaRPr lang="nl-BE" dirty="0">
              <a:solidFill>
                <a:schemeClr val="accent5"/>
              </a:solidFill>
            </a:endParaRPr>
          </a:p>
        </p:txBody>
      </p:sp>
      <p:sp>
        <p:nvSpPr>
          <p:cNvPr id="10" name="Tekstvak 9"/>
          <p:cNvSpPr txBox="1"/>
          <p:nvPr/>
        </p:nvSpPr>
        <p:spPr>
          <a:xfrm>
            <a:off x="6930039" y="745197"/>
            <a:ext cx="1929606" cy="369332"/>
          </a:xfrm>
          <a:prstGeom prst="rect">
            <a:avLst/>
          </a:prstGeom>
          <a:noFill/>
        </p:spPr>
        <p:txBody>
          <a:bodyPr wrap="square" rtlCol="0">
            <a:spAutoFit/>
          </a:bodyPr>
          <a:lstStyle/>
          <a:p>
            <a:r>
              <a:rPr lang="nl-BE" dirty="0" smtClean="0">
                <a:solidFill>
                  <a:schemeClr val="accent5"/>
                </a:solidFill>
              </a:rPr>
              <a:t>Regio Grimbergen</a:t>
            </a:r>
            <a:endParaRPr lang="nl-BE" dirty="0">
              <a:solidFill>
                <a:schemeClr val="accent5"/>
              </a:solidFill>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srgbClr val="92D050"/>
                </a:solidFill>
              </a:rPr>
              <a:t>Vanaf oktober 2023</a:t>
            </a:r>
            <a:endParaRPr lang="nl-BE" dirty="0">
              <a:solidFill>
                <a:srgbClr val="92D050"/>
              </a:solidFill>
            </a:endParaRPr>
          </a:p>
        </p:txBody>
      </p:sp>
      <p:sp>
        <p:nvSpPr>
          <p:cNvPr id="3" name="Tijdelijke aanduiding voor inhoud 2"/>
          <p:cNvSpPr>
            <a:spLocks noGrp="1"/>
          </p:cNvSpPr>
          <p:nvPr>
            <p:ph idx="1"/>
          </p:nvPr>
        </p:nvSpPr>
        <p:spPr>
          <a:xfrm>
            <a:off x="611560" y="2286000"/>
            <a:ext cx="8352928" cy="4023360"/>
          </a:xfrm>
        </p:spPr>
        <p:txBody>
          <a:bodyPr>
            <a:normAutofit/>
          </a:bodyPr>
          <a:lstStyle/>
          <a:p>
            <a:r>
              <a:rPr lang="nl-BE" sz="3000" dirty="0" smtClean="0"/>
              <a:t>1 groot team </a:t>
            </a:r>
            <a:r>
              <a:rPr lang="nl-BE" sz="3000" dirty="0" smtClean="0">
                <a:sym typeface="Wingdings" panose="05000000000000000000" pitchFamily="2" charset="2"/>
              </a:rPr>
              <a:t> 3 </a:t>
            </a:r>
            <a:r>
              <a:rPr lang="nl-BE" sz="3000" dirty="0" err="1" smtClean="0">
                <a:sym typeface="Wingdings" panose="05000000000000000000" pitchFamily="2" charset="2"/>
              </a:rPr>
              <a:t>subteams</a:t>
            </a:r>
            <a:r>
              <a:rPr lang="nl-BE" sz="3000" dirty="0" smtClean="0">
                <a:sym typeface="Wingdings" panose="05000000000000000000" pitchFamily="2" charset="2"/>
              </a:rPr>
              <a:t> </a:t>
            </a:r>
          </a:p>
          <a:p>
            <a:r>
              <a:rPr lang="nl-BE" sz="3000" dirty="0" smtClean="0">
                <a:sym typeface="Wingdings" panose="05000000000000000000" pitchFamily="2" charset="2"/>
              </a:rPr>
              <a:t>(Halle, Asse, Grimbergen) </a:t>
            </a:r>
          </a:p>
          <a:p>
            <a:endParaRPr lang="nl-BE" sz="3000" dirty="0" smtClean="0">
              <a:sym typeface="Wingdings" panose="05000000000000000000" pitchFamily="2" charset="2"/>
            </a:endParaRPr>
          </a:p>
          <a:p>
            <a:r>
              <a:rPr lang="nl-BE" sz="3000" dirty="0" smtClean="0">
                <a:sym typeface="Wingdings" panose="05000000000000000000" pitchFamily="2" charset="2"/>
              </a:rPr>
              <a:t>Samenstelling teams: </a:t>
            </a:r>
          </a:p>
          <a:p>
            <a:pPr lvl="1"/>
            <a:r>
              <a:rPr lang="nl-BE" sz="2500" dirty="0" err="1" smtClean="0">
                <a:sym typeface="Wingdings" panose="05000000000000000000" pitchFamily="2" charset="2"/>
              </a:rPr>
              <a:t>SPPiT</a:t>
            </a:r>
            <a:r>
              <a:rPr lang="nl-BE" sz="2500" dirty="0" smtClean="0">
                <a:sym typeface="Wingdings" panose="05000000000000000000" pitchFamily="2" charset="2"/>
              </a:rPr>
              <a:t> </a:t>
            </a:r>
          </a:p>
          <a:p>
            <a:pPr lvl="1"/>
            <a:r>
              <a:rPr lang="nl-BE" sz="2500" dirty="0" err="1" smtClean="0">
                <a:sym typeface="Wingdings" panose="05000000000000000000" pitchFamily="2" charset="2"/>
              </a:rPr>
              <a:t>SPPiT</a:t>
            </a:r>
            <a:r>
              <a:rPr lang="nl-BE" sz="2500" dirty="0" smtClean="0">
                <a:sym typeface="Wingdings" panose="05000000000000000000" pitchFamily="2" charset="2"/>
              </a:rPr>
              <a:t>-plus </a:t>
            </a:r>
          </a:p>
          <a:p>
            <a:pPr lvl="1"/>
            <a:r>
              <a:rPr lang="nl-BE" sz="2500" dirty="0" smtClean="0">
                <a:sym typeface="Wingdings" panose="05000000000000000000" pitchFamily="2" charset="2"/>
              </a:rPr>
              <a:t>BAZ </a:t>
            </a:r>
          </a:p>
        </p:txBody>
      </p:sp>
    </p:spTree>
    <p:extLst>
      <p:ext uri="{BB962C8B-B14F-4D97-AF65-F5344CB8AC3E}">
        <p14:creationId xmlns:p14="http://schemas.microsoft.com/office/powerpoint/2010/main" val="2846593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8096" y="585216"/>
            <a:ext cx="8124384" cy="1499616"/>
          </a:xfrm>
        </p:spPr>
        <p:txBody>
          <a:bodyPr/>
          <a:lstStyle/>
          <a:p>
            <a:r>
              <a:rPr lang="nl-BE" dirty="0" smtClean="0">
                <a:solidFill>
                  <a:srgbClr val="92D050"/>
                </a:solidFill>
              </a:rPr>
              <a:t>samenstelling Multidisciplinaire teams</a:t>
            </a:r>
            <a:endParaRPr lang="nl-BE" dirty="0">
              <a:solidFill>
                <a:srgbClr val="92D050"/>
              </a:solidFill>
            </a:endParaRPr>
          </a:p>
        </p:txBody>
      </p:sp>
      <p:sp>
        <p:nvSpPr>
          <p:cNvPr id="49" name="Shape 49"/>
          <p:cNvSpPr>
            <a:spLocks noGrp="1"/>
          </p:cNvSpPr>
          <p:nvPr>
            <p:ph idx="1"/>
          </p:nvPr>
        </p:nvSpPr>
        <p:spPr>
          <a:xfrm>
            <a:off x="609599" y="764704"/>
            <a:ext cx="6347714" cy="5616624"/>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marL="320039" indent="-205739">
              <a:lnSpc>
                <a:spcPct val="150000"/>
              </a:lnSpc>
              <a:spcBef>
                <a:spcPts val="400"/>
              </a:spcBef>
              <a:defRPr sz="1800">
                <a:solidFill>
                  <a:srgbClr val="000000"/>
                </a:solidFill>
              </a:defRPr>
            </a:pPr>
            <a:endParaRPr lang="nl-BE" dirty="0" smtClean="0"/>
          </a:p>
          <a:p>
            <a:pPr marL="320039" indent="-205739">
              <a:lnSpc>
                <a:spcPct val="150000"/>
              </a:lnSpc>
              <a:spcBef>
                <a:spcPts val="400"/>
              </a:spcBef>
              <a:defRPr sz="1800">
                <a:solidFill>
                  <a:srgbClr val="000000"/>
                </a:solidFill>
              </a:defRPr>
            </a:pPr>
            <a:r>
              <a:rPr lang="nl-BE" dirty="0" smtClean="0"/>
              <a:t>Casemanagers</a:t>
            </a:r>
          </a:p>
          <a:p>
            <a:pPr marL="320039" indent="-205739">
              <a:lnSpc>
                <a:spcPct val="150000"/>
              </a:lnSpc>
              <a:spcBef>
                <a:spcPts val="400"/>
              </a:spcBef>
              <a:defRPr sz="1800">
                <a:solidFill>
                  <a:srgbClr val="000000"/>
                </a:solidFill>
              </a:defRPr>
            </a:pPr>
            <a:r>
              <a:rPr lang="nl-BE" dirty="0"/>
              <a:t>Psychiater</a:t>
            </a:r>
            <a:endParaRPr lang="nl-BE" dirty="0" smtClean="0"/>
          </a:p>
          <a:p>
            <a:pPr marL="320039" indent="-205739">
              <a:lnSpc>
                <a:spcPct val="150000"/>
              </a:lnSpc>
              <a:spcBef>
                <a:spcPts val="400"/>
              </a:spcBef>
              <a:defRPr sz="1800">
                <a:solidFill>
                  <a:srgbClr val="000000"/>
                </a:solidFill>
              </a:defRPr>
            </a:pPr>
            <a:r>
              <a:rPr lang="nl-BE" dirty="0" smtClean="0"/>
              <a:t>Psycholoog</a:t>
            </a:r>
          </a:p>
          <a:p>
            <a:pPr marL="320039" indent="-205739">
              <a:lnSpc>
                <a:spcPct val="150000"/>
              </a:lnSpc>
              <a:spcBef>
                <a:spcPts val="400"/>
              </a:spcBef>
              <a:defRPr sz="1800">
                <a:solidFill>
                  <a:srgbClr val="000000"/>
                </a:solidFill>
              </a:defRPr>
            </a:pPr>
            <a:r>
              <a:rPr lang="nl-BE" dirty="0" smtClean="0"/>
              <a:t>Teamcoördinator</a:t>
            </a:r>
          </a:p>
          <a:p>
            <a:pPr marL="320039" indent="-205739">
              <a:lnSpc>
                <a:spcPct val="150000"/>
              </a:lnSpc>
              <a:spcBef>
                <a:spcPts val="400"/>
              </a:spcBef>
              <a:defRPr sz="1800">
                <a:solidFill>
                  <a:srgbClr val="000000"/>
                </a:solidFill>
              </a:defRPr>
            </a:pPr>
            <a:r>
              <a:rPr lang="nl-BE" dirty="0" err="1" smtClean="0">
                <a:solidFill>
                  <a:srgbClr val="2F2B20"/>
                </a:solidFill>
              </a:rPr>
              <a:t>Zorgoverlegorganisator</a:t>
            </a:r>
            <a:r>
              <a:rPr lang="nl-BE" dirty="0" smtClean="0">
                <a:solidFill>
                  <a:srgbClr val="2F2B20"/>
                </a:solidFill>
              </a:rPr>
              <a:t> </a:t>
            </a:r>
          </a:p>
          <a:p>
            <a:pPr marL="320039" lvl="0" indent="-205739">
              <a:lnSpc>
                <a:spcPct val="150000"/>
              </a:lnSpc>
              <a:spcBef>
                <a:spcPts val="400"/>
              </a:spcBef>
              <a:defRPr sz="1800">
                <a:solidFill>
                  <a:srgbClr val="000000"/>
                </a:solidFill>
              </a:defRPr>
            </a:pPr>
            <a:r>
              <a:rPr dirty="0" err="1" smtClean="0">
                <a:solidFill>
                  <a:srgbClr val="2F2B20"/>
                </a:solidFill>
              </a:rPr>
              <a:t>Aanmeldingsverantwoordelijke</a:t>
            </a:r>
            <a:r>
              <a:rPr lang="nl-BE" dirty="0" smtClean="0">
                <a:solidFill>
                  <a:srgbClr val="2F2B20"/>
                </a:solidFill>
              </a:rPr>
              <a:t>n</a:t>
            </a:r>
          </a:p>
          <a:p>
            <a:pPr marL="320039" lvl="0" indent="-205739">
              <a:lnSpc>
                <a:spcPct val="150000"/>
              </a:lnSpc>
              <a:spcBef>
                <a:spcPts val="400"/>
              </a:spcBef>
              <a:defRPr sz="1800">
                <a:solidFill>
                  <a:srgbClr val="000000"/>
                </a:solidFill>
              </a:defRPr>
            </a:pPr>
            <a:r>
              <a:rPr dirty="0" err="1" smtClean="0">
                <a:solidFill>
                  <a:srgbClr val="2F2B20"/>
                </a:solidFill>
              </a:rPr>
              <a:t>Familie</a:t>
            </a:r>
            <a:r>
              <a:rPr lang="nl-BE" dirty="0" smtClean="0"/>
              <a:t>-</a:t>
            </a:r>
            <a:r>
              <a:rPr lang="nl-BE" dirty="0"/>
              <a:t>e</a:t>
            </a:r>
            <a:r>
              <a:rPr dirty="0" err="1" smtClean="0">
                <a:solidFill>
                  <a:srgbClr val="2F2B20"/>
                </a:solidFill>
              </a:rPr>
              <a:t>rvaringsdeskundige</a:t>
            </a:r>
            <a:endParaRPr lang="nl-BE" dirty="0" smtClean="0">
              <a:solidFill>
                <a:srgbClr val="2F2B20"/>
              </a:solidFill>
            </a:endParaRPr>
          </a:p>
          <a:p>
            <a:pPr marL="320039" lvl="0" indent="-205739">
              <a:lnSpc>
                <a:spcPct val="150000"/>
              </a:lnSpc>
              <a:spcBef>
                <a:spcPts val="400"/>
              </a:spcBef>
              <a:defRPr sz="1800">
                <a:solidFill>
                  <a:srgbClr val="000000"/>
                </a:solidFill>
              </a:defRPr>
            </a:pPr>
            <a:r>
              <a:rPr lang="nl-BE" dirty="0" smtClean="0"/>
              <a:t>Ervaringsdeskundige</a:t>
            </a:r>
            <a:endParaRPr dirty="0">
              <a:solidFill>
                <a:srgbClr val="2F2B2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srgbClr val="92D050"/>
                </a:solidFill>
              </a:rPr>
              <a:t>Team Halle </a:t>
            </a:r>
            <a:endParaRPr lang="nl-BE" dirty="0">
              <a:solidFill>
                <a:srgbClr val="92D050"/>
              </a:solidFill>
            </a:endParaRPr>
          </a:p>
        </p:txBody>
      </p:sp>
      <p:graphicFrame>
        <p:nvGraphicFramePr>
          <p:cNvPr id="4" name="Tabel 3"/>
          <p:cNvGraphicFramePr>
            <a:graphicFrameLocks noGrp="1"/>
          </p:cNvGraphicFramePr>
          <p:nvPr>
            <p:extLst>
              <p:ext uri="{D42A27DB-BD31-4B8C-83A1-F6EECF244321}">
                <p14:modId xmlns:p14="http://schemas.microsoft.com/office/powerpoint/2010/main" val="3887988055"/>
              </p:ext>
            </p:extLst>
          </p:nvPr>
        </p:nvGraphicFramePr>
        <p:xfrm>
          <a:off x="899592" y="1772816"/>
          <a:ext cx="6096000" cy="914400"/>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1176086803"/>
                    </a:ext>
                  </a:extLst>
                </a:gridCol>
              </a:tblGrid>
              <a:tr h="370840">
                <a:tc>
                  <a:txBody>
                    <a:bodyPr/>
                    <a:lstStyle/>
                    <a:p>
                      <a:r>
                        <a:rPr lang="nl-BE" dirty="0" err="1" smtClean="0"/>
                        <a:t>Teamco</a:t>
                      </a:r>
                      <a:r>
                        <a:rPr lang="nl-BE" dirty="0" smtClean="0"/>
                        <a:t>: Liselot</a:t>
                      </a:r>
                      <a:r>
                        <a:rPr lang="nl-BE" baseline="0" dirty="0" smtClean="0"/>
                        <a:t> Van de Velde </a:t>
                      </a:r>
                    </a:p>
                    <a:p>
                      <a:r>
                        <a:rPr lang="nl-BE" baseline="0" dirty="0" smtClean="0"/>
                        <a:t>Psychiater: Dr. Meyfroidt</a:t>
                      </a:r>
                    </a:p>
                    <a:p>
                      <a:r>
                        <a:rPr lang="nl-BE" baseline="0" dirty="0" smtClean="0"/>
                        <a:t>Psycholoog: ? </a:t>
                      </a:r>
                      <a:endParaRPr lang="nl-BE" dirty="0"/>
                    </a:p>
                  </a:txBody>
                  <a:tcPr/>
                </a:tc>
                <a:extLst>
                  <a:ext uri="{0D108BD9-81ED-4DB2-BD59-A6C34878D82A}">
                    <a16:rowId xmlns:a16="http://schemas.microsoft.com/office/drawing/2014/main" val="2131552776"/>
                  </a:ext>
                </a:extLst>
              </a:tr>
            </a:tbl>
          </a:graphicData>
        </a:graphic>
      </p:graphicFrame>
      <p:graphicFrame>
        <p:nvGraphicFramePr>
          <p:cNvPr id="5" name="Tabel 4"/>
          <p:cNvGraphicFramePr>
            <a:graphicFrameLocks noGrp="1"/>
          </p:cNvGraphicFramePr>
          <p:nvPr>
            <p:extLst>
              <p:ext uri="{D42A27DB-BD31-4B8C-83A1-F6EECF244321}">
                <p14:modId xmlns:p14="http://schemas.microsoft.com/office/powerpoint/2010/main" val="3402103903"/>
              </p:ext>
            </p:extLst>
          </p:nvPr>
        </p:nvGraphicFramePr>
        <p:xfrm>
          <a:off x="884731" y="2996952"/>
          <a:ext cx="7056783" cy="2999068"/>
        </p:xfrm>
        <a:graphic>
          <a:graphicData uri="http://schemas.openxmlformats.org/drawingml/2006/table">
            <a:tbl>
              <a:tblPr firstRow="1" bandRow="1">
                <a:tableStyleId>{5940675A-B579-460E-94D1-54222C63F5DA}</a:tableStyleId>
              </a:tblPr>
              <a:tblGrid>
                <a:gridCol w="2352261">
                  <a:extLst>
                    <a:ext uri="{9D8B030D-6E8A-4147-A177-3AD203B41FA5}">
                      <a16:colId xmlns:a16="http://schemas.microsoft.com/office/drawing/2014/main" val="142599046"/>
                    </a:ext>
                  </a:extLst>
                </a:gridCol>
                <a:gridCol w="2352261">
                  <a:extLst>
                    <a:ext uri="{9D8B030D-6E8A-4147-A177-3AD203B41FA5}">
                      <a16:colId xmlns:a16="http://schemas.microsoft.com/office/drawing/2014/main" val="2431244649"/>
                    </a:ext>
                  </a:extLst>
                </a:gridCol>
                <a:gridCol w="2352261">
                  <a:extLst>
                    <a:ext uri="{9D8B030D-6E8A-4147-A177-3AD203B41FA5}">
                      <a16:colId xmlns:a16="http://schemas.microsoft.com/office/drawing/2014/main" val="2557663295"/>
                    </a:ext>
                  </a:extLst>
                </a:gridCol>
              </a:tblGrid>
              <a:tr h="663906">
                <a:tc>
                  <a:txBody>
                    <a:bodyPr/>
                    <a:lstStyle/>
                    <a:p>
                      <a:r>
                        <a:rPr lang="nl-BE" dirty="0" err="1" smtClean="0"/>
                        <a:t>SPPiT</a:t>
                      </a:r>
                      <a:endParaRPr lang="nl-BE" dirty="0"/>
                    </a:p>
                  </a:txBody>
                  <a:tcPr/>
                </a:tc>
                <a:tc>
                  <a:txBody>
                    <a:bodyPr/>
                    <a:lstStyle/>
                    <a:p>
                      <a:r>
                        <a:rPr lang="nl-BE" dirty="0" err="1" smtClean="0"/>
                        <a:t>SPPiT</a:t>
                      </a:r>
                      <a:r>
                        <a:rPr lang="nl-BE" dirty="0" smtClean="0"/>
                        <a:t>-plus</a:t>
                      </a:r>
                      <a:r>
                        <a:rPr lang="nl-BE" baseline="0" dirty="0" smtClean="0"/>
                        <a:t> </a:t>
                      </a:r>
                      <a:endParaRPr lang="nl-BE" dirty="0"/>
                    </a:p>
                  </a:txBody>
                  <a:tcPr/>
                </a:tc>
                <a:tc>
                  <a:txBody>
                    <a:bodyPr/>
                    <a:lstStyle/>
                    <a:p>
                      <a:r>
                        <a:rPr lang="nl-BE" dirty="0" smtClean="0"/>
                        <a:t>BAZ</a:t>
                      </a:r>
                      <a:endParaRPr lang="nl-BE" dirty="0"/>
                    </a:p>
                  </a:txBody>
                  <a:tcPr/>
                </a:tc>
                <a:extLst>
                  <a:ext uri="{0D108BD9-81ED-4DB2-BD59-A6C34878D82A}">
                    <a16:rowId xmlns:a16="http://schemas.microsoft.com/office/drawing/2014/main" val="2857538926"/>
                  </a:ext>
                </a:extLst>
              </a:tr>
              <a:tr h="2335162">
                <a:tc>
                  <a:txBody>
                    <a:bodyPr/>
                    <a:lstStyle/>
                    <a:p>
                      <a:r>
                        <a:rPr lang="nl-BE" dirty="0" smtClean="0"/>
                        <a:t>Silke</a:t>
                      </a:r>
                    </a:p>
                    <a:p>
                      <a:r>
                        <a:rPr lang="nl-BE" dirty="0" smtClean="0"/>
                        <a:t>Amber G. </a:t>
                      </a:r>
                    </a:p>
                    <a:p>
                      <a:r>
                        <a:rPr lang="nl-BE" dirty="0" smtClean="0"/>
                        <a:t>Wim </a:t>
                      </a:r>
                    </a:p>
                    <a:p>
                      <a:r>
                        <a:rPr lang="nl-BE" dirty="0" smtClean="0"/>
                        <a:t>Ninke </a:t>
                      </a:r>
                    </a:p>
                    <a:p>
                      <a:r>
                        <a:rPr lang="nl-BE" dirty="0" smtClean="0"/>
                        <a:t>Carolien </a:t>
                      </a:r>
                      <a:endParaRPr lang="nl-BE" dirty="0"/>
                    </a:p>
                  </a:txBody>
                  <a:tcPr/>
                </a:tc>
                <a:tc>
                  <a:txBody>
                    <a:bodyPr/>
                    <a:lstStyle/>
                    <a:p>
                      <a:r>
                        <a:rPr lang="nl-BE" dirty="0" smtClean="0"/>
                        <a:t>Amber M.</a:t>
                      </a:r>
                    </a:p>
                    <a:p>
                      <a:r>
                        <a:rPr lang="nl-BE" dirty="0" smtClean="0"/>
                        <a:t>Carolien </a:t>
                      </a:r>
                    </a:p>
                    <a:p>
                      <a:r>
                        <a:rPr lang="nl-BE" dirty="0" smtClean="0"/>
                        <a:t>Wendy </a:t>
                      </a:r>
                      <a:endParaRPr lang="nl-BE" dirty="0"/>
                    </a:p>
                  </a:txBody>
                  <a:tcPr/>
                </a:tc>
                <a:tc>
                  <a:txBody>
                    <a:bodyPr/>
                    <a:lstStyle/>
                    <a:p>
                      <a:r>
                        <a:rPr lang="nl-BE" dirty="0" smtClean="0"/>
                        <a:t>Leen </a:t>
                      </a:r>
                      <a:endParaRPr lang="nl-BE" dirty="0"/>
                    </a:p>
                  </a:txBody>
                  <a:tcPr/>
                </a:tc>
                <a:extLst>
                  <a:ext uri="{0D108BD9-81ED-4DB2-BD59-A6C34878D82A}">
                    <a16:rowId xmlns:a16="http://schemas.microsoft.com/office/drawing/2014/main" val="3550907179"/>
                  </a:ext>
                </a:extLst>
              </a:tr>
            </a:tbl>
          </a:graphicData>
        </a:graphic>
      </p:graphicFrame>
    </p:spTree>
    <p:extLst>
      <p:ext uri="{BB962C8B-B14F-4D97-AF65-F5344CB8AC3E}">
        <p14:creationId xmlns:p14="http://schemas.microsoft.com/office/powerpoint/2010/main" val="3485103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srgbClr val="92D050"/>
                </a:solidFill>
              </a:rPr>
              <a:t>Wat is </a:t>
            </a:r>
            <a:r>
              <a:rPr lang="nl-BE" dirty="0" err="1" smtClean="0">
                <a:solidFill>
                  <a:srgbClr val="92D050"/>
                </a:solidFill>
              </a:rPr>
              <a:t>sppit</a:t>
            </a:r>
            <a:r>
              <a:rPr lang="nl-BE" dirty="0">
                <a:solidFill>
                  <a:srgbClr val="92D050"/>
                </a:solidFill>
              </a:rPr>
              <a:t>?</a:t>
            </a:r>
          </a:p>
        </p:txBody>
      </p:sp>
      <p:sp>
        <p:nvSpPr>
          <p:cNvPr id="3" name="Tijdelijke aanduiding voor inhoud 2"/>
          <p:cNvSpPr>
            <a:spLocks noGrp="1"/>
          </p:cNvSpPr>
          <p:nvPr>
            <p:ph idx="1"/>
          </p:nvPr>
        </p:nvSpPr>
        <p:spPr>
          <a:xfrm>
            <a:off x="765498" y="1772816"/>
            <a:ext cx="8198990" cy="4824536"/>
          </a:xfrm>
        </p:spPr>
        <p:txBody>
          <a:bodyPr>
            <a:normAutofit/>
          </a:bodyPr>
          <a:lstStyle/>
          <a:p>
            <a:r>
              <a:rPr lang="nl-BE" dirty="0" smtClean="0"/>
              <a:t>Samenwerkingsinitiatief voor personen met een Psychiatrische Problematiek in de Thuissituatie </a:t>
            </a:r>
          </a:p>
          <a:p>
            <a:r>
              <a:rPr lang="nl-BE" dirty="0" smtClean="0"/>
              <a:t>Begeleiding aan </a:t>
            </a:r>
            <a:r>
              <a:rPr lang="nl-BE" u="sng" dirty="0" smtClean="0"/>
              <a:t>huis</a:t>
            </a:r>
            <a:r>
              <a:rPr lang="nl-BE" dirty="0" smtClean="0"/>
              <a:t> </a:t>
            </a:r>
          </a:p>
          <a:p>
            <a:pPr lvl="1"/>
            <a:r>
              <a:rPr lang="nl-BE" dirty="0" smtClean="0"/>
              <a:t>Netwerk uitbouwen </a:t>
            </a:r>
          </a:p>
          <a:p>
            <a:pPr lvl="1"/>
            <a:r>
              <a:rPr lang="nl-BE" dirty="0" smtClean="0"/>
              <a:t>Coaching van netwerk </a:t>
            </a:r>
          </a:p>
          <a:p>
            <a:pPr lvl="1"/>
            <a:r>
              <a:rPr lang="nl-BE" dirty="0" smtClean="0"/>
              <a:t>Herstelgericht werken </a:t>
            </a:r>
          </a:p>
          <a:p>
            <a:pPr lvl="1"/>
            <a:r>
              <a:rPr lang="nl-BE" dirty="0" smtClean="0"/>
              <a:t>Opnamevoorkomend </a:t>
            </a:r>
          </a:p>
          <a:p>
            <a:pPr lvl="1"/>
            <a:endParaRPr lang="nl-BE" dirty="0"/>
          </a:p>
          <a:p>
            <a:pPr marL="128019" lvl="1" indent="0">
              <a:buNone/>
            </a:pPr>
            <a:r>
              <a:rPr lang="nl-BE" sz="2000" dirty="0" smtClean="0"/>
              <a:t>Belangrijke pijlers </a:t>
            </a:r>
          </a:p>
          <a:p>
            <a:pPr lvl="1">
              <a:buFont typeface="Arial" panose="020B0604020202020204" pitchFamily="34" charset="0"/>
              <a:buChar char="•"/>
            </a:pPr>
            <a:r>
              <a:rPr lang="nl-BE" dirty="0" smtClean="0"/>
              <a:t>Zorgvraag staat centraal </a:t>
            </a:r>
          </a:p>
          <a:p>
            <a:pPr lvl="1">
              <a:buFont typeface="Arial" panose="020B0604020202020204" pitchFamily="34" charset="0"/>
              <a:buChar char="•"/>
            </a:pPr>
            <a:r>
              <a:rPr lang="nl-BE" dirty="0" smtClean="0"/>
              <a:t>Samen met en voor belangrijke derden (huisarts, psychiater, familie, …) </a:t>
            </a:r>
          </a:p>
          <a:p>
            <a:pPr lvl="1">
              <a:buFont typeface="Arial" panose="020B0604020202020204" pitchFamily="34" charset="0"/>
              <a:buChar char="•"/>
            </a:pPr>
            <a:r>
              <a:rPr lang="nl-BE" dirty="0" smtClean="0"/>
              <a:t>Op verschillende levensdomeinen </a:t>
            </a:r>
          </a:p>
          <a:p>
            <a:pPr lvl="1">
              <a:buFont typeface="Arial" panose="020B0604020202020204" pitchFamily="34" charset="0"/>
              <a:buChar char="•"/>
            </a:pPr>
            <a:r>
              <a:rPr lang="nl-BE" dirty="0" smtClean="0"/>
              <a:t>Zorgoverleg </a:t>
            </a:r>
          </a:p>
          <a:p>
            <a:pPr lvl="1">
              <a:buFont typeface="Arial" panose="020B0604020202020204" pitchFamily="34" charset="0"/>
              <a:buChar char="•"/>
            </a:pPr>
            <a:r>
              <a:rPr lang="nl-BE" dirty="0" smtClean="0"/>
              <a:t>Focus op herstel </a:t>
            </a:r>
          </a:p>
          <a:p>
            <a:pPr lvl="1">
              <a:buFont typeface="Arial" panose="020B0604020202020204" pitchFamily="34" charset="0"/>
              <a:buChar char="•"/>
            </a:pPr>
            <a:endParaRPr lang="nl-BE" dirty="0" smtClean="0"/>
          </a:p>
          <a:p>
            <a:pPr marL="128019" lvl="1" indent="0">
              <a:buNone/>
            </a:pPr>
            <a:endParaRPr lang="nl-BE" dirty="0" smtClean="0"/>
          </a:p>
          <a:p>
            <a:pPr marL="128019" lvl="1" indent="0">
              <a:buNone/>
            </a:pPr>
            <a:endParaRPr lang="nl-BE" dirty="0" smtClean="0"/>
          </a:p>
          <a:p>
            <a:pPr marL="0" indent="0">
              <a:buNone/>
            </a:pPr>
            <a:endParaRPr lang="nl-BE" dirty="0" smtClean="0"/>
          </a:p>
          <a:p>
            <a:endParaRPr lang="nl-BE" dirty="0"/>
          </a:p>
        </p:txBody>
      </p:sp>
    </p:spTree>
    <p:extLst>
      <p:ext uri="{BB962C8B-B14F-4D97-AF65-F5344CB8AC3E}">
        <p14:creationId xmlns:p14="http://schemas.microsoft.com/office/powerpoint/2010/main" val="1432470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srgbClr val="92D050"/>
                </a:solidFill>
              </a:rPr>
              <a:t>Wat is </a:t>
            </a:r>
            <a:r>
              <a:rPr lang="nl-BE" dirty="0" err="1" smtClean="0">
                <a:solidFill>
                  <a:srgbClr val="92D050"/>
                </a:solidFill>
              </a:rPr>
              <a:t>Sppit</a:t>
            </a:r>
            <a:r>
              <a:rPr lang="nl-BE" dirty="0" smtClean="0">
                <a:solidFill>
                  <a:srgbClr val="92D050"/>
                </a:solidFill>
              </a:rPr>
              <a:t>-plus?</a:t>
            </a:r>
            <a:endParaRPr lang="nl-BE" dirty="0">
              <a:solidFill>
                <a:srgbClr val="92D050"/>
              </a:solidFill>
            </a:endParaRPr>
          </a:p>
        </p:txBody>
      </p:sp>
      <p:sp>
        <p:nvSpPr>
          <p:cNvPr id="3" name="Tijdelijke aanduiding voor inhoud 2"/>
          <p:cNvSpPr>
            <a:spLocks noGrp="1"/>
          </p:cNvSpPr>
          <p:nvPr>
            <p:ph idx="1"/>
          </p:nvPr>
        </p:nvSpPr>
        <p:spPr/>
        <p:txBody>
          <a:bodyPr/>
          <a:lstStyle/>
          <a:p>
            <a:r>
              <a:rPr lang="nl-BE" dirty="0" smtClean="0"/>
              <a:t>Mobiel team voor ouderen (60+) </a:t>
            </a:r>
          </a:p>
          <a:p>
            <a:r>
              <a:rPr lang="nl-BE" dirty="0" smtClean="0"/>
              <a:t>In een kwetsbare situatie</a:t>
            </a:r>
          </a:p>
          <a:p>
            <a:r>
              <a:rPr lang="nl-BE" dirty="0" smtClean="0"/>
              <a:t>Die weg naar zorg moeilijk vinden </a:t>
            </a:r>
          </a:p>
          <a:p>
            <a:r>
              <a:rPr lang="nl-BE" dirty="0" smtClean="0"/>
              <a:t>Ontstaan vanuit versterkende maatregel COVID</a:t>
            </a:r>
          </a:p>
          <a:p>
            <a:r>
              <a:rPr lang="nl-BE" dirty="0" smtClean="0"/>
              <a:t>Buddywerking in samenwerking met CGG Ahasverus </a:t>
            </a:r>
            <a:endParaRPr lang="nl-BE" dirty="0"/>
          </a:p>
        </p:txBody>
      </p:sp>
    </p:spTree>
    <p:extLst>
      <p:ext uri="{BB962C8B-B14F-4D97-AF65-F5344CB8AC3E}">
        <p14:creationId xmlns:p14="http://schemas.microsoft.com/office/powerpoint/2010/main" val="1017495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srgbClr val="92D050"/>
                </a:solidFill>
              </a:rPr>
              <a:t>Wat is </a:t>
            </a:r>
            <a:r>
              <a:rPr lang="nl-BE" dirty="0" err="1" smtClean="0">
                <a:solidFill>
                  <a:srgbClr val="92D050"/>
                </a:solidFill>
              </a:rPr>
              <a:t>Baz</a:t>
            </a:r>
            <a:r>
              <a:rPr lang="nl-BE" dirty="0" smtClean="0">
                <a:solidFill>
                  <a:srgbClr val="92D050"/>
                </a:solidFill>
              </a:rPr>
              <a:t>? </a:t>
            </a:r>
            <a:endParaRPr lang="nl-BE" dirty="0">
              <a:solidFill>
                <a:srgbClr val="92D050"/>
              </a:solidFill>
            </a:endParaRPr>
          </a:p>
        </p:txBody>
      </p:sp>
      <p:sp>
        <p:nvSpPr>
          <p:cNvPr id="3" name="Tijdelijke aanduiding voor inhoud 2"/>
          <p:cNvSpPr>
            <a:spLocks noGrp="1"/>
          </p:cNvSpPr>
          <p:nvPr>
            <p:ph idx="1"/>
          </p:nvPr>
        </p:nvSpPr>
        <p:spPr>
          <a:xfrm>
            <a:off x="768095" y="2060464"/>
            <a:ext cx="7290055" cy="4023360"/>
          </a:xfrm>
        </p:spPr>
        <p:txBody>
          <a:bodyPr/>
          <a:lstStyle/>
          <a:p>
            <a:r>
              <a:rPr lang="nl-BE" dirty="0" smtClean="0"/>
              <a:t>Begeleiding Aanklampende Zorg </a:t>
            </a:r>
          </a:p>
          <a:p>
            <a:r>
              <a:rPr lang="nl-BE" dirty="0" smtClean="0"/>
              <a:t>Aanklampende zorg voor mensen met psychosociale kwetsbaarheid die sociaal huren en zorg mijden </a:t>
            </a:r>
          </a:p>
          <a:p>
            <a:r>
              <a:rPr lang="nl-BE" dirty="0"/>
              <a:t>D</a:t>
            </a:r>
            <a:r>
              <a:rPr lang="nl-BE" dirty="0" smtClean="0"/>
              <a:t>oelen: </a:t>
            </a:r>
          </a:p>
          <a:p>
            <a:pPr lvl="1"/>
            <a:r>
              <a:rPr lang="nl-BE" dirty="0" smtClean="0"/>
              <a:t>Voorkomen uithuiszetting</a:t>
            </a:r>
          </a:p>
          <a:p>
            <a:pPr lvl="1"/>
            <a:r>
              <a:rPr lang="nl-BE" dirty="0" smtClean="0"/>
              <a:t>Beperken van over- en onderlast</a:t>
            </a:r>
          </a:p>
          <a:p>
            <a:pPr lvl="1"/>
            <a:r>
              <a:rPr lang="nl-BE" dirty="0" smtClean="0"/>
              <a:t>Wonen en welzijn als geheel </a:t>
            </a:r>
          </a:p>
          <a:p>
            <a:pPr lvl="1"/>
            <a:r>
              <a:rPr lang="nl-BE" dirty="0" err="1" smtClean="0"/>
              <a:t>Toeleiden</a:t>
            </a:r>
            <a:r>
              <a:rPr lang="nl-BE" dirty="0" smtClean="0"/>
              <a:t> naar reguliere zorg</a:t>
            </a:r>
          </a:p>
          <a:p>
            <a:pPr marL="128019" lvl="1" indent="0">
              <a:buNone/>
            </a:pPr>
            <a:endParaRPr lang="nl-BE" dirty="0" smtClean="0"/>
          </a:p>
          <a:p>
            <a:pPr marL="128019" lvl="1" indent="0">
              <a:buNone/>
            </a:pPr>
            <a:r>
              <a:rPr lang="nl-BE" sz="2000" dirty="0" smtClean="0"/>
              <a:t>Werkwijze volgens principes van bemoeizorg </a:t>
            </a:r>
            <a:endParaRPr lang="nl-BE" dirty="0" smtClean="0"/>
          </a:p>
          <a:p>
            <a:pPr marL="128019" lvl="1" indent="0">
              <a:buNone/>
            </a:pPr>
            <a:endParaRPr lang="nl-BE" dirty="0" smtClean="0"/>
          </a:p>
        </p:txBody>
      </p:sp>
    </p:spTree>
    <p:extLst>
      <p:ext uri="{BB962C8B-B14F-4D97-AF65-F5344CB8AC3E}">
        <p14:creationId xmlns:p14="http://schemas.microsoft.com/office/powerpoint/2010/main" val="10694830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A9A57C"/>
      </a:accent1>
      <a:accent2>
        <a:srgbClr val="9CBEBD"/>
      </a:accent2>
      <a:accent3>
        <a:srgbClr val="8F8F8F"/>
      </a:accent3>
      <a:accent4>
        <a:srgbClr val="28251B"/>
      </a:accent4>
      <a:accent5>
        <a:srgbClr val="CFCEBE"/>
      </a:accent5>
      <a:accent6>
        <a:srgbClr val="8DACA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A9A57C"/>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2F2B2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A9A57C"/>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2F2B2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23315</TotalTime>
  <Words>3229</Words>
  <Application>Microsoft Office PowerPoint</Application>
  <PresentationFormat>Diavoorstelling (4:3)</PresentationFormat>
  <Paragraphs>393</Paragraphs>
  <Slides>20</Slides>
  <Notes>19</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20</vt:i4>
      </vt:variant>
    </vt:vector>
  </HeadingPairs>
  <TitlesOfParts>
    <vt:vector size="27" baseType="lpstr">
      <vt:lpstr>Arial</vt:lpstr>
      <vt:lpstr>Helvetica Neue</vt:lpstr>
      <vt:lpstr>Tw Cen MT</vt:lpstr>
      <vt:lpstr>Tw Cen MT Condensed</vt:lpstr>
      <vt:lpstr>Wingdings</vt:lpstr>
      <vt:lpstr>Wingdings 3</vt:lpstr>
      <vt:lpstr>Integraal</vt:lpstr>
      <vt:lpstr>Mobiel Team SPPiT</vt:lpstr>
      <vt:lpstr>PowerPoint-presentatie</vt:lpstr>
      <vt:lpstr>PowerPoint-presentatie</vt:lpstr>
      <vt:lpstr>Vanaf oktober 2023</vt:lpstr>
      <vt:lpstr>samenstelling Multidisciplinaire teams</vt:lpstr>
      <vt:lpstr>Team Halle </vt:lpstr>
      <vt:lpstr>Wat is sppit?</vt:lpstr>
      <vt:lpstr>Wat is Sppit-plus?</vt:lpstr>
      <vt:lpstr>Wat is Baz? </vt:lpstr>
      <vt:lpstr>Voor wie? </vt:lpstr>
      <vt:lpstr>Specifieke accenten </vt:lpstr>
      <vt:lpstr>Overkoepelende accenten  (SPPiT, SPPit-plus, baz) </vt:lpstr>
      <vt:lpstr>AAnmelden</vt:lpstr>
      <vt:lpstr>Centraal aanmeldpunt  mentaal welzijn</vt:lpstr>
      <vt:lpstr>Contactgegevens teamcoördinatie </vt:lpstr>
      <vt:lpstr>Subwerkingen</vt:lpstr>
      <vt:lpstr>SPPiT NAH</vt:lpstr>
      <vt:lpstr>SPPiT VB</vt:lpstr>
      <vt:lpstr>FORMAT</vt:lpstr>
      <vt:lpstr>Bedankt voor jullie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Mobiel behandelteam voor langdurige zorg aan huis</dc:title>
  <dc:creator>Van Droogenbroeck, Eva</dc:creator>
  <cp:lastModifiedBy>Geboes, Amber</cp:lastModifiedBy>
  <cp:revision>253</cp:revision>
  <cp:lastPrinted>2023-09-28T07:12:40Z</cp:lastPrinted>
  <dcterms:modified xsi:type="dcterms:W3CDTF">2023-10-02T06:49:56Z</dcterms:modified>
</cp:coreProperties>
</file>