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62" r:id="rId4"/>
    <p:sldId id="305" r:id="rId5"/>
    <p:sldId id="267" r:id="rId6"/>
    <p:sldId id="264" r:id="rId7"/>
    <p:sldId id="291" r:id="rId8"/>
    <p:sldId id="309" r:id="rId9"/>
    <p:sldId id="282" r:id="rId10"/>
    <p:sldId id="312" r:id="rId11"/>
    <p:sldId id="311" r:id="rId12"/>
    <p:sldId id="293" r:id="rId13"/>
    <p:sldId id="294" r:id="rId14"/>
    <p:sldId id="295" r:id="rId15"/>
    <p:sldId id="298" r:id="rId16"/>
    <p:sldId id="300" r:id="rId17"/>
    <p:sldId id="313" r:id="rId18"/>
    <p:sldId id="314" r:id="rId19"/>
    <p:sldId id="321" r:id="rId20"/>
    <p:sldId id="322" r:id="rId21"/>
    <p:sldId id="323" r:id="rId22"/>
    <p:sldId id="325" r:id="rId23"/>
    <p:sldId id="324" r:id="rId24"/>
    <p:sldId id="319" r:id="rId25"/>
    <p:sldId id="320" r:id="rId2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neke Wilson" initials="SW" lastIdx="1" clrIdx="0">
    <p:extLst>
      <p:ext uri="{19B8F6BF-5375-455C-9EA6-DF929625EA0E}">
        <p15:presenceInfo xmlns:p15="http://schemas.microsoft.com/office/powerpoint/2012/main" userId="798b8dc5a6c61a35" providerId="Windows Live"/>
      </p:ext>
    </p:extLst>
  </p:cmAuthor>
  <p:cmAuthor id="2" name="yuneco" initials="y" lastIdx="1" clrIdx="1">
    <p:extLst>
      <p:ext uri="{19B8F6BF-5375-455C-9EA6-DF929625EA0E}">
        <p15:presenceInfo xmlns:p15="http://schemas.microsoft.com/office/powerpoint/2012/main" userId="1a47994457e6c8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A9D"/>
    <a:srgbClr val="3E9B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73381" autoAdjust="0"/>
  </p:normalViewPr>
  <p:slideViewPr>
    <p:cSldViewPr snapToGrid="0">
      <p:cViewPr varScale="1">
        <p:scale>
          <a:sx n="50" d="100"/>
          <a:sy n="50" d="100"/>
        </p:scale>
        <p:origin x="12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CFDA5-E062-4A73-8D31-40CF495FB51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nl-BE"/>
        </a:p>
      </dgm:t>
    </dgm:pt>
    <dgm:pt modelId="{F2BCDA11-D0DD-48F6-9D70-A9D285FA28C3}">
      <dgm:prSet phldrT="[Tekst]"/>
      <dgm:spPr/>
      <dgm:t>
        <a:bodyPr/>
        <a:lstStyle/>
        <a:p>
          <a:r>
            <a:rPr lang="nl-BE" dirty="0"/>
            <a:t>Yuneco Care </a:t>
          </a:r>
        </a:p>
      </dgm:t>
    </dgm:pt>
    <dgm:pt modelId="{3C2FD883-C916-44A6-8D4C-9B9A72398EB5}" type="parTrans" cxnId="{32805553-F930-42DE-ACFB-B311FBBFD949}">
      <dgm:prSet/>
      <dgm:spPr/>
      <dgm:t>
        <a:bodyPr/>
        <a:lstStyle/>
        <a:p>
          <a:endParaRPr lang="nl-BE"/>
        </a:p>
      </dgm:t>
    </dgm:pt>
    <dgm:pt modelId="{8C901A0F-4CDC-435B-8B57-69BC795BAD95}" type="sibTrans" cxnId="{32805553-F930-42DE-ACFB-B311FBBFD949}">
      <dgm:prSet/>
      <dgm:spPr/>
      <dgm:t>
        <a:bodyPr/>
        <a:lstStyle/>
        <a:p>
          <a:endParaRPr lang="nl-BE"/>
        </a:p>
      </dgm:t>
    </dgm:pt>
    <dgm:pt modelId="{A5F315FD-BA66-4944-84DB-F669BE9068C1}" type="asst">
      <dgm:prSet phldrT="[Tekst]"/>
      <dgm:spPr/>
      <dgm:t>
        <a:bodyPr/>
        <a:lstStyle/>
        <a:p>
          <a:r>
            <a:rPr lang="nl-BE" dirty="0">
              <a:solidFill>
                <a:schemeClr val="tx1"/>
              </a:solidFill>
            </a:rPr>
            <a:t>Care</a:t>
          </a:r>
        </a:p>
      </dgm:t>
    </dgm:pt>
    <dgm:pt modelId="{46B8DF42-02A4-432C-810D-93AE703D6DD1}" type="parTrans" cxnId="{DA879756-EACB-41F0-94A4-C2DEB3552EFB}">
      <dgm:prSet/>
      <dgm:spPr/>
      <dgm:t>
        <a:bodyPr/>
        <a:lstStyle/>
        <a:p>
          <a:endParaRPr lang="nl-BE"/>
        </a:p>
      </dgm:t>
    </dgm:pt>
    <dgm:pt modelId="{535081A6-5C4C-416E-8770-0EB41EB18CA3}" type="sibTrans" cxnId="{DA879756-EACB-41F0-94A4-C2DEB3552EFB}">
      <dgm:prSet/>
      <dgm:spPr/>
      <dgm:t>
        <a:bodyPr/>
        <a:lstStyle/>
        <a:p>
          <a:endParaRPr lang="nl-BE"/>
        </a:p>
      </dgm:t>
    </dgm:pt>
    <dgm:pt modelId="{C6CF3B9B-935A-47AA-9A3A-BC309E05FBD5}">
      <dgm:prSet phldrT="[Tekst]"/>
      <dgm:spPr/>
      <dgm:t>
        <a:bodyPr/>
        <a:lstStyle/>
        <a:p>
          <a:r>
            <a:rPr lang="nl-BE" dirty="0"/>
            <a:t>Combi</a:t>
          </a:r>
        </a:p>
      </dgm:t>
    </dgm:pt>
    <dgm:pt modelId="{D5CC1E2D-C138-48A7-9409-72CF2D5FA628}" type="parTrans" cxnId="{28EF7F2C-869E-4447-90B4-F693D152C7BB}">
      <dgm:prSet/>
      <dgm:spPr/>
      <dgm:t>
        <a:bodyPr/>
        <a:lstStyle/>
        <a:p>
          <a:endParaRPr lang="nl-BE"/>
        </a:p>
      </dgm:t>
    </dgm:pt>
    <dgm:pt modelId="{050985AC-4A4C-4699-8416-98A71FB8F6F5}" type="sibTrans" cxnId="{28EF7F2C-869E-4447-90B4-F693D152C7BB}">
      <dgm:prSet/>
      <dgm:spPr/>
      <dgm:t>
        <a:bodyPr/>
        <a:lstStyle/>
        <a:p>
          <a:endParaRPr lang="nl-BE"/>
        </a:p>
      </dgm:t>
    </dgm:pt>
    <dgm:pt modelId="{22DDEDE9-7D45-442E-AF44-F0501D58CB17}">
      <dgm:prSet phldrT="[Tekst]"/>
      <dgm:spPr/>
      <dgm:t>
        <a:bodyPr/>
        <a:lstStyle/>
        <a:p>
          <a:r>
            <a:rPr lang="nl-BE" dirty="0"/>
            <a:t>Vluchtelingen</a:t>
          </a:r>
        </a:p>
      </dgm:t>
    </dgm:pt>
    <dgm:pt modelId="{16ECB130-0265-4A55-BF43-EF0F2C8B0977}" type="parTrans" cxnId="{92C912E6-6320-458B-81D0-992D1441DC1A}">
      <dgm:prSet/>
      <dgm:spPr/>
      <dgm:t>
        <a:bodyPr/>
        <a:lstStyle/>
        <a:p>
          <a:endParaRPr lang="nl-BE"/>
        </a:p>
      </dgm:t>
    </dgm:pt>
    <dgm:pt modelId="{D24751B9-6833-4F34-8CDA-3E19FBCC8D04}" type="sibTrans" cxnId="{92C912E6-6320-458B-81D0-992D1441DC1A}">
      <dgm:prSet/>
      <dgm:spPr/>
      <dgm:t>
        <a:bodyPr/>
        <a:lstStyle/>
        <a:p>
          <a:endParaRPr lang="nl-BE"/>
        </a:p>
      </dgm:t>
    </dgm:pt>
    <dgm:pt modelId="{840FF03F-0274-4E7A-AD16-51A71CCA8FA0}">
      <dgm:prSet phldrT="[Tekst]"/>
      <dgm:spPr/>
      <dgm:t>
        <a:bodyPr/>
        <a:lstStyle/>
        <a:p>
          <a:r>
            <a:rPr lang="nl-BE" dirty="0" err="1"/>
            <a:t>Casemanegement</a:t>
          </a:r>
          <a:endParaRPr lang="nl-BE" dirty="0"/>
        </a:p>
      </dgm:t>
    </dgm:pt>
    <dgm:pt modelId="{F5884D18-580D-4686-94E3-86986248EF1B}" type="parTrans" cxnId="{29EF5659-68D0-49C5-9F8D-1DAF503725DA}">
      <dgm:prSet/>
      <dgm:spPr/>
      <dgm:t>
        <a:bodyPr/>
        <a:lstStyle/>
        <a:p>
          <a:endParaRPr lang="nl-BE"/>
        </a:p>
      </dgm:t>
    </dgm:pt>
    <dgm:pt modelId="{1B85AC63-ADE5-467F-ADD1-C28E7C8F11DF}" type="sibTrans" cxnId="{29EF5659-68D0-49C5-9F8D-1DAF503725DA}">
      <dgm:prSet/>
      <dgm:spPr/>
      <dgm:t>
        <a:bodyPr/>
        <a:lstStyle/>
        <a:p>
          <a:endParaRPr lang="nl-BE"/>
        </a:p>
      </dgm:t>
    </dgm:pt>
    <dgm:pt modelId="{DF30C806-30A1-4AE5-B504-650D3957FBC1}">
      <dgm:prSet phldrT="[Tekst]"/>
      <dgm:spPr/>
      <dgm:t>
        <a:bodyPr/>
        <a:lstStyle/>
        <a:p>
          <a:r>
            <a:rPr lang="nl-BE" dirty="0"/>
            <a:t>For Care </a:t>
          </a:r>
        </a:p>
      </dgm:t>
    </dgm:pt>
    <dgm:pt modelId="{F0BDC87F-5FFB-48B5-949F-A9D4F55ED7DE}" type="parTrans" cxnId="{71C9817F-A458-4548-A2CD-BA095874866A}">
      <dgm:prSet/>
      <dgm:spPr/>
      <dgm:t>
        <a:bodyPr/>
        <a:lstStyle/>
        <a:p>
          <a:endParaRPr lang="nl-BE"/>
        </a:p>
      </dgm:t>
    </dgm:pt>
    <dgm:pt modelId="{7A13EACF-4BF4-4930-8387-75419B49087E}" type="sibTrans" cxnId="{71C9817F-A458-4548-A2CD-BA095874866A}">
      <dgm:prSet/>
      <dgm:spPr/>
      <dgm:t>
        <a:bodyPr/>
        <a:lstStyle/>
        <a:p>
          <a:endParaRPr lang="nl-BE"/>
        </a:p>
      </dgm:t>
    </dgm:pt>
    <dgm:pt modelId="{AFF263CA-D8DB-4B87-9453-40454FEB715B}" type="pres">
      <dgm:prSet presAssocID="{060CFDA5-E062-4A73-8D31-40CF495FB51A}" presName="Name0" presStyleCnt="0">
        <dgm:presLayoutVars>
          <dgm:chPref val="1"/>
          <dgm:dir/>
          <dgm:animOne val="branch"/>
          <dgm:animLvl val="lvl"/>
          <dgm:resizeHandles val="exact"/>
        </dgm:presLayoutVars>
      </dgm:prSet>
      <dgm:spPr/>
      <dgm:t>
        <a:bodyPr/>
        <a:lstStyle/>
        <a:p>
          <a:endParaRPr lang="nl-BE"/>
        </a:p>
      </dgm:t>
    </dgm:pt>
    <dgm:pt modelId="{8EFDC25B-3674-4A38-AD69-CCA030FDCD0E}" type="pres">
      <dgm:prSet presAssocID="{F2BCDA11-D0DD-48F6-9D70-A9D285FA28C3}" presName="root1" presStyleCnt="0"/>
      <dgm:spPr/>
    </dgm:pt>
    <dgm:pt modelId="{EEBBE921-A0C7-40BD-B9A8-3A7D9D3F7E5C}" type="pres">
      <dgm:prSet presAssocID="{F2BCDA11-D0DD-48F6-9D70-A9D285FA28C3}" presName="LevelOneTextNode" presStyleLbl="node0" presStyleIdx="0" presStyleCnt="1">
        <dgm:presLayoutVars>
          <dgm:chPref val="3"/>
        </dgm:presLayoutVars>
      </dgm:prSet>
      <dgm:spPr/>
      <dgm:t>
        <a:bodyPr/>
        <a:lstStyle/>
        <a:p>
          <a:endParaRPr lang="nl-BE"/>
        </a:p>
      </dgm:t>
    </dgm:pt>
    <dgm:pt modelId="{4F8C1911-12DF-499D-92F5-7B9C63F6E81D}" type="pres">
      <dgm:prSet presAssocID="{F2BCDA11-D0DD-48F6-9D70-A9D285FA28C3}" presName="level2hierChild" presStyleCnt="0"/>
      <dgm:spPr/>
    </dgm:pt>
    <dgm:pt modelId="{55BE9F29-B0FF-4A90-9C8F-2FFB01143E55}" type="pres">
      <dgm:prSet presAssocID="{46B8DF42-02A4-432C-810D-93AE703D6DD1}" presName="conn2-1" presStyleLbl="parChTrans1D2" presStyleIdx="0" presStyleCnt="5"/>
      <dgm:spPr/>
      <dgm:t>
        <a:bodyPr/>
        <a:lstStyle/>
        <a:p>
          <a:endParaRPr lang="nl-BE"/>
        </a:p>
      </dgm:t>
    </dgm:pt>
    <dgm:pt modelId="{44502799-45E7-4A53-AB3C-18AEBAF974F2}" type="pres">
      <dgm:prSet presAssocID="{46B8DF42-02A4-432C-810D-93AE703D6DD1}" presName="connTx" presStyleLbl="parChTrans1D2" presStyleIdx="0" presStyleCnt="5"/>
      <dgm:spPr/>
      <dgm:t>
        <a:bodyPr/>
        <a:lstStyle/>
        <a:p>
          <a:endParaRPr lang="nl-BE"/>
        </a:p>
      </dgm:t>
    </dgm:pt>
    <dgm:pt modelId="{D74B8FA8-B8DC-4EDE-AC16-9C75BCBB25E5}" type="pres">
      <dgm:prSet presAssocID="{A5F315FD-BA66-4944-84DB-F669BE9068C1}" presName="root2" presStyleCnt="0"/>
      <dgm:spPr/>
    </dgm:pt>
    <dgm:pt modelId="{A324D207-2E18-47B4-9852-32804751097E}" type="pres">
      <dgm:prSet presAssocID="{A5F315FD-BA66-4944-84DB-F669BE9068C1}" presName="LevelTwoTextNode" presStyleLbl="asst1" presStyleIdx="0" presStyleCnt="1" custLinFactNeighborX="-648" custLinFactNeighborY="10627">
        <dgm:presLayoutVars>
          <dgm:chPref val="3"/>
        </dgm:presLayoutVars>
      </dgm:prSet>
      <dgm:spPr/>
      <dgm:t>
        <a:bodyPr/>
        <a:lstStyle/>
        <a:p>
          <a:endParaRPr lang="nl-BE"/>
        </a:p>
      </dgm:t>
    </dgm:pt>
    <dgm:pt modelId="{7393CAEE-A3C3-490B-B480-2C2A037ABAF6}" type="pres">
      <dgm:prSet presAssocID="{A5F315FD-BA66-4944-84DB-F669BE9068C1}" presName="level3hierChild" presStyleCnt="0"/>
      <dgm:spPr/>
    </dgm:pt>
    <dgm:pt modelId="{B0D74DDE-F30B-4331-85D0-E568BED64A45}" type="pres">
      <dgm:prSet presAssocID="{D5CC1E2D-C138-48A7-9409-72CF2D5FA628}" presName="conn2-1" presStyleLbl="parChTrans1D2" presStyleIdx="1" presStyleCnt="5"/>
      <dgm:spPr/>
      <dgm:t>
        <a:bodyPr/>
        <a:lstStyle/>
        <a:p>
          <a:endParaRPr lang="nl-BE"/>
        </a:p>
      </dgm:t>
    </dgm:pt>
    <dgm:pt modelId="{DED5C698-6FCC-4516-96B5-CE02E0E37939}" type="pres">
      <dgm:prSet presAssocID="{D5CC1E2D-C138-48A7-9409-72CF2D5FA628}" presName="connTx" presStyleLbl="parChTrans1D2" presStyleIdx="1" presStyleCnt="5"/>
      <dgm:spPr/>
      <dgm:t>
        <a:bodyPr/>
        <a:lstStyle/>
        <a:p>
          <a:endParaRPr lang="nl-BE"/>
        </a:p>
      </dgm:t>
    </dgm:pt>
    <dgm:pt modelId="{B554407E-0312-4EB5-8728-AFCE9866F660}" type="pres">
      <dgm:prSet presAssocID="{C6CF3B9B-935A-47AA-9A3A-BC309E05FBD5}" presName="root2" presStyleCnt="0"/>
      <dgm:spPr/>
    </dgm:pt>
    <dgm:pt modelId="{C294A0D4-9826-4ADF-B6B3-C40764D49B7F}" type="pres">
      <dgm:prSet presAssocID="{C6CF3B9B-935A-47AA-9A3A-BC309E05FBD5}" presName="LevelTwoTextNode" presStyleLbl="node2" presStyleIdx="0" presStyleCnt="4">
        <dgm:presLayoutVars>
          <dgm:chPref val="3"/>
        </dgm:presLayoutVars>
      </dgm:prSet>
      <dgm:spPr/>
      <dgm:t>
        <a:bodyPr/>
        <a:lstStyle/>
        <a:p>
          <a:endParaRPr lang="nl-BE"/>
        </a:p>
      </dgm:t>
    </dgm:pt>
    <dgm:pt modelId="{278AE74B-38DC-44FD-A572-74B87A30030B}" type="pres">
      <dgm:prSet presAssocID="{C6CF3B9B-935A-47AA-9A3A-BC309E05FBD5}" presName="level3hierChild" presStyleCnt="0"/>
      <dgm:spPr/>
    </dgm:pt>
    <dgm:pt modelId="{B3ACCF68-ADDB-4D14-A279-3FF4C8D4EE3A}" type="pres">
      <dgm:prSet presAssocID="{F0BDC87F-5FFB-48B5-949F-A9D4F55ED7DE}" presName="conn2-1" presStyleLbl="parChTrans1D2" presStyleIdx="2" presStyleCnt="5"/>
      <dgm:spPr/>
      <dgm:t>
        <a:bodyPr/>
        <a:lstStyle/>
        <a:p>
          <a:endParaRPr lang="nl-BE"/>
        </a:p>
      </dgm:t>
    </dgm:pt>
    <dgm:pt modelId="{ABC7D289-B925-4B0A-A065-D49BC73EE495}" type="pres">
      <dgm:prSet presAssocID="{F0BDC87F-5FFB-48B5-949F-A9D4F55ED7DE}" presName="connTx" presStyleLbl="parChTrans1D2" presStyleIdx="2" presStyleCnt="5"/>
      <dgm:spPr/>
      <dgm:t>
        <a:bodyPr/>
        <a:lstStyle/>
        <a:p>
          <a:endParaRPr lang="nl-BE"/>
        </a:p>
      </dgm:t>
    </dgm:pt>
    <dgm:pt modelId="{EC906944-D2A3-4E8B-8001-BBCC81361A05}" type="pres">
      <dgm:prSet presAssocID="{DF30C806-30A1-4AE5-B504-650D3957FBC1}" presName="root2" presStyleCnt="0"/>
      <dgm:spPr/>
    </dgm:pt>
    <dgm:pt modelId="{CBAB628D-F62A-4279-9D9B-3FCE4CB15FA4}" type="pres">
      <dgm:prSet presAssocID="{DF30C806-30A1-4AE5-B504-650D3957FBC1}" presName="LevelTwoTextNode" presStyleLbl="node2" presStyleIdx="1" presStyleCnt="4">
        <dgm:presLayoutVars>
          <dgm:chPref val="3"/>
        </dgm:presLayoutVars>
      </dgm:prSet>
      <dgm:spPr/>
      <dgm:t>
        <a:bodyPr/>
        <a:lstStyle/>
        <a:p>
          <a:endParaRPr lang="nl-BE"/>
        </a:p>
      </dgm:t>
    </dgm:pt>
    <dgm:pt modelId="{4FD16389-7E43-406F-ADD8-A06DA5AD096F}" type="pres">
      <dgm:prSet presAssocID="{DF30C806-30A1-4AE5-B504-650D3957FBC1}" presName="level3hierChild" presStyleCnt="0"/>
      <dgm:spPr/>
    </dgm:pt>
    <dgm:pt modelId="{2817E245-BC6E-4DF1-B563-457E3B67D2D0}" type="pres">
      <dgm:prSet presAssocID="{16ECB130-0265-4A55-BF43-EF0F2C8B0977}" presName="conn2-1" presStyleLbl="parChTrans1D2" presStyleIdx="3" presStyleCnt="5"/>
      <dgm:spPr/>
      <dgm:t>
        <a:bodyPr/>
        <a:lstStyle/>
        <a:p>
          <a:endParaRPr lang="nl-BE"/>
        </a:p>
      </dgm:t>
    </dgm:pt>
    <dgm:pt modelId="{493D69FB-24D7-456A-A7C8-AC22621ABDA9}" type="pres">
      <dgm:prSet presAssocID="{16ECB130-0265-4A55-BF43-EF0F2C8B0977}" presName="connTx" presStyleLbl="parChTrans1D2" presStyleIdx="3" presStyleCnt="5"/>
      <dgm:spPr/>
      <dgm:t>
        <a:bodyPr/>
        <a:lstStyle/>
        <a:p>
          <a:endParaRPr lang="nl-BE"/>
        </a:p>
      </dgm:t>
    </dgm:pt>
    <dgm:pt modelId="{6347D419-FA19-40C9-A4C9-E546F36E7360}" type="pres">
      <dgm:prSet presAssocID="{22DDEDE9-7D45-442E-AF44-F0501D58CB17}" presName="root2" presStyleCnt="0"/>
      <dgm:spPr/>
    </dgm:pt>
    <dgm:pt modelId="{C910D6DD-EF1D-4BF4-893E-9D8748F71D8C}" type="pres">
      <dgm:prSet presAssocID="{22DDEDE9-7D45-442E-AF44-F0501D58CB17}" presName="LevelTwoTextNode" presStyleLbl="node2" presStyleIdx="2" presStyleCnt="4">
        <dgm:presLayoutVars>
          <dgm:chPref val="3"/>
        </dgm:presLayoutVars>
      </dgm:prSet>
      <dgm:spPr/>
      <dgm:t>
        <a:bodyPr/>
        <a:lstStyle/>
        <a:p>
          <a:endParaRPr lang="nl-BE"/>
        </a:p>
      </dgm:t>
    </dgm:pt>
    <dgm:pt modelId="{4D32AA7A-4703-41C7-B2FE-CDC9AC4537B5}" type="pres">
      <dgm:prSet presAssocID="{22DDEDE9-7D45-442E-AF44-F0501D58CB17}" presName="level3hierChild" presStyleCnt="0"/>
      <dgm:spPr/>
    </dgm:pt>
    <dgm:pt modelId="{6E94BAE1-79C8-4B99-BE9B-632DC5BB2AD2}" type="pres">
      <dgm:prSet presAssocID="{F5884D18-580D-4686-94E3-86986248EF1B}" presName="conn2-1" presStyleLbl="parChTrans1D2" presStyleIdx="4" presStyleCnt="5"/>
      <dgm:spPr/>
      <dgm:t>
        <a:bodyPr/>
        <a:lstStyle/>
        <a:p>
          <a:endParaRPr lang="nl-BE"/>
        </a:p>
      </dgm:t>
    </dgm:pt>
    <dgm:pt modelId="{76E05DE3-3890-45A0-B60A-818C2551EFFB}" type="pres">
      <dgm:prSet presAssocID="{F5884D18-580D-4686-94E3-86986248EF1B}" presName="connTx" presStyleLbl="parChTrans1D2" presStyleIdx="4" presStyleCnt="5"/>
      <dgm:spPr/>
      <dgm:t>
        <a:bodyPr/>
        <a:lstStyle/>
        <a:p>
          <a:endParaRPr lang="nl-BE"/>
        </a:p>
      </dgm:t>
    </dgm:pt>
    <dgm:pt modelId="{BAB9B004-8F06-45CC-A205-41EB0085B6E4}" type="pres">
      <dgm:prSet presAssocID="{840FF03F-0274-4E7A-AD16-51A71CCA8FA0}" presName="root2" presStyleCnt="0"/>
      <dgm:spPr/>
    </dgm:pt>
    <dgm:pt modelId="{2604307D-3773-4911-9976-B051D078FF61}" type="pres">
      <dgm:prSet presAssocID="{840FF03F-0274-4E7A-AD16-51A71CCA8FA0}" presName="LevelTwoTextNode" presStyleLbl="node2" presStyleIdx="3" presStyleCnt="4">
        <dgm:presLayoutVars>
          <dgm:chPref val="3"/>
        </dgm:presLayoutVars>
      </dgm:prSet>
      <dgm:spPr/>
      <dgm:t>
        <a:bodyPr/>
        <a:lstStyle/>
        <a:p>
          <a:endParaRPr lang="nl-BE"/>
        </a:p>
      </dgm:t>
    </dgm:pt>
    <dgm:pt modelId="{1B29375C-C367-4544-87CE-313FA5B50B1F}" type="pres">
      <dgm:prSet presAssocID="{840FF03F-0274-4E7A-AD16-51A71CCA8FA0}" presName="level3hierChild" presStyleCnt="0"/>
      <dgm:spPr/>
    </dgm:pt>
  </dgm:ptLst>
  <dgm:cxnLst>
    <dgm:cxn modelId="{10A43426-60CD-4D6C-8B6D-4BA217ED2495}" type="presOf" srcId="{A5F315FD-BA66-4944-84DB-F669BE9068C1}" destId="{A324D207-2E18-47B4-9852-32804751097E}" srcOrd="0" destOrd="0" presId="urn:microsoft.com/office/officeart/2008/layout/HorizontalMultiLevelHierarchy"/>
    <dgm:cxn modelId="{70821252-D09B-4121-A6E3-B338C19B2C10}" type="presOf" srcId="{16ECB130-0265-4A55-BF43-EF0F2C8B0977}" destId="{493D69FB-24D7-456A-A7C8-AC22621ABDA9}" srcOrd="1" destOrd="0" presId="urn:microsoft.com/office/officeart/2008/layout/HorizontalMultiLevelHierarchy"/>
    <dgm:cxn modelId="{AF59305E-FBC8-4583-A335-B17596CA4749}" type="presOf" srcId="{F0BDC87F-5FFB-48B5-949F-A9D4F55ED7DE}" destId="{ABC7D289-B925-4B0A-A065-D49BC73EE495}" srcOrd="1" destOrd="0" presId="urn:microsoft.com/office/officeart/2008/layout/HorizontalMultiLevelHierarchy"/>
    <dgm:cxn modelId="{8B6622C1-25B9-4A59-A875-454FCB2AD701}" type="presOf" srcId="{DF30C806-30A1-4AE5-B504-650D3957FBC1}" destId="{CBAB628D-F62A-4279-9D9B-3FCE4CB15FA4}" srcOrd="0" destOrd="0" presId="urn:microsoft.com/office/officeart/2008/layout/HorizontalMultiLevelHierarchy"/>
    <dgm:cxn modelId="{8D3D0E4C-8B8A-4C1F-86F6-27537E402F3D}" type="presOf" srcId="{F5884D18-580D-4686-94E3-86986248EF1B}" destId="{6E94BAE1-79C8-4B99-BE9B-632DC5BB2AD2}" srcOrd="0" destOrd="0" presId="urn:microsoft.com/office/officeart/2008/layout/HorizontalMultiLevelHierarchy"/>
    <dgm:cxn modelId="{28EF7F2C-869E-4447-90B4-F693D152C7BB}" srcId="{F2BCDA11-D0DD-48F6-9D70-A9D285FA28C3}" destId="{C6CF3B9B-935A-47AA-9A3A-BC309E05FBD5}" srcOrd="1" destOrd="0" parTransId="{D5CC1E2D-C138-48A7-9409-72CF2D5FA628}" sibTransId="{050985AC-4A4C-4699-8416-98A71FB8F6F5}"/>
    <dgm:cxn modelId="{A1458376-59C2-4EAB-89DE-A2F034DBFFE3}" type="presOf" srcId="{16ECB130-0265-4A55-BF43-EF0F2C8B0977}" destId="{2817E245-BC6E-4DF1-B563-457E3B67D2D0}" srcOrd="0" destOrd="0" presId="urn:microsoft.com/office/officeart/2008/layout/HorizontalMultiLevelHierarchy"/>
    <dgm:cxn modelId="{DA879756-EACB-41F0-94A4-C2DEB3552EFB}" srcId="{F2BCDA11-D0DD-48F6-9D70-A9D285FA28C3}" destId="{A5F315FD-BA66-4944-84DB-F669BE9068C1}" srcOrd="0" destOrd="0" parTransId="{46B8DF42-02A4-432C-810D-93AE703D6DD1}" sibTransId="{535081A6-5C4C-416E-8770-0EB41EB18CA3}"/>
    <dgm:cxn modelId="{D8A57F0A-7E91-48E9-A1FB-C342DB67CABB}" type="presOf" srcId="{C6CF3B9B-935A-47AA-9A3A-BC309E05FBD5}" destId="{C294A0D4-9826-4ADF-B6B3-C40764D49B7F}" srcOrd="0" destOrd="0" presId="urn:microsoft.com/office/officeart/2008/layout/HorizontalMultiLevelHierarchy"/>
    <dgm:cxn modelId="{CD648C91-9C4F-4FEB-91CA-9E04DA51BFD6}" type="presOf" srcId="{060CFDA5-E062-4A73-8D31-40CF495FB51A}" destId="{AFF263CA-D8DB-4B87-9453-40454FEB715B}" srcOrd="0" destOrd="0" presId="urn:microsoft.com/office/officeart/2008/layout/HorizontalMultiLevelHierarchy"/>
    <dgm:cxn modelId="{9753B3A2-EA64-42D1-80E0-0CDC6AA96269}" type="presOf" srcId="{D5CC1E2D-C138-48A7-9409-72CF2D5FA628}" destId="{DED5C698-6FCC-4516-96B5-CE02E0E37939}" srcOrd="1" destOrd="0" presId="urn:microsoft.com/office/officeart/2008/layout/HorizontalMultiLevelHierarchy"/>
    <dgm:cxn modelId="{0737BE6C-0CA1-44F8-A205-596B5D6081FB}" type="presOf" srcId="{F2BCDA11-D0DD-48F6-9D70-A9D285FA28C3}" destId="{EEBBE921-A0C7-40BD-B9A8-3A7D9D3F7E5C}" srcOrd="0" destOrd="0" presId="urn:microsoft.com/office/officeart/2008/layout/HorizontalMultiLevelHierarchy"/>
    <dgm:cxn modelId="{71C9817F-A458-4548-A2CD-BA095874866A}" srcId="{F2BCDA11-D0DD-48F6-9D70-A9D285FA28C3}" destId="{DF30C806-30A1-4AE5-B504-650D3957FBC1}" srcOrd="2" destOrd="0" parTransId="{F0BDC87F-5FFB-48B5-949F-A9D4F55ED7DE}" sibTransId="{7A13EACF-4BF4-4930-8387-75419B49087E}"/>
    <dgm:cxn modelId="{D67208E6-2702-484C-A817-02519DA82AFD}" type="presOf" srcId="{F5884D18-580D-4686-94E3-86986248EF1B}" destId="{76E05DE3-3890-45A0-B60A-818C2551EFFB}" srcOrd="1" destOrd="0" presId="urn:microsoft.com/office/officeart/2008/layout/HorizontalMultiLevelHierarchy"/>
    <dgm:cxn modelId="{8B8FFB0E-40EC-4412-8F74-4729B25B2B6B}" type="presOf" srcId="{F0BDC87F-5FFB-48B5-949F-A9D4F55ED7DE}" destId="{B3ACCF68-ADDB-4D14-A279-3FF4C8D4EE3A}" srcOrd="0" destOrd="0" presId="urn:microsoft.com/office/officeart/2008/layout/HorizontalMultiLevelHierarchy"/>
    <dgm:cxn modelId="{E42F8B1B-E858-4D4E-8B7A-CCE2FE78AF1C}" type="presOf" srcId="{D5CC1E2D-C138-48A7-9409-72CF2D5FA628}" destId="{B0D74DDE-F30B-4331-85D0-E568BED64A45}" srcOrd="0" destOrd="0" presId="urn:microsoft.com/office/officeart/2008/layout/HorizontalMultiLevelHierarchy"/>
    <dgm:cxn modelId="{46B1C804-7E33-42FD-A331-F38AA64AF825}" type="presOf" srcId="{22DDEDE9-7D45-442E-AF44-F0501D58CB17}" destId="{C910D6DD-EF1D-4BF4-893E-9D8748F71D8C}" srcOrd="0" destOrd="0" presId="urn:microsoft.com/office/officeart/2008/layout/HorizontalMultiLevelHierarchy"/>
    <dgm:cxn modelId="{C59CB4A5-0216-4E5D-9734-71E70E9E3277}" type="presOf" srcId="{840FF03F-0274-4E7A-AD16-51A71CCA8FA0}" destId="{2604307D-3773-4911-9976-B051D078FF61}" srcOrd="0" destOrd="0" presId="urn:microsoft.com/office/officeart/2008/layout/HorizontalMultiLevelHierarchy"/>
    <dgm:cxn modelId="{92C912E6-6320-458B-81D0-992D1441DC1A}" srcId="{F2BCDA11-D0DD-48F6-9D70-A9D285FA28C3}" destId="{22DDEDE9-7D45-442E-AF44-F0501D58CB17}" srcOrd="3" destOrd="0" parTransId="{16ECB130-0265-4A55-BF43-EF0F2C8B0977}" sibTransId="{D24751B9-6833-4F34-8CDA-3E19FBCC8D04}"/>
    <dgm:cxn modelId="{32805553-F930-42DE-ACFB-B311FBBFD949}" srcId="{060CFDA5-E062-4A73-8D31-40CF495FB51A}" destId="{F2BCDA11-D0DD-48F6-9D70-A9D285FA28C3}" srcOrd="0" destOrd="0" parTransId="{3C2FD883-C916-44A6-8D4C-9B9A72398EB5}" sibTransId="{8C901A0F-4CDC-435B-8B57-69BC795BAD95}"/>
    <dgm:cxn modelId="{29EF5659-68D0-49C5-9F8D-1DAF503725DA}" srcId="{F2BCDA11-D0DD-48F6-9D70-A9D285FA28C3}" destId="{840FF03F-0274-4E7A-AD16-51A71CCA8FA0}" srcOrd="4" destOrd="0" parTransId="{F5884D18-580D-4686-94E3-86986248EF1B}" sibTransId="{1B85AC63-ADE5-467F-ADD1-C28E7C8F11DF}"/>
    <dgm:cxn modelId="{69F49AB9-FBC1-41DF-B1B3-142DAC9433C6}" type="presOf" srcId="{46B8DF42-02A4-432C-810D-93AE703D6DD1}" destId="{44502799-45E7-4A53-AB3C-18AEBAF974F2}" srcOrd="1" destOrd="0" presId="urn:microsoft.com/office/officeart/2008/layout/HorizontalMultiLevelHierarchy"/>
    <dgm:cxn modelId="{77FACB9F-5449-459F-ACAF-9308B98B712C}" type="presOf" srcId="{46B8DF42-02A4-432C-810D-93AE703D6DD1}" destId="{55BE9F29-B0FF-4A90-9C8F-2FFB01143E55}" srcOrd="0" destOrd="0" presId="urn:microsoft.com/office/officeart/2008/layout/HorizontalMultiLevelHierarchy"/>
    <dgm:cxn modelId="{363F15EC-6A20-4E7B-8490-6BD3CFF4E869}" type="presParOf" srcId="{AFF263CA-D8DB-4B87-9453-40454FEB715B}" destId="{8EFDC25B-3674-4A38-AD69-CCA030FDCD0E}" srcOrd="0" destOrd="0" presId="urn:microsoft.com/office/officeart/2008/layout/HorizontalMultiLevelHierarchy"/>
    <dgm:cxn modelId="{612DA07B-6A7D-4FF4-A85B-8F41644D3DEA}" type="presParOf" srcId="{8EFDC25B-3674-4A38-AD69-CCA030FDCD0E}" destId="{EEBBE921-A0C7-40BD-B9A8-3A7D9D3F7E5C}" srcOrd="0" destOrd="0" presId="urn:microsoft.com/office/officeart/2008/layout/HorizontalMultiLevelHierarchy"/>
    <dgm:cxn modelId="{464BEA12-D102-41E3-BC2E-B063706F41DC}" type="presParOf" srcId="{8EFDC25B-3674-4A38-AD69-CCA030FDCD0E}" destId="{4F8C1911-12DF-499D-92F5-7B9C63F6E81D}" srcOrd="1" destOrd="0" presId="urn:microsoft.com/office/officeart/2008/layout/HorizontalMultiLevelHierarchy"/>
    <dgm:cxn modelId="{35FC5902-7E04-49EB-B700-DCC542FDACAE}" type="presParOf" srcId="{4F8C1911-12DF-499D-92F5-7B9C63F6E81D}" destId="{55BE9F29-B0FF-4A90-9C8F-2FFB01143E55}" srcOrd="0" destOrd="0" presId="urn:microsoft.com/office/officeart/2008/layout/HorizontalMultiLevelHierarchy"/>
    <dgm:cxn modelId="{54E6DEFF-C2B6-4C8E-ABF2-AE7EC5281266}" type="presParOf" srcId="{55BE9F29-B0FF-4A90-9C8F-2FFB01143E55}" destId="{44502799-45E7-4A53-AB3C-18AEBAF974F2}" srcOrd="0" destOrd="0" presId="urn:microsoft.com/office/officeart/2008/layout/HorizontalMultiLevelHierarchy"/>
    <dgm:cxn modelId="{2058DA34-503A-4BA0-8F87-8E5A637A7AE5}" type="presParOf" srcId="{4F8C1911-12DF-499D-92F5-7B9C63F6E81D}" destId="{D74B8FA8-B8DC-4EDE-AC16-9C75BCBB25E5}" srcOrd="1" destOrd="0" presId="urn:microsoft.com/office/officeart/2008/layout/HorizontalMultiLevelHierarchy"/>
    <dgm:cxn modelId="{CD8D29FE-494E-4013-8FE9-E59661CFF6AF}" type="presParOf" srcId="{D74B8FA8-B8DC-4EDE-AC16-9C75BCBB25E5}" destId="{A324D207-2E18-47B4-9852-32804751097E}" srcOrd="0" destOrd="0" presId="urn:microsoft.com/office/officeart/2008/layout/HorizontalMultiLevelHierarchy"/>
    <dgm:cxn modelId="{55E12C00-A7A0-4371-8CCE-878B54247AA9}" type="presParOf" srcId="{D74B8FA8-B8DC-4EDE-AC16-9C75BCBB25E5}" destId="{7393CAEE-A3C3-490B-B480-2C2A037ABAF6}" srcOrd="1" destOrd="0" presId="urn:microsoft.com/office/officeart/2008/layout/HorizontalMultiLevelHierarchy"/>
    <dgm:cxn modelId="{4D24FA46-7362-41CD-9BB7-47029EE64101}" type="presParOf" srcId="{4F8C1911-12DF-499D-92F5-7B9C63F6E81D}" destId="{B0D74DDE-F30B-4331-85D0-E568BED64A45}" srcOrd="2" destOrd="0" presId="urn:microsoft.com/office/officeart/2008/layout/HorizontalMultiLevelHierarchy"/>
    <dgm:cxn modelId="{088AF845-42C3-4353-A48C-225A03994256}" type="presParOf" srcId="{B0D74DDE-F30B-4331-85D0-E568BED64A45}" destId="{DED5C698-6FCC-4516-96B5-CE02E0E37939}" srcOrd="0" destOrd="0" presId="urn:microsoft.com/office/officeart/2008/layout/HorizontalMultiLevelHierarchy"/>
    <dgm:cxn modelId="{C290C997-D16A-40FC-A334-7C79633E775C}" type="presParOf" srcId="{4F8C1911-12DF-499D-92F5-7B9C63F6E81D}" destId="{B554407E-0312-4EB5-8728-AFCE9866F660}" srcOrd="3" destOrd="0" presId="urn:microsoft.com/office/officeart/2008/layout/HorizontalMultiLevelHierarchy"/>
    <dgm:cxn modelId="{0611FE67-CE0C-4960-B55A-07A5746FC26F}" type="presParOf" srcId="{B554407E-0312-4EB5-8728-AFCE9866F660}" destId="{C294A0D4-9826-4ADF-B6B3-C40764D49B7F}" srcOrd="0" destOrd="0" presId="urn:microsoft.com/office/officeart/2008/layout/HorizontalMultiLevelHierarchy"/>
    <dgm:cxn modelId="{7ECE08A3-56CF-410E-8080-3D6160BD2492}" type="presParOf" srcId="{B554407E-0312-4EB5-8728-AFCE9866F660}" destId="{278AE74B-38DC-44FD-A572-74B87A30030B}" srcOrd="1" destOrd="0" presId="urn:microsoft.com/office/officeart/2008/layout/HorizontalMultiLevelHierarchy"/>
    <dgm:cxn modelId="{87F74968-ACD7-4011-ACFD-8023223CB06F}" type="presParOf" srcId="{4F8C1911-12DF-499D-92F5-7B9C63F6E81D}" destId="{B3ACCF68-ADDB-4D14-A279-3FF4C8D4EE3A}" srcOrd="4" destOrd="0" presId="urn:microsoft.com/office/officeart/2008/layout/HorizontalMultiLevelHierarchy"/>
    <dgm:cxn modelId="{6FF8512D-F328-451A-9BB0-AD6A9DD743EC}" type="presParOf" srcId="{B3ACCF68-ADDB-4D14-A279-3FF4C8D4EE3A}" destId="{ABC7D289-B925-4B0A-A065-D49BC73EE495}" srcOrd="0" destOrd="0" presId="urn:microsoft.com/office/officeart/2008/layout/HorizontalMultiLevelHierarchy"/>
    <dgm:cxn modelId="{B2D67926-AF68-4D69-9DAE-0F00B4B871B0}" type="presParOf" srcId="{4F8C1911-12DF-499D-92F5-7B9C63F6E81D}" destId="{EC906944-D2A3-4E8B-8001-BBCC81361A05}" srcOrd="5" destOrd="0" presId="urn:microsoft.com/office/officeart/2008/layout/HorizontalMultiLevelHierarchy"/>
    <dgm:cxn modelId="{44108250-B606-4F46-B734-E6ADF11861F3}" type="presParOf" srcId="{EC906944-D2A3-4E8B-8001-BBCC81361A05}" destId="{CBAB628D-F62A-4279-9D9B-3FCE4CB15FA4}" srcOrd="0" destOrd="0" presId="urn:microsoft.com/office/officeart/2008/layout/HorizontalMultiLevelHierarchy"/>
    <dgm:cxn modelId="{CEF4A415-0418-48C1-93B2-D240FB02F60C}" type="presParOf" srcId="{EC906944-D2A3-4E8B-8001-BBCC81361A05}" destId="{4FD16389-7E43-406F-ADD8-A06DA5AD096F}" srcOrd="1" destOrd="0" presId="urn:microsoft.com/office/officeart/2008/layout/HorizontalMultiLevelHierarchy"/>
    <dgm:cxn modelId="{1EA86654-5881-4711-9828-137D5481C87A}" type="presParOf" srcId="{4F8C1911-12DF-499D-92F5-7B9C63F6E81D}" destId="{2817E245-BC6E-4DF1-B563-457E3B67D2D0}" srcOrd="6" destOrd="0" presId="urn:microsoft.com/office/officeart/2008/layout/HorizontalMultiLevelHierarchy"/>
    <dgm:cxn modelId="{40FD7171-9F42-42C9-927C-814E52235F82}" type="presParOf" srcId="{2817E245-BC6E-4DF1-B563-457E3B67D2D0}" destId="{493D69FB-24D7-456A-A7C8-AC22621ABDA9}" srcOrd="0" destOrd="0" presId="urn:microsoft.com/office/officeart/2008/layout/HorizontalMultiLevelHierarchy"/>
    <dgm:cxn modelId="{D0A8E00B-C523-4711-886D-787757FC1618}" type="presParOf" srcId="{4F8C1911-12DF-499D-92F5-7B9C63F6E81D}" destId="{6347D419-FA19-40C9-A4C9-E546F36E7360}" srcOrd="7" destOrd="0" presId="urn:microsoft.com/office/officeart/2008/layout/HorizontalMultiLevelHierarchy"/>
    <dgm:cxn modelId="{7B6147E3-3211-40AC-959A-0ED9E7D820CF}" type="presParOf" srcId="{6347D419-FA19-40C9-A4C9-E546F36E7360}" destId="{C910D6DD-EF1D-4BF4-893E-9D8748F71D8C}" srcOrd="0" destOrd="0" presId="urn:microsoft.com/office/officeart/2008/layout/HorizontalMultiLevelHierarchy"/>
    <dgm:cxn modelId="{4FF14947-836B-4578-9D82-0F9DD5103760}" type="presParOf" srcId="{6347D419-FA19-40C9-A4C9-E546F36E7360}" destId="{4D32AA7A-4703-41C7-B2FE-CDC9AC4537B5}" srcOrd="1" destOrd="0" presId="urn:microsoft.com/office/officeart/2008/layout/HorizontalMultiLevelHierarchy"/>
    <dgm:cxn modelId="{04F07D2B-7226-4A64-98D3-F456F4D8ACC1}" type="presParOf" srcId="{4F8C1911-12DF-499D-92F5-7B9C63F6E81D}" destId="{6E94BAE1-79C8-4B99-BE9B-632DC5BB2AD2}" srcOrd="8" destOrd="0" presId="urn:microsoft.com/office/officeart/2008/layout/HorizontalMultiLevelHierarchy"/>
    <dgm:cxn modelId="{6C37E206-D572-470C-9A0D-A13BCF243457}" type="presParOf" srcId="{6E94BAE1-79C8-4B99-BE9B-632DC5BB2AD2}" destId="{76E05DE3-3890-45A0-B60A-818C2551EFFB}" srcOrd="0" destOrd="0" presId="urn:microsoft.com/office/officeart/2008/layout/HorizontalMultiLevelHierarchy"/>
    <dgm:cxn modelId="{897AFB1F-ADAE-463C-80B1-12A5E47C519B}" type="presParOf" srcId="{4F8C1911-12DF-499D-92F5-7B9C63F6E81D}" destId="{BAB9B004-8F06-45CC-A205-41EB0085B6E4}" srcOrd="9" destOrd="0" presId="urn:microsoft.com/office/officeart/2008/layout/HorizontalMultiLevelHierarchy"/>
    <dgm:cxn modelId="{6DE6ACBD-CAF6-45AB-B457-973A2099CE63}" type="presParOf" srcId="{BAB9B004-8F06-45CC-A205-41EB0085B6E4}" destId="{2604307D-3773-4911-9976-B051D078FF61}" srcOrd="0" destOrd="0" presId="urn:microsoft.com/office/officeart/2008/layout/HorizontalMultiLevelHierarchy"/>
    <dgm:cxn modelId="{4B140D87-8342-4462-A02B-019292A490E7}" type="presParOf" srcId="{BAB9B004-8F06-45CC-A205-41EB0085B6E4}" destId="{1B29375C-C367-4544-87CE-313FA5B50B1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BAE1-79C8-4B99-BE9B-632DC5BB2AD2}">
      <dsp:nvSpPr>
        <dsp:cNvPr id="0" name=""/>
        <dsp:cNvSpPr/>
      </dsp:nvSpPr>
      <dsp:spPr>
        <a:xfrm>
          <a:off x="2872774" y="1818481"/>
          <a:ext cx="397532" cy="1514986"/>
        </a:xfrm>
        <a:custGeom>
          <a:avLst/>
          <a:gdLst/>
          <a:ahLst/>
          <a:cxnLst/>
          <a:rect l="0" t="0" r="0" b="0"/>
          <a:pathLst>
            <a:path>
              <a:moveTo>
                <a:pt x="0" y="0"/>
              </a:moveTo>
              <a:lnTo>
                <a:pt x="198766" y="0"/>
              </a:lnTo>
              <a:lnTo>
                <a:pt x="198766" y="1514986"/>
              </a:lnTo>
              <a:lnTo>
                <a:pt x="397532" y="151498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a:off x="3032384" y="2536818"/>
        <a:ext cx="78313" cy="78313"/>
      </dsp:txXfrm>
    </dsp:sp>
    <dsp:sp modelId="{2817E245-BC6E-4DF1-B563-457E3B67D2D0}">
      <dsp:nvSpPr>
        <dsp:cNvPr id="0" name=""/>
        <dsp:cNvSpPr/>
      </dsp:nvSpPr>
      <dsp:spPr>
        <a:xfrm>
          <a:off x="2872774" y="1818481"/>
          <a:ext cx="397532" cy="757493"/>
        </a:xfrm>
        <a:custGeom>
          <a:avLst/>
          <a:gdLst/>
          <a:ahLst/>
          <a:cxnLst/>
          <a:rect l="0" t="0" r="0" b="0"/>
          <a:pathLst>
            <a:path>
              <a:moveTo>
                <a:pt x="0" y="0"/>
              </a:moveTo>
              <a:lnTo>
                <a:pt x="198766" y="0"/>
              </a:lnTo>
              <a:lnTo>
                <a:pt x="198766" y="757493"/>
              </a:lnTo>
              <a:lnTo>
                <a:pt x="397532" y="75749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a:off x="3050154" y="2175841"/>
        <a:ext cx="42773" cy="42773"/>
      </dsp:txXfrm>
    </dsp:sp>
    <dsp:sp modelId="{B3ACCF68-ADDB-4D14-A279-3FF4C8D4EE3A}">
      <dsp:nvSpPr>
        <dsp:cNvPr id="0" name=""/>
        <dsp:cNvSpPr/>
      </dsp:nvSpPr>
      <dsp:spPr>
        <a:xfrm>
          <a:off x="2872774" y="1772761"/>
          <a:ext cx="397532" cy="91440"/>
        </a:xfrm>
        <a:custGeom>
          <a:avLst/>
          <a:gdLst/>
          <a:ahLst/>
          <a:cxnLst/>
          <a:rect l="0" t="0" r="0" b="0"/>
          <a:pathLst>
            <a:path>
              <a:moveTo>
                <a:pt x="0" y="45720"/>
              </a:moveTo>
              <a:lnTo>
                <a:pt x="397532"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a:off x="3061602" y="1808543"/>
        <a:ext cx="19876" cy="19876"/>
      </dsp:txXfrm>
    </dsp:sp>
    <dsp:sp modelId="{B0D74DDE-F30B-4331-85D0-E568BED64A45}">
      <dsp:nvSpPr>
        <dsp:cNvPr id="0" name=""/>
        <dsp:cNvSpPr/>
      </dsp:nvSpPr>
      <dsp:spPr>
        <a:xfrm>
          <a:off x="2872774" y="1060988"/>
          <a:ext cx="397532" cy="757493"/>
        </a:xfrm>
        <a:custGeom>
          <a:avLst/>
          <a:gdLst/>
          <a:ahLst/>
          <a:cxnLst/>
          <a:rect l="0" t="0" r="0" b="0"/>
          <a:pathLst>
            <a:path>
              <a:moveTo>
                <a:pt x="0" y="757493"/>
              </a:moveTo>
              <a:lnTo>
                <a:pt x="198766" y="757493"/>
              </a:lnTo>
              <a:lnTo>
                <a:pt x="198766" y="0"/>
              </a:lnTo>
              <a:lnTo>
                <a:pt x="397532"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a:off x="3050154" y="1418348"/>
        <a:ext cx="42773" cy="42773"/>
      </dsp:txXfrm>
    </dsp:sp>
    <dsp:sp modelId="{55BE9F29-B0FF-4A90-9C8F-2FFB01143E55}">
      <dsp:nvSpPr>
        <dsp:cNvPr id="0" name=""/>
        <dsp:cNvSpPr/>
      </dsp:nvSpPr>
      <dsp:spPr>
        <a:xfrm>
          <a:off x="2872774" y="367893"/>
          <a:ext cx="384652" cy="1450587"/>
        </a:xfrm>
        <a:custGeom>
          <a:avLst/>
          <a:gdLst/>
          <a:ahLst/>
          <a:cxnLst/>
          <a:rect l="0" t="0" r="0" b="0"/>
          <a:pathLst>
            <a:path>
              <a:moveTo>
                <a:pt x="0" y="1450587"/>
              </a:moveTo>
              <a:lnTo>
                <a:pt x="192326" y="1450587"/>
              </a:lnTo>
              <a:lnTo>
                <a:pt x="192326" y="0"/>
              </a:lnTo>
              <a:lnTo>
                <a:pt x="384652"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a:off x="3027582" y="1055669"/>
        <a:ext cx="75036" cy="75036"/>
      </dsp:txXfrm>
    </dsp:sp>
    <dsp:sp modelId="{EEBBE921-A0C7-40BD-B9A8-3A7D9D3F7E5C}">
      <dsp:nvSpPr>
        <dsp:cNvPr id="0" name=""/>
        <dsp:cNvSpPr/>
      </dsp:nvSpPr>
      <dsp:spPr>
        <a:xfrm rot="16200000">
          <a:off x="975054" y="1515484"/>
          <a:ext cx="3189446" cy="6059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nl-BE" sz="3800" kern="1200" dirty="0"/>
            <a:t>Yuneco Care </a:t>
          </a:r>
        </a:p>
      </dsp:txBody>
      <dsp:txXfrm>
        <a:off x="975054" y="1515484"/>
        <a:ext cx="3189446" cy="605994"/>
      </dsp:txXfrm>
    </dsp:sp>
    <dsp:sp modelId="{A324D207-2E18-47B4-9852-32804751097E}">
      <dsp:nvSpPr>
        <dsp:cNvPr id="0" name=""/>
        <dsp:cNvSpPr/>
      </dsp:nvSpPr>
      <dsp:spPr>
        <a:xfrm>
          <a:off x="3257427" y="64896"/>
          <a:ext cx="1987662" cy="6059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a:solidFill>
                <a:schemeClr val="tx1"/>
              </a:solidFill>
            </a:rPr>
            <a:t>Care</a:t>
          </a:r>
        </a:p>
      </dsp:txBody>
      <dsp:txXfrm>
        <a:off x="3257427" y="64896"/>
        <a:ext cx="1987662" cy="605994"/>
      </dsp:txXfrm>
    </dsp:sp>
    <dsp:sp modelId="{C294A0D4-9826-4ADF-B6B3-C40764D49B7F}">
      <dsp:nvSpPr>
        <dsp:cNvPr id="0" name=""/>
        <dsp:cNvSpPr/>
      </dsp:nvSpPr>
      <dsp:spPr>
        <a:xfrm>
          <a:off x="3270307" y="757990"/>
          <a:ext cx="1987662" cy="6059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a:t>Combi</a:t>
          </a:r>
        </a:p>
      </dsp:txBody>
      <dsp:txXfrm>
        <a:off x="3270307" y="757990"/>
        <a:ext cx="1987662" cy="605994"/>
      </dsp:txXfrm>
    </dsp:sp>
    <dsp:sp modelId="{CBAB628D-F62A-4279-9D9B-3FCE4CB15FA4}">
      <dsp:nvSpPr>
        <dsp:cNvPr id="0" name=""/>
        <dsp:cNvSpPr/>
      </dsp:nvSpPr>
      <dsp:spPr>
        <a:xfrm>
          <a:off x="3270307" y="1515484"/>
          <a:ext cx="1987662" cy="6059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a:t>For Care </a:t>
          </a:r>
        </a:p>
      </dsp:txBody>
      <dsp:txXfrm>
        <a:off x="3270307" y="1515484"/>
        <a:ext cx="1987662" cy="605994"/>
      </dsp:txXfrm>
    </dsp:sp>
    <dsp:sp modelId="{C910D6DD-EF1D-4BF4-893E-9D8748F71D8C}">
      <dsp:nvSpPr>
        <dsp:cNvPr id="0" name=""/>
        <dsp:cNvSpPr/>
      </dsp:nvSpPr>
      <dsp:spPr>
        <a:xfrm>
          <a:off x="3270307" y="2272977"/>
          <a:ext cx="1987662" cy="6059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a:t>Vluchtelingen</a:t>
          </a:r>
        </a:p>
      </dsp:txBody>
      <dsp:txXfrm>
        <a:off x="3270307" y="2272977"/>
        <a:ext cx="1987662" cy="605994"/>
      </dsp:txXfrm>
    </dsp:sp>
    <dsp:sp modelId="{2604307D-3773-4911-9976-B051D078FF61}">
      <dsp:nvSpPr>
        <dsp:cNvPr id="0" name=""/>
        <dsp:cNvSpPr/>
      </dsp:nvSpPr>
      <dsp:spPr>
        <a:xfrm>
          <a:off x="3270307" y="3030471"/>
          <a:ext cx="1987662" cy="6059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err="1"/>
            <a:t>Casemanegement</a:t>
          </a:r>
          <a:endParaRPr lang="nl-BE" sz="1600" kern="1200" dirty="0"/>
        </a:p>
      </dsp:txBody>
      <dsp:txXfrm>
        <a:off x="3270307" y="3030471"/>
        <a:ext cx="1987662" cy="60599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8988E-C442-4709-933F-8CDCA4BA94D9}" type="datetimeFigureOut">
              <a:rPr lang="nl-BE" smtClean="0"/>
              <a:t>9/10/2023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6BA45-AE55-42EE-8002-6700859E9426}" type="slidenum">
              <a:rPr lang="nl-BE" smtClean="0"/>
              <a:t>‹nr.›</a:t>
            </a:fld>
            <a:endParaRPr lang="nl-BE"/>
          </a:p>
        </p:txBody>
      </p:sp>
    </p:spTree>
    <p:extLst>
      <p:ext uri="{BB962C8B-B14F-4D97-AF65-F5344CB8AC3E}">
        <p14:creationId xmlns:p14="http://schemas.microsoft.com/office/powerpoint/2010/main" val="389558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Eerder gestelde bouwstenen blijven gelden</a:t>
            </a:r>
            <a:r>
              <a:rPr lang="nl-BE" baseline="0" dirty="0"/>
              <a:t> voor de komende modules van Care. Zij vullen deze enkel aan vanuit hun specifieke doelgroep. </a:t>
            </a:r>
            <a:r>
              <a:rPr lang="nl-BE" dirty="0"/>
              <a:t>Combi is een onderdeel van de care</a:t>
            </a:r>
            <a:r>
              <a:rPr lang="nl-BE" baseline="0" dirty="0"/>
              <a:t> werking en richt zich specifiek naar kinderen en jongeren met een dubbel diagnose (GGZ factor in combinatie met een verstandelijke beperking). Naast de algemene bouwstenen brengen zij een aanbod uit voor minderjarigen de niet terecht kunnen in de reeds bestaande hulpverlening. Alsook de integratie van deze minderjarigen in de bestaande hulpverlening. Om deze integratie zo vlot mogelijk te laten verlopen, bieden zij een consultfunctie naar organisaties toe.</a:t>
            </a:r>
            <a:endParaRPr lang="nl-BE" dirty="0"/>
          </a:p>
        </p:txBody>
      </p:sp>
      <p:sp>
        <p:nvSpPr>
          <p:cNvPr id="4" name="Tijdelijke aanduiding voor dianummer 3"/>
          <p:cNvSpPr>
            <a:spLocks noGrp="1"/>
          </p:cNvSpPr>
          <p:nvPr>
            <p:ph type="sldNum" sz="quarter" idx="10"/>
          </p:nvPr>
        </p:nvSpPr>
        <p:spPr/>
        <p:txBody>
          <a:bodyPr/>
          <a:lstStyle/>
          <a:p>
            <a:fld id="{082E0715-A7B9-42B9-BE4B-0FD56753AFEB}" type="slidenum">
              <a:rPr lang="nl-BE" smtClean="0"/>
              <a:t>12</a:t>
            </a:fld>
            <a:endParaRPr lang="nl-BE"/>
          </a:p>
        </p:txBody>
      </p:sp>
    </p:spTree>
    <p:extLst>
      <p:ext uri="{BB962C8B-B14F-4D97-AF65-F5344CB8AC3E}">
        <p14:creationId xmlns:p14="http://schemas.microsoft.com/office/powerpoint/2010/main" val="113608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 het programma YUNECO Caro worden de</a:t>
            </a:r>
            <a:r>
              <a:rPr lang="nl-BE" baseline="0" dirty="0" smtClean="0"/>
              <a:t> voorzieningen jeugdhulp </a:t>
            </a:r>
            <a:r>
              <a:rPr lang="nl-BE" baseline="0" dirty="0" err="1" smtClean="0"/>
              <a:t>binn</a:t>
            </a:r>
            <a:r>
              <a:rPr lang="nl-BE" baseline="0" dirty="0" smtClean="0"/>
              <a:t> Vlaams-</a:t>
            </a:r>
            <a:r>
              <a:rPr lang="nl-BE" baseline="0" dirty="0" err="1" smtClean="0"/>
              <a:t>Brabent</a:t>
            </a:r>
            <a:r>
              <a:rPr lang="nl-BE" baseline="0" dirty="0" smtClean="0"/>
              <a:t> versterkt door de kennis rond GGZ binnen de brengen in de teams én bij de jongeren. </a:t>
            </a:r>
          </a:p>
          <a:p>
            <a:endParaRPr lang="nl-BE" baseline="0" dirty="0" smtClean="0"/>
          </a:p>
          <a:p>
            <a:r>
              <a:rPr lang="nl-BE" baseline="0" dirty="0" smtClean="0"/>
              <a:t>Elk traject wordt gestart vanuit een consult , waarbij er samen gezocht wordt met de instelling in kwestie naar verwijsmogelijkheden of wordt er overgegaan tot diagnostiek en behandeling vanuit CARO</a:t>
            </a:r>
          </a:p>
          <a:p>
            <a:pPr marL="171450" indent="-171450">
              <a:buFontTx/>
              <a:buChar char="-"/>
            </a:pPr>
            <a:r>
              <a:rPr lang="nl-BE" baseline="0" dirty="0" smtClean="0"/>
              <a:t>Het gedrag van de jongeren proberen te begrijpen en kaderen naar de begeleiders</a:t>
            </a:r>
          </a:p>
          <a:p>
            <a:pPr marL="171450" indent="-171450">
              <a:buFontTx/>
              <a:buChar char="-"/>
            </a:pPr>
            <a:r>
              <a:rPr lang="nl-BE" baseline="0" dirty="0" smtClean="0"/>
              <a:t>Samen met het team bekijken welke interacties er teweeggebracht worden en hoe dit anders te begrijpen valt </a:t>
            </a:r>
          </a:p>
          <a:p>
            <a:pPr marL="171450" indent="-171450">
              <a:buFontTx/>
              <a:buChar char="-"/>
            </a:pPr>
            <a:r>
              <a:rPr lang="nl-BE" baseline="0" dirty="0" smtClean="0"/>
              <a:t>Diagnostiek van de jongere</a:t>
            </a:r>
          </a:p>
          <a:p>
            <a:pPr marL="171450" indent="-171450">
              <a:buFontTx/>
              <a:buChar char="-"/>
            </a:pPr>
            <a:r>
              <a:rPr lang="nl-BE" baseline="0" dirty="0" smtClean="0"/>
              <a:t>Behandeling: ondersteuning van de jongere</a:t>
            </a:r>
            <a:endParaRPr lang="nl-BE" dirty="0"/>
          </a:p>
        </p:txBody>
      </p:sp>
      <p:sp>
        <p:nvSpPr>
          <p:cNvPr id="4" name="Tijdelijke aanduiding voor dianummer 3"/>
          <p:cNvSpPr>
            <a:spLocks noGrp="1"/>
          </p:cNvSpPr>
          <p:nvPr>
            <p:ph type="sldNum" sz="quarter" idx="10"/>
          </p:nvPr>
        </p:nvSpPr>
        <p:spPr/>
        <p:txBody>
          <a:bodyPr/>
          <a:lstStyle/>
          <a:p>
            <a:fld id="{3146BA45-AE55-42EE-8002-6700859E9426}" type="slidenum">
              <a:rPr lang="nl-BE" smtClean="0"/>
              <a:t>25</a:t>
            </a:fld>
            <a:endParaRPr lang="nl-BE"/>
          </a:p>
        </p:txBody>
      </p:sp>
    </p:spTree>
    <p:extLst>
      <p:ext uri="{BB962C8B-B14F-4D97-AF65-F5344CB8AC3E}">
        <p14:creationId xmlns:p14="http://schemas.microsoft.com/office/powerpoint/2010/main" val="418114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078442" y="1449147"/>
            <a:ext cx="10035117"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078442" y="5280847"/>
            <a:ext cx="10035117" cy="434974"/>
          </a:xfrm>
        </p:spPr>
        <p:txBody>
          <a:bodyPr anchor="t"/>
          <a:lstStyle>
            <a:lvl1pPr marL="0" indent="0" algn="l">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118832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9995" y="727522"/>
            <a:ext cx="4668731" cy="1617163"/>
          </a:xfrm>
        </p:spPr>
        <p:txBody>
          <a:bodyPr anchor="b">
            <a:normAutofit/>
          </a:bodyPr>
          <a:lstStyle>
            <a:lvl1pPr algn="l">
              <a:defRPr sz="2400" b="0">
                <a:solidFill>
                  <a:schemeClr val="accent2"/>
                </a:solidFill>
              </a:defRPr>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1079995" y="2344684"/>
            <a:ext cx="4668731" cy="3516365"/>
          </a:xfrm>
        </p:spPr>
        <p:txBody>
          <a:bodyPr anchor="t">
            <a:normAutofit/>
          </a:bodyPr>
          <a:lstStyle>
            <a:lvl1pPr marL="0" indent="0">
              <a:buNone/>
              <a:defRPr sz="12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58C7F164-FCDF-400D-9DCB-1E7D37B033BA}" type="datetimeFigureOut">
              <a:rPr lang="nl-BE" smtClean="0">
                <a:solidFill>
                  <a:prstClr val="white"/>
                </a:solidFill>
              </a:rPr>
              <a:pPr/>
              <a:t>9/10/2023</a:t>
            </a:fld>
            <a:endParaRPr lang="nl-BE">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nl-BE">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EBF1BB3-2F1D-4CCC-9001-32AACDFDB70D}" type="slidenum">
              <a:rPr lang="nl-BE" smtClean="0">
                <a:solidFill>
                  <a:srgbClr val="2E9598"/>
                </a:solidFill>
              </a:rPr>
              <a:pPr/>
              <a:t>‹nr.›</a:t>
            </a:fld>
            <a:endParaRPr lang="nl-BE">
              <a:solidFill>
                <a:srgbClr val="2E9598"/>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403383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3151" y="4800600"/>
            <a:ext cx="10035116" cy="566738"/>
          </a:xfrm>
        </p:spPr>
        <p:txBody>
          <a:bodyPr anchor="b">
            <a:normAutofit/>
          </a:bodyPr>
          <a:lstStyle>
            <a:lvl1pPr algn="l">
              <a:defRPr sz="2400" b="0">
                <a:solidFill>
                  <a:schemeClr val="accent2"/>
                </a:solidFill>
              </a:defRPr>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1073151" y="5367338"/>
            <a:ext cx="10035116" cy="493712"/>
          </a:xfrm>
        </p:spPr>
        <p:txBody>
          <a:bodyPr>
            <a:normAutofit/>
          </a:bodyPr>
          <a:lstStyle>
            <a:lvl1pPr marL="0" indent="0">
              <a:buNone/>
              <a:defRPr sz="12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nl-BE">
              <a:solidFill>
                <a:prstClr val="white"/>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374666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46809" y="1338479"/>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097" y="1495525"/>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68302" y="4700703"/>
            <a:ext cx="5891636" cy="713241"/>
          </a:xfrm>
        </p:spPr>
        <p:txBody>
          <a:bodyPr anchor="t">
            <a:noAutofit/>
          </a:bodyPr>
          <a:lstStyle>
            <a:lvl1pPr marL="0" indent="0" algn="l">
              <a:buNone/>
              <a:defRPr sz="18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198512" y="1338479"/>
            <a:ext cx="4403088" cy="4075464"/>
          </a:xfrm>
        </p:spPr>
        <p:txBody>
          <a:bodyPr anchor="t"/>
          <a:lstStyle>
            <a:lvl1pPr marL="0" indent="0">
              <a:buFontTx/>
              <a:buNone/>
              <a:defRPr>
                <a:solidFill>
                  <a:schemeClr val="accent2"/>
                </a:solidFill>
              </a:defRPr>
            </a:lvl1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1118743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5267" y="2286000"/>
            <a:ext cx="4895851"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58C7F164-FCDF-400D-9DCB-1E7D37B033BA}" type="datetimeFigureOut">
              <a:rPr lang="nl-BE" smtClean="0">
                <a:solidFill>
                  <a:prstClr val="white"/>
                </a:solidFill>
              </a:rPr>
              <a:pPr/>
              <a:t>9/10/2023</a:t>
            </a:fld>
            <a:endParaRPr lang="nl-BE">
              <a:solidFill>
                <a:prstClr val="white"/>
              </a:solidFill>
            </a:endParaRPr>
          </a:p>
        </p:txBody>
      </p:sp>
      <p:sp>
        <p:nvSpPr>
          <p:cNvPr id="3" name="Footer Placeholder 2"/>
          <p:cNvSpPr>
            <a:spLocks noGrp="1"/>
          </p:cNvSpPr>
          <p:nvPr>
            <p:ph type="ftr" sz="quarter" idx="11"/>
          </p:nvPr>
        </p:nvSpPr>
        <p:spPr/>
        <p:txBody>
          <a:bodyPr/>
          <a:lstStyle/>
          <a:p>
            <a:endParaRPr lang="nl-BE">
              <a:solidFill>
                <a:prstClr val="white"/>
              </a:solidFill>
            </a:endParaRPr>
          </a:p>
        </p:txBody>
      </p:sp>
      <p:sp>
        <p:nvSpPr>
          <p:cNvPr id="4" name="Slide Number Placeholder 3"/>
          <p:cNvSpPr>
            <a:spLocks noGrp="1"/>
          </p:cNvSpPr>
          <p:nvPr>
            <p:ph type="sldNum" sz="quarter" idx="12"/>
          </p:nvPr>
        </p:nvSpPr>
        <p:spPr/>
        <p:txBody>
          <a:bodyPr/>
          <a:lstStyle/>
          <a:p>
            <a:fld id="{4EBF1BB3-2F1D-4CCC-9001-32AACDFDB70D}" type="slidenum">
              <a:rPr lang="nl-BE" smtClean="0">
                <a:solidFill>
                  <a:srgbClr val="2E9598"/>
                </a:solidFill>
              </a:rPr>
              <a:pPr/>
              <a:t>‹nr.›</a:t>
            </a:fld>
            <a:endParaRPr lang="nl-BE">
              <a:solidFill>
                <a:srgbClr val="2E9598"/>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856" y="6047695"/>
            <a:ext cx="2346192" cy="605276"/>
          </a:xfrm>
          <a:prstGeom prst="rect">
            <a:avLst/>
          </a:prstGeom>
        </p:spPr>
      </p:pic>
    </p:spTree>
    <p:extLst>
      <p:ext uri="{BB962C8B-B14F-4D97-AF65-F5344CB8AC3E}">
        <p14:creationId xmlns:p14="http://schemas.microsoft.com/office/powerpoint/2010/main" val="480027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7F164-FCDF-400D-9DCB-1E7D37B033BA}" type="datetimeFigureOut">
              <a:rPr lang="nl-BE" smtClean="0">
                <a:solidFill>
                  <a:prstClr val="white"/>
                </a:solidFill>
              </a:rPr>
              <a:pPr/>
              <a:t>9/10/2023</a:t>
            </a:fld>
            <a:endParaRPr lang="nl-BE">
              <a:solidFill>
                <a:prstClr val="white"/>
              </a:solidFill>
            </a:endParaRPr>
          </a:p>
        </p:txBody>
      </p:sp>
      <p:sp>
        <p:nvSpPr>
          <p:cNvPr id="5" name="Footer Placeholder 4"/>
          <p:cNvSpPr>
            <a:spLocks noGrp="1"/>
          </p:cNvSpPr>
          <p:nvPr>
            <p:ph type="ftr" sz="quarter" idx="11"/>
          </p:nvPr>
        </p:nvSpPr>
        <p:spPr/>
        <p:txBody>
          <a:bodyPr/>
          <a:lstStyle/>
          <a:p>
            <a:endParaRPr lang="nl-BE">
              <a:solidFill>
                <a:prstClr val="white"/>
              </a:solidFill>
            </a:endParaRPr>
          </a:p>
        </p:txBody>
      </p:sp>
      <p:sp>
        <p:nvSpPr>
          <p:cNvPr id="6" name="Slide Number Placeholder 5"/>
          <p:cNvSpPr>
            <a:spLocks noGrp="1"/>
          </p:cNvSpPr>
          <p:nvPr>
            <p:ph type="sldNum" sz="quarter" idx="12"/>
          </p:nvPr>
        </p:nvSpPr>
        <p:spPr/>
        <p:txBody>
          <a:bodyPr/>
          <a:lstStyle/>
          <a:p>
            <a:fld id="{4EBF1BB3-2F1D-4CCC-9001-32AACDFDB70D}" type="slidenum">
              <a:rPr lang="nl-BE" smtClean="0">
                <a:solidFill>
                  <a:srgbClr val="2E9598"/>
                </a:solidFill>
              </a:rPr>
              <a:pPr/>
              <a:t>‹nr.›</a:t>
            </a:fld>
            <a:endParaRPr lang="nl-BE">
              <a:solidFill>
                <a:srgbClr val="2E9598"/>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856" y="6047695"/>
            <a:ext cx="2346192" cy="605276"/>
          </a:xfrm>
          <a:prstGeom prst="rect">
            <a:avLst/>
          </a:prstGeom>
        </p:spPr>
      </p:pic>
    </p:spTree>
    <p:extLst>
      <p:ext uri="{BB962C8B-B14F-4D97-AF65-F5344CB8AC3E}">
        <p14:creationId xmlns:p14="http://schemas.microsoft.com/office/powerpoint/2010/main" val="3095177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1079997" y="3200400"/>
            <a:ext cx="10032004" cy="26583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endParaRPr lang="nl-BE"/>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
        <p:nvSpPr>
          <p:cNvPr id="9" name="Content Placeholder 2"/>
          <p:cNvSpPr>
            <a:spLocks noGrp="1"/>
          </p:cNvSpPr>
          <p:nvPr>
            <p:ph idx="12" hasCustomPrompt="1"/>
          </p:nvPr>
        </p:nvSpPr>
        <p:spPr>
          <a:xfrm>
            <a:off x="1079997" y="2368554"/>
            <a:ext cx="10032004" cy="649281"/>
          </a:xfrm>
        </p:spPr>
        <p:txBody>
          <a:bodyPr/>
          <a:lstStyle>
            <a:lvl1pPr marL="0" indent="0">
              <a:buNone/>
              <a:defRPr>
                <a:solidFill>
                  <a:srgbClr val="FF0000"/>
                </a:solidFill>
                <a:effectLst/>
              </a:defRPr>
            </a:lvl1pPr>
            <a:lvl2pPr>
              <a:defRPr>
                <a:solidFill>
                  <a:schemeClr val="accent2"/>
                </a:solidFill>
              </a:defRPr>
            </a:lvl2pPr>
            <a:lvl3pPr marL="914400" indent="0">
              <a:buNone/>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112334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79997" y="2222287"/>
            <a:ext cx="10032004" cy="3636510"/>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403903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Quot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79997" y="3187337"/>
            <a:ext cx="10032004" cy="2671460"/>
          </a:xfrm>
        </p:spPr>
        <p:txBody>
          <a:bodyPr>
            <a:normAutofit/>
          </a:bodyPr>
          <a:lstStyle>
            <a:lvl1pPr>
              <a:defRPr sz="2000">
                <a:solidFill>
                  <a:schemeClr val="accent2"/>
                </a:solidFill>
              </a:defRPr>
            </a:lvl1pPr>
            <a:lvl2pPr>
              <a:defRPr sz="1800">
                <a:solidFill>
                  <a:schemeClr val="accent2"/>
                </a:solidFill>
              </a:defRPr>
            </a:lvl2pPr>
            <a:lvl3pPr>
              <a:defRPr sz="1600">
                <a:solidFill>
                  <a:schemeClr val="accent2"/>
                </a:solidFill>
              </a:defRPr>
            </a:lvl3pPr>
            <a:lvl4pPr>
              <a:defRPr sz="1400">
                <a:solidFill>
                  <a:schemeClr val="accent2"/>
                </a:solidFill>
              </a:defRPr>
            </a:lvl4pPr>
            <a:lvl5pPr>
              <a:defRPr sz="14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
        <p:nvSpPr>
          <p:cNvPr id="9" name="Content Placeholder 2"/>
          <p:cNvSpPr>
            <a:spLocks noGrp="1"/>
          </p:cNvSpPr>
          <p:nvPr>
            <p:ph idx="12" hasCustomPrompt="1"/>
          </p:nvPr>
        </p:nvSpPr>
        <p:spPr>
          <a:xfrm>
            <a:off x="1079997" y="2185989"/>
            <a:ext cx="10032004" cy="818785"/>
          </a:xfrm>
        </p:spPr>
        <p:txBody>
          <a:bodyPr>
            <a:normAutofit/>
          </a:bodyPr>
          <a:lstStyle>
            <a:lvl1pPr marL="0" indent="0">
              <a:buNone/>
              <a:defRPr sz="1800">
                <a:solidFill>
                  <a:schemeClr val="accent4">
                    <a:lumMod val="75000"/>
                  </a:schemeClr>
                </a:solidFill>
                <a:effectLst/>
              </a:defRPr>
            </a:lvl1pPr>
            <a:lvl2pPr>
              <a:defRPr>
                <a:solidFill>
                  <a:schemeClr val="accent2"/>
                </a:solidFill>
              </a:defRPr>
            </a:lvl2pPr>
            <a:lvl3pPr marL="914400" indent="0">
              <a:buNone/>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78111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2951396"/>
            <a:ext cx="10035116"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1073151" y="5281201"/>
            <a:ext cx="10035116" cy="433955"/>
          </a:xfrm>
        </p:spPr>
        <p:txBody>
          <a:bodyPr anchor="t">
            <a:noAutofit/>
          </a:bodyPr>
          <a:lstStyle>
            <a:lvl1pPr marL="0" indent="0" algn="r">
              <a:buNone/>
              <a:defRPr sz="18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nl-BE">
              <a:solidFill>
                <a:prstClr val="white"/>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169966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79995" y="2222288"/>
            <a:ext cx="4894297" cy="3638763"/>
          </a:xfrm>
        </p:spPr>
        <p:txBody>
          <a:bodyPr>
            <a:normAutofit/>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07" y="2222288"/>
            <a:ext cx="4894293" cy="3638763"/>
          </a:xfrm>
        </p:spPr>
        <p:txBody>
          <a:bodyPr>
            <a:normAutofit/>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nl-BE">
              <a:solidFill>
                <a:prstClr val="white"/>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103926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9995" y="3157667"/>
            <a:ext cx="10032004" cy="395951"/>
          </a:xfrm>
        </p:spPr>
        <p:txBody>
          <a:bodyPr anchor="b">
            <a:noAutofit/>
          </a:bodyPr>
          <a:lstStyle>
            <a:lvl1pPr marL="342900" indent="-342900" algn="l">
              <a:buFont typeface="Wingdings 2" panose="05020102010507070707" pitchFamily="18" charset="2"/>
              <a:buChar char=""/>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79996" y="3592514"/>
            <a:ext cx="4916521" cy="2268537"/>
          </a:xfrm>
        </p:spPr>
        <p:txBody>
          <a:bodyPr anchor="t">
            <a:normAutofit/>
          </a:bodyPr>
          <a:lstStyle>
            <a:lvl1pPr>
              <a:defRPr sz="1800">
                <a:solidFill>
                  <a:schemeClr val="accent2"/>
                </a:solidFill>
              </a:defRPr>
            </a:lvl1pPr>
            <a:lvl2pPr>
              <a:defRPr sz="1600">
                <a:solidFill>
                  <a:schemeClr val="accent2"/>
                </a:solidFill>
              </a:defRPr>
            </a:lvl2pPr>
            <a:lvl3pPr>
              <a:defRPr sz="1400">
                <a:solidFill>
                  <a:schemeClr val="accent2"/>
                </a:solidFill>
              </a:defRPr>
            </a:lvl3pPr>
            <a:lvl4pPr>
              <a:defRPr sz="1200">
                <a:solidFill>
                  <a:schemeClr val="accent2"/>
                </a:solidFill>
              </a:defRPr>
            </a:lvl4pPr>
            <a:lvl5pPr>
              <a:defRPr sz="12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217707" y="3592514"/>
            <a:ext cx="4894293" cy="2268537"/>
          </a:xfrm>
        </p:spPr>
        <p:txBody>
          <a:bodyPr anchor="t">
            <a:normAutofit/>
          </a:bodyPr>
          <a:lstStyle>
            <a:lvl1pPr>
              <a:defRPr sz="1800">
                <a:solidFill>
                  <a:schemeClr val="accent2"/>
                </a:solidFill>
              </a:defRPr>
            </a:lvl1pPr>
            <a:lvl2pPr>
              <a:defRPr sz="1600">
                <a:solidFill>
                  <a:schemeClr val="accent2"/>
                </a:solidFill>
              </a:defRPr>
            </a:lvl2pPr>
            <a:lvl3pPr>
              <a:defRPr sz="1400">
                <a:solidFill>
                  <a:schemeClr val="accent2"/>
                </a:solidFill>
              </a:defRPr>
            </a:lvl3pPr>
            <a:lvl4pPr>
              <a:defRPr sz="1200">
                <a:solidFill>
                  <a:schemeClr val="accent2"/>
                </a:solidFill>
              </a:defRPr>
            </a:lvl4pPr>
            <a:lvl5pPr>
              <a:defRPr sz="12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nl-BE">
              <a:solidFill>
                <a:prstClr val="white"/>
              </a:solidFill>
            </a:endParaRPr>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
        <p:nvSpPr>
          <p:cNvPr id="11" name="Content Placeholder 2">
            <a:extLst>
              <a:ext uri="{FF2B5EF4-FFF2-40B4-BE49-F238E27FC236}">
                <a16:creationId xmlns:a16="http://schemas.microsoft.com/office/drawing/2014/main" id="{3F79CECA-08E9-46A7-BE94-F11F89AED37D}"/>
              </a:ext>
            </a:extLst>
          </p:cNvPr>
          <p:cNvSpPr>
            <a:spLocks noGrp="1"/>
          </p:cNvSpPr>
          <p:nvPr>
            <p:ph idx="12" hasCustomPrompt="1"/>
          </p:nvPr>
        </p:nvSpPr>
        <p:spPr>
          <a:xfrm>
            <a:off x="1079997" y="2199578"/>
            <a:ext cx="10032004" cy="777778"/>
          </a:xfrm>
        </p:spPr>
        <p:txBody>
          <a:bodyPr>
            <a:normAutofit/>
          </a:bodyPr>
          <a:lstStyle>
            <a:lvl1pPr marL="0" indent="0">
              <a:buNone/>
              <a:defRPr sz="1800">
                <a:solidFill>
                  <a:schemeClr val="accent4">
                    <a:lumMod val="75000"/>
                  </a:schemeClr>
                </a:solidFill>
                <a:effectLst/>
              </a:defRPr>
            </a:lvl1pPr>
            <a:lvl2pPr>
              <a:defRPr>
                <a:solidFill>
                  <a:schemeClr val="accent2"/>
                </a:solidFill>
              </a:defRPr>
            </a:lvl2pPr>
            <a:lvl3pPr marL="914400" indent="0">
              <a:buNone/>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281693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nl-BE">
              <a:solidFill>
                <a:prstClr val="white"/>
              </a:solidFill>
            </a:endParaRP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26690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BE">
              <a:solidFill>
                <a:prstClr val="white"/>
              </a:solidFill>
            </a:endParaRP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88566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nl-BE">
              <a:solidFill>
                <a:prstClr val="white"/>
              </a:solidFill>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8719" y="6118044"/>
            <a:ext cx="2182671" cy="576884"/>
          </a:xfrm>
          <a:prstGeom prst="rect">
            <a:avLst/>
          </a:prstGeom>
        </p:spPr>
      </p:pic>
    </p:spTree>
    <p:extLst>
      <p:ext uri="{BB962C8B-B14F-4D97-AF65-F5344CB8AC3E}">
        <p14:creationId xmlns:p14="http://schemas.microsoft.com/office/powerpoint/2010/main" val="351823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9997" y="447188"/>
            <a:ext cx="10032004"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079997" y="2184401"/>
            <a:ext cx="1003200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396" y="6041362"/>
            <a:ext cx="8386043" cy="365125"/>
          </a:xfrm>
          <a:prstGeom prst="rect">
            <a:avLst/>
          </a:prstGeom>
        </p:spPr>
        <p:txBody>
          <a:bodyPr vert="horz" lIns="91440" tIns="45720" rIns="91440" bIns="45720" rtlCol="0" anchor="b"/>
          <a:lstStyle>
            <a:lvl1pPr algn="l">
              <a:defRPr sz="900">
                <a:solidFill>
                  <a:schemeClr val="tx1"/>
                </a:solidFill>
              </a:defRPr>
            </a:lvl1pPr>
          </a:lstStyle>
          <a:p>
            <a:endParaRPr lang="nl-BE">
              <a:solidFill>
                <a:prstClr val="white"/>
              </a:solidFill>
            </a:endParaRPr>
          </a:p>
        </p:txBody>
      </p:sp>
      <p:sp>
        <p:nvSpPr>
          <p:cNvPr id="4" name="Date Placeholder 3"/>
          <p:cNvSpPr>
            <a:spLocks noGrp="1"/>
          </p:cNvSpPr>
          <p:nvPr>
            <p:ph type="dt" sz="half" idx="2"/>
          </p:nvPr>
        </p:nvSpPr>
        <p:spPr>
          <a:xfrm>
            <a:off x="9215230" y="6041362"/>
            <a:ext cx="1324215" cy="365125"/>
          </a:xfrm>
          <a:prstGeom prst="rect">
            <a:avLst/>
          </a:prstGeom>
        </p:spPr>
        <p:txBody>
          <a:bodyPr vert="horz" lIns="91440" tIns="45720" rIns="91440" bIns="45720" rtlCol="0" anchor="b"/>
          <a:lstStyle>
            <a:lvl1pPr algn="r">
              <a:defRPr sz="900">
                <a:solidFill>
                  <a:schemeClr val="tx1"/>
                </a:solidFill>
              </a:defRPr>
            </a:lvl1pPr>
          </a:lstStyle>
          <a:p>
            <a:fld id="{58C7F164-FCDF-400D-9DCB-1E7D37B033BA}" type="datetimeFigureOut">
              <a:rPr lang="nl-BE" smtClean="0">
                <a:solidFill>
                  <a:prstClr val="white"/>
                </a:solidFill>
              </a:rPr>
              <a:pPr/>
              <a:t>9/10/2023</a:t>
            </a:fld>
            <a:endParaRPr lang="nl-BE">
              <a:solidFill>
                <a:prstClr val="white"/>
              </a:solidFill>
            </a:endParaRPr>
          </a:p>
        </p:txBody>
      </p:sp>
      <p:sp>
        <p:nvSpPr>
          <p:cNvPr id="6" name="Slide Number Placeholder 5"/>
          <p:cNvSpPr>
            <a:spLocks noGrp="1"/>
          </p:cNvSpPr>
          <p:nvPr>
            <p:ph type="sldNum" sz="quarter" idx="4"/>
          </p:nvPr>
        </p:nvSpPr>
        <p:spPr>
          <a:xfrm>
            <a:off x="10539445"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EBF1BB3-2F1D-4CCC-9001-32AACDFDB70D}" type="slidenum">
              <a:rPr lang="nl-BE" smtClean="0">
                <a:solidFill>
                  <a:srgbClr val="2E9598"/>
                </a:solidFill>
              </a:rPr>
              <a:pPr/>
              <a:t>‹nr.›</a:t>
            </a:fld>
            <a:endParaRPr lang="nl-BE">
              <a:solidFill>
                <a:srgbClr val="2E9598"/>
              </a:solidFill>
            </a:endParaRPr>
          </a:p>
        </p:txBody>
      </p:sp>
    </p:spTree>
    <p:extLst>
      <p:ext uri="{BB962C8B-B14F-4D97-AF65-F5344CB8AC3E}">
        <p14:creationId xmlns:p14="http://schemas.microsoft.com/office/powerpoint/2010/main" val="40319928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200" rtl="0" eaLnBrk="1" latinLnBrk="0" hangingPunct="1">
        <a:spcBef>
          <a:spcPct val="0"/>
        </a:spcBef>
        <a:buNone/>
        <a:defRPr sz="3900" b="1" kern="1200">
          <a:solidFill>
            <a:srgbClr val="FEFEFE"/>
          </a:solidFill>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spcAft>
          <a:spcPts val="600"/>
        </a:spcAft>
        <a:buClr>
          <a:schemeClr val="accent1"/>
        </a:buClr>
        <a:buFont typeface="Wingdings 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uneco.be/aanmelden-yuneco-care" TargetMode="External"/><Relationship Id="rId2" Type="http://schemas.openxmlformats.org/officeDocument/2006/relationships/hyperlink" Target="http://www.yuneco.b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uneco.be/aanmelden-casemanagemen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jade.neeskens@yuneco.b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uneco.be/aanmeldingsformulier-yuneco-connect-infants-halle-vilvoorde" TargetMode="External"/><Relationship Id="rId2" Type="http://schemas.openxmlformats.org/officeDocument/2006/relationships/hyperlink" Target="http://www.yuneco.be/"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yuneco.be/aanmeldingsformulier-vi-ad-hv" TargetMode="External"/><Relationship Id="rId2" Type="http://schemas.openxmlformats.org/officeDocument/2006/relationships/hyperlink" Target="http://www.yuneco.be/"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yuneco.be/aanmeldingsformulier-yuneco-connect-uhr-halle-vilvoorde" TargetMode="External"/><Relationship Id="rId2" Type="http://schemas.openxmlformats.org/officeDocument/2006/relationships/hyperlink" Target="http://www.yuneco.be/"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yuneco.be/aanmelden-caro"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smtClean="0"/>
              <a:t>Yuneco </a:t>
            </a:r>
            <a:r>
              <a:rPr lang="nl-BE" dirty="0"/>
              <a:t>C</a:t>
            </a:r>
            <a:r>
              <a:rPr lang="nl-BE" dirty="0" smtClean="0"/>
              <a:t>risis -</a:t>
            </a:r>
            <a:br>
              <a:rPr lang="nl-BE" dirty="0" smtClean="0"/>
            </a:br>
            <a:r>
              <a:rPr lang="nl-BE" dirty="0" smtClean="0"/>
              <a:t> en Care team</a:t>
            </a:r>
            <a:r>
              <a:rPr lang="nl-BE" dirty="0"/>
              <a:t/>
            </a:r>
            <a:br>
              <a:rPr lang="nl-BE" dirty="0"/>
            </a:br>
            <a:endParaRPr lang="nl-BE" dirty="0"/>
          </a:p>
        </p:txBody>
      </p:sp>
      <p:sp>
        <p:nvSpPr>
          <p:cNvPr id="4" name="Subtitle 2"/>
          <p:cNvSpPr txBox="1">
            <a:spLocks/>
          </p:cNvSpPr>
          <p:nvPr/>
        </p:nvSpPr>
        <p:spPr>
          <a:xfrm>
            <a:off x="1078441" y="5814053"/>
            <a:ext cx="4443127" cy="624253"/>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457200" rtl="0" eaLnBrk="1" latinLnBrk="0" hangingPunct="1">
              <a:spcBef>
                <a:spcPct val="20000"/>
              </a:spcBef>
              <a:spcAft>
                <a:spcPts val="600"/>
              </a:spcAft>
              <a:buClr>
                <a:schemeClr val="accent1"/>
              </a:buClr>
              <a:buFont typeface="Wingdings 2" charset="2"/>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457200" rtl="0" eaLnBrk="1" latinLnBrk="0" hangingPunct="1">
              <a:spcBef>
                <a:spcPct val="20000"/>
              </a:spcBef>
              <a:spcAft>
                <a:spcPts val="600"/>
              </a:spcAft>
              <a:buClr>
                <a:schemeClr val="accent1"/>
              </a:buClr>
              <a:buFont typeface="Wingdings 2" charset="2"/>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nl-BE" sz="1800" dirty="0" smtClean="0"/>
              <a:t>Elke Carlier  Yuneco Care en crisis - medewerker Halle –Vilvoorde </a:t>
            </a:r>
          </a:p>
          <a:p>
            <a:endParaRPr lang="nl-BE" sz="1800" dirty="0" smtClean="0"/>
          </a:p>
        </p:txBody>
      </p:sp>
      <p:sp>
        <p:nvSpPr>
          <p:cNvPr id="6" name="Subtitle 2"/>
          <p:cNvSpPr txBox="1">
            <a:spLocks/>
          </p:cNvSpPr>
          <p:nvPr/>
        </p:nvSpPr>
        <p:spPr>
          <a:xfrm>
            <a:off x="6013854" y="5814053"/>
            <a:ext cx="4443127" cy="624253"/>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457200" rtl="0" eaLnBrk="1" latinLnBrk="0" hangingPunct="1">
              <a:spcBef>
                <a:spcPct val="20000"/>
              </a:spcBef>
              <a:spcAft>
                <a:spcPts val="600"/>
              </a:spcAft>
              <a:buClr>
                <a:schemeClr val="accent1"/>
              </a:buClr>
              <a:buFont typeface="Wingdings 2" charset="2"/>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457200" rtl="0" eaLnBrk="1" latinLnBrk="0" hangingPunct="1">
              <a:spcBef>
                <a:spcPct val="20000"/>
              </a:spcBef>
              <a:spcAft>
                <a:spcPts val="600"/>
              </a:spcAft>
              <a:buClr>
                <a:schemeClr val="accent1"/>
              </a:buClr>
              <a:buFont typeface="Wingdings 2" charset="2"/>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nl-BE" sz="1800" dirty="0" smtClean="0"/>
              <a:t>Delphine Kerckhove Yuneco Connect - medewerker Halle –Vilvoorde </a:t>
            </a:r>
          </a:p>
          <a:p>
            <a:endParaRPr lang="nl-BE" sz="1800" dirty="0" smtClean="0"/>
          </a:p>
        </p:txBody>
      </p:sp>
      <p:sp>
        <p:nvSpPr>
          <p:cNvPr id="7" name="Ondertitel 6"/>
          <p:cNvSpPr>
            <a:spLocks noGrp="1"/>
          </p:cNvSpPr>
          <p:nvPr>
            <p:ph type="subTitle" idx="1"/>
          </p:nvPr>
        </p:nvSpPr>
        <p:spPr/>
        <p:txBody>
          <a:bodyPr>
            <a:normAutofit lnSpcReduction="10000"/>
          </a:bodyPr>
          <a:lstStyle/>
          <a:p>
            <a:endParaRPr lang="nl-BE" dirty="0"/>
          </a:p>
        </p:txBody>
      </p:sp>
    </p:spTree>
    <p:extLst>
      <p:ext uri="{BB962C8B-B14F-4D97-AF65-F5344CB8AC3E}">
        <p14:creationId xmlns:p14="http://schemas.microsoft.com/office/powerpoint/2010/main" val="1458570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 Yuneco Care </a:t>
            </a:r>
            <a:endParaRPr lang="nl-BE" dirty="0"/>
          </a:p>
        </p:txBody>
      </p:sp>
      <p:sp>
        <p:nvSpPr>
          <p:cNvPr id="3" name="Tijdelijke aanduiding voor inhoud 2"/>
          <p:cNvSpPr>
            <a:spLocks noGrp="1"/>
          </p:cNvSpPr>
          <p:nvPr>
            <p:ph idx="1"/>
          </p:nvPr>
        </p:nvSpPr>
        <p:spPr>
          <a:xfrm>
            <a:off x="1079997" y="2222286"/>
            <a:ext cx="10032004" cy="4635713"/>
          </a:xfrm>
        </p:spPr>
        <p:txBody>
          <a:bodyPr>
            <a:normAutofit lnSpcReduction="10000"/>
          </a:bodyPr>
          <a:lstStyle/>
          <a:p>
            <a:pPr>
              <a:buFont typeface="Arial" panose="020B0604020202020204" pitchFamily="34" charset="0"/>
              <a:buChar char="•"/>
            </a:pPr>
            <a:r>
              <a:rPr lang="nl-BE" sz="1900" dirty="0" smtClean="0"/>
              <a:t>Consult</a:t>
            </a:r>
            <a:endParaRPr lang="nl-BE" sz="1900" dirty="0"/>
          </a:p>
          <a:p>
            <a:pPr>
              <a:buFont typeface="Arial" panose="020B0604020202020204" pitchFamily="34" charset="0"/>
              <a:buChar char="•"/>
            </a:pPr>
            <a:r>
              <a:rPr lang="nl-BE" sz="1900" dirty="0"/>
              <a:t>Re-integratie na (semi) residentieel verblijf </a:t>
            </a:r>
            <a:endParaRPr lang="nl-BE" sz="1900" dirty="0" smtClean="0"/>
          </a:p>
          <a:p>
            <a:pPr>
              <a:buFont typeface="Arial" panose="020B0604020202020204" pitchFamily="34" charset="0"/>
              <a:buChar char="•"/>
            </a:pPr>
            <a:r>
              <a:rPr lang="nl-BE" sz="1900" dirty="0" smtClean="0"/>
              <a:t>Therapeutische ondersteuning in toeleiding tot gepaste hulpverlening – geen therapie aan huis </a:t>
            </a:r>
            <a:endParaRPr lang="nl-BE" sz="1900" dirty="0"/>
          </a:p>
          <a:p>
            <a:pPr>
              <a:buFont typeface="Arial" panose="020B0604020202020204" pitchFamily="34" charset="0"/>
              <a:buChar char="•"/>
            </a:pPr>
            <a:r>
              <a:rPr lang="nl-BE" sz="1900" dirty="0" smtClean="0"/>
              <a:t>Specifieke deelmodules: </a:t>
            </a:r>
            <a:endParaRPr lang="nl-BE" sz="1900" dirty="0"/>
          </a:p>
          <a:p>
            <a:pPr marL="800100" lvl="1" indent="-342900">
              <a:buFont typeface="Arial" panose="020B0604020202020204" pitchFamily="34" charset="0"/>
              <a:buChar char="•"/>
            </a:pPr>
            <a:r>
              <a:rPr lang="nl-BE" sz="1900" dirty="0"/>
              <a:t>Jongeren met een justitiële maatregel</a:t>
            </a:r>
          </a:p>
          <a:p>
            <a:pPr marL="800100" lvl="1" indent="-342900">
              <a:buFont typeface="Arial" panose="020B0604020202020204" pitchFamily="34" charset="0"/>
              <a:buChar char="•"/>
            </a:pPr>
            <a:r>
              <a:rPr lang="nl-BE" sz="1900" dirty="0"/>
              <a:t>Vluchtelingen</a:t>
            </a:r>
          </a:p>
          <a:p>
            <a:pPr marL="800100" lvl="1" indent="-342900">
              <a:buFont typeface="Arial" panose="020B0604020202020204" pitchFamily="34" charset="0"/>
              <a:buChar char="•"/>
            </a:pPr>
            <a:r>
              <a:rPr lang="nl-BE" sz="1900" dirty="0"/>
              <a:t>Kinderen en jongeren met dubbeldiagnose: een verstandelijke beperking </a:t>
            </a:r>
          </a:p>
          <a:p>
            <a:pPr marL="0" indent="0">
              <a:buNone/>
            </a:pPr>
            <a:endParaRPr lang="nl-BE" sz="1900" dirty="0"/>
          </a:p>
          <a:p>
            <a:r>
              <a:rPr lang="nl-BE" sz="1900" b="1" dirty="0"/>
              <a:t>Aanmelden via de website</a:t>
            </a:r>
          </a:p>
          <a:p>
            <a:pPr lvl="1"/>
            <a:r>
              <a:rPr lang="nl-BE" sz="1500" dirty="0"/>
              <a:t>Via</a:t>
            </a:r>
            <a:r>
              <a:rPr lang="nl-BE" sz="1500" dirty="0">
                <a:solidFill>
                  <a:schemeClr val="accent1">
                    <a:lumMod val="75000"/>
                  </a:schemeClr>
                </a:solidFill>
              </a:rPr>
              <a:t> </a:t>
            </a:r>
            <a:r>
              <a:rPr lang="nl-BE" sz="1500" dirty="0">
                <a:solidFill>
                  <a:schemeClr val="accent1">
                    <a:lumMod val="75000"/>
                  </a:schemeClr>
                </a:solidFill>
                <a:hlinkClick r:id="rId2"/>
              </a:rPr>
              <a:t>www.yuneco.be</a:t>
            </a:r>
            <a:r>
              <a:rPr lang="nl-BE" sz="1500" dirty="0">
                <a:solidFill>
                  <a:schemeClr val="accent1">
                    <a:lumMod val="75000"/>
                  </a:schemeClr>
                </a:solidFill>
              </a:rPr>
              <a:t> : </a:t>
            </a:r>
            <a:r>
              <a:rPr lang="nl-BE" sz="1500" dirty="0">
                <a:solidFill>
                  <a:schemeClr val="accent1">
                    <a:lumMod val="75000"/>
                  </a:schemeClr>
                </a:solidFill>
                <a:hlinkClick r:id="rId3"/>
              </a:rPr>
              <a:t>https://yuneco.be/aanmelden-yuneco-care</a:t>
            </a:r>
            <a:endParaRPr lang="nl-BE" sz="1500" dirty="0">
              <a:solidFill>
                <a:schemeClr val="accent1">
                  <a:lumMod val="75000"/>
                </a:schemeClr>
              </a:solidFill>
            </a:endParaRPr>
          </a:p>
          <a:p>
            <a:endParaRPr lang="nl-BE" sz="1900" b="1" dirty="0">
              <a:solidFill>
                <a:schemeClr val="accent1">
                  <a:lumMod val="75000"/>
                </a:schemeClr>
              </a:solidFill>
            </a:endParaRPr>
          </a:p>
          <a:p>
            <a:r>
              <a:rPr lang="nl-BE" sz="1900" dirty="0"/>
              <a:t>Binnen 14 dagen wordt er contact opgenomen ter uitklaring hulpvraag </a:t>
            </a:r>
          </a:p>
        </p:txBody>
      </p:sp>
    </p:spTree>
    <p:extLst>
      <p:ext uri="{BB962C8B-B14F-4D97-AF65-F5344CB8AC3E}">
        <p14:creationId xmlns:p14="http://schemas.microsoft.com/office/powerpoint/2010/main" val="250563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YUNECO Combi</a:t>
            </a:r>
            <a:endParaRPr lang="nl-BE"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851" y="2388918"/>
            <a:ext cx="5715000" cy="3822700"/>
          </a:xfrm>
          <a:prstGeom prst="rect">
            <a:avLst/>
          </a:prstGeom>
        </p:spPr>
      </p:pic>
    </p:spTree>
    <p:extLst>
      <p:ext uri="{BB962C8B-B14F-4D97-AF65-F5344CB8AC3E}">
        <p14:creationId xmlns:p14="http://schemas.microsoft.com/office/powerpoint/2010/main" val="256126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 Yuneco Combi</a:t>
            </a:r>
            <a:endParaRPr lang="nl-BE" dirty="0"/>
          </a:p>
        </p:txBody>
      </p:sp>
      <p:sp>
        <p:nvSpPr>
          <p:cNvPr id="3" name="Tijdelijke aanduiding voor inhoud 2"/>
          <p:cNvSpPr>
            <a:spLocks noGrp="1"/>
          </p:cNvSpPr>
          <p:nvPr>
            <p:ph idx="1"/>
          </p:nvPr>
        </p:nvSpPr>
        <p:spPr/>
        <p:txBody>
          <a:bodyPr>
            <a:normAutofit/>
          </a:bodyPr>
          <a:lstStyle/>
          <a:p>
            <a:r>
              <a:rPr lang="nl-BE" dirty="0"/>
              <a:t>Hulpverlening aan kinderen en jongeren met een dubbel diagnose (GGZ factor in combinatie met een verstandelijke beperking):</a:t>
            </a:r>
          </a:p>
          <a:p>
            <a:pPr lvl="1"/>
            <a:r>
              <a:rPr lang="nl-BE" dirty="0"/>
              <a:t>Toe leiden naar bestaande hulpverlening</a:t>
            </a:r>
          </a:p>
          <a:p>
            <a:pPr lvl="1"/>
            <a:r>
              <a:rPr lang="nl-BE" dirty="0"/>
              <a:t>Kortdurende therapeutische interventies bieden in geval van ontbrekend aanbod</a:t>
            </a:r>
          </a:p>
          <a:p>
            <a:pPr lvl="1"/>
            <a:r>
              <a:rPr lang="nl-BE" dirty="0"/>
              <a:t>Bestaande hulpverlening helpen met integratie van deze kinderen en jongeren</a:t>
            </a:r>
          </a:p>
          <a:p>
            <a:r>
              <a:rPr lang="nl-BE" dirty="0"/>
              <a:t>Consultfunctie naar organisaties</a:t>
            </a:r>
          </a:p>
          <a:p>
            <a:r>
              <a:rPr lang="nl-BE" dirty="0"/>
              <a:t>Coördinatie van afstemming netwerk</a:t>
            </a:r>
          </a:p>
        </p:txBody>
      </p:sp>
    </p:spTree>
    <p:extLst>
      <p:ext uri="{BB962C8B-B14F-4D97-AF65-F5344CB8AC3E}">
        <p14:creationId xmlns:p14="http://schemas.microsoft.com/office/powerpoint/2010/main" val="336140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 Yuneco For - Care</a:t>
            </a:r>
            <a:endParaRPr lang="nl-BE" dirty="0"/>
          </a:p>
        </p:txBody>
      </p:sp>
      <p:sp>
        <p:nvSpPr>
          <p:cNvPr id="3" name="Tijdelijke aanduiding voor inhoud 2"/>
          <p:cNvSpPr>
            <a:spLocks noGrp="1"/>
          </p:cNvSpPr>
          <p:nvPr>
            <p:ph idx="1"/>
          </p:nvPr>
        </p:nvSpPr>
        <p:spPr>
          <a:xfrm>
            <a:off x="1079997" y="2222286"/>
            <a:ext cx="10032004" cy="3972451"/>
          </a:xfrm>
        </p:spPr>
        <p:txBody>
          <a:bodyPr>
            <a:noAutofit/>
          </a:bodyPr>
          <a:lstStyle/>
          <a:p>
            <a:pPr fontAlgn="base"/>
            <a:r>
              <a:rPr lang="nl-BE" sz="1800" dirty="0"/>
              <a:t>Justitiële jongeren met forensische </a:t>
            </a:r>
            <a:r>
              <a:rPr lang="nl-BE" sz="1800" dirty="0" smtClean="0"/>
              <a:t>problematiek (VOS en MOF)</a:t>
            </a:r>
          </a:p>
          <a:p>
            <a:pPr fontAlgn="base"/>
            <a:r>
              <a:rPr lang="nl-BE" sz="1800" dirty="0" smtClean="0"/>
              <a:t>Enkel aanmelden door </a:t>
            </a:r>
            <a:r>
              <a:rPr lang="nl-BE" sz="1800" dirty="0" err="1" smtClean="0"/>
              <a:t>Fordulas</a:t>
            </a:r>
            <a:endParaRPr lang="en-US" sz="1800" dirty="0" smtClean="0"/>
          </a:p>
        </p:txBody>
      </p:sp>
    </p:spTree>
    <p:extLst>
      <p:ext uri="{BB962C8B-B14F-4D97-AF65-F5344CB8AC3E}">
        <p14:creationId xmlns:p14="http://schemas.microsoft.com/office/powerpoint/2010/main" val="242457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 Yuneco Vluchtelingen</a:t>
            </a:r>
            <a:endParaRPr lang="nl-BE" dirty="0"/>
          </a:p>
        </p:txBody>
      </p:sp>
      <p:sp>
        <p:nvSpPr>
          <p:cNvPr id="3" name="Tijdelijke aanduiding voor inhoud 2"/>
          <p:cNvSpPr>
            <a:spLocks noGrp="1"/>
          </p:cNvSpPr>
          <p:nvPr>
            <p:ph idx="1"/>
          </p:nvPr>
        </p:nvSpPr>
        <p:spPr>
          <a:xfrm>
            <a:off x="540913" y="2338197"/>
            <a:ext cx="10571088" cy="4165634"/>
          </a:xfrm>
        </p:spPr>
        <p:txBody>
          <a:bodyPr>
            <a:normAutofit/>
          </a:bodyPr>
          <a:lstStyle/>
          <a:p>
            <a:r>
              <a:rPr lang="nl-BE" dirty="0"/>
              <a:t>Doelgroep: recente migratieachtergrond</a:t>
            </a:r>
          </a:p>
          <a:p>
            <a:r>
              <a:rPr lang="nl-BE" dirty="0" smtClean="0"/>
              <a:t>Aanbod</a:t>
            </a:r>
            <a:r>
              <a:rPr lang="nl-BE" dirty="0"/>
              <a:t>: consult </a:t>
            </a:r>
            <a:r>
              <a:rPr lang="nl-BE" dirty="0" smtClean="0"/>
              <a:t>of care traject</a:t>
            </a:r>
            <a:endParaRPr lang="nl-BE" dirty="0"/>
          </a:p>
          <a:p>
            <a:pPr lvl="1"/>
            <a:r>
              <a:rPr lang="nl-BE" dirty="0" smtClean="0"/>
              <a:t>Doel:  </a:t>
            </a:r>
            <a:r>
              <a:rPr lang="nl-BE" dirty="0" err="1" smtClean="0"/>
              <a:t>Toeleiden</a:t>
            </a:r>
            <a:r>
              <a:rPr lang="nl-BE" dirty="0" smtClean="0"/>
              <a:t> naar en drempels </a:t>
            </a:r>
            <a:r>
              <a:rPr lang="nl-BE" dirty="0"/>
              <a:t>naar </a:t>
            </a:r>
            <a:r>
              <a:rPr lang="nl-BE" dirty="0" smtClean="0"/>
              <a:t>hulpverlening proberen weg te werken </a:t>
            </a:r>
            <a:endParaRPr lang="nl-BE" dirty="0"/>
          </a:p>
          <a:p>
            <a:pPr lvl="1"/>
            <a:r>
              <a:rPr lang="nl-BE" dirty="0" smtClean="0"/>
              <a:t>Netwerk in kaart brengen en indien nodig uitbreiden België/thuisland </a:t>
            </a:r>
            <a:endParaRPr lang="nl-BE" dirty="0"/>
          </a:p>
          <a:p>
            <a:endParaRPr lang="nl-BE" dirty="0"/>
          </a:p>
        </p:txBody>
      </p:sp>
    </p:spTree>
    <p:extLst>
      <p:ext uri="{BB962C8B-B14F-4D97-AF65-F5344CB8AC3E}">
        <p14:creationId xmlns:p14="http://schemas.microsoft.com/office/powerpoint/2010/main" val="82209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71" y="483865"/>
            <a:ext cx="7524003" cy="970450"/>
          </a:xfrm>
        </p:spPr>
        <p:txBody>
          <a:bodyPr/>
          <a:lstStyle/>
          <a:p>
            <a:r>
              <a:rPr lang="nl-BE" dirty="0" smtClean="0">
                <a:solidFill>
                  <a:schemeClr val="tx1"/>
                </a:solidFill>
                <a:effectLst>
                  <a:outerShdw blurRad="38100" dist="38100" dir="2700000" algn="tl">
                    <a:srgbClr val="000000">
                      <a:alpha val="43137"/>
                    </a:srgbClr>
                  </a:outerShdw>
                </a:effectLst>
              </a:rPr>
              <a:t>Zorgprogramma casemanagement</a:t>
            </a:r>
            <a:endParaRPr lang="nl-BE" dirty="0">
              <a:solidFill>
                <a:schemeClr val="tx1"/>
              </a:solidFill>
              <a:effectLst>
                <a:outerShdw blurRad="38100" dist="38100" dir="2700000" algn="tl">
                  <a:srgbClr val="000000">
                    <a:alpha val="43137"/>
                  </a:srgbClr>
                </a:outerShdw>
              </a:effectLst>
            </a:endParaRPr>
          </a:p>
        </p:txBody>
      </p:sp>
      <p:sp>
        <p:nvSpPr>
          <p:cNvPr id="3" name="Tekstvak 2"/>
          <p:cNvSpPr txBox="1"/>
          <p:nvPr/>
        </p:nvSpPr>
        <p:spPr>
          <a:xfrm>
            <a:off x="1295400" y="2841171"/>
            <a:ext cx="9949543" cy="2308324"/>
          </a:xfrm>
          <a:prstGeom prst="rect">
            <a:avLst/>
          </a:prstGeom>
          <a:noFill/>
        </p:spPr>
        <p:txBody>
          <a:bodyPr wrap="square" rtlCol="0">
            <a:spAutoFit/>
          </a:bodyPr>
          <a:lstStyle/>
          <a:p>
            <a:pPr marL="285750" indent="-285750">
              <a:buFont typeface="Arial" panose="020B0604020202020204" pitchFamily="34" charset="0"/>
              <a:buChar char="•"/>
            </a:pPr>
            <a:r>
              <a:rPr lang="nl-NL" sz="2400" dirty="0" smtClean="0">
                <a:solidFill>
                  <a:schemeClr val="accent2"/>
                </a:solidFill>
                <a:latin typeface="Open Sans" panose="020B0606030504020204"/>
              </a:rPr>
              <a:t>Nood aan een coördinerende rol om te komen tot een gezamenlijk plan om te komen tot een gedeeld zorgplan voor de jongere en diens context</a:t>
            </a:r>
          </a:p>
          <a:p>
            <a:pPr marL="285750" indent="-285750">
              <a:buFont typeface="Arial" panose="020B0604020202020204" pitchFamily="34" charset="0"/>
              <a:buChar char="•"/>
            </a:pPr>
            <a:r>
              <a:rPr lang="nl-NL" sz="2400" dirty="0" smtClean="0">
                <a:solidFill>
                  <a:schemeClr val="accent2"/>
                </a:solidFill>
                <a:latin typeface="Open Sans" panose="020B0606030504020204"/>
              </a:rPr>
              <a:t>Complexe en vastgelopen zorgtrajecten waarbij er nood is aan een neutrale externe partner</a:t>
            </a:r>
          </a:p>
          <a:p>
            <a:pPr marL="285750" indent="-285750">
              <a:buFont typeface="Arial" panose="020B0604020202020204" pitchFamily="34" charset="0"/>
              <a:buChar char="•"/>
            </a:pPr>
            <a:r>
              <a:rPr lang="nl-NL" sz="2400" dirty="0" smtClean="0">
                <a:solidFill>
                  <a:schemeClr val="accent2"/>
                </a:solidFill>
                <a:latin typeface="Open Sans" panose="020B0606030504020204"/>
              </a:rPr>
              <a:t>Zo kort als mogelijk en zo lang als nodig</a:t>
            </a:r>
          </a:p>
          <a:p>
            <a:pPr marL="285750" indent="-285750">
              <a:buFont typeface="Arial" panose="020B0604020202020204" pitchFamily="34" charset="0"/>
              <a:buChar char="•"/>
            </a:pPr>
            <a:r>
              <a:rPr lang="nl-NL" sz="2400" b="1" dirty="0" smtClean="0">
                <a:solidFill>
                  <a:schemeClr val="accent2"/>
                </a:solidFill>
                <a:latin typeface="Open Sans" panose="020B0606030504020204"/>
              </a:rPr>
              <a:t>Aanmelden</a:t>
            </a:r>
            <a:r>
              <a:rPr lang="nl-NL" sz="2400" dirty="0" smtClean="0">
                <a:solidFill>
                  <a:schemeClr val="accent2"/>
                </a:solidFill>
                <a:latin typeface="Open Sans" panose="020B0606030504020204"/>
              </a:rPr>
              <a:t>: </a:t>
            </a:r>
            <a:r>
              <a:rPr lang="nl-NL" sz="2400" dirty="0" smtClean="0">
                <a:solidFill>
                  <a:srgbClr val="3E9B9E"/>
                </a:solidFill>
                <a:latin typeface="Open Sans" panose="020B0606030504020204"/>
                <a:hlinkClick r:id="rId2"/>
              </a:rPr>
              <a:t>www.yuneco.be/aanmelden-casemanagement</a:t>
            </a:r>
            <a:r>
              <a:rPr lang="nl-NL" sz="2400" dirty="0" smtClean="0">
                <a:solidFill>
                  <a:srgbClr val="3E9B9E"/>
                </a:solidFill>
                <a:latin typeface="Open Sans" panose="020B0606030504020204"/>
              </a:rPr>
              <a:t> </a:t>
            </a:r>
            <a:endParaRPr lang="nl-NL" sz="2400" dirty="0">
              <a:solidFill>
                <a:srgbClr val="3E9B9E"/>
              </a:solidFill>
              <a:latin typeface="Open Sans" panose="020B0606030504020204"/>
            </a:endParaRPr>
          </a:p>
        </p:txBody>
      </p:sp>
    </p:spTree>
    <p:extLst>
      <p:ext uri="{BB962C8B-B14F-4D97-AF65-F5344CB8AC3E}">
        <p14:creationId xmlns:p14="http://schemas.microsoft.com/office/powerpoint/2010/main" val="3205559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solidFill>
                  <a:schemeClr val="tx1"/>
                </a:solidFill>
                <a:effectLst>
                  <a:outerShdw blurRad="38100" dist="38100" dir="2700000" algn="tl">
                    <a:srgbClr val="000000">
                      <a:alpha val="43137"/>
                    </a:srgbClr>
                  </a:outerShdw>
                </a:effectLst>
              </a:rPr>
              <a:t>Opzet casemanagement</a:t>
            </a:r>
            <a:endParaRPr lang="nl-NL" dirty="0">
              <a:solidFill>
                <a:schemeClr val="tx1"/>
              </a:solidFill>
            </a:endParaRPr>
          </a:p>
        </p:txBody>
      </p:sp>
      <p:sp>
        <p:nvSpPr>
          <p:cNvPr id="4" name="Ovaal 3"/>
          <p:cNvSpPr/>
          <p:nvPr/>
        </p:nvSpPr>
        <p:spPr>
          <a:xfrm>
            <a:off x="3982529" y="2425943"/>
            <a:ext cx="3916393" cy="3416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t>ZORGPLAN</a:t>
            </a:r>
          </a:p>
          <a:p>
            <a:pPr marL="342900" indent="-342900" algn="ctr">
              <a:buFontTx/>
              <a:buChar char="-"/>
            </a:pPr>
            <a:r>
              <a:rPr lang="nl-NL" sz="2400" b="1" dirty="0"/>
              <a:t>Participatie</a:t>
            </a:r>
          </a:p>
          <a:p>
            <a:pPr marL="342900" indent="-342900" algn="ctr">
              <a:buFontTx/>
              <a:buChar char="-"/>
            </a:pPr>
            <a:r>
              <a:rPr lang="nl-NL" sz="2400" b="1" dirty="0"/>
              <a:t>Communicatie</a:t>
            </a:r>
          </a:p>
          <a:p>
            <a:pPr marL="342900" indent="-342900" algn="ctr">
              <a:buFontTx/>
              <a:buChar char="-"/>
            </a:pPr>
            <a:r>
              <a:rPr lang="nl-NL" sz="2400" b="1" dirty="0"/>
              <a:t>engagement</a:t>
            </a:r>
          </a:p>
        </p:txBody>
      </p:sp>
      <p:sp>
        <p:nvSpPr>
          <p:cNvPr id="20" name="Rechthoek 19"/>
          <p:cNvSpPr/>
          <p:nvPr/>
        </p:nvSpPr>
        <p:spPr>
          <a:xfrm>
            <a:off x="2936274" y="4939714"/>
            <a:ext cx="1023668"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PAPA</a:t>
            </a:r>
          </a:p>
        </p:txBody>
      </p:sp>
      <p:sp>
        <p:nvSpPr>
          <p:cNvPr id="21" name="Rechthoek 20"/>
          <p:cNvSpPr/>
          <p:nvPr/>
        </p:nvSpPr>
        <p:spPr>
          <a:xfrm>
            <a:off x="4408098" y="5979902"/>
            <a:ext cx="1532626"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HUISARTS</a:t>
            </a:r>
          </a:p>
        </p:txBody>
      </p:sp>
      <p:sp>
        <p:nvSpPr>
          <p:cNvPr id="22" name="Rechthoek 21"/>
          <p:cNvSpPr/>
          <p:nvPr/>
        </p:nvSpPr>
        <p:spPr>
          <a:xfrm>
            <a:off x="1560570" y="3846351"/>
            <a:ext cx="2265844" cy="4649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OPNAME psychiatrie</a:t>
            </a:r>
          </a:p>
        </p:txBody>
      </p:sp>
      <p:sp>
        <p:nvSpPr>
          <p:cNvPr id="23" name="Rechthoek 22"/>
          <p:cNvSpPr/>
          <p:nvPr/>
        </p:nvSpPr>
        <p:spPr>
          <a:xfrm>
            <a:off x="6222412" y="5984798"/>
            <a:ext cx="2459324"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PSYCHOLOGE CGG</a:t>
            </a:r>
          </a:p>
        </p:txBody>
      </p:sp>
      <p:sp>
        <p:nvSpPr>
          <p:cNvPr id="24" name="Rechthoek 23"/>
          <p:cNvSpPr/>
          <p:nvPr/>
        </p:nvSpPr>
        <p:spPr>
          <a:xfrm>
            <a:off x="7452075" y="2464755"/>
            <a:ext cx="1668249"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PSYCHIATER</a:t>
            </a:r>
          </a:p>
        </p:txBody>
      </p:sp>
      <p:sp>
        <p:nvSpPr>
          <p:cNvPr id="25" name="Rechthoek 24"/>
          <p:cNvSpPr/>
          <p:nvPr/>
        </p:nvSpPr>
        <p:spPr>
          <a:xfrm>
            <a:off x="8134464" y="4094707"/>
            <a:ext cx="890117" cy="4055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CLB</a:t>
            </a:r>
          </a:p>
        </p:txBody>
      </p:sp>
      <p:sp>
        <p:nvSpPr>
          <p:cNvPr id="26" name="Rechthoek 25"/>
          <p:cNvSpPr/>
          <p:nvPr/>
        </p:nvSpPr>
        <p:spPr>
          <a:xfrm>
            <a:off x="7790875" y="2937615"/>
            <a:ext cx="1756279" cy="3524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PLEEGZORG</a:t>
            </a:r>
          </a:p>
        </p:txBody>
      </p:sp>
      <p:sp>
        <p:nvSpPr>
          <p:cNvPr id="27" name="Rechthoek 26"/>
          <p:cNvSpPr/>
          <p:nvPr/>
        </p:nvSpPr>
        <p:spPr>
          <a:xfrm>
            <a:off x="1858263" y="4483127"/>
            <a:ext cx="2040357"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TIME-OUT VAPH</a:t>
            </a:r>
          </a:p>
        </p:txBody>
      </p:sp>
      <p:sp>
        <p:nvSpPr>
          <p:cNvPr id="28" name="Rechthoek 27"/>
          <p:cNvSpPr/>
          <p:nvPr/>
        </p:nvSpPr>
        <p:spPr>
          <a:xfrm>
            <a:off x="7920523" y="3478336"/>
            <a:ext cx="1860111" cy="4136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PLEEGOUDERS</a:t>
            </a:r>
          </a:p>
        </p:txBody>
      </p:sp>
      <p:sp>
        <p:nvSpPr>
          <p:cNvPr id="29" name="Rechthoek 28"/>
          <p:cNvSpPr/>
          <p:nvPr/>
        </p:nvSpPr>
        <p:spPr>
          <a:xfrm>
            <a:off x="7842220" y="4735218"/>
            <a:ext cx="2334237" cy="327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ZORGCÖÖ school</a:t>
            </a:r>
          </a:p>
        </p:txBody>
      </p:sp>
      <p:sp>
        <p:nvSpPr>
          <p:cNvPr id="30" name="Rechthoek 29"/>
          <p:cNvSpPr/>
          <p:nvPr/>
        </p:nvSpPr>
        <p:spPr>
          <a:xfrm>
            <a:off x="7604849" y="5275544"/>
            <a:ext cx="2291916" cy="516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Consulente</a:t>
            </a:r>
          </a:p>
          <a:p>
            <a:pPr algn="ctr"/>
            <a:r>
              <a:rPr lang="nl-NL" dirty="0">
                <a:solidFill>
                  <a:schemeClr val="bg1"/>
                </a:solidFill>
              </a:rPr>
              <a:t>JEUGDRECHTBANK</a:t>
            </a:r>
          </a:p>
        </p:txBody>
      </p:sp>
      <p:sp>
        <p:nvSpPr>
          <p:cNvPr id="31" name="Rechthoek 30"/>
          <p:cNvSpPr/>
          <p:nvPr/>
        </p:nvSpPr>
        <p:spPr>
          <a:xfrm>
            <a:off x="1712622" y="5485024"/>
            <a:ext cx="2875472"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CONTEXTBEGELEIDER</a:t>
            </a:r>
          </a:p>
        </p:txBody>
      </p:sp>
      <p:sp>
        <p:nvSpPr>
          <p:cNvPr id="32" name="Rechthoek 31"/>
          <p:cNvSpPr/>
          <p:nvPr/>
        </p:nvSpPr>
        <p:spPr>
          <a:xfrm>
            <a:off x="3200806" y="2610191"/>
            <a:ext cx="1092360" cy="365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MAMA</a:t>
            </a:r>
          </a:p>
        </p:txBody>
      </p:sp>
      <p:sp>
        <p:nvSpPr>
          <p:cNvPr id="34" name="Rechthoek 33"/>
          <p:cNvSpPr/>
          <p:nvPr/>
        </p:nvSpPr>
        <p:spPr>
          <a:xfrm>
            <a:off x="3826415" y="1991850"/>
            <a:ext cx="1668249"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JONGERE</a:t>
            </a:r>
          </a:p>
        </p:txBody>
      </p:sp>
      <p:sp>
        <p:nvSpPr>
          <p:cNvPr id="35" name="Rechthoek 34"/>
          <p:cNvSpPr/>
          <p:nvPr/>
        </p:nvSpPr>
        <p:spPr>
          <a:xfrm>
            <a:off x="5940724" y="1931984"/>
            <a:ext cx="2124796" cy="3968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CASEMANAGER</a:t>
            </a:r>
          </a:p>
        </p:txBody>
      </p:sp>
      <p:sp>
        <p:nvSpPr>
          <p:cNvPr id="33" name="Rechthoek 32"/>
          <p:cNvSpPr/>
          <p:nvPr/>
        </p:nvSpPr>
        <p:spPr>
          <a:xfrm>
            <a:off x="2669421" y="3241268"/>
            <a:ext cx="1092360" cy="365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Broer</a:t>
            </a:r>
          </a:p>
        </p:txBody>
      </p:sp>
    </p:spTree>
    <p:extLst>
      <p:ext uri="{BB962C8B-B14F-4D97-AF65-F5344CB8AC3E}">
        <p14:creationId xmlns:p14="http://schemas.microsoft.com/office/powerpoint/2010/main" val="267647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YUNECO Crosslink</a:t>
            </a:r>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985" y="2396347"/>
            <a:ext cx="5391598" cy="3601460"/>
          </a:xfrm>
          <a:prstGeom prst="rect">
            <a:avLst/>
          </a:prstGeom>
        </p:spPr>
      </p:pic>
    </p:spTree>
    <p:extLst>
      <p:ext uri="{BB962C8B-B14F-4D97-AF65-F5344CB8AC3E}">
        <p14:creationId xmlns:p14="http://schemas.microsoft.com/office/powerpoint/2010/main" val="271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71" y="483865"/>
            <a:ext cx="7524003" cy="970450"/>
          </a:xfrm>
        </p:spPr>
        <p:txBody>
          <a:bodyPr/>
          <a:lstStyle/>
          <a:p>
            <a:r>
              <a:rPr lang="nl-BE" dirty="0" smtClean="0">
                <a:solidFill>
                  <a:schemeClr val="tx1"/>
                </a:solidFill>
                <a:effectLst>
                  <a:outerShdw blurRad="38100" dist="38100" dir="2700000" algn="tl">
                    <a:srgbClr val="000000">
                      <a:alpha val="43137"/>
                    </a:srgbClr>
                  </a:outerShdw>
                </a:effectLst>
              </a:rPr>
              <a:t>Crosslink</a:t>
            </a:r>
            <a:endParaRPr lang="nl-BE" dirty="0">
              <a:solidFill>
                <a:schemeClr val="tx1"/>
              </a:solidFill>
              <a:effectLst>
                <a:outerShdw blurRad="38100" dist="38100" dir="2700000" algn="tl">
                  <a:srgbClr val="000000">
                    <a:alpha val="43137"/>
                  </a:srgbClr>
                </a:outerShdw>
              </a:effectLst>
            </a:endParaRPr>
          </a:p>
        </p:txBody>
      </p:sp>
      <p:sp>
        <p:nvSpPr>
          <p:cNvPr id="3" name="Tekstvak 2"/>
          <p:cNvSpPr txBox="1"/>
          <p:nvPr/>
        </p:nvSpPr>
        <p:spPr>
          <a:xfrm>
            <a:off x="1077686" y="2318657"/>
            <a:ext cx="9949543" cy="4062651"/>
          </a:xfrm>
          <a:prstGeom prst="rect">
            <a:avLst/>
          </a:prstGeom>
          <a:noFill/>
        </p:spPr>
        <p:txBody>
          <a:bodyPr wrap="square" rtlCol="0">
            <a:spAutoFit/>
          </a:bodyPr>
          <a:lstStyle/>
          <a:p>
            <a:r>
              <a:rPr lang="nl-BE" sz="2400" b="1" dirty="0">
                <a:solidFill>
                  <a:schemeClr val="accent2"/>
                </a:solidFill>
                <a:latin typeface="Open Sans" panose="020B0606030504020204"/>
              </a:rPr>
              <a:t>Doelstelling</a:t>
            </a:r>
          </a:p>
          <a:p>
            <a:endParaRPr lang="nl-BE" sz="2400" b="1" dirty="0">
              <a:solidFill>
                <a:schemeClr val="accent2"/>
              </a:solidFill>
              <a:latin typeface="Open Sans" panose="020B0606030504020204"/>
            </a:endParaRPr>
          </a:p>
          <a:p>
            <a:r>
              <a:rPr lang="nl-BE" sz="2400" dirty="0">
                <a:solidFill>
                  <a:schemeClr val="accent2"/>
                </a:solidFill>
                <a:latin typeface="Open Sans" panose="020B0606030504020204"/>
              </a:rPr>
              <a:t>Bestaand GGZ-</a:t>
            </a:r>
            <a:r>
              <a:rPr lang="nl-BE" sz="2400" b="1" dirty="0">
                <a:solidFill>
                  <a:schemeClr val="accent2"/>
                </a:solidFill>
                <a:latin typeface="Open Sans" panose="020B0606030504020204"/>
              </a:rPr>
              <a:t>expertise</a:t>
            </a:r>
            <a:r>
              <a:rPr lang="nl-BE" sz="2400" dirty="0">
                <a:solidFill>
                  <a:schemeClr val="accent2"/>
                </a:solidFill>
                <a:latin typeface="Open Sans" panose="020B0606030504020204"/>
              </a:rPr>
              <a:t> delen met partners in de eerste lijn en andere sectoren via </a:t>
            </a:r>
            <a:r>
              <a:rPr lang="nl-BE" sz="2400" b="1" dirty="0">
                <a:solidFill>
                  <a:schemeClr val="accent2"/>
                </a:solidFill>
                <a:latin typeface="Open Sans" panose="020B0606030504020204"/>
              </a:rPr>
              <a:t>intersectorale </a:t>
            </a:r>
            <a:r>
              <a:rPr lang="nl-BE" sz="2400" b="1" dirty="0" smtClean="0">
                <a:solidFill>
                  <a:schemeClr val="accent2"/>
                </a:solidFill>
                <a:latin typeface="Open Sans" panose="020B0606030504020204"/>
              </a:rPr>
              <a:t>kennisdeling</a:t>
            </a:r>
          </a:p>
          <a:p>
            <a:endParaRPr lang="nl-BE" sz="2400" b="1" dirty="0">
              <a:solidFill>
                <a:schemeClr val="accent2"/>
              </a:solidFill>
              <a:latin typeface="Open Sans" panose="020B0606030504020204"/>
            </a:endParaRPr>
          </a:p>
          <a:p>
            <a:r>
              <a:rPr lang="nl-BE" sz="2400" dirty="0" smtClean="0">
                <a:solidFill>
                  <a:schemeClr val="accent2"/>
                </a:solidFill>
                <a:latin typeface="Open Sans" panose="020B0606030504020204"/>
              </a:rPr>
              <a:t>Casussen met een GGZ problematiek</a:t>
            </a:r>
          </a:p>
          <a:p>
            <a:r>
              <a:rPr lang="nl-BE" sz="2400" dirty="0" smtClean="0">
                <a:solidFill>
                  <a:schemeClr val="accent2"/>
                </a:solidFill>
                <a:latin typeface="Open Sans" panose="020B0606030504020204"/>
              </a:rPr>
              <a:t>Waarbij spraken is van ofwel vastgelopen langere trajecten ofwel eerste crisissituaties</a:t>
            </a:r>
          </a:p>
          <a:p>
            <a:r>
              <a:rPr lang="nl-BE" sz="2400" dirty="0" smtClean="0">
                <a:solidFill>
                  <a:schemeClr val="accent2"/>
                </a:solidFill>
                <a:latin typeface="Open Sans" panose="020B0606030504020204"/>
              </a:rPr>
              <a:t>En waarbij er nood is aan sector overschrijdend aanbod</a:t>
            </a:r>
          </a:p>
          <a:p>
            <a:endParaRPr lang="nl-BE" sz="2400" dirty="0">
              <a:solidFill>
                <a:schemeClr val="accent2"/>
              </a:solidFill>
              <a:latin typeface="Open Sans" panose="020B0606030504020204"/>
            </a:endParaRPr>
          </a:p>
          <a:p>
            <a:r>
              <a:rPr lang="nl-BE" sz="2400" dirty="0" smtClean="0">
                <a:solidFill>
                  <a:schemeClr val="accent2"/>
                </a:solidFill>
                <a:latin typeface="Open Sans" panose="020B0606030504020204"/>
              </a:rPr>
              <a:t>Interesse voor deelname: mail naar </a:t>
            </a:r>
            <a:r>
              <a:rPr lang="nl-BE" sz="2400" dirty="0" smtClean="0">
                <a:solidFill>
                  <a:schemeClr val="accent2"/>
                </a:solidFill>
                <a:latin typeface="Open Sans" panose="020B0606030504020204"/>
                <a:hlinkClick r:id="rId2"/>
              </a:rPr>
              <a:t>jade.neeskens@yuneco.be</a:t>
            </a:r>
            <a:r>
              <a:rPr lang="nl-BE" sz="2400" dirty="0" smtClean="0">
                <a:solidFill>
                  <a:schemeClr val="accent2"/>
                </a:solidFill>
                <a:latin typeface="Open Sans" panose="020B0606030504020204"/>
              </a:rPr>
              <a:t> regio Halle Vilvoorde</a:t>
            </a:r>
          </a:p>
          <a:p>
            <a:endParaRPr lang="nl-BE" b="1" dirty="0">
              <a:solidFill>
                <a:schemeClr val="accent1">
                  <a:lumMod val="75000"/>
                </a:schemeClr>
              </a:solidFill>
            </a:endParaRPr>
          </a:p>
        </p:txBody>
      </p:sp>
    </p:spTree>
    <p:extLst>
      <p:ext uri="{BB962C8B-B14F-4D97-AF65-F5344CB8AC3E}">
        <p14:creationId xmlns:p14="http://schemas.microsoft.com/office/powerpoint/2010/main" val="2524685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YUNECO Connect</a:t>
            </a:r>
            <a:endParaRPr lang="nl-BE"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4227" y="2385204"/>
            <a:ext cx="5565764" cy="3710509"/>
          </a:xfrm>
          <a:prstGeom prst="rect">
            <a:avLst/>
          </a:prstGeom>
        </p:spPr>
      </p:pic>
    </p:spTree>
    <p:extLst>
      <p:ext uri="{BB962C8B-B14F-4D97-AF65-F5344CB8AC3E}">
        <p14:creationId xmlns:p14="http://schemas.microsoft.com/office/powerpoint/2010/main" val="425447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80B59-37C5-4DBE-80E2-C6FD531D882F}"/>
              </a:ext>
            </a:extLst>
          </p:cNvPr>
          <p:cNvSpPr>
            <a:spLocks noGrp="1"/>
          </p:cNvSpPr>
          <p:nvPr>
            <p:ph type="title"/>
          </p:nvPr>
        </p:nvSpPr>
        <p:spPr/>
        <p:txBody>
          <a:bodyPr/>
          <a:lstStyle/>
          <a:p>
            <a:r>
              <a:rPr lang="nl-BE" dirty="0"/>
              <a:t>Algemene situering</a:t>
            </a:r>
          </a:p>
        </p:txBody>
      </p:sp>
      <p:sp>
        <p:nvSpPr>
          <p:cNvPr id="3" name="Tijdelijke aanduiding voor inhoud 2">
            <a:extLst>
              <a:ext uri="{FF2B5EF4-FFF2-40B4-BE49-F238E27FC236}">
                <a16:creationId xmlns:a16="http://schemas.microsoft.com/office/drawing/2014/main" id="{C317C763-15E7-48F6-94E8-30815D07C328}"/>
              </a:ext>
            </a:extLst>
          </p:cNvPr>
          <p:cNvSpPr>
            <a:spLocks noGrp="1"/>
          </p:cNvSpPr>
          <p:nvPr>
            <p:ph idx="1"/>
          </p:nvPr>
        </p:nvSpPr>
        <p:spPr>
          <a:xfrm>
            <a:off x="721218" y="2501256"/>
            <a:ext cx="9136784" cy="3636510"/>
          </a:xfrm>
        </p:spPr>
        <p:txBody>
          <a:bodyPr>
            <a:normAutofit/>
          </a:bodyPr>
          <a:lstStyle/>
          <a:p>
            <a:pPr>
              <a:lnSpc>
                <a:spcPct val="120000"/>
              </a:lnSpc>
            </a:pPr>
            <a:r>
              <a:rPr lang="nl-BE" dirty="0" smtClean="0"/>
              <a:t>Yuneco is het </a:t>
            </a:r>
            <a:r>
              <a:rPr lang="nl-BE" b="1" dirty="0" smtClean="0"/>
              <a:t>netwerk</a:t>
            </a:r>
            <a:r>
              <a:rPr lang="nl-BE" dirty="0" smtClean="0"/>
              <a:t> </a:t>
            </a:r>
            <a:r>
              <a:rPr lang="nl-BE" dirty="0"/>
              <a:t>en </a:t>
            </a:r>
            <a:r>
              <a:rPr lang="nl-BE" dirty="0" smtClean="0"/>
              <a:t>samenwerkingsverband </a:t>
            </a:r>
            <a:r>
              <a:rPr lang="nl-BE" dirty="0"/>
              <a:t>tussen verschillende partners betrokken bij de geestelijke gezondheid van alle </a:t>
            </a:r>
            <a:r>
              <a:rPr lang="nl-BE" b="1" dirty="0"/>
              <a:t>kinderen en jongeren </a:t>
            </a:r>
            <a:r>
              <a:rPr lang="nl-BE" dirty="0"/>
              <a:t>wonend in de </a:t>
            </a:r>
            <a:r>
              <a:rPr lang="nl-BE" b="1" dirty="0"/>
              <a:t>provincie Vlaams-Brabant</a:t>
            </a:r>
          </a:p>
          <a:p>
            <a:pPr>
              <a:lnSpc>
                <a:spcPct val="120000"/>
              </a:lnSpc>
            </a:pPr>
            <a:r>
              <a:rPr lang="nl-BE" dirty="0"/>
              <a:t>Richt zich vnl. op kinderen en jongeren (</a:t>
            </a:r>
            <a:r>
              <a:rPr lang="nl-BE" b="1" dirty="0"/>
              <a:t>0 tot 18 </a:t>
            </a:r>
            <a:r>
              <a:rPr lang="nl-BE" b="1" dirty="0" smtClean="0"/>
              <a:t>jaar</a:t>
            </a:r>
            <a:r>
              <a:rPr lang="nl-BE" dirty="0" smtClean="0"/>
              <a:t>, met aandacht voor </a:t>
            </a:r>
            <a:r>
              <a:rPr lang="nl-BE" b="1" dirty="0" smtClean="0"/>
              <a:t>transitiegroep </a:t>
            </a:r>
            <a:r>
              <a:rPr lang="nl-BE" dirty="0" smtClean="0"/>
              <a:t>16-23 jaar) </a:t>
            </a:r>
            <a:r>
              <a:rPr lang="nl-BE" dirty="0"/>
              <a:t>met een </a:t>
            </a:r>
            <a:r>
              <a:rPr lang="nl-BE" b="1" dirty="0"/>
              <a:t>psychische of psychiatrische stoornis </a:t>
            </a:r>
            <a:r>
              <a:rPr lang="nl-BE" dirty="0"/>
              <a:t>en hun </a:t>
            </a:r>
            <a:r>
              <a:rPr lang="nl-BE" dirty="0" smtClean="0"/>
              <a:t>context</a:t>
            </a:r>
            <a:endParaRPr lang="nl-BE" dirty="0"/>
          </a:p>
        </p:txBody>
      </p:sp>
    </p:spTree>
    <p:extLst>
      <p:ext uri="{BB962C8B-B14F-4D97-AF65-F5344CB8AC3E}">
        <p14:creationId xmlns:p14="http://schemas.microsoft.com/office/powerpoint/2010/main" val="158587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21943" y="1657433"/>
            <a:ext cx="8940223" cy="5262979"/>
          </a:xfrm>
          <a:prstGeom prst="rect">
            <a:avLst/>
          </a:prstGeom>
          <a:noFill/>
        </p:spPr>
        <p:txBody>
          <a:bodyPr wrap="square" rtlCol="0">
            <a:spAutoFit/>
          </a:bodyPr>
          <a:lstStyle/>
          <a:p>
            <a:r>
              <a:rPr lang="nl-BE" sz="2400" b="1" dirty="0">
                <a:solidFill>
                  <a:schemeClr val="accent2"/>
                </a:solidFill>
                <a:latin typeface="Open Sans" panose="020B0606030504020204"/>
              </a:rPr>
              <a:t>Doelgroep</a:t>
            </a:r>
          </a:p>
          <a:p>
            <a:pPr marL="342900" indent="-342900">
              <a:buFont typeface="Arial" panose="020B0604020202020204" pitchFamily="34" charset="0"/>
              <a:buChar char="•"/>
            </a:pPr>
            <a:r>
              <a:rPr lang="nl-BE" sz="2400" dirty="0">
                <a:solidFill>
                  <a:schemeClr val="accent2"/>
                </a:solidFill>
                <a:latin typeface="Open Sans" panose="020B0606030504020204"/>
              </a:rPr>
              <a:t>hulpverleners binnen de regio Halle/Vilvoorde,</a:t>
            </a:r>
          </a:p>
          <a:p>
            <a:pPr marL="342900" indent="-342900">
              <a:buFont typeface="Arial" panose="020B0604020202020204" pitchFamily="34" charset="0"/>
              <a:buChar char="•"/>
            </a:pPr>
            <a:r>
              <a:rPr lang="nl-BE" sz="2400" dirty="0">
                <a:solidFill>
                  <a:schemeClr val="accent2"/>
                </a:solidFill>
                <a:latin typeface="Open Sans" panose="020B0606030504020204"/>
              </a:rPr>
              <a:t>die een vraag hebben omtrent een infant (0-3jaar),</a:t>
            </a:r>
          </a:p>
          <a:p>
            <a:pPr marL="342900" indent="-342900">
              <a:buFont typeface="Arial" panose="020B0604020202020204" pitchFamily="34" charset="0"/>
              <a:buChar char="•"/>
            </a:pPr>
            <a:r>
              <a:rPr lang="nl-BE" sz="2400" dirty="0">
                <a:solidFill>
                  <a:schemeClr val="accent2"/>
                </a:solidFill>
                <a:latin typeface="Open Sans" panose="020B0606030504020204"/>
              </a:rPr>
              <a:t>betreffende pre-, peri- en postnatale problematieken, waarbij de ouder-kind relatie centraal staat.</a:t>
            </a:r>
          </a:p>
          <a:p>
            <a:pPr lvl="0"/>
            <a:endParaRPr lang="nl-BE" sz="2400" dirty="0">
              <a:solidFill>
                <a:schemeClr val="accent2"/>
              </a:solidFill>
              <a:latin typeface="Open Sans" panose="020B0606030504020204"/>
            </a:endParaRPr>
          </a:p>
          <a:p>
            <a:pPr lvl="0"/>
            <a:r>
              <a:rPr lang="nl-BE" sz="2400" b="1" dirty="0">
                <a:solidFill>
                  <a:schemeClr val="accent2"/>
                </a:solidFill>
                <a:latin typeface="Open Sans" panose="020B0606030504020204"/>
              </a:rPr>
              <a:t>Werking</a:t>
            </a:r>
          </a:p>
          <a:p>
            <a:pPr marL="342900" indent="-342900">
              <a:buFont typeface="Arial" panose="020B0604020202020204" pitchFamily="34" charset="0"/>
              <a:buChar char="•"/>
            </a:pPr>
            <a:r>
              <a:rPr lang="nl-BE" sz="2400" dirty="0">
                <a:solidFill>
                  <a:schemeClr val="accent2"/>
                </a:solidFill>
                <a:latin typeface="Open Sans" panose="020B0606030504020204"/>
              </a:rPr>
              <a:t>Telefonische consultfunctie</a:t>
            </a:r>
          </a:p>
          <a:p>
            <a:pPr marL="342900" indent="-342900">
              <a:buFont typeface="Arial" panose="020B0604020202020204" pitchFamily="34" charset="0"/>
              <a:buChar char="•"/>
            </a:pPr>
            <a:r>
              <a:rPr lang="nl-BE" sz="2400" dirty="0">
                <a:solidFill>
                  <a:schemeClr val="accent2"/>
                </a:solidFill>
                <a:latin typeface="Open Sans" panose="020B0606030504020204"/>
              </a:rPr>
              <a:t>Consultatiefunctie (Asse)</a:t>
            </a:r>
          </a:p>
          <a:p>
            <a:pPr lvl="0"/>
            <a:endParaRPr lang="nl-BE" sz="2400" dirty="0">
              <a:solidFill>
                <a:schemeClr val="accent2"/>
              </a:solidFill>
              <a:latin typeface="Open Sans" panose="020B0606030504020204"/>
            </a:endParaRPr>
          </a:p>
          <a:p>
            <a:r>
              <a:rPr lang="nl-BE" sz="2400" b="1" dirty="0">
                <a:solidFill>
                  <a:schemeClr val="accent2"/>
                </a:solidFill>
                <a:latin typeface="Open Sans" panose="020B0606030504020204"/>
              </a:rPr>
              <a:t>Aanmelden via de website</a:t>
            </a:r>
          </a:p>
          <a:p>
            <a:r>
              <a:rPr lang="nl-BE" sz="2400" dirty="0">
                <a:solidFill>
                  <a:schemeClr val="accent2"/>
                </a:solidFill>
                <a:latin typeface="Open Sans" panose="020B0606030504020204"/>
              </a:rPr>
              <a:t>Via </a:t>
            </a:r>
            <a:r>
              <a:rPr lang="nl-BE" sz="2400" dirty="0">
                <a:solidFill>
                  <a:schemeClr val="accent2"/>
                </a:solidFill>
                <a:latin typeface="Open Sans" panose="020B0606030504020204"/>
                <a:hlinkClick r:id="rId2"/>
              </a:rPr>
              <a:t>www.yuneco.be</a:t>
            </a:r>
            <a:r>
              <a:rPr lang="nl-BE" sz="2400" dirty="0">
                <a:solidFill>
                  <a:schemeClr val="accent2"/>
                </a:solidFill>
                <a:latin typeface="Open Sans" panose="020B0606030504020204"/>
              </a:rPr>
              <a:t> : </a:t>
            </a:r>
            <a:r>
              <a:rPr lang="nl-BE" sz="2400" dirty="0">
                <a:solidFill>
                  <a:schemeClr val="accent2"/>
                </a:solidFill>
                <a:latin typeface="Open Sans" panose="020B0606030504020204"/>
                <a:hlinkClick r:id="rId3"/>
              </a:rPr>
              <a:t>https://</a:t>
            </a:r>
            <a:r>
              <a:rPr lang="nl-BE" sz="2400" dirty="0" smtClean="0">
                <a:solidFill>
                  <a:schemeClr val="accent2"/>
                </a:solidFill>
                <a:latin typeface="Open Sans" panose="020B0606030504020204"/>
                <a:hlinkClick r:id="rId3"/>
              </a:rPr>
              <a:t>www.yuneco.be/aanmeldingsformulier-yuneco-connect-infants-halle-vilvoorde</a:t>
            </a:r>
            <a:r>
              <a:rPr lang="nl-BE" sz="2400" dirty="0" smtClean="0">
                <a:solidFill>
                  <a:schemeClr val="accent2"/>
                </a:solidFill>
                <a:latin typeface="Open Sans" panose="020B0606030504020204"/>
              </a:rPr>
              <a:t> </a:t>
            </a:r>
            <a:endParaRPr lang="nl-BE" sz="1900" dirty="0">
              <a:solidFill>
                <a:schemeClr val="accent1">
                  <a:lumMod val="75000"/>
                </a:schemeClr>
              </a:solidFill>
            </a:endParaRPr>
          </a:p>
          <a:p>
            <a:endParaRPr lang="nl-BE" sz="2400" b="1" dirty="0"/>
          </a:p>
        </p:txBody>
      </p:sp>
      <p:sp>
        <p:nvSpPr>
          <p:cNvPr id="3" name="Tekstvak 2"/>
          <p:cNvSpPr txBox="1"/>
          <p:nvPr/>
        </p:nvSpPr>
        <p:spPr>
          <a:xfrm>
            <a:off x="2395269" y="629729"/>
            <a:ext cx="7504981" cy="461665"/>
          </a:xfrm>
          <a:prstGeom prst="rect">
            <a:avLst/>
          </a:prstGeom>
          <a:solidFill>
            <a:schemeClr val="accent1"/>
          </a:solidFill>
        </p:spPr>
        <p:txBody>
          <a:bodyPr wrap="square" rtlCol="0">
            <a:spAutoFit/>
          </a:bodyPr>
          <a:lstStyle/>
          <a:p>
            <a:pPr algn="ctr"/>
            <a:r>
              <a:rPr lang="nl-BE" sz="2400" b="1" dirty="0"/>
              <a:t>YUNECO CONNECT – INFANTS</a:t>
            </a:r>
          </a:p>
        </p:txBody>
      </p:sp>
    </p:spTree>
    <p:extLst>
      <p:ext uri="{BB962C8B-B14F-4D97-AF65-F5344CB8AC3E}">
        <p14:creationId xmlns:p14="http://schemas.microsoft.com/office/powerpoint/2010/main" val="1511566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21944" y="1639847"/>
            <a:ext cx="7651630" cy="4616648"/>
          </a:xfrm>
          <a:prstGeom prst="rect">
            <a:avLst/>
          </a:prstGeom>
          <a:noFill/>
        </p:spPr>
        <p:txBody>
          <a:bodyPr wrap="square" rtlCol="0">
            <a:spAutoFit/>
          </a:bodyPr>
          <a:lstStyle/>
          <a:p>
            <a:r>
              <a:rPr lang="nl-BE" sz="2400" b="1" dirty="0">
                <a:solidFill>
                  <a:schemeClr val="accent2"/>
                </a:solidFill>
                <a:latin typeface="Open Sans"/>
              </a:rPr>
              <a:t>Doelgroep</a:t>
            </a:r>
          </a:p>
          <a:p>
            <a:pPr marL="342900" indent="-342900">
              <a:buFont typeface="Arial" panose="020B0604020202020204" pitchFamily="34" charset="0"/>
              <a:buChar char="•"/>
            </a:pPr>
            <a:r>
              <a:rPr lang="nl-BE" dirty="0">
                <a:solidFill>
                  <a:schemeClr val="accent2"/>
                </a:solidFill>
                <a:latin typeface="Open Sans"/>
              </a:rPr>
              <a:t>Voor schoolgaande jongeren,</a:t>
            </a:r>
          </a:p>
          <a:p>
            <a:pPr marL="342900" indent="-342900">
              <a:buFont typeface="Arial" panose="020B0604020202020204" pitchFamily="34" charset="0"/>
              <a:buChar char="•"/>
            </a:pPr>
            <a:r>
              <a:rPr lang="nl-BE" dirty="0">
                <a:solidFill>
                  <a:schemeClr val="accent2"/>
                </a:solidFill>
                <a:latin typeface="Open Sans"/>
              </a:rPr>
              <a:t>Waarvan de jongeren en/of de omgeving zich zorgen maken over middelengebruik (alcohol/drugs) en/of gamen,</a:t>
            </a:r>
          </a:p>
          <a:p>
            <a:pPr marL="342900" indent="-342900">
              <a:buFont typeface="Arial" panose="020B0604020202020204" pitchFamily="34" charset="0"/>
              <a:buChar char="•"/>
            </a:pPr>
            <a:r>
              <a:rPr lang="nl-BE" dirty="0">
                <a:solidFill>
                  <a:schemeClr val="accent2"/>
                </a:solidFill>
                <a:latin typeface="Open Sans"/>
              </a:rPr>
              <a:t>En over de invloed ervan op het functioneren</a:t>
            </a:r>
          </a:p>
          <a:p>
            <a:pPr lvl="0"/>
            <a:endParaRPr lang="nl-BE" sz="2400" dirty="0">
              <a:solidFill>
                <a:schemeClr val="accent2"/>
              </a:solidFill>
              <a:latin typeface="Open Sans"/>
            </a:endParaRPr>
          </a:p>
          <a:p>
            <a:pPr lvl="0"/>
            <a:r>
              <a:rPr lang="nl-BE" sz="2400" b="1" dirty="0">
                <a:solidFill>
                  <a:schemeClr val="accent2"/>
                </a:solidFill>
                <a:latin typeface="Open Sans"/>
              </a:rPr>
              <a:t>Werking</a:t>
            </a:r>
          </a:p>
          <a:p>
            <a:pPr marL="342900" indent="-342900">
              <a:buFont typeface="Arial" panose="020B0604020202020204" pitchFamily="34" charset="0"/>
              <a:buChar char="•"/>
            </a:pPr>
            <a:r>
              <a:rPr lang="nl-BE" dirty="0">
                <a:solidFill>
                  <a:schemeClr val="accent2"/>
                </a:solidFill>
                <a:latin typeface="Open Sans"/>
              </a:rPr>
              <a:t>Telefonische consultfunctie aan hulpverleners</a:t>
            </a:r>
          </a:p>
          <a:p>
            <a:pPr marL="342900" indent="-342900">
              <a:buFont typeface="Arial" panose="020B0604020202020204" pitchFamily="34" charset="0"/>
              <a:buChar char="•"/>
            </a:pPr>
            <a:r>
              <a:rPr lang="nl-BE" dirty="0">
                <a:solidFill>
                  <a:schemeClr val="accent2"/>
                </a:solidFill>
                <a:latin typeface="Open Sans"/>
              </a:rPr>
              <a:t>Individuele begeleiding (5 sessies)</a:t>
            </a:r>
          </a:p>
          <a:p>
            <a:pPr marL="342900" indent="-342900">
              <a:buFont typeface="Arial" panose="020B0604020202020204" pitchFamily="34" charset="0"/>
              <a:buChar char="•"/>
            </a:pPr>
            <a:r>
              <a:rPr lang="nl-BE" dirty="0" smtClean="0">
                <a:solidFill>
                  <a:schemeClr val="accent2"/>
                </a:solidFill>
                <a:latin typeface="Open Sans"/>
              </a:rPr>
              <a:t>Rebootkamp – kamp voor gamende jongeren</a:t>
            </a:r>
            <a:endParaRPr lang="nl-BE" dirty="0">
              <a:solidFill>
                <a:schemeClr val="accent2"/>
              </a:solidFill>
              <a:latin typeface="Open Sans"/>
            </a:endParaRPr>
          </a:p>
          <a:p>
            <a:pPr marL="342900" indent="-342900">
              <a:buFont typeface="Arial" panose="020B0604020202020204" pitchFamily="34" charset="0"/>
              <a:buChar char="•"/>
            </a:pPr>
            <a:r>
              <a:rPr lang="nl-BE" dirty="0" smtClean="0">
                <a:solidFill>
                  <a:schemeClr val="accent2"/>
                </a:solidFill>
                <a:latin typeface="Open Sans"/>
              </a:rPr>
              <a:t>Level up - oudercursus </a:t>
            </a:r>
            <a:r>
              <a:rPr lang="nl-BE" dirty="0">
                <a:solidFill>
                  <a:schemeClr val="accent2"/>
                </a:solidFill>
                <a:latin typeface="Open Sans"/>
              </a:rPr>
              <a:t>voor ouders van gamende </a:t>
            </a:r>
            <a:r>
              <a:rPr lang="nl-BE" dirty="0" smtClean="0">
                <a:solidFill>
                  <a:schemeClr val="accent2"/>
                </a:solidFill>
                <a:latin typeface="Open Sans"/>
              </a:rPr>
              <a:t>jongeren</a:t>
            </a:r>
          </a:p>
          <a:p>
            <a:pPr marL="342900" indent="-342900">
              <a:buFont typeface="Arial" panose="020B0604020202020204" pitchFamily="34" charset="0"/>
              <a:buChar char="•"/>
            </a:pPr>
            <a:endParaRPr lang="nl-BE" dirty="0">
              <a:solidFill>
                <a:schemeClr val="accent2"/>
              </a:solidFill>
              <a:latin typeface="Open Sans"/>
            </a:endParaRPr>
          </a:p>
          <a:p>
            <a:r>
              <a:rPr lang="nl-BE" b="1" dirty="0">
                <a:solidFill>
                  <a:schemeClr val="accent2"/>
                </a:solidFill>
                <a:latin typeface="Open Sans" panose="020B0606030504020204"/>
              </a:rPr>
              <a:t>Aanmelden via de website</a:t>
            </a:r>
          </a:p>
          <a:p>
            <a:r>
              <a:rPr lang="nl-BE" dirty="0">
                <a:solidFill>
                  <a:schemeClr val="accent2"/>
                </a:solidFill>
                <a:latin typeface="Open Sans" panose="020B0606030504020204"/>
              </a:rPr>
              <a:t>Via </a:t>
            </a:r>
            <a:r>
              <a:rPr lang="nl-BE" dirty="0">
                <a:solidFill>
                  <a:schemeClr val="accent2"/>
                </a:solidFill>
                <a:latin typeface="Open Sans" panose="020B0606030504020204"/>
                <a:hlinkClick r:id="rId2"/>
              </a:rPr>
              <a:t>www.yuneco.be</a:t>
            </a:r>
            <a:r>
              <a:rPr lang="nl-BE" dirty="0">
                <a:solidFill>
                  <a:schemeClr val="accent2"/>
                </a:solidFill>
                <a:latin typeface="Open Sans" panose="020B0606030504020204"/>
              </a:rPr>
              <a:t> : </a:t>
            </a:r>
            <a:r>
              <a:rPr lang="nl-BE" dirty="0">
                <a:solidFill>
                  <a:schemeClr val="accent2"/>
                </a:solidFill>
                <a:latin typeface="Open Sans" panose="020B0606030504020204"/>
                <a:hlinkClick r:id="rId3"/>
              </a:rPr>
              <a:t>https://</a:t>
            </a:r>
            <a:r>
              <a:rPr lang="nl-BE" dirty="0" smtClean="0">
                <a:solidFill>
                  <a:schemeClr val="accent2"/>
                </a:solidFill>
                <a:latin typeface="Open Sans" panose="020B0606030504020204"/>
                <a:hlinkClick r:id="rId3"/>
              </a:rPr>
              <a:t>www.yuneco.be/aanmeldingsformulier-vi-ad-hv</a:t>
            </a:r>
            <a:r>
              <a:rPr lang="nl-BE" dirty="0" smtClean="0">
                <a:solidFill>
                  <a:schemeClr val="accent2"/>
                </a:solidFill>
                <a:latin typeface="Open Sans" panose="020B0606030504020204"/>
              </a:rPr>
              <a:t> </a:t>
            </a:r>
            <a:endParaRPr lang="nl-BE" dirty="0">
              <a:solidFill>
                <a:schemeClr val="accent2"/>
              </a:solidFill>
              <a:latin typeface="Open Sans"/>
            </a:endParaRPr>
          </a:p>
          <a:p>
            <a:endParaRPr lang="nl-BE" sz="2400" b="1" dirty="0"/>
          </a:p>
        </p:txBody>
      </p:sp>
      <p:sp>
        <p:nvSpPr>
          <p:cNvPr id="3" name="Tekstvak 2"/>
          <p:cNvSpPr txBox="1"/>
          <p:nvPr/>
        </p:nvSpPr>
        <p:spPr>
          <a:xfrm>
            <a:off x="2395269" y="629729"/>
            <a:ext cx="7504981" cy="461665"/>
          </a:xfrm>
          <a:prstGeom prst="rect">
            <a:avLst/>
          </a:prstGeom>
          <a:solidFill>
            <a:schemeClr val="accent1"/>
          </a:solidFill>
        </p:spPr>
        <p:txBody>
          <a:bodyPr wrap="square" rtlCol="0">
            <a:spAutoFit/>
          </a:bodyPr>
          <a:lstStyle/>
          <a:p>
            <a:pPr algn="ctr"/>
            <a:r>
              <a:rPr lang="nl-BE" sz="2400" b="1" dirty="0"/>
              <a:t>YUNECO CONNECT – ALCOHOL, DRUGS &amp; GAMEN</a:t>
            </a:r>
          </a:p>
        </p:txBody>
      </p:sp>
    </p:spTree>
    <p:extLst>
      <p:ext uri="{BB962C8B-B14F-4D97-AF65-F5344CB8AC3E}">
        <p14:creationId xmlns:p14="http://schemas.microsoft.com/office/powerpoint/2010/main" val="1808329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3995809" y="178641"/>
            <a:ext cx="4615756" cy="6515933"/>
          </a:xfrm>
          <a:prstGeom prst="rect">
            <a:avLst/>
          </a:prstGeom>
        </p:spPr>
      </p:pic>
    </p:spTree>
    <p:extLst>
      <p:ext uri="{BB962C8B-B14F-4D97-AF65-F5344CB8AC3E}">
        <p14:creationId xmlns:p14="http://schemas.microsoft.com/office/powerpoint/2010/main" val="409916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21944" y="1245864"/>
            <a:ext cx="7651630" cy="6848029"/>
          </a:xfrm>
          <a:prstGeom prst="rect">
            <a:avLst/>
          </a:prstGeom>
          <a:noFill/>
        </p:spPr>
        <p:txBody>
          <a:bodyPr wrap="square" rtlCol="0">
            <a:spAutoFit/>
          </a:bodyPr>
          <a:lstStyle/>
          <a:p>
            <a:r>
              <a:rPr lang="nl-BE" sz="2400" b="1" dirty="0">
                <a:solidFill>
                  <a:schemeClr val="accent2"/>
                </a:solidFill>
                <a:latin typeface="Open Sans"/>
              </a:rPr>
              <a:t>Doelgroep</a:t>
            </a:r>
          </a:p>
          <a:p>
            <a:pPr marL="342900" indent="-342900">
              <a:buFont typeface="Arial" panose="020B0604020202020204" pitchFamily="34" charset="0"/>
              <a:buChar char="•"/>
            </a:pPr>
            <a:r>
              <a:rPr lang="nl-BE" dirty="0">
                <a:solidFill>
                  <a:schemeClr val="accent2"/>
                </a:solidFill>
                <a:latin typeface="Open Sans"/>
              </a:rPr>
              <a:t>Jongeren 14 – 23 jaar,</a:t>
            </a:r>
          </a:p>
          <a:p>
            <a:pPr marL="342900" indent="-342900">
              <a:buFont typeface="Arial" panose="020B0604020202020204" pitchFamily="34" charset="0"/>
              <a:buChar char="•"/>
            </a:pPr>
            <a:r>
              <a:rPr lang="nl-BE" dirty="0">
                <a:solidFill>
                  <a:schemeClr val="accent2"/>
                </a:solidFill>
                <a:latin typeface="Open Sans"/>
              </a:rPr>
              <a:t>Waarbij een aantal zaken moeilijk lopen, men niet goed weet wat er aan de hand is, maar men zich zorgen maakt over de verdere ontwikkeling </a:t>
            </a:r>
          </a:p>
          <a:p>
            <a:pPr marL="342900" indent="-342900">
              <a:buFont typeface="Arial" panose="020B0604020202020204" pitchFamily="34" charset="0"/>
              <a:buChar char="•"/>
            </a:pPr>
            <a:r>
              <a:rPr lang="nl-BE" dirty="0">
                <a:solidFill>
                  <a:schemeClr val="accent2"/>
                </a:solidFill>
                <a:latin typeface="Open Sans"/>
              </a:rPr>
              <a:t>die een risico hebben op decompensatie en bijgevolg dreigen vast te lopen op één of meerdere levensdomeinen</a:t>
            </a:r>
          </a:p>
          <a:p>
            <a:pPr marL="342900" indent="-342900">
              <a:buFont typeface="Arial" panose="020B0604020202020204" pitchFamily="34" charset="0"/>
              <a:buChar char="•"/>
            </a:pPr>
            <a:endParaRPr lang="nl-BE" dirty="0">
              <a:solidFill>
                <a:schemeClr val="accent2"/>
              </a:solidFill>
              <a:latin typeface="Open Sans"/>
            </a:endParaRPr>
          </a:p>
          <a:p>
            <a:r>
              <a:rPr lang="nl-BE" sz="2400" b="1" dirty="0">
                <a:solidFill>
                  <a:schemeClr val="accent2"/>
                </a:solidFill>
                <a:latin typeface="Open Sans"/>
              </a:rPr>
              <a:t>Werking</a:t>
            </a:r>
          </a:p>
          <a:p>
            <a:pPr marL="342900" indent="-342900">
              <a:buFont typeface="Arial" panose="020B0604020202020204" pitchFamily="34" charset="0"/>
              <a:buChar char="•"/>
            </a:pPr>
            <a:r>
              <a:rPr lang="nl-BE" dirty="0">
                <a:solidFill>
                  <a:schemeClr val="accent2"/>
                </a:solidFill>
                <a:latin typeface="Open Sans"/>
              </a:rPr>
              <a:t>Kortdurend traject (3 maand – 1x/week)</a:t>
            </a:r>
          </a:p>
          <a:p>
            <a:pPr marL="342900" indent="-342900">
              <a:buFont typeface="Arial" panose="020B0604020202020204" pitchFamily="34" charset="0"/>
              <a:buChar char="•"/>
            </a:pPr>
            <a:r>
              <a:rPr lang="nl-BE" dirty="0">
                <a:solidFill>
                  <a:schemeClr val="accent2"/>
                </a:solidFill>
                <a:latin typeface="Open Sans"/>
              </a:rPr>
              <a:t>In kaart brengen – doelstellingen bepalen – </a:t>
            </a:r>
            <a:r>
              <a:rPr lang="nl-BE" dirty="0" smtClean="0">
                <a:solidFill>
                  <a:schemeClr val="accent2"/>
                </a:solidFill>
                <a:latin typeface="Open Sans"/>
              </a:rPr>
              <a:t>advies</a:t>
            </a:r>
          </a:p>
          <a:p>
            <a:pPr marL="342900" indent="-342900">
              <a:buFont typeface="Arial" panose="020B0604020202020204" pitchFamily="34" charset="0"/>
              <a:buChar char="•"/>
            </a:pPr>
            <a:endParaRPr lang="nl-BE" dirty="0">
              <a:solidFill>
                <a:schemeClr val="accent2"/>
              </a:solidFill>
              <a:latin typeface="Open Sans"/>
            </a:endParaRPr>
          </a:p>
          <a:p>
            <a:r>
              <a:rPr lang="nl-BE" sz="2400" b="1" dirty="0" smtClean="0">
                <a:solidFill>
                  <a:schemeClr val="accent2"/>
                </a:solidFill>
                <a:latin typeface="Open Sans"/>
              </a:rPr>
              <a:t>Veranderingen</a:t>
            </a:r>
          </a:p>
          <a:p>
            <a:pPr marL="342900" indent="-342900">
              <a:buFont typeface="Arial" panose="020B0604020202020204" pitchFamily="34" charset="0"/>
              <a:buChar char="•"/>
            </a:pPr>
            <a:r>
              <a:rPr lang="nl-BE" dirty="0" smtClean="0">
                <a:solidFill>
                  <a:schemeClr val="accent2"/>
                </a:solidFill>
                <a:latin typeface="Open Sans"/>
              </a:rPr>
              <a:t>Uitbreiding van leeftijd: 0 – 18j (18 – 23j: voornamelijk </a:t>
            </a:r>
            <a:r>
              <a:rPr lang="nl-BE" dirty="0" err="1" smtClean="0">
                <a:solidFill>
                  <a:schemeClr val="accent2"/>
                </a:solidFill>
                <a:latin typeface="Open Sans"/>
              </a:rPr>
              <a:t>toeleiden</a:t>
            </a:r>
            <a:r>
              <a:rPr lang="nl-BE" dirty="0" smtClean="0">
                <a:solidFill>
                  <a:schemeClr val="accent2"/>
                </a:solidFill>
                <a:latin typeface="Open Sans"/>
              </a:rPr>
              <a:t> naar volwassennetwerk)</a:t>
            </a:r>
          </a:p>
          <a:p>
            <a:pPr marL="342900" indent="-342900">
              <a:buFont typeface="Arial" panose="020B0604020202020204" pitchFamily="34" charset="0"/>
              <a:buChar char="•"/>
            </a:pPr>
            <a:r>
              <a:rPr lang="nl-BE" dirty="0" smtClean="0">
                <a:solidFill>
                  <a:schemeClr val="accent2"/>
                </a:solidFill>
                <a:latin typeface="Open Sans"/>
              </a:rPr>
              <a:t>Voornamelijk ambulant binnen CGG – mobiel mogelijk indien </a:t>
            </a:r>
            <a:r>
              <a:rPr lang="nl-BE" dirty="0" smtClean="0">
                <a:solidFill>
                  <a:schemeClr val="accent2"/>
                </a:solidFill>
                <a:latin typeface="Open Sans"/>
              </a:rPr>
              <a:t>aangewezen</a:t>
            </a:r>
          </a:p>
          <a:p>
            <a:pPr marL="342900" indent="-342900">
              <a:buFont typeface="Arial" panose="020B0604020202020204" pitchFamily="34" charset="0"/>
              <a:buChar char="•"/>
            </a:pPr>
            <a:endParaRPr lang="nl-BE" dirty="0">
              <a:solidFill>
                <a:schemeClr val="accent2"/>
              </a:solidFill>
              <a:latin typeface="Open Sans"/>
            </a:endParaRPr>
          </a:p>
          <a:p>
            <a:r>
              <a:rPr lang="nl-BE" b="1" dirty="0">
                <a:solidFill>
                  <a:schemeClr val="accent2"/>
                </a:solidFill>
                <a:latin typeface="Open Sans" panose="020B0606030504020204"/>
              </a:rPr>
              <a:t>Aanmelden via de website</a:t>
            </a:r>
          </a:p>
          <a:p>
            <a:r>
              <a:rPr lang="nl-BE" dirty="0">
                <a:solidFill>
                  <a:schemeClr val="accent2"/>
                </a:solidFill>
                <a:latin typeface="Open Sans" panose="020B0606030504020204"/>
              </a:rPr>
              <a:t>Via </a:t>
            </a:r>
            <a:r>
              <a:rPr lang="nl-BE" dirty="0">
                <a:solidFill>
                  <a:schemeClr val="accent2"/>
                </a:solidFill>
                <a:latin typeface="Open Sans" panose="020B0606030504020204"/>
                <a:hlinkClick r:id="rId2"/>
              </a:rPr>
              <a:t>www.yuneco.be</a:t>
            </a:r>
            <a:r>
              <a:rPr lang="nl-BE" dirty="0">
                <a:solidFill>
                  <a:schemeClr val="accent2"/>
                </a:solidFill>
                <a:latin typeface="Open Sans" panose="020B0606030504020204"/>
              </a:rPr>
              <a:t> : </a:t>
            </a:r>
            <a:r>
              <a:rPr lang="nl-BE" dirty="0">
                <a:solidFill>
                  <a:schemeClr val="accent2"/>
                </a:solidFill>
                <a:latin typeface="Open Sans" panose="020B0606030504020204"/>
                <a:hlinkClick r:id="rId3"/>
              </a:rPr>
              <a:t>https://</a:t>
            </a:r>
            <a:r>
              <a:rPr lang="nl-BE" dirty="0" smtClean="0">
                <a:solidFill>
                  <a:schemeClr val="accent2"/>
                </a:solidFill>
                <a:latin typeface="Open Sans" panose="020B0606030504020204"/>
                <a:hlinkClick r:id="rId3"/>
              </a:rPr>
              <a:t>www.yuneco.be/aanmeldingsformulier-yuneco-connect-uhr-halle-vilvoorde</a:t>
            </a:r>
            <a:r>
              <a:rPr lang="nl-BE" dirty="0" smtClean="0">
                <a:solidFill>
                  <a:schemeClr val="accent2"/>
                </a:solidFill>
                <a:latin typeface="Open Sans" panose="020B0606030504020204"/>
              </a:rPr>
              <a:t> </a:t>
            </a:r>
            <a:endParaRPr lang="nl-BE" dirty="0" smtClean="0">
              <a:solidFill>
                <a:schemeClr val="accent2"/>
              </a:solidFill>
              <a:latin typeface="Open Sans"/>
            </a:endParaRPr>
          </a:p>
          <a:p>
            <a:endParaRPr lang="nl-BE" dirty="0">
              <a:solidFill>
                <a:schemeClr val="accent2"/>
              </a:solidFill>
              <a:latin typeface="Open Sans"/>
            </a:endParaRPr>
          </a:p>
          <a:p>
            <a:endParaRPr lang="nl-BE" dirty="0">
              <a:solidFill>
                <a:schemeClr val="accent2"/>
              </a:solidFill>
              <a:latin typeface="Open Sans"/>
            </a:endParaRPr>
          </a:p>
          <a:p>
            <a:pPr marL="342900" indent="-342900">
              <a:buFont typeface="Arial" panose="020B0604020202020204" pitchFamily="34" charset="0"/>
              <a:buChar char="•"/>
            </a:pPr>
            <a:endParaRPr lang="nl-BE" sz="1900" dirty="0">
              <a:solidFill>
                <a:schemeClr val="accent1">
                  <a:lumMod val="75000"/>
                </a:schemeClr>
              </a:solidFill>
            </a:endParaRPr>
          </a:p>
          <a:p>
            <a:endParaRPr lang="nl-BE" sz="2400" b="1" dirty="0"/>
          </a:p>
        </p:txBody>
      </p:sp>
      <p:sp>
        <p:nvSpPr>
          <p:cNvPr id="3" name="Tekstvak 2"/>
          <p:cNvSpPr txBox="1"/>
          <p:nvPr/>
        </p:nvSpPr>
        <p:spPr>
          <a:xfrm>
            <a:off x="2395269" y="629729"/>
            <a:ext cx="7504981" cy="461665"/>
          </a:xfrm>
          <a:prstGeom prst="rect">
            <a:avLst/>
          </a:prstGeom>
          <a:solidFill>
            <a:schemeClr val="accent1"/>
          </a:solidFill>
        </p:spPr>
        <p:txBody>
          <a:bodyPr wrap="square" rtlCol="0">
            <a:spAutoFit/>
          </a:bodyPr>
          <a:lstStyle/>
          <a:p>
            <a:pPr algn="ctr"/>
            <a:r>
              <a:rPr lang="nl-BE" sz="2400" b="1" dirty="0"/>
              <a:t>YUNECO CONNECT - UHRS</a:t>
            </a:r>
          </a:p>
        </p:txBody>
      </p:sp>
    </p:spTree>
    <p:extLst>
      <p:ext uri="{BB962C8B-B14F-4D97-AF65-F5344CB8AC3E}">
        <p14:creationId xmlns:p14="http://schemas.microsoft.com/office/powerpoint/2010/main" val="3035442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YUNECO Caro</a:t>
            </a:r>
            <a:endParaRPr lang="nl-BE"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5986" y="2388079"/>
            <a:ext cx="5747351" cy="3831567"/>
          </a:xfrm>
          <a:prstGeom prst="rect">
            <a:avLst/>
          </a:prstGeom>
        </p:spPr>
      </p:pic>
    </p:spTree>
    <p:extLst>
      <p:ext uri="{BB962C8B-B14F-4D97-AF65-F5344CB8AC3E}">
        <p14:creationId xmlns:p14="http://schemas.microsoft.com/office/powerpoint/2010/main" val="2456318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Yuneco Caro</a:t>
            </a:r>
            <a:endParaRPr lang="nl-NL" dirty="0"/>
          </a:p>
        </p:txBody>
      </p:sp>
      <p:sp>
        <p:nvSpPr>
          <p:cNvPr id="3" name="Tekstvak 2"/>
          <p:cNvSpPr txBox="1"/>
          <p:nvPr/>
        </p:nvSpPr>
        <p:spPr>
          <a:xfrm>
            <a:off x="2333998" y="2692400"/>
            <a:ext cx="7524003" cy="3416320"/>
          </a:xfrm>
          <a:prstGeom prst="rect">
            <a:avLst/>
          </a:prstGeom>
          <a:noFill/>
        </p:spPr>
        <p:txBody>
          <a:bodyPr wrap="square" rtlCol="0">
            <a:spAutoFit/>
          </a:bodyPr>
          <a:lstStyle/>
          <a:p>
            <a:r>
              <a:rPr lang="nl-NL" sz="2400" dirty="0">
                <a:solidFill>
                  <a:schemeClr val="accent2"/>
                </a:solidFill>
                <a:latin typeface="Open Sans" panose="020B0606030504020204"/>
              </a:rPr>
              <a:t>Aanbod van GGZ – </a:t>
            </a:r>
            <a:r>
              <a:rPr lang="nl-NL" sz="2400" dirty="0" err="1">
                <a:solidFill>
                  <a:schemeClr val="accent2"/>
                </a:solidFill>
                <a:latin typeface="Open Sans" panose="020B0606030504020204"/>
              </a:rPr>
              <a:t>outreach</a:t>
            </a:r>
            <a:r>
              <a:rPr lang="nl-NL" sz="2400" dirty="0">
                <a:solidFill>
                  <a:schemeClr val="accent2"/>
                </a:solidFill>
                <a:latin typeface="Open Sans" panose="020B0606030504020204"/>
              </a:rPr>
              <a:t> aan kinderen en jongeren die in een voorziening  Jeugdhulp verblijven en </a:t>
            </a:r>
            <a:r>
              <a:rPr lang="nl-NL" sz="2400" dirty="0" smtClean="0">
                <a:solidFill>
                  <a:schemeClr val="accent2"/>
                </a:solidFill>
                <a:latin typeface="Open Sans" panose="020B0606030504020204"/>
              </a:rPr>
              <a:t>hun </a:t>
            </a:r>
            <a:r>
              <a:rPr lang="nl-NL" sz="2400" dirty="0">
                <a:solidFill>
                  <a:schemeClr val="accent2"/>
                </a:solidFill>
                <a:latin typeface="Open Sans" panose="020B0606030504020204"/>
              </a:rPr>
              <a:t>teams</a:t>
            </a:r>
          </a:p>
          <a:p>
            <a:endParaRPr lang="nl-NL" dirty="0">
              <a:solidFill>
                <a:schemeClr val="accent2"/>
              </a:solidFill>
              <a:latin typeface="Open Sans" panose="020B0606030504020204"/>
            </a:endParaRPr>
          </a:p>
          <a:p>
            <a:pPr marL="742950" lvl="1" indent="-285750">
              <a:buFont typeface="Arial" panose="020B0604020202020204" pitchFamily="34" charset="0"/>
              <a:buChar char="•"/>
            </a:pPr>
            <a:r>
              <a:rPr lang="nl-NL" dirty="0">
                <a:solidFill>
                  <a:schemeClr val="accent2"/>
                </a:solidFill>
                <a:latin typeface="Open Sans" panose="020B0606030504020204"/>
              </a:rPr>
              <a:t>Caro – De </a:t>
            </a:r>
            <a:r>
              <a:rPr lang="nl-NL" dirty="0" err="1">
                <a:solidFill>
                  <a:schemeClr val="accent2"/>
                </a:solidFill>
                <a:latin typeface="Open Sans" panose="020B0606030504020204"/>
              </a:rPr>
              <a:t>Grubbe</a:t>
            </a:r>
            <a:endParaRPr lang="nl-NL" dirty="0">
              <a:solidFill>
                <a:schemeClr val="accent2"/>
              </a:solidFill>
              <a:latin typeface="Open Sans" panose="020B0606030504020204"/>
            </a:endParaRPr>
          </a:p>
          <a:p>
            <a:pPr marL="742950" lvl="1" indent="-285750">
              <a:buFont typeface="Arial" panose="020B0604020202020204" pitchFamily="34" charset="0"/>
              <a:buChar char="•"/>
            </a:pPr>
            <a:r>
              <a:rPr lang="nl-NL" dirty="0">
                <a:solidFill>
                  <a:schemeClr val="accent2"/>
                </a:solidFill>
                <a:latin typeface="Open Sans" panose="020B0606030504020204"/>
              </a:rPr>
              <a:t>Caro – ITER</a:t>
            </a:r>
          </a:p>
          <a:p>
            <a:pPr marL="742950" lvl="1" indent="-285750">
              <a:buFont typeface="Arial" panose="020B0604020202020204" pitchFamily="34" charset="0"/>
              <a:buChar char="•"/>
            </a:pPr>
            <a:r>
              <a:rPr lang="nl-NL" dirty="0">
                <a:solidFill>
                  <a:schemeClr val="accent2"/>
                </a:solidFill>
                <a:latin typeface="Open Sans" panose="020B0606030504020204"/>
              </a:rPr>
              <a:t>Caro – </a:t>
            </a:r>
            <a:r>
              <a:rPr lang="nl-NL" dirty="0" err="1">
                <a:solidFill>
                  <a:schemeClr val="accent2"/>
                </a:solidFill>
                <a:latin typeface="Open Sans" panose="020B0606030504020204"/>
              </a:rPr>
              <a:t>Outreach</a:t>
            </a:r>
            <a:r>
              <a:rPr lang="nl-NL" dirty="0">
                <a:solidFill>
                  <a:schemeClr val="accent2"/>
                </a:solidFill>
                <a:latin typeface="Open Sans" panose="020B0606030504020204"/>
              </a:rPr>
              <a:t> </a:t>
            </a:r>
          </a:p>
          <a:p>
            <a:pPr lvl="1"/>
            <a:endParaRPr lang="nl-NL" sz="2400" dirty="0">
              <a:solidFill>
                <a:schemeClr val="accent2"/>
              </a:solidFill>
              <a:latin typeface="Open Sans" panose="020B0606030504020204"/>
            </a:endParaRPr>
          </a:p>
          <a:p>
            <a:r>
              <a:rPr lang="nl-NL" sz="2400" b="1" dirty="0">
                <a:solidFill>
                  <a:schemeClr val="accent2"/>
                </a:solidFill>
                <a:latin typeface="Open Sans" panose="020B0606030504020204"/>
              </a:rPr>
              <a:t>Aanmelden</a:t>
            </a:r>
            <a:r>
              <a:rPr lang="nl-NL" sz="2400" dirty="0">
                <a:solidFill>
                  <a:schemeClr val="accent2"/>
                </a:solidFill>
                <a:latin typeface="Open Sans" panose="020B0606030504020204"/>
              </a:rPr>
              <a:t>: </a:t>
            </a:r>
            <a:r>
              <a:rPr lang="nl-NL" sz="2400" dirty="0">
                <a:solidFill>
                  <a:schemeClr val="accent2"/>
                </a:solidFill>
                <a:latin typeface="Open Sans" panose="020B0606030504020204"/>
                <a:hlinkClick r:id="rId3"/>
              </a:rPr>
              <a:t>www.yuneco.be/aanmelden-caro</a:t>
            </a:r>
            <a:r>
              <a:rPr lang="nl-NL" sz="2400" dirty="0">
                <a:solidFill>
                  <a:schemeClr val="accent2"/>
                </a:solidFill>
                <a:latin typeface="Open Sans" panose="020B0606030504020204"/>
              </a:rPr>
              <a:t> &gt; zorgprogramma Caro</a:t>
            </a:r>
          </a:p>
        </p:txBody>
      </p:sp>
    </p:spTree>
    <p:extLst>
      <p:ext uri="{BB962C8B-B14F-4D97-AF65-F5344CB8AC3E}">
        <p14:creationId xmlns:p14="http://schemas.microsoft.com/office/powerpoint/2010/main" val="145031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B6DE4-DDA1-420D-9A0A-81DC9D1C73E2}"/>
              </a:ext>
            </a:extLst>
          </p:cNvPr>
          <p:cNvSpPr>
            <a:spLocks noGrp="1"/>
          </p:cNvSpPr>
          <p:nvPr>
            <p:ph type="title"/>
          </p:nvPr>
        </p:nvSpPr>
        <p:spPr/>
        <p:txBody>
          <a:bodyPr/>
          <a:lstStyle/>
          <a:p>
            <a:r>
              <a:rPr lang="nl-BE" dirty="0"/>
              <a:t>Zorgprogramma's </a:t>
            </a:r>
            <a:r>
              <a:rPr lang="nl-BE" dirty="0" err="1"/>
              <a:t>Yuneco</a:t>
            </a:r>
            <a:endParaRPr lang="nl-BE" dirty="0"/>
          </a:p>
        </p:txBody>
      </p:sp>
      <p:sp>
        <p:nvSpPr>
          <p:cNvPr id="6" name="Tijdelijke aanduiding voor inhoud 5">
            <a:extLst>
              <a:ext uri="{FF2B5EF4-FFF2-40B4-BE49-F238E27FC236}">
                <a16:creationId xmlns:a16="http://schemas.microsoft.com/office/drawing/2014/main" id="{94183031-5995-4F28-B19A-EDDA12F2B9F6}"/>
              </a:ext>
            </a:extLst>
          </p:cNvPr>
          <p:cNvSpPr>
            <a:spLocks noGrp="1"/>
          </p:cNvSpPr>
          <p:nvPr>
            <p:ph idx="1"/>
          </p:nvPr>
        </p:nvSpPr>
        <p:spPr>
          <a:xfrm>
            <a:off x="2333998" y="2415470"/>
            <a:ext cx="7524003" cy="3636510"/>
          </a:xfrm>
        </p:spPr>
        <p:txBody>
          <a:bodyPr>
            <a:normAutofit fontScale="92500" lnSpcReduction="20000"/>
          </a:bodyPr>
          <a:lstStyle/>
          <a:p>
            <a:r>
              <a:rPr lang="nl-BE" dirty="0"/>
              <a:t>Zorgprogramma’s</a:t>
            </a:r>
          </a:p>
          <a:p>
            <a:pPr lvl="1"/>
            <a:r>
              <a:rPr lang="nl-BE" dirty="0"/>
              <a:t>Yuneco Crisis</a:t>
            </a:r>
          </a:p>
          <a:p>
            <a:pPr lvl="1"/>
            <a:r>
              <a:rPr lang="nl-BE" dirty="0" err="1"/>
              <a:t>Yuneco</a:t>
            </a:r>
            <a:r>
              <a:rPr lang="nl-BE" dirty="0"/>
              <a:t> Care </a:t>
            </a:r>
          </a:p>
          <a:p>
            <a:pPr lvl="2"/>
            <a:r>
              <a:rPr lang="nl-BE" dirty="0"/>
              <a:t>Care </a:t>
            </a:r>
          </a:p>
          <a:p>
            <a:pPr lvl="2"/>
            <a:r>
              <a:rPr lang="nl-BE" dirty="0"/>
              <a:t>Combi</a:t>
            </a:r>
          </a:p>
          <a:p>
            <a:pPr lvl="2"/>
            <a:r>
              <a:rPr lang="nl-BE" dirty="0"/>
              <a:t>Vluchtelingen</a:t>
            </a:r>
          </a:p>
          <a:p>
            <a:pPr lvl="2"/>
            <a:r>
              <a:rPr lang="nl-BE" dirty="0"/>
              <a:t>For-Care </a:t>
            </a:r>
          </a:p>
          <a:p>
            <a:pPr lvl="2"/>
            <a:r>
              <a:rPr lang="nl-BE" dirty="0" err="1"/>
              <a:t>Casemanagment</a:t>
            </a:r>
            <a:endParaRPr lang="nl-BE" dirty="0"/>
          </a:p>
          <a:p>
            <a:pPr lvl="1"/>
            <a:r>
              <a:rPr lang="nl-BE" dirty="0" smtClean="0"/>
              <a:t>Yuneco Caro</a:t>
            </a:r>
          </a:p>
          <a:p>
            <a:pPr lvl="1"/>
            <a:r>
              <a:rPr lang="nl-BE" dirty="0" smtClean="0"/>
              <a:t>Yuneco </a:t>
            </a:r>
            <a:r>
              <a:rPr lang="nl-BE" dirty="0"/>
              <a:t>Connect</a:t>
            </a:r>
          </a:p>
          <a:p>
            <a:pPr lvl="1"/>
            <a:endParaRPr lang="nl-BE" dirty="0"/>
          </a:p>
        </p:txBody>
      </p:sp>
    </p:spTree>
    <p:extLst>
      <p:ext uri="{BB962C8B-B14F-4D97-AF65-F5344CB8AC3E}">
        <p14:creationId xmlns:p14="http://schemas.microsoft.com/office/powerpoint/2010/main" val="1783534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a:r>
              <a:rPr lang="nl-BE" dirty="0" smtClean="0"/>
              <a:t>Yuneco Crisis</a:t>
            </a:r>
            <a:endParaRPr lang="nl-BE" dirty="0"/>
          </a:p>
        </p:txBody>
      </p:sp>
      <p:sp>
        <p:nvSpPr>
          <p:cNvPr id="5" name="Tijdelijke aanduiding voor tekst 4"/>
          <p:cNvSpPr>
            <a:spLocks noGrp="1"/>
          </p:cNvSpPr>
          <p:nvPr>
            <p:ph type="body" idx="1"/>
          </p:nvPr>
        </p:nvSpPr>
        <p:spPr/>
        <p:txBody>
          <a:bodyPr/>
          <a:lstStyle/>
          <a:p>
            <a:endParaRPr lang="nl-BE"/>
          </a:p>
        </p:txBody>
      </p:sp>
    </p:spTree>
    <p:extLst>
      <p:ext uri="{BB962C8B-B14F-4D97-AF65-F5344CB8AC3E}">
        <p14:creationId xmlns:p14="http://schemas.microsoft.com/office/powerpoint/2010/main" val="764412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 Yuneco Crisis </a:t>
            </a:r>
            <a:endParaRPr lang="nl-BE" dirty="0"/>
          </a:p>
        </p:txBody>
      </p:sp>
      <p:sp>
        <p:nvSpPr>
          <p:cNvPr id="3" name="Tijdelijke aanduiding voor inhoud 2"/>
          <p:cNvSpPr>
            <a:spLocks noGrp="1"/>
          </p:cNvSpPr>
          <p:nvPr>
            <p:ph idx="1"/>
          </p:nvPr>
        </p:nvSpPr>
        <p:spPr/>
        <p:txBody>
          <a:bodyPr>
            <a:normAutofit fontScale="92500" lnSpcReduction="20000"/>
          </a:bodyPr>
          <a:lstStyle/>
          <a:p>
            <a:r>
              <a:rPr lang="en-US" dirty="0" smtClean="0"/>
              <a:t>Kortdurende </a:t>
            </a:r>
            <a:r>
              <a:rPr lang="en-US" dirty="0" err="1"/>
              <a:t>crisishulp</a:t>
            </a:r>
            <a:r>
              <a:rPr lang="en-US" dirty="0"/>
              <a:t> </a:t>
            </a:r>
            <a:r>
              <a:rPr lang="en-US" dirty="0" err="1"/>
              <a:t>aan</a:t>
            </a:r>
            <a:r>
              <a:rPr lang="en-US" dirty="0"/>
              <a:t> </a:t>
            </a:r>
            <a:r>
              <a:rPr lang="en-US" dirty="0" err="1"/>
              <a:t>kinderen</a:t>
            </a:r>
            <a:r>
              <a:rPr lang="en-US" dirty="0"/>
              <a:t>, </a:t>
            </a:r>
            <a:r>
              <a:rPr lang="en-US" dirty="0" err="1"/>
              <a:t>jongeren</a:t>
            </a:r>
            <a:r>
              <a:rPr lang="en-US" dirty="0"/>
              <a:t> </a:t>
            </a:r>
            <a:r>
              <a:rPr lang="en-US" dirty="0" err="1"/>
              <a:t>en</a:t>
            </a:r>
            <a:r>
              <a:rPr lang="en-US" dirty="0"/>
              <a:t> </a:t>
            </a:r>
            <a:r>
              <a:rPr lang="en-US" dirty="0" err="1"/>
              <a:t>hun</a:t>
            </a:r>
            <a:r>
              <a:rPr lang="en-US" dirty="0"/>
              <a:t> context </a:t>
            </a:r>
            <a:r>
              <a:rPr lang="en-US" dirty="0" err="1"/>
              <a:t>bij</a:t>
            </a:r>
            <a:r>
              <a:rPr lang="en-US" dirty="0"/>
              <a:t> acute </a:t>
            </a:r>
            <a:r>
              <a:rPr lang="en-US" dirty="0" err="1"/>
              <a:t>psychische</a:t>
            </a:r>
            <a:r>
              <a:rPr lang="en-US" dirty="0"/>
              <a:t> </a:t>
            </a:r>
            <a:r>
              <a:rPr lang="en-US" dirty="0" err="1"/>
              <a:t>en</a:t>
            </a:r>
            <a:r>
              <a:rPr lang="en-US" dirty="0"/>
              <a:t> kinder/</a:t>
            </a:r>
            <a:r>
              <a:rPr lang="en-US" dirty="0" err="1"/>
              <a:t>jeugdpsychiatrische</a:t>
            </a:r>
            <a:r>
              <a:rPr lang="en-US" dirty="0"/>
              <a:t> </a:t>
            </a:r>
            <a:r>
              <a:rPr lang="en-US" dirty="0" err="1" smtClean="0"/>
              <a:t>crisissen</a:t>
            </a:r>
            <a:endParaRPr lang="en-US" dirty="0" smtClean="0"/>
          </a:p>
          <a:p>
            <a:pPr lvl="1"/>
            <a:r>
              <a:rPr lang="en-US" dirty="0" err="1" smtClean="0"/>
              <a:t>Draaglast</a:t>
            </a:r>
            <a:r>
              <a:rPr lang="en-US" dirty="0" smtClean="0"/>
              <a:t> de </a:t>
            </a:r>
            <a:r>
              <a:rPr lang="en-US" dirty="0" err="1" smtClean="0"/>
              <a:t>draagkracht</a:t>
            </a:r>
            <a:r>
              <a:rPr lang="en-US" dirty="0" smtClean="0"/>
              <a:t> van het </a:t>
            </a:r>
            <a:r>
              <a:rPr lang="en-US" dirty="0" err="1" smtClean="0"/>
              <a:t>systeem</a:t>
            </a:r>
            <a:r>
              <a:rPr lang="en-US" dirty="0" smtClean="0"/>
              <a:t> </a:t>
            </a:r>
            <a:r>
              <a:rPr lang="en-US" dirty="0" err="1" smtClean="0"/>
              <a:t>overstijgt</a:t>
            </a:r>
            <a:r>
              <a:rPr lang="en-US" dirty="0" smtClean="0"/>
              <a:t> </a:t>
            </a:r>
          </a:p>
          <a:p>
            <a:pPr lvl="1"/>
            <a:r>
              <a:rPr lang="en-US" dirty="0" err="1" smtClean="0"/>
              <a:t>Er</a:t>
            </a:r>
            <a:r>
              <a:rPr lang="en-US" dirty="0" smtClean="0"/>
              <a:t> is </a:t>
            </a:r>
            <a:r>
              <a:rPr lang="en-US" dirty="0" err="1" smtClean="0"/>
              <a:t>een</a:t>
            </a:r>
            <a:r>
              <a:rPr lang="en-US" dirty="0" smtClean="0"/>
              <a:t> </a:t>
            </a:r>
            <a:r>
              <a:rPr lang="en-US" dirty="0" err="1" smtClean="0"/>
              <a:t>duidelijk</a:t>
            </a:r>
            <a:r>
              <a:rPr lang="en-US" dirty="0" smtClean="0"/>
              <a:t> </a:t>
            </a:r>
            <a:r>
              <a:rPr lang="en-US" dirty="0" err="1" smtClean="0"/>
              <a:t>persoonlijk</a:t>
            </a:r>
            <a:r>
              <a:rPr lang="en-US" dirty="0" smtClean="0"/>
              <a:t> component van </a:t>
            </a:r>
            <a:r>
              <a:rPr lang="en-US" dirty="0" err="1" smtClean="0"/>
              <a:t>ernstig</a:t>
            </a:r>
            <a:r>
              <a:rPr lang="en-US" dirty="0" smtClean="0"/>
              <a:t> </a:t>
            </a:r>
            <a:r>
              <a:rPr lang="en-US" dirty="0" err="1" smtClean="0"/>
              <a:t>psychisch</a:t>
            </a:r>
            <a:r>
              <a:rPr lang="en-US" dirty="0" smtClean="0"/>
              <a:t> of </a:t>
            </a:r>
            <a:r>
              <a:rPr lang="en-US" dirty="0" err="1" smtClean="0"/>
              <a:t>psychiatrisch</a:t>
            </a:r>
            <a:r>
              <a:rPr lang="en-US" dirty="0" smtClean="0"/>
              <a:t> </a:t>
            </a:r>
            <a:r>
              <a:rPr lang="en-US" dirty="0" err="1" smtClean="0"/>
              <a:t>lijden</a:t>
            </a:r>
            <a:r>
              <a:rPr lang="en-US" dirty="0" smtClean="0"/>
              <a:t>  </a:t>
            </a:r>
            <a:r>
              <a:rPr lang="en-US" dirty="0" err="1" smtClean="0"/>
              <a:t>bij</a:t>
            </a:r>
            <a:r>
              <a:rPr lang="en-US" dirty="0" smtClean="0"/>
              <a:t> de </a:t>
            </a:r>
            <a:r>
              <a:rPr lang="en-US" dirty="0" err="1" smtClean="0"/>
              <a:t>jongere</a:t>
            </a:r>
            <a:r>
              <a:rPr lang="en-US" dirty="0" smtClean="0"/>
              <a:t> </a:t>
            </a:r>
            <a:r>
              <a:rPr lang="en-US" dirty="0" err="1" smtClean="0"/>
              <a:t>aanwezig</a:t>
            </a:r>
            <a:r>
              <a:rPr lang="en-US" dirty="0" smtClean="0"/>
              <a:t> </a:t>
            </a:r>
          </a:p>
          <a:p>
            <a:pPr lvl="1"/>
            <a:r>
              <a:rPr lang="en-US" dirty="0" err="1" smtClean="0"/>
              <a:t>Vrijwillige</a:t>
            </a:r>
            <a:r>
              <a:rPr lang="en-US" dirty="0" smtClean="0"/>
              <a:t> </a:t>
            </a:r>
            <a:r>
              <a:rPr lang="en-US" dirty="0" err="1" smtClean="0"/>
              <a:t>hulpverlening</a:t>
            </a:r>
            <a:endParaRPr lang="en-US" dirty="0"/>
          </a:p>
          <a:p>
            <a:r>
              <a:rPr lang="en-US" dirty="0"/>
              <a:t>Voor </a:t>
            </a:r>
            <a:r>
              <a:rPr lang="en-US" dirty="0" err="1"/>
              <a:t>kinderen</a:t>
            </a:r>
            <a:r>
              <a:rPr lang="en-US" dirty="0"/>
              <a:t> </a:t>
            </a:r>
            <a:r>
              <a:rPr lang="en-US" dirty="0" err="1"/>
              <a:t>en</a:t>
            </a:r>
            <a:r>
              <a:rPr lang="en-US" dirty="0"/>
              <a:t> </a:t>
            </a:r>
            <a:r>
              <a:rPr lang="en-US" dirty="0" err="1"/>
              <a:t>jongeren</a:t>
            </a:r>
            <a:r>
              <a:rPr lang="en-US" dirty="0"/>
              <a:t> van 0- 18 </a:t>
            </a:r>
            <a:r>
              <a:rPr lang="en-US" dirty="0" err="1" smtClean="0"/>
              <a:t>jaar</a:t>
            </a:r>
            <a:endParaRPr lang="en-US" dirty="0"/>
          </a:p>
          <a:p>
            <a:pPr lvl="1"/>
            <a:r>
              <a:rPr lang="en-US" dirty="0" err="1" smtClean="0"/>
              <a:t>Ouders</a:t>
            </a:r>
            <a:r>
              <a:rPr lang="en-US" dirty="0" smtClean="0"/>
              <a:t> </a:t>
            </a:r>
            <a:r>
              <a:rPr lang="en-US" dirty="0" err="1" smtClean="0"/>
              <a:t>zijn</a:t>
            </a:r>
            <a:r>
              <a:rPr lang="en-US" dirty="0" smtClean="0"/>
              <a:t> op de </a:t>
            </a:r>
            <a:r>
              <a:rPr lang="en-US" dirty="0" err="1" smtClean="0"/>
              <a:t>hoogte</a:t>
            </a:r>
            <a:r>
              <a:rPr lang="en-US" dirty="0" smtClean="0"/>
              <a:t> van </a:t>
            </a:r>
            <a:r>
              <a:rPr lang="en-US" dirty="0" err="1" smtClean="0"/>
              <a:t>aanmelding</a:t>
            </a:r>
            <a:r>
              <a:rPr lang="en-US" dirty="0" smtClean="0"/>
              <a:t> </a:t>
            </a:r>
            <a:r>
              <a:rPr lang="en-US" dirty="0" err="1" smtClean="0"/>
              <a:t>en</a:t>
            </a:r>
            <a:r>
              <a:rPr lang="en-US" dirty="0" smtClean="0"/>
              <a:t> </a:t>
            </a:r>
            <a:r>
              <a:rPr lang="en-US" dirty="0" err="1" smtClean="0"/>
              <a:t>opstart</a:t>
            </a:r>
            <a:r>
              <a:rPr lang="en-US" dirty="0" smtClean="0"/>
              <a:t> </a:t>
            </a:r>
            <a:endParaRPr lang="en-US" dirty="0"/>
          </a:p>
          <a:p>
            <a:pPr lvl="1"/>
            <a:r>
              <a:rPr lang="en-US" dirty="0" err="1"/>
              <a:t>geen</a:t>
            </a:r>
            <a:r>
              <a:rPr lang="en-US" dirty="0"/>
              <a:t> </a:t>
            </a:r>
            <a:r>
              <a:rPr lang="en-US" dirty="0" err="1"/>
              <a:t>exclusiecriteria</a:t>
            </a:r>
            <a:r>
              <a:rPr lang="en-US" dirty="0"/>
              <a:t> </a:t>
            </a:r>
          </a:p>
          <a:p>
            <a:r>
              <a:rPr lang="nl-NL" dirty="0" smtClean="0"/>
              <a:t>Verschillend </a:t>
            </a:r>
            <a:r>
              <a:rPr lang="nl-NL" dirty="0"/>
              <a:t>van een urgentie = levensbedreigend en vraagt om een dringend antwoord</a:t>
            </a:r>
            <a:r>
              <a:rPr lang="nl-NL" dirty="0" smtClean="0"/>
              <a:t>.</a:t>
            </a:r>
            <a:r>
              <a:rPr lang="en-US" dirty="0"/>
              <a:t> </a:t>
            </a:r>
            <a:endParaRPr lang="en-US" dirty="0" smtClean="0"/>
          </a:p>
        </p:txBody>
      </p:sp>
    </p:spTree>
    <p:extLst>
      <p:ext uri="{BB962C8B-B14F-4D97-AF65-F5344CB8AC3E}">
        <p14:creationId xmlns:p14="http://schemas.microsoft.com/office/powerpoint/2010/main" val="2750774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AC1EE-5947-48A9-9D68-4B51FD6F2654}"/>
              </a:ext>
            </a:extLst>
          </p:cNvPr>
          <p:cNvSpPr>
            <a:spLocks noGrp="1"/>
          </p:cNvSpPr>
          <p:nvPr>
            <p:ph type="title"/>
          </p:nvPr>
        </p:nvSpPr>
        <p:spPr/>
        <p:txBody>
          <a:bodyPr/>
          <a:lstStyle/>
          <a:p>
            <a:r>
              <a:rPr lang="nl-BE" dirty="0"/>
              <a:t>Zorgprogramma </a:t>
            </a:r>
            <a:r>
              <a:rPr lang="nl-BE" dirty="0" err="1"/>
              <a:t>Yuneco</a:t>
            </a:r>
            <a:r>
              <a:rPr lang="nl-BE" dirty="0"/>
              <a:t> Crisis</a:t>
            </a:r>
          </a:p>
        </p:txBody>
      </p:sp>
      <p:sp>
        <p:nvSpPr>
          <p:cNvPr id="3" name="Tijdelijke aanduiding voor inhoud 2"/>
          <p:cNvSpPr>
            <a:spLocks noGrp="1"/>
          </p:cNvSpPr>
          <p:nvPr>
            <p:ph idx="1"/>
          </p:nvPr>
        </p:nvSpPr>
        <p:spPr/>
        <p:txBody>
          <a:bodyPr>
            <a:normAutofit/>
          </a:bodyPr>
          <a:lstStyle/>
          <a:p>
            <a:r>
              <a:rPr lang="nl-BE" dirty="0" smtClean="0"/>
              <a:t>We spelen in op de hulpvraag van de jongere, hun context en de aanmelder</a:t>
            </a:r>
          </a:p>
          <a:p>
            <a:pPr lvl="2"/>
            <a:r>
              <a:rPr lang="nl-BE" dirty="0" smtClean="0"/>
              <a:t>Ambulant </a:t>
            </a:r>
            <a:r>
              <a:rPr lang="nl-BE" dirty="0"/>
              <a:t>op het CGG</a:t>
            </a:r>
          </a:p>
          <a:p>
            <a:pPr lvl="2"/>
            <a:r>
              <a:rPr lang="nl-BE" dirty="0" err="1"/>
              <a:t>Outreachend</a:t>
            </a:r>
            <a:r>
              <a:rPr lang="nl-BE" dirty="0"/>
              <a:t> en mobiel (max. 4 weken)</a:t>
            </a:r>
          </a:p>
          <a:p>
            <a:pPr lvl="2"/>
            <a:r>
              <a:rPr lang="nl-BE" dirty="0"/>
              <a:t>Ziekenhuisopname (max. 14 dagen</a:t>
            </a:r>
            <a:r>
              <a:rPr lang="nl-BE" dirty="0" smtClean="0"/>
              <a:t>)</a:t>
            </a:r>
            <a:endParaRPr lang="nl-BE" dirty="0"/>
          </a:p>
          <a:p>
            <a:pPr marL="0" indent="0">
              <a:buNone/>
            </a:pPr>
            <a:endParaRPr lang="nl-BE" dirty="0" smtClean="0"/>
          </a:p>
          <a:p>
            <a:r>
              <a:rPr lang="nl-BE" dirty="0" smtClean="0"/>
              <a:t>Aanmelden via CMP: 078/05.00.38</a:t>
            </a:r>
          </a:p>
        </p:txBody>
      </p:sp>
    </p:spTree>
    <p:extLst>
      <p:ext uri="{BB962C8B-B14F-4D97-AF65-F5344CB8AC3E}">
        <p14:creationId xmlns:p14="http://schemas.microsoft.com/office/powerpoint/2010/main" val="1629966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Zorgprogramma’s </a:t>
            </a:r>
            <a:r>
              <a:rPr lang="nl-BE" dirty="0"/>
              <a:t>Yuneco Care </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292000090"/>
              </p:ext>
            </p:extLst>
          </p:nvPr>
        </p:nvGraphicFramePr>
        <p:xfrm>
          <a:off x="2333625" y="2222501"/>
          <a:ext cx="752475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97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YUNECO Care</a:t>
            </a:r>
            <a:endParaRPr lang="nl-BE"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117" y="2376577"/>
            <a:ext cx="5658928" cy="3772619"/>
          </a:xfrm>
          <a:prstGeom prst="rect">
            <a:avLst/>
          </a:prstGeom>
        </p:spPr>
      </p:pic>
    </p:spTree>
    <p:extLst>
      <p:ext uri="{BB962C8B-B14F-4D97-AF65-F5344CB8AC3E}">
        <p14:creationId xmlns:p14="http://schemas.microsoft.com/office/powerpoint/2010/main" val="287725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Zorgprogramma Yuneco Care </a:t>
            </a:r>
            <a:endParaRPr lang="nl-BE" dirty="0"/>
          </a:p>
        </p:txBody>
      </p:sp>
      <p:sp>
        <p:nvSpPr>
          <p:cNvPr id="3" name="Tijdelijke aanduiding voor inhoud 2"/>
          <p:cNvSpPr>
            <a:spLocks noGrp="1"/>
          </p:cNvSpPr>
          <p:nvPr>
            <p:ph idx="1"/>
          </p:nvPr>
        </p:nvSpPr>
        <p:spPr/>
        <p:txBody>
          <a:bodyPr>
            <a:normAutofit fontScale="62500" lnSpcReduction="20000"/>
          </a:bodyPr>
          <a:lstStyle/>
          <a:p>
            <a:r>
              <a:rPr lang="nl-BE" sz="4000" b="1" dirty="0"/>
              <a:t>Langdurig aanklampend aanbod voor</a:t>
            </a:r>
          </a:p>
          <a:p>
            <a:pPr lvl="1">
              <a:buFont typeface="Arial" panose="020B0604020202020204" pitchFamily="34" charset="0"/>
              <a:buChar char="•"/>
            </a:pPr>
            <a:r>
              <a:rPr lang="nl-BE" sz="3200" dirty="0" smtClean="0"/>
              <a:t>Moeilijk </a:t>
            </a:r>
            <a:r>
              <a:rPr lang="nl-BE" sz="3200" dirty="0"/>
              <a:t>bereikbare jongeren met complexe psychische meervoudige problematiek</a:t>
            </a:r>
          </a:p>
          <a:p>
            <a:pPr lvl="1">
              <a:buFont typeface="Arial" panose="020B0604020202020204" pitchFamily="34" charset="0"/>
              <a:buChar char="•"/>
            </a:pPr>
            <a:r>
              <a:rPr lang="nl-BE" sz="3200" dirty="0"/>
              <a:t>De meest kwetsbare kinderen en jongeren</a:t>
            </a:r>
          </a:p>
          <a:p>
            <a:pPr lvl="1">
              <a:buFont typeface="Arial" panose="020B0604020202020204" pitchFamily="34" charset="0"/>
              <a:buChar char="•"/>
            </a:pPr>
            <a:r>
              <a:rPr lang="nl-BE" sz="3200" dirty="0"/>
              <a:t>Hebben een precaire gezinscontext</a:t>
            </a:r>
          </a:p>
          <a:p>
            <a:pPr lvl="1">
              <a:buFont typeface="Arial" panose="020B0604020202020204" pitchFamily="34" charset="0"/>
              <a:buChar char="•"/>
            </a:pPr>
            <a:r>
              <a:rPr lang="nl-BE" sz="3200" dirty="0"/>
              <a:t>Vastgelopen traject</a:t>
            </a:r>
          </a:p>
          <a:p>
            <a:pPr lvl="1">
              <a:buFont typeface="Arial" panose="020B0604020202020204" pitchFamily="34" charset="0"/>
              <a:buChar char="•"/>
            </a:pPr>
            <a:r>
              <a:rPr lang="nl-BE" sz="3200" dirty="0"/>
              <a:t>Uitval op meerdere </a:t>
            </a:r>
            <a:r>
              <a:rPr lang="nl-BE" sz="3200" dirty="0" smtClean="0"/>
              <a:t>levensdomeinen</a:t>
            </a:r>
          </a:p>
          <a:p>
            <a:pPr marL="457200" lvl="1" indent="0">
              <a:buNone/>
            </a:pPr>
            <a:endParaRPr lang="nl-BE" sz="3200" dirty="0" smtClean="0">
              <a:solidFill>
                <a:srgbClr val="3C9A9D"/>
              </a:solidFill>
            </a:endParaRPr>
          </a:p>
          <a:p>
            <a:pPr marL="457200" lvl="1" indent="0">
              <a:buNone/>
            </a:pPr>
            <a:r>
              <a:rPr lang="nl-BE" sz="4000" dirty="0" smtClean="0"/>
              <a:t>De </a:t>
            </a:r>
            <a:r>
              <a:rPr lang="nl-BE" sz="4000" dirty="0"/>
              <a:t>overtuiging dat de hulp zoals ze momenteel georganiseerd is, te kort </a:t>
            </a:r>
            <a:r>
              <a:rPr lang="nl-BE" sz="4000" dirty="0" smtClean="0"/>
              <a:t>schiet</a:t>
            </a:r>
            <a:endParaRPr lang="nl-BE" sz="4000" dirty="0"/>
          </a:p>
        </p:txBody>
      </p:sp>
    </p:spTree>
    <p:extLst>
      <p:ext uri="{BB962C8B-B14F-4D97-AF65-F5344CB8AC3E}">
        <p14:creationId xmlns:p14="http://schemas.microsoft.com/office/powerpoint/2010/main" val="1279039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7">
      <a:dk1>
        <a:sysClr val="windowText" lastClr="000000"/>
      </a:dk1>
      <a:lt1>
        <a:sysClr val="window" lastClr="FFFFFF"/>
      </a:lt1>
      <a:dk2>
        <a:srgbClr val="44546A"/>
      </a:dk2>
      <a:lt2>
        <a:srgbClr val="E7E6E6"/>
      </a:lt2>
      <a:accent1>
        <a:srgbClr val="2E9598"/>
      </a:accent1>
      <a:accent2>
        <a:srgbClr val="006699"/>
      </a:accent2>
      <a:accent3>
        <a:srgbClr val="F7D467"/>
      </a:accent3>
      <a:accent4>
        <a:srgbClr val="F16045"/>
      </a:accent4>
      <a:accent5>
        <a:srgbClr val="CF1E59"/>
      </a:accent5>
      <a:accent6>
        <a:srgbClr val="873483"/>
      </a:accent6>
      <a:hlink>
        <a:srgbClr val="CF1E59"/>
      </a:hlink>
      <a:folHlink>
        <a:srgbClr val="00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emplate Yuneco" id="{6D2984BB-5EC2-4731-BD6A-400CB1E8D34E}" vid="{C1B28F10-4A6D-4CE9-AB9C-FEF381C796A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951</TotalTime>
  <Words>1059</Words>
  <Application>Microsoft Office PowerPoint</Application>
  <PresentationFormat>Breedbeeld</PresentationFormat>
  <Paragraphs>182</Paragraphs>
  <Slides>25</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Century Gothic</vt:lpstr>
      <vt:lpstr>Open Sans</vt:lpstr>
      <vt:lpstr>Wingdings 2</vt:lpstr>
      <vt:lpstr>Quotable</vt:lpstr>
      <vt:lpstr>Yuneco Crisis -  en Care team </vt:lpstr>
      <vt:lpstr>Algemene situering</vt:lpstr>
      <vt:lpstr>Zorgprogramma's Yuneco</vt:lpstr>
      <vt:lpstr>Yuneco Crisis</vt:lpstr>
      <vt:lpstr>Zorgprogramma Yuneco Crisis </vt:lpstr>
      <vt:lpstr>Zorgprogramma Yuneco Crisis</vt:lpstr>
      <vt:lpstr>Zorgprogramma’s Yuneco Care </vt:lpstr>
      <vt:lpstr>YUNECO Care</vt:lpstr>
      <vt:lpstr>Zorgprogramma Yuneco Care </vt:lpstr>
      <vt:lpstr>Zorgprogramma Yuneco Care </vt:lpstr>
      <vt:lpstr>YUNECO Combi</vt:lpstr>
      <vt:lpstr>Zorgprogramma Yuneco Combi</vt:lpstr>
      <vt:lpstr>Zorgprogramma Yuneco For - Care</vt:lpstr>
      <vt:lpstr>Zorgprogramma Yuneco Vluchtelingen</vt:lpstr>
      <vt:lpstr>Zorgprogramma casemanagement</vt:lpstr>
      <vt:lpstr>Opzet casemanagement</vt:lpstr>
      <vt:lpstr>YUNECO Crosslink</vt:lpstr>
      <vt:lpstr>Crosslink</vt:lpstr>
      <vt:lpstr>YUNECO Connect</vt:lpstr>
      <vt:lpstr>PowerPoint-presentatie</vt:lpstr>
      <vt:lpstr>PowerPoint-presentatie</vt:lpstr>
      <vt:lpstr>PowerPoint-presentatie</vt:lpstr>
      <vt:lpstr>PowerPoint-presentatie</vt:lpstr>
      <vt:lpstr>YUNECO Caro</vt:lpstr>
      <vt:lpstr>Yuneco Caro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Yuneco mobiele crisisteam en careteam  Begga Van de Velde  Zorgcoördinator Mobiele teams Halle - Vilvoorde</dc:title>
  <dc:creator>Begga Van de Velde</dc:creator>
  <cp:lastModifiedBy>Kerckhove Delphine</cp:lastModifiedBy>
  <cp:revision>52</cp:revision>
  <dcterms:created xsi:type="dcterms:W3CDTF">2019-09-30T07:21:38Z</dcterms:created>
  <dcterms:modified xsi:type="dcterms:W3CDTF">2023-10-09T13:33:39Z</dcterms:modified>
</cp:coreProperties>
</file>