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p:nvPr>
            <p:ph type="sldImg"/>
          </p:nvPr>
        </p:nvSpPr>
        <p:spPr>
          <a:xfrm>
            <a:off x="1143000" y="685800"/>
            <a:ext cx="4572000" cy="3429000"/>
          </a:xfrm>
          <a:prstGeom prst="rect">
            <a:avLst/>
          </a:prstGeom>
        </p:spPr>
        <p:txBody>
          <a:bodyPr/>
          <a:lstStyle/>
          <a:p>
            <a:pPr/>
          </a:p>
        </p:txBody>
      </p:sp>
      <p:sp>
        <p:nvSpPr>
          <p:cNvPr id="110" name="Shape 11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eldia">
    <p:spTree>
      <p:nvGrpSpPr>
        <p:cNvPr id="1" name=""/>
        <p:cNvGrpSpPr/>
        <p:nvPr/>
      </p:nvGrpSpPr>
      <p:grpSpPr>
        <a:xfrm>
          <a:off x="0" y="0"/>
          <a:ext cx="0" cy="0"/>
          <a:chOff x="0" y="0"/>
          <a:chExt cx="0" cy="0"/>
        </a:xfrm>
      </p:grpSpPr>
      <p:sp>
        <p:nvSpPr>
          <p:cNvPr id="11" name="Title Text"/>
          <p:cNvSpPr txBox="1"/>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el en verticale tekst">
    <p:spTree>
      <p:nvGrpSpPr>
        <p:cNvPr id="1" name=""/>
        <p:cNvGrpSpPr/>
        <p:nvPr/>
      </p:nvGrpSpPr>
      <p:grpSpPr>
        <a:xfrm>
          <a:off x="0" y="0"/>
          <a:ext cx="0" cy="0"/>
          <a:chOff x="0" y="0"/>
          <a:chExt cx="0" cy="0"/>
        </a:xfrm>
      </p:grpSpPr>
      <p:sp>
        <p:nvSpPr>
          <p:cNvPr id="92" name="Title Text"/>
          <p:cNvSpPr txBox="1"/>
          <p:nvPr>
            <p:ph type="title"/>
          </p:nvPr>
        </p:nvSpPr>
        <p:spPr>
          <a:prstGeom prst="rect">
            <a:avLst/>
          </a:prstGeom>
        </p:spPr>
        <p:txBody>
          <a:bodyPr/>
          <a:lstStyle/>
          <a:p>
            <a:pPr/>
            <a:r>
              <a:t>Title Text</a:t>
            </a:r>
          </a:p>
        </p:txBody>
      </p:sp>
      <p:sp>
        <p:nvSpPr>
          <p:cNvPr id="93"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9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Verticale titel en tekst">
    <p:spTree>
      <p:nvGrpSpPr>
        <p:cNvPr id="1" name=""/>
        <p:cNvGrpSpPr/>
        <p:nvPr/>
      </p:nvGrpSpPr>
      <p:grpSpPr>
        <a:xfrm>
          <a:off x="0" y="0"/>
          <a:ext cx="0" cy="0"/>
          <a:chOff x="0" y="0"/>
          <a:chExt cx="0" cy="0"/>
        </a:xfrm>
      </p:grpSpPr>
      <p:sp>
        <p:nvSpPr>
          <p:cNvPr id="101" name="Title Text"/>
          <p:cNvSpPr txBox="1"/>
          <p:nvPr>
            <p:ph type="title"/>
          </p:nvPr>
        </p:nvSpPr>
        <p:spPr>
          <a:xfrm>
            <a:off x="8724900" y="365125"/>
            <a:ext cx="2628900" cy="5811838"/>
          </a:xfrm>
          <a:prstGeom prst="rect">
            <a:avLst/>
          </a:prstGeom>
        </p:spPr>
        <p:txBody>
          <a:bodyPr/>
          <a:lstStyle/>
          <a:p>
            <a:pPr/>
            <a:r>
              <a:t>Title Text</a:t>
            </a:r>
          </a:p>
        </p:txBody>
      </p:sp>
      <p:sp>
        <p:nvSpPr>
          <p:cNvPr id="102" name="Body Level One…"/>
          <p:cNvSpPr txBox="1"/>
          <p:nvPr>
            <p:ph type="body" idx="1"/>
          </p:nvPr>
        </p:nvSpPr>
        <p:spPr>
          <a:xfrm>
            <a:off x="838200" y="365125"/>
            <a:ext cx="7734300" cy="58118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el en objec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ekop">
    <p:spTree>
      <p:nvGrpSpPr>
        <p:cNvPr id="1" name=""/>
        <p:cNvGrpSpPr/>
        <p:nvPr/>
      </p:nvGrpSpPr>
      <p:grpSpPr>
        <a:xfrm>
          <a:off x="0" y="0"/>
          <a:ext cx="0" cy="0"/>
          <a:chOff x="0" y="0"/>
          <a:chExt cx="0" cy="0"/>
        </a:xfrm>
      </p:grpSpPr>
      <p:sp>
        <p:nvSpPr>
          <p:cNvPr id="29" name="Title Text"/>
          <p:cNvSpPr txBox="1"/>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Inhoud van twee">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Vergelijking">
    <p:spTree>
      <p:nvGrpSpPr>
        <p:cNvPr id="1" name=""/>
        <p:cNvGrpSpPr/>
        <p:nvPr/>
      </p:nvGrpSpPr>
      <p:grpSpPr>
        <a:xfrm>
          <a:off x="0" y="0"/>
          <a:ext cx="0" cy="0"/>
          <a:chOff x="0" y="0"/>
          <a:chExt cx="0" cy="0"/>
        </a:xfrm>
      </p:grpSpPr>
      <p:sp>
        <p:nvSpPr>
          <p:cNvPr id="47" name="Title Text"/>
          <p:cNvSpPr txBox="1"/>
          <p:nvPr>
            <p:ph type="title"/>
          </p:nvPr>
        </p:nvSpPr>
        <p:spPr>
          <a:xfrm>
            <a:off x="839787" y="365125"/>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89" cy="823913"/>
          </a:xfrm>
          <a:prstGeom prst="rect">
            <a:avLst/>
          </a:prstGeom>
        </p:spPr>
        <p:txBody>
          <a:bodyPr anchor="b"/>
          <a:lstStyle>
            <a:lvl1pPr marL="0" indent="0">
              <a:buSzTx/>
              <a:buFontTx/>
              <a:buNone/>
              <a:defRPr b="1" sz="2400"/>
            </a:lvl1pPr>
            <a:lvl2pPr marL="0" indent="457200">
              <a:buSzTx/>
              <a:buFontTx/>
              <a:buNone/>
              <a:defRPr b="1" sz="2400"/>
            </a:lvl2pPr>
            <a:lvl3pPr marL="0" indent="914400">
              <a:buSzTx/>
              <a:buFontTx/>
              <a:buNone/>
              <a:defRPr b="1" sz="2400"/>
            </a:lvl3pPr>
            <a:lvl4pPr marL="0" indent="1371600">
              <a:buSzTx/>
              <a:buFontTx/>
              <a:buNone/>
              <a:defRPr b="1" sz="2400"/>
            </a:lvl4pPr>
            <a:lvl5pPr marL="0" indent="182880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ijdelijke aanduiding voor tekst 4"/>
          <p:cNvSpPr/>
          <p:nvPr>
            <p:ph type="body" sz="quarter" idx="13"/>
          </p:nvPr>
        </p:nvSpPr>
        <p:spPr>
          <a:xfrm>
            <a:off x="6172200" y="1681163"/>
            <a:ext cx="5183188" cy="823913"/>
          </a:xfrm>
          <a:prstGeom prst="rect">
            <a:avLst/>
          </a:prstGeom>
        </p:spPr>
        <p:txBody>
          <a:bodyPr anchor="b"/>
          <a:lstStyle/>
          <a:p>
            <a:pPr marL="0" indent="0">
              <a:buSzTx/>
              <a:buFontTx/>
              <a:buNone/>
              <a:defRPr b="1" sz="24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Alleen titel">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Leeg">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Inhoud met bijschrift">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ijdelijke aanduiding voor tekst 3"/>
          <p:cNvSpPr/>
          <p:nvPr>
            <p:ph type="body" sz="quarter" idx="13"/>
          </p:nvPr>
        </p:nvSpPr>
        <p:spPr>
          <a:xfrm>
            <a:off x="839787" y="2057400"/>
            <a:ext cx="3932239" cy="3811588"/>
          </a:xfrm>
          <a:prstGeom prst="rect">
            <a:avLst/>
          </a:prstGeom>
        </p:spPr>
        <p:txBody>
          <a:bodyPr/>
          <a:lstStyle/>
          <a:p>
            <a:pPr marL="0" indent="0">
              <a:buSzTx/>
              <a:buFontTx/>
              <a:buNone/>
              <a:defRPr sz="16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Afbeelding met bijschrift">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83" name="Tijdelijke aanduiding voor afbeelding 2"/>
          <p:cNvSpPr/>
          <p:nvPr>
            <p:ph type="pic" sz="half" idx="13"/>
          </p:nvPr>
        </p:nvSpPr>
        <p:spPr>
          <a:xfrm>
            <a:off x="5183187" y="987425"/>
            <a:ext cx="6172201" cy="4873625"/>
          </a:xfrm>
          <a:prstGeom prst="rect">
            <a:avLst/>
          </a:prstGeom>
        </p:spPr>
        <p:txBody>
          <a:bodyPr lIns="91439" rIns="91439">
            <a:noAutofit/>
          </a:bodyPr>
          <a:lstStyle/>
          <a:p>
            <a:pPr/>
          </a:p>
        </p:txBody>
      </p:sp>
      <p:sp>
        <p:nvSpPr>
          <p:cNvPr id="84" name="Body Level One…"/>
          <p:cNvSpPr txBox="1"/>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6" y="6404292"/>
            <a:ext cx="258624" cy="269241"/>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info@sosnuchterheid.org" TargetMode="External"/><Relationship Id="rId3" Type="http://schemas.openxmlformats.org/officeDocument/2006/relationships/hyperlink" Target="http://www.sosnuchterheid.org" TargetMode="External"/><Relationship Id="rId4" Type="http://schemas.openxmlformats.org/officeDocument/2006/relationships/image" Target="../media/image1.jpeg"/><Relationship Id="rId5" Type="http://schemas.openxmlformats.org/officeDocument/2006/relationships/image" Target="../media/image2.jpe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info@sosnuchterheid.org" TargetMode="External"/><Relationship Id="rId3" Type="http://schemas.openxmlformats.org/officeDocument/2006/relationships/image" Target="../media/image1.jpeg"/><Relationship Id="rId4" Type="http://schemas.openxmlformats.org/officeDocument/2006/relationships/image" Target="../media/image2.jpe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2" name="Titel 1"/>
          <p:cNvSpPr txBox="1"/>
          <p:nvPr>
            <p:ph type="title"/>
          </p:nvPr>
        </p:nvSpPr>
        <p:spPr>
          <a:xfrm>
            <a:off x="838200" y="365125"/>
            <a:ext cx="10515600" cy="1325563"/>
          </a:xfrm>
          <a:prstGeom prst="rect">
            <a:avLst/>
          </a:prstGeom>
        </p:spPr>
        <p:txBody>
          <a:bodyPr/>
          <a:lstStyle>
            <a:lvl1pPr algn="ctr">
              <a:defRPr b="1">
                <a:latin typeface="Trebuchet MS"/>
                <a:ea typeface="Trebuchet MS"/>
                <a:cs typeface="Trebuchet MS"/>
                <a:sym typeface="Trebuchet MS"/>
              </a:defRPr>
            </a:lvl1pPr>
          </a:lstStyle>
          <a:p>
            <a:pPr/>
            <a:r>
              <a:t>SOS Nuchterheid - sosN</a:t>
            </a:r>
          </a:p>
        </p:txBody>
      </p:sp>
      <p:graphicFrame>
        <p:nvGraphicFramePr>
          <p:cNvPr id="113" name="Tijdelijke aanduiding voor inhoud 6"/>
          <p:cNvGraphicFramePr/>
          <p:nvPr/>
        </p:nvGraphicFramePr>
        <p:xfrm>
          <a:off x="674556" y="1335315"/>
          <a:ext cx="10957812" cy="467360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0957810"/>
              </a:tblGrid>
              <a:tr h="4673600">
                <a:tc>
                  <a:txBody>
                    <a:bodyPr/>
                    <a:lstStyle/>
                    <a:p>
                      <a:pPr algn="l">
                        <a:defRPr sz="1800"/>
                      </a:pPr>
                      <a:r>
                        <a:rPr sz="2800">
                          <a:latin typeface="Trebuchet MS"/>
                          <a:ea typeface="Trebuchet MS"/>
                          <a:cs typeface="Trebuchet MS"/>
                          <a:sym typeface="Trebuchet MS"/>
                        </a:rPr>
                        <a:t>SOS Nuchterheid vzw is een vrijzinnig en humanistisch zelfzorg initiatief met een strikt seculiere en ondogmatische benadering van de afhankelijkheidsproblematiek.
sosN vzw richt zich naar mensen met een verslavingsprobleem zoals alcohol, medicatie, gokken, cannabis, enz… en eveneens tot mensen uit hun directe omgeving die nood hebben aan communicatie hieromtrent.
In de iZZa’s (individuele ZelfZorg aanspreekpunten) kunnen lotgenoten terecht, anoniem en discreet, om aan hun probleem te werken en te streven naar het bereiken en het onderhouden van een totale abstinentie.</a:t>
                      </a:r>
                    </a:p>
                  </a:txBody>
                  <a:tcPr marL="0" marR="0" marT="0" marB="0" anchor="t" anchorCtr="0" horzOverflow="overflow">
                    <a:solidFill>
                      <a:srgbClr val="E8EBF5"/>
                    </a:solidFill>
                  </a:tcPr>
                </a:tc>
              </a:tr>
            </a:tbl>
          </a:graphicData>
        </a:graphic>
      </p:graphicFrame>
      <p:sp>
        <p:nvSpPr>
          <p:cNvPr id="114" name="Tijdelijke aanduiding voor datum 3"/>
          <p:cNvSpPr txBox="1"/>
          <p:nvPr/>
        </p:nvSpPr>
        <p:spPr>
          <a:xfrm>
            <a:off x="838200" y="6404292"/>
            <a:ext cx="2743200" cy="2692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1200">
                <a:solidFill>
                  <a:srgbClr val="888888"/>
                </a:solidFill>
              </a:defRPr>
            </a:lvl1pPr>
          </a:lstStyle>
          <a:p>
            <a:pPr/>
            <a:r>
              <a:t>9/10/2023</a:t>
            </a:r>
          </a:p>
        </p:txBody>
      </p:sp>
      <p:sp>
        <p:nvSpPr>
          <p:cNvPr id="115" name="Tijdelijke aanduiding voor dianummer 5"/>
          <p:cNvSpPr txBox="1"/>
          <p:nvPr>
            <p:ph type="sldNum" sz="quarter" idx="2"/>
          </p:nvPr>
        </p:nvSpPr>
        <p:spPr>
          <a:xfrm>
            <a:off x="11172418" y="6404292"/>
            <a:ext cx="181383" cy="2692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16" name="Afbeelding 5" descr="Afbeelding 5"/>
          <p:cNvPicPr>
            <a:picLocks noChangeAspect="1"/>
          </p:cNvPicPr>
          <p:nvPr/>
        </p:nvPicPr>
        <p:blipFill>
          <a:blip r:embed="rId2">
            <a:extLst/>
          </a:blip>
          <a:stretch>
            <a:fillRect/>
          </a:stretch>
        </p:blipFill>
        <p:spPr>
          <a:xfrm>
            <a:off x="3419475" y="6296025"/>
            <a:ext cx="2324100" cy="561975"/>
          </a:xfrm>
          <a:prstGeom prst="rect">
            <a:avLst/>
          </a:prstGeom>
          <a:ln w="12700">
            <a:miter lim="400000"/>
          </a:ln>
        </p:spPr>
      </p:pic>
      <p:pic>
        <p:nvPicPr>
          <p:cNvPr id="117" name="Afbeelding 8" descr="Afbeelding 8"/>
          <p:cNvPicPr>
            <a:picLocks noChangeAspect="1"/>
          </p:cNvPicPr>
          <p:nvPr/>
        </p:nvPicPr>
        <p:blipFill>
          <a:blip r:embed="rId3">
            <a:extLst/>
          </a:blip>
          <a:stretch>
            <a:fillRect/>
          </a:stretch>
        </p:blipFill>
        <p:spPr>
          <a:xfrm>
            <a:off x="7484602" y="5711947"/>
            <a:ext cx="1337596" cy="1049096"/>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5" name="Titel 1"/>
          <p:cNvSpPr txBox="1"/>
          <p:nvPr>
            <p:ph type="title"/>
          </p:nvPr>
        </p:nvSpPr>
        <p:spPr>
          <a:xfrm>
            <a:off x="838200" y="365125"/>
            <a:ext cx="10515600" cy="1325563"/>
          </a:xfrm>
          <a:prstGeom prst="rect">
            <a:avLst/>
          </a:prstGeom>
        </p:spPr>
        <p:txBody>
          <a:bodyPr/>
          <a:lstStyle>
            <a:lvl1pPr algn="ctr">
              <a:defRPr b="1">
                <a:latin typeface="Trebuchet MS"/>
                <a:ea typeface="Trebuchet MS"/>
                <a:cs typeface="Trebuchet MS"/>
                <a:sym typeface="Trebuchet MS"/>
              </a:defRPr>
            </a:lvl1pPr>
          </a:lstStyle>
          <a:p>
            <a:pPr/>
            <a:r>
              <a:t>Wat is er veranderd?</a:t>
            </a:r>
          </a:p>
        </p:txBody>
      </p:sp>
      <p:sp>
        <p:nvSpPr>
          <p:cNvPr id="176" name="Tijdelijke aanduiding voor inhoud 2"/>
          <p:cNvSpPr txBox="1"/>
          <p:nvPr>
            <p:ph type="body" idx="1"/>
          </p:nvPr>
        </p:nvSpPr>
        <p:spPr>
          <a:xfrm>
            <a:off x="838200" y="1825625"/>
            <a:ext cx="10515600" cy="4351338"/>
          </a:xfrm>
          <a:prstGeom prst="rect">
            <a:avLst/>
          </a:prstGeom>
        </p:spPr>
        <p:txBody>
          <a:bodyPr/>
          <a:lstStyle/>
          <a:p>
            <a:pPr>
              <a:defRPr sz="2500">
                <a:latin typeface="Trebuchet MS"/>
                <a:ea typeface="Trebuchet MS"/>
                <a:cs typeface="Trebuchet MS"/>
                <a:sym typeface="Trebuchet MS"/>
              </a:defRPr>
            </a:pPr>
            <a:r>
              <a:t>Je verandert op velerlei vlakken</a:t>
            </a:r>
          </a:p>
          <a:p>
            <a:pPr>
              <a:defRPr sz="2500">
                <a:latin typeface="Trebuchet MS"/>
                <a:ea typeface="Trebuchet MS"/>
                <a:cs typeface="Trebuchet MS"/>
                <a:sym typeface="Trebuchet MS"/>
              </a:defRPr>
            </a:pPr>
            <a:r>
              <a:t>Kan moeilijkheden, problemen met zich meebrengen</a:t>
            </a:r>
          </a:p>
          <a:p>
            <a:pPr>
              <a:defRPr sz="2500">
                <a:latin typeface="Trebuchet MS"/>
                <a:ea typeface="Trebuchet MS"/>
                <a:cs typeface="Trebuchet MS"/>
                <a:sym typeface="Trebuchet MS"/>
              </a:defRPr>
            </a:pPr>
            <a:r>
              <a:t>Wat doe je met ontstane vrije tijd?</a:t>
            </a:r>
          </a:p>
          <a:p>
            <a:pPr>
              <a:defRPr sz="2500">
                <a:latin typeface="Trebuchet MS"/>
                <a:ea typeface="Trebuchet MS"/>
                <a:cs typeface="Trebuchet MS"/>
                <a:sym typeface="Trebuchet MS"/>
              </a:defRPr>
            </a:pPr>
            <a:r>
              <a:t>Positieve kijk</a:t>
            </a:r>
          </a:p>
          <a:p>
            <a:pPr>
              <a:defRPr sz="2500">
                <a:latin typeface="Trebuchet MS"/>
                <a:ea typeface="Trebuchet MS"/>
                <a:cs typeface="Trebuchet MS"/>
                <a:sym typeface="Trebuchet MS"/>
              </a:defRPr>
            </a:pPr>
            <a:r>
              <a:t>Werk, hobby’s, gezondheid, afspraken</a:t>
            </a:r>
          </a:p>
          <a:p>
            <a:pPr>
              <a:defRPr sz="2500">
                <a:latin typeface="Trebuchet MS"/>
                <a:ea typeface="Trebuchet MS"/>
                <a:cs typeface="Trebuchet MS"/>
                <a:sym typeface="Trebuchet MS"/>
              </a:defRPr>
            </a:pPr>
            <a:r>
              <a:t>Ad rem, assertiever, directer, kritischer?</a:t>
            </a:r>
          </a:p>
          <a:p>
            <a:pPr>
              <a:defRPr sz="2500">
                <a:latin typeface="Trebuchet MS"/>
                <a:ea typeface="Trebuchet MS"/>
                <a:cs typeface="Trebuchet MS"/>
                <a:sym typeface="Trebuchet MS"/>
              </a:defRPr>
            </a:pPr>
            <a:r>
              <a:t>21 jaar kwaliteitsvol, intens leven</a:t>
            </a:r>
          </a:p>
          <a:p>
            <a:pPr>
              <a:defRPr sz="2500">
                <a:latin typeface="Trebuchet MS"/>
                <a:ea typeface="Trebuchet MS"/>
                <a:cs typeface="Trebuchet MS"/>
                <a:sym typeface="Trebuchet MS"/>
              </a:defRPr>
            </a:pPr>
            <a:r>
              <a:t>Beter mens, ander mens, aangenamer mens?</a:t>
            </a:r>
          </a:p>
          <a:p>
            <a:pPr>
              <a:defRPr sz="2500">
                <a:latin typeface="Trebuchet MS"/>
                <a:ea typeface="Trebuchet MS"/>
                <a:cs typeface="Trebuchet MS"/>
                <a:sym typeface="Trebuchet MS"/>
              </a:defRPr>
            </a:pPr>
            <a:r>
              <a:t>Problemen : niet uit de weg gaan, aanpakken op andere manier</a:t>
            </a:r>
          </a:p>
        </p:txBody>
      </p:sp>
      <p:sp>
        <p:nvSpPr>
          <p:cNvPr id="177" name="Tijdelijke aanduiding voor datum 3"/>
          <p:cNvSpPr txBox="1"/>
          <p:nvPr/>
        </p:nvSpPr>
        <p:spPr>
          <a:xfrm>
            <a:off x="838200" y="6404292"/>
            <a:ext cx="2743200" cy="2692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1200">
                <a:solidFill>
                  <a:srgbClr val="888888"/>
                </a:solidFill>
              </a:defRPr>
            </a:lvl1pPr>
          </a:lstStyle>
          <a:p>
            <a:pPr/>
            <a:r>
              <a:t>9/10/2023</a:t>
            </a:r>
          </a:p>
        </p:txBody>
      </p:sp>
      <p:sp>
        <p:nvSpPr>
          <p:cNvPr id="178" name="Tijdelijke aanduiding voor dianummer 5"/>
          <p:cNvSpPr txBox="1"/>
          <p:nvPr>
            <p:ph type="sldNum" sz="quarter" idx="2"/>
          </p:nvPr>
        </p:nvSpPr>
        <p:spPr>
          <a:xfrm>
            <a:off x="11095176" y="6404292"/>
            <a:ext cx="258624" cy="2692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79" name="Afbeelding 5" descr="Afbeelding 5"/>
          <p:cNvPicPr>
            <a:picLocks noChangeAspect="1"/>
          </p:cNvPicPr>
          <p:nvPr/>
        </p:nvPicPr>
        <p:blipFill>
          <a:blip r:embed="rId2">
            <a:extLst/>
          </a:blip>
          <a:stretch>
            <a:fillRect/>
          </a:stretch>
        </p:blipFill>
        <p:spPr>
          <a:xfrm>
            <a:off x="3419475" y="6296025"/>
            <a:ext cx="2324100" cy="561975"/>
          </a:xfrm>
          <a:prstGeom prst="rect">
            <a:avLst/>
          </a:prstGeom>
          <a:ln w="12700">
            <a:miter lim="400000"/>
          </a:ln>
        </p:spPr>
      </p:pic>
      <p:pic>
        <p:nvPicPr>
          <p:cNvPr id="180" name="Afbeelding 7" descr="Afbeelding 7"/>
          <p:cNvPicPr>
            <a:picLocks noChangeAspect="1"/>
          </p:cNvPicPr>
          <p:nvPr/>
        </p:nvPicPr>
        <p:blipFill>
          <a:blip r:embed="rId3">
            <a:extLst/>
          </a:blip>
          <a:stretch>
            <a:fillRect/>
          </a:stretch>
        </p:blipFill>
        <p:spPr>
          <a:xfrm>
            <a:off x="7484602" y="5711947"/>
            <a:ext cx="1337596" cy="1049096"/>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2" name="Titel 1"/>
          <p:cNvSpPr txBox="1"/>
          <p:nvPr>
            <p:ph type="title"/>
          </p:nvPr>
        </p:nvSpPr>
        <p:spPr>
          <a:xfrm>
            <a:off x="838200" y="365125"/>
            <a:ext cx="10515600" cy="1325563"/>
          </a:xfrm>
          <a:prstGeom prst="rect">
            <a:avLst/>
          </a:prstGeom>
        </p:spPr>
        <p:txBody>
          <a:bodyPr/>
          <a:lstStyle>
            <a:lvl1pPr algn="ctr">
              <a:defRPr b="1">
                <a:latin typeface="Trebuchet MS"/>
                <a:ea typeface="Trebuchet MS"/>
                <a:cs typeface="Trebuchet MS"/>
                <a:sym typeface="Trebuchet MS"/>
              </a:defRPr>
            </a:lvl1pPr>
          </a:lstStyle>
          <a:p>
            <a:pPr/>
            <a:r>
              <a:t>Telefoonpermanentie</a:t>
            </a:r>
          </a:p>
        </p:txBody>
      </p:sp>
      <p:sp>
        <p:nvSpPr>
          <p:cNvPr id="183" name="Tijdelijke aanduiding voor inhoud 2"/>
          <p:cNvSpPr txBox="1"/>
          <p:nvPr>
            <p:ph type="body" idx="1"/>
          </p:nvPr>
        </p:nvSpPr>
        <p:spPr>
          <a:xfrm>
            <a:off x="838200" y="1817687"/>
            <a:ext cx="10515600" cy="4351339"/>
          </a:xfrm>
          <a:prstGeom prst="rect">
            <a:avLst/>
          </a:prstGeom>
        </p:spPr>
        <p:txBody>
          <a:bodyPr/>
          <a:lstStyle/>
          <a:p>
            <a:pPr marL="0" indent="0">
              <a:buSzTx/>
              <a:buNone/>
              <a:defRPr>
                <a:latin typeface="Trebuchet MS"/>
                <a:ea typeface="Trebuchet MS"/>
                <a:cs typeface="Trebuchet MS"/>
                <a:sym typeface="Trebuchet MS"/>
              </a:defRPr>
            </a:pPr>
            <a:r>
              <a:rPr b="1" sz="4400"/>
              <a:t>09/3303525</a:t>
            </a:r>
            <a:endParaRPr b="1" sz="4400"/>
          </a:p>
          <a:p>
            <a:pPr marL="0" indent="0">
              <a:buSzTx/>
              <a:buNone/>
              <a:defRPr>
                <a:latin typeface="Trebuchet MS"/>
                <a:ea typeface="Trebuchet MS"/>
                <a:cs typeface="Trebuchet MS"/>
                <a:sym typeface="Trebuchet MS"/>
              </a:defRPr>
            </a:pPr>
            <a:r>
              <a:t>Van 6 uur 22 uur  </a:t>
            </a:r>
          </a:p>
          <a:p>
            <a:pPr marL="0" indent="0">
              <a:buSzTx/>
              <a:buNone/>
              <a:defRPr>
                <a:latin typeface="Trebuchet MS"/>
                <a:ea typeface="Trebuchet MS"/>
                <a:cs typeface="Trebuchet MS"/>
                <a:sym typeface="Trebuchet MS"/>
              </a:defRPr>
            </a:pPr>
            <a:r>
              <a:t>365 dagen per jaar</a:t>
            </a:r>
          </a:p>
          <a:p>
            <a:pPr marL="0" indent="0">
              <a:buSzTx/>
              <a:buNone/>
              <a:defRPr>
                <a:latin typeface="Trebuchet MS"/>
                <a:ea typeface="Trebuchet MS"/>
                <a:cs typeface="Trebuchet MS"/>
                <a:sym typeface="Trebuchet MS"/>
              </a:defRPr>
            </a:pPr>
          </a:p>
          <a:p>
            <a:pPr marL="0" indent="0">
              <a:buSzTx/>
              <a:buNone/>
              <a:defRPr>
                <a:latin typeface="Trebuchet MS"/>
                <a:ea typeface="Trebuchet MS"/>
                <a:cs typeface="Trebuchet MS"/>
                <a:sym typeface="Trebuchet MS"/>
              </a:defRPr>
            </a:pPr>
            <a:r>
              <a:t>Voor :</a:t>
            </a:r>
          </a:p>
          <a:p>
            <a:pPr marL="0" indent="0">
              <a:buSzTx/>
              <a:buNone/>
              <a:defRPr>
                <a:latin typeface="Trebuchet MS"/>
                <a:ea typeface="Trebuchet MS"/>
                <a:cs typeface="Trebuchet MS"/>
                <a:sym typeface="Trebuchet MS"/>
              </a:defRPr>
            </a:pPr>
            <a:r>
              <a:t> - alle “HULP”vragen en problemen gerelateerd aan verslaving</a:t>
            </a:r>
          </a:p>
          <a:p>
            <a:pPr marL="0" indent="0">
              <a:buSzTx/>
              <a:buNone/>
              <a:defRPr>
                <a:latin typeface="Trebuchet MS"/>
                <a:ea typeface="Trebuchet MS"/>
                <a:cs typeface="Trebuchet MS"/>
                <a:sym typeface="Trebuchet MS"/>
              </a:defRPr>
            </a:pPr>
            <a:r>
              <a:t> - aanspreekpunt voor informatie</a:t>
            </a:r>
          </a:p>
        </p:txBody>
      </p:sp>
      <p:sp>
        <p:nvSpPr>
          <p:cNvPr id="184" name="Tijdelijke aanduiding voor datum 3"/>
          <p:cNvSpPr txBox="1"/>
          <p:nvPr/>
        </p:nvSpPr>
        <p:spPr>
          <a:xfrm>
            <a:off x="838200" y="6404292"/>
            <a:ext cx="2743200" cy="2692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1200">
                <a:solidFill>
                  <a:srgbClr val="888888"/>
                </a:solidFill>
              </a:defRPr>
            </a:lvl1pPr>
          </a:lstStyle>
          <a:p>
            <a:pPr/>
            <a:r>
              <a:t>9/10/2023</a:t>
            </a:r>
          </a:p>
        </p:txBody>
      </p:sp>
      <p:sp>
        <p:nvSpPr>
          <p:cNvPr id="185" name="Tijdelijke aanduiding voor dianummer 5"/>
          <p:cNvSpPr txBox="1"/>
          <p:nvPr>
            <p:ph type="sldNum" sz="quarter" idx="2"/>
          </p:nvPr>
        </p:nvSpPr>
        <p:spPr>
          <a:xfrm>
            <a:off x="11095176" y="6404292"/>
            <a:ext cx="258624" cy="2692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86" name="Afbeelding 5" descr="Afbeelding 5"/>
          <p:cNvPicPr>
            <a:picLocks noChangeAspect="1"/>
          </p:cNvPicPr>
          <p:nvPr/>
        </p:nvPicPr>
        <p:blipFill>
          <a:blip r:embed="rId2">
            <a:extLst/>
          </a:blip>
          <a:stretch>
            <a:fillRect/>
          </a:stretch>
        </p:blipFill>
        <p:spPr>
          <a:xfrm>
            <a:off x="3419475" y="6296025"/>
            <a:ext cx="2324100" cy="561975"/>
          </a:xfrm>
          <a:prstGeom prst="rect">
            <a:avLst/>
          </a:prstGeom>
          <a:ln w="12700">
            <a:miter lim="400000"/>
          </a:ln>
        </p:spPr>
      </p:pic>
      <p:pic>
        <p:nvPicPr>
          <p:cNvPr id="187" name="Afbeelding 7" descr="Afbeelding 7"/>
          <p:cNvPicPr>
            <a:picLocks noChangeAspect="1"/>
          </p:cNvPicPr>
          <p:nvPr/>
        </p:nvPicPr>
        <p:blipFill>
          <a:blip r:embed="rId3">
            <a:extLst/>
          </a:blip>
          <a:stretch>
            <a:fillRect/>
          </a:stretch>
        </p:blipFill>
        <p:spPr>
          <a:xfrm>
            <a:off x="7484602" y="5711947"/>
            <a:ext cx="1337596" cy="1049096"/>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9" name="Titel 1"/>
          <p:cNvSpPr txBox="1"/>
          <p:nvPr>
            <p:ph type="title"/>
          </p:nvPr>
        </p:nvSpPr>
        <p:spPr>
          <a:xfrm>
            <a:off x="838200" y="365125"/>
            <a:ext cx="10515600" cy="1325563"/>
          </a:xfrm>
          <a:prstGeom prst="rect">
            <a:avLst/>
          </a:prstGeom>
        </p:spPr>
        <p:txBody>
          <a:bodyPr/>
          <a:lstStyle>
            <a:lvl1pPr algn="ctr">
              <a:defRPr b="1">
                <a:latin typeface="Trebuchet MS"/>
                <a:ea typeface="Trebuchet MS"/>
                <a:cs typeface="Trebuchet MS"/>
                <a:sym typeface="Trebuchet MS"/>
              </a:defRPr>
            </a:lvl1pPr>
          </a:lstStyle>
          <a:p>
            <a:pPr/>
            <a:r>
              <a:t>P.F.V.</a:t>
            </a:r>
          </a:p>
        </p:txBody>
      </p:sp>
      <p:sp>
        <p:nvSpPr>
          <p:cNvPr id="190" name="Tijdelijke aanduiding voor inhoud 2"/>
          <p:cNvSpPr txBox="1"/>
          <p:nvPr>
            <p:ph type="body" idx="1"/>
          </p:nvPr>
        </p:nvSpPr>
        <p:spPr>
          <a:xfrm>
            <a:off x="838200" y="1817687"/>
            <a:ext cx="10515600" cy="4351339"/>
          </a:xfrm>
          <a:prstGeom prst="rect">
            <a:avLst/>
          </a:prstGeom>
        </p:spPr>
        <p:txBody>
          <a:bodyPr/>
          <a:lstStyle/>
          <a:p>
            <a:pPr>
              <a:defRPr>
                <a:latin typeface="Trebuchet MS"/>
                <a:ea typeface="Trebuchet MS"/>
                <a:cs typeface="Trebuchet MS"/>
                <a:sym typeface="Trebuchet MS"/>
              </a:defRPr>
            </a:pPr>
            <a:r>
              <a:t>Staat voor Partners, Familieleden en Vrienden</a:t>
            </a:r>
          </a:p>
          <a:p>
            <a:pPr>
              <a:defRPr>
                <a:latin typeface="Trebuchet MS"/>
                <a:ea typeface="Trebuchet MS"/>
                <a:cs typeface="Trebuchet MS"/>
                <a:sym typeface="Trebuchet MS"/>
              </a:defRPr>
            </a:pPr>
            <a:r>
              <a:t>Uitgebreid aandacht voor partners, familieleden en vrienden van mensen met een afhankelijkheidsprobleem</a:t>
            </a:r>
          </a:p>
          <a:p>
            <a:pPr>
              <a:defRPr>
                <a:latin typeface="Trebuchet MS"/>
                <a:ea typeface="Trebuchet MS"/>
                <a:cs typeface="Trebuchet MS"/>
                <a:sym typeface="Trebuchet MS"/>
              </a:defRPr>
            </a:pPr>
            <a:r>
              <a:t>Opvang, ondersteuning en informatie via :</a:t>
            </a:r>
          </a:p>
          <a:p>
            <a:pPr>
              <a:buFontTx/>
              <a:buChar char="-"/>
              <a:defRPr>
                <a:latin typeface="Trebuchet MS"/>
                <a:ea typeface="Trebuchet MS"/>
                <a:cs typeface="Trebuchet MS"/>
                <a:sym typeface="Trebuchet MS"/>
              </a:defRPr>
            </a:pPr>
            <a:r>
              <a:t>telefonisch rechtstreeks ( Greta ) : 0498/706432</a:t>
            </a:r>
          </a:p>
          <a:p>
            <a:pPr>
              <a:buFontTx/>
              <a:buChar char="-"/>
              <a:defRPr>
                <a:latin typeface="Trebuchet MS"/>
                <a:ea typeface="Trebuchet MS"/>
                <a:cs typeface="Trebuchet MS"/>
                <a:sym typeface="Trebuchet MS"/>
              </a:defRPr>
            </a:pPr>
            <a:r>
              <a:t>via coördinator : 09/3303525</a:t>
            </a:r>
          </a:p>
          <a:p>
            <a:pPr>
              <a:buFontTx/>
              <a:buChar char="-"/>
              <a:defRPr>
                <a:latin typeface="Trebuchet MS"/>
                <a:ea typeface="Trebuchet MS"/>
                <a:cs typeface="Trebuchet MS"/>
                <a:sym typeface="Trebuchet MS"/>
              </a:defRPr>
            </a:pPr>
            <a:r>
              <a:t>Via e-mail </a:t>
            </a:r>
            <a:r>
              <a:rPr u="sng">
                <a:solidFill>
                  <a:srgbClr val="0563C1"/>
                </a:solidFill>
                <a:uFill>
                  <a:solidFill>
                    <a:srgbClr val="0563C1"/>
                  </a:solidFill>
                </a:uFill>
                <a:hlinkClick r:id="rId2" invalidUrl="" action="" tgtFrame="" tooltip="" history="1" highlightClick="0" endSnd="0"/>
              </a:rPr>
              <a:t>info@sosnuchterheid.org</a:t>
            </a:r>
          </a:p>
          <a:p>
            <a:pPr>
              <a:buFontTx/>
              <a:buChar char="-"/>
              <a:defRPr>
                <a:latin typeface="Trebuchet MS"/>
                <a:ea typeface="Trebuchet MS"/>
                <a:cs typeface="Trebuchet MS"/>
                <a:sym typeface="Trebuchet MS"/>
              </a:defRPr>
            </a:pPr>
            <a:r>
              <a:t>via website </a:t>
            </a:r>
            <a:r>
              <a:rPr u="sng">
                <a:solidFill>
                  <a:srgbClr val="0563C1"/>
                </a:solidFill>
                <a:uFill>
                  <a:solidFill>
                    <a:srgbClr val="0563C1"/>
                  </a:solidFill>
                </a:uFill>
                <a:hlinkClick r:id="rId3" invalidUrl="" action="" tgtFrame="" tooltip="" history="1" highlightClick="0" endSnd="0"/>
              </a:rPr>
              <a:t>www.sosnuchterheid.org</a:t>
            </a:r>
          </a:p>
        </p:txBody>
      </p:sp>
      <p:sp>
        <p:nvSpPr>
          <p:cNvPr id="191" name="Tijdelijke aanduiding voor datum 3"/>
          <p:cNvSpPr txBox="1"/>
          <p:nvPr/>
        </p:nvSpPr>
        <p:spPr>
          <a:xfrm>
            <a:off x="838200" y="6404292"/>
            <a:ext cx="2743200" cy="2692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1200">
                <a:solidFill>
                  <a:srgbClr val="888888"/>
                </a:solidFill>
              </a:defRPr>
            </a:lvl1pPr>
          </a:lstStyle>
          <a:p>
            <a:pPr/>
            <a:r>
              <a:t>9/10/2023</a:t>
            </a:r>
          </a:p>
        </p:txBody>
      </p:sp>
      <p:sp>
        <p:nvSpPr>
          <p:cNvPr id="192" name="Tijdelijke aanduiding voor dianummer 5"/>
          <p:cNvSpPr txBox="1"/>
          <p:nvPr>
            <p:ph type="sldNum" sz="quarter" idx="2"/>
          </p:nvPr>
        </p:nvSpPr>
        <p:spPr>
          <a:xfrm>
            <a:off x="11095176" y="6404292"/>
            <a:ext cx="258624" cy="2692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93" name="Afbeelding 5" descr="Afbeelding 5"/>
          <p:cNvPicPr>
            <a:picLocks noChangeAspect="1"/>
          </p:cNvPicPr>
          <p:nvPr/>
        </p:nvPicPr>
        <p:blipFill>
          <a:blip r:embed="rId4">
            <a:extLst/>
          </a:blip>
          <a:stretch>
            <a:fillRect/>
          </a:stretch>
        </p:blipFill>
        <p:spPr>
          <a:xfrm>
            <a:off x="3419475" y="6296025"/>
            <a:ext cx="2324100" cy="561975"/>
          </a:xfrm>
          <a:prstGeom prst="rect">
            <a:avLst/>
          </a:prstGeom>
          <a:ln w="12700">
            <a:miter lim="400000"/>
          </a:ln>
        </p:spPr>
      </p:pic>
      <p:pic>
        <p:nvPicPr>
          <p:cNvPr id="194" name="Afbeelding 7" descr="Afbeelding 7"/>
          <p:cNvPicPr>
            <a:picLocks noChangeAspect="1"/>
          </p:cNvPicPr>
          <p:nvPr/>
        </p:nvPicPr>
        <p:blipFill>
          <a:blip r:embed="rId5">
            <a:extLst/>
          </a:blip>
          <a:stretch>
            <a:fillRect/>
          </a:stretch>
        </p:blipFill>
        <p:spPr>
          <a:xfrm>
            <a:off x="7484602" y="5711947"/>
            <a:ext cx="1337596" cy="1049096"/>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Titel 1"/>
          <p:cNvSpPr txBox="1"/>
          <p:nvPr>
            <p:ph type="title"/>
          </p:nvPr>
        </p:nvSpPr>
        <p:spPr>
          <a:xfrm>
            <a:off x="838200" y="365125"/>
            <a:ext cx="10515600" cy="1325563"/>
          </a:xfrm>
          <a:prstGeom prst="rect">
            <a:avLst/>
          </a:prstGeom>
        </p:spPr>
        <p:txBody>
          <a:bodyPr/>
          <a:lstStyle>
            <a:lvl1pPr algn="ctr">
              <a:defRPr b="1">
                <a:latin typeface="Trebuchet MS"/>
                <a:ea typeface="Trebuchet MS"/>
                <a:cs typeface="Trebuchet MS"/>
                <a:sym typeface="Trebuchet MS"/>
              </a:defRPr>
            </a:lvl1pPr>
          </a:lstStyle>
          <a:p>
            <a:pPr/>
            <a:r>
              <a:t>Voorstelling SOS Nuchterheid</a:t>
            </a:r>
          </a:p>
        </p:txBody>
      </p:sp>
      <p:sp>
        <p:nvSpPr>
          <p:cNvPr id="120" name="Tijdelijke aanduiding voor inhoud 2"/>
          <p:cNvSpPr txBox="1"/>
          <p:nvPr>
            <p:ph type="body" idx="1"/>
          </p:nvPr>
        </p:nvSpPr>
        <p:spPr>
          <a:xfrm>
            <a:off x="838200" y="1825625"/>
            <a:ext cx="10515600" cy="4351338"/>
          </a:xfrm>
          <a:prstGeom prst="rect">
            <a:avLst/>
          </a:prstGeom>
        </p:spPr>
        <p:txBody>
          <a:bodyPr/>
          <a:lstStyle/>
          <a:p>
            <a:pPr>
              <a:lnSpc>
                <a:spcPct val="81000"/>
              </a:lnSpc>
              <a:defRPr sz="2300">
                <a:latin typeface="Trebuchet MS"/>
                <a:ea typeface="Trebuchet MS"/>
                <a:cs typeface="Trebuchet MS"/>
                <a:sym typeface="Trebuchet MS"/>
              </a:defRPr>
            </a:pPr>
            <a:r>
              <a:t>SOS Nuchterheid ZelfZorg : bedoeld voor mensen die middelafhankelijk zijn, o.a. alcohol, medicatie, roken, gokken, drugs, enz….</a:t>
            </a:r>
          </a:p>
          <a:p>
            <a:pPr>
              <a:lnSpc>
                <a:spcPct val="81000"/>
              </a:lnSpc>
              <a:defRPr sz="2300">
                <a:latin typeface="Trebuchet MS"/>
                <a:ea typeface="Trebuchet MS"/>
                <a:cs typeface="Trebuchet MS"/>
                <a:sym typeface="Trebuchet MS"/>
              </a:defRPr>
            </a:pPr>
            <a:r>
              <a:t>sosN is officiële vertegenwoordiging in België voor Secular Organisation for Sobriety International (SOS Sobriety).</a:t>
            </a:r>
          </a:p>
          <a:p>
            <a:pPr>
              <a:lnSpc>
                <a:spcPct val="81000"/>
              </a:lnSpc>
              <a:defRPr sz="2300">
                <a:latin typeface="Trebuchet MS"/>
                <a:ea typeface="Trebuchet MS"/>
                <a:cs typeface="Trebuchet MS"/>
                <a:sym typeface="Trebuchet MS"/>
              </a:defRPr>
            </a:pPr>
            <a:r>
              <a:t>Brussel 1997 (Engelstalig – kort bestaan)</a:t>
            </a:r>
          </a:p>
          <a:p>
            <a:pPr>
              <a:lnSpc>
                <a:spcPct val="81000"/>
              </a:lnSpc>
              <a:defRPr sz="2300">
                <a:latin typeface="Trebuchet MS"/>
                <a:ea typeface="Trebuchet MS"/>
                <a:cs typeface="Trebuchet MS"/>
                <a:sym typeface="Trebuchet MS"/>
              </a:defRPr>
            </a:pPr>
            <a:r>
              <a:t>Leuven 1998 – feitelijke vereniging</a:t>
            </a:r>
          </a:p>
          <a:p>
            <a:pPr>
              <a:lnSpc>
                <a:spcPct val="81000"/>
              </a:lnSpc>
              <a:defRPr sz="2300">
                <a:latin typeface="Trebuchet MS"/>
                <a:ea typeface="Trebuchet MS"/>
                <a:cs typeface="Trebuchet MS"/>
                <a:sym typeface="Trebuchet MS"/>
              </a:defRPr>
            </a:pPr>
            <a:r>
              <a:t>Contacten Jim Christopher, Los Angeles, USA</a:t>
            </a:r>
          </a:p>
          <a:p>
            <a:pPr>
              <a:lnSpc>
                <a:spcPct val="81000"/>
              </a:lnSpc>
              <a:defRPr sz="2300">
                <a:latin typeface="Trebuchet MS"/>
                <a:ea typeface="Trebuchet MS"/>
                <a:cs typeface="Trebuchet MS"/>
                <a:sym typeface="Trebuchet MS"/>
              </a:defRPr>
            </a:pPr>
            <a:r>
              <a:t>“Nuchterheidsprioriteit”</a:t>
            </a:r>
          </a:p>
          <a:p>
            <a:pPr>
              <a:lnSpc>
                <a:spcPct val="81000"/>
              </a:lnSpc>
              <a:defRPr sz="2300">
                <a:latin typeface="Trebuchet MS"/>
                <a:ea typeface="Trebuchet MS"/>
                <a:cs typeface="Trebuchet MS"/>
                <a:sym typeface="Trebuchet MS"/>
              </a:defRPr>
            </a:pPr>
            <a:r>
              <a:t>VZW structuur in juni 2002</a:t>
            </a:r>
          </a:p>
          <a:p>
            <a:pPr>
              <a:lnSpc>
                <a:spcPct val="81000"/>
              </a:lnSpc>
              <a:defRPr sz="2300">
                <a:latin typeface="Trebuchet MS"/>
                <a:ea typeface="Trebuchet MS"/>
                <a:cs typeface="Trebuchet MS"/>
                <a:sym typeface="Trebuchet MS"/>
              </a:defRPr>
            </a:pPr>
            <a:r>
              <a:t>Lidvereniging UVV in 2004 </a:t>
            </a:r>
          </a:p>
          <a:p>
            <a:pPr>
              <a:lnSpc>
                <a:spcPct val="81000"/>
              </a:lnSpc>
              <a:defRPr sz="2300">
                <a:latin typeface="Trebuchet MS"/>
                <a:ea typeface="Trebuchet MS"/>
                <a:cs typeface="Trebuchet MS"/>
                <a:sym typeface="Trebuchet MS"/>
              </a:defRPr>
            </a:pPr>
            <a:r>
              <a:t>Lid van VAD in 2007</a:t>
            </a:r>
          </a:p>
        </p:txBody>
      </p:sp>
      <p:sp>
        <p:nvSpPr>
          <p:cNvPr id="121" name="Tijdelijke aanduiding voor datum 3"/>
          <p:cNvSpPr txBox="1"/>
          <p:nvPr/>
        </p:nvSpPr>
        <p:spPr>
          <a:xfrm>
            <a:off x="838200" y="6404292"/>
            <a:ext cx="2743200" cy="2692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1200">
                <a:solidFill>
                  <a:srgbClr val="888888"/>
                </a:solidFill>
              </a:defRPr>
            </a:lvl1pPr>
          </a:lstStyle>
          <a:p>
            <a:pPr/>
            <a:r>
              <a:t>9/10/2023</a:t>
            </a:r>
          </a:p>
        </p:txBody>
      </p:sp>
      <p:sp>
        <p:nvSpPr>
          <p:cNvPr id="122" name="Tijdelijke aanduiding voor dianummer 5"/>
          <p:cNvSpPr txBox="1"/>
          <p:nvPr>
            <p:ph type="sldNum" sz="quarter" idx="2"/>
          </p:nvPr>
        </p:nvSpPr>
        <p:spPr>
          <a:xfrm>
            <a:off x="11172418" y="6404292"/>
            <a:ext cx="181383" cy="2692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23" name="Afbeelding 5" descr="Afbeelding 5"/>
          <p:cNvPicPr>
            <a:picLocks noChangeAspect="1"/>
          </p:cNvPicPr>
          <p:nvPr/>
        </p:nvPicPr>
        <p:blipFill>
          <a:blip r:embed="rId2">
            <a:extLst/>
          </a:blip>
          <a:stretch>
            <a:fillRect/>
          </a:stretch>
        </p:blipFill>
        <p:spPr>
          <a:xfrm>
            <a:off x="3419475" y="6296025"/>
            <a:ext cx="2324100" cy="561975"/>
          </a:xfrm>
          <a:prstGeom prst="rect">
            <a:avLst/>
          </a:prstGeom>
          <a:ln w="12700">
            <a:miter lim="400000"/>
          </a:ln>
        </p:spPr>
      </p:pic>
      <p:pic>
        <p:nvPicPr>
          <p:cNvPr id="124" name="Afbeelding 7" descr="Afbeelding 7"/>
          <p:cNvPicPr>
            <a:picLocks noChangeAspect="1"/>
          </p:cNvPicPr>
          <p:nvPr/>
        </p:nvPicPr>
        <p:blipFill>
          <a:blip r:embed="rId3">
            <a:extLst/>
          </a:blip>
          <a:stretch>
            <a:fillRect/>
          </a:stretch>
        </p:blipFill>
        <p:spPr>
          <a:xfrm>
            <a:off x="7484602" y="5711947"/>
            <a:ext cx="1337596" cy="1049096"/>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Titel 1"/>
          <p:cNvSpPr txBox="1"/>
          <p:nvPr>
            <p:ph type="title"/>
          </p:nvPr>
        </p:nvSpPr>
        <p:spPr>
          <a:xfrm>
            <a:off x="838200" y="365125"/>
            <a:ext cx="10515600" cy="821125"/>
          </a:xfrm>
          <a:prstGeom prst="rect">
            <a:avLst/>
          </a:prstGeom>
        </p:spPr>
        <p:txBody>
          <a:bodyPr/>
          <a:lstStyle>
            <a:lvl1pPr algn="ctr">
              <a:defRPr b="1">
                <a:latin typeface="Trebuchet MS"/>
                <a:ea typeface="Trebuchet MS"/>
                <a:cs typeface="Trebuchet MS"/>
                <a:sym typeface="Trebuchet MS"/>
              </a:defRPr>
            </a:lvl1pPr>
          </a:lstStyle>
          <a:p>
            <a:pPr/>
            <a:r>
              <a:t>iZZa</a:t>
            </a:r>
          </a:p>
        </p:txBody>
      </p:sp>
      <p:sp>
        <p:nvSpPr>
          <p:cNvPr id="127" name="Tijdelijke aanduiding voor inhoud 2"/>
          <p:cNvSpPr txBox="1"/>
          <p:nvPr>
            <p:ph type="body" idx="1"/>
          </p:nvPr>
        </p:nvSpPr>
        <p:spPr>
          <a:xfrm>
            <a:off x="838200" y="1246575"/>
            <a:ext cx="10515600" cy="4930388"/>
          </a:xfrm>
          <a:prstGeom prst="rect">
            <a:avLst/>
          </a:prstGeom>
        </p:spPr>
        <p:txBody>
          <a:bodyPr/>
          <a:lstStyle/>
          <a:p>
            <a:pPr>
              <a:lnSpc>
                <a:spcPct val="81000"/>
              </a:lnSpc>
              <a:defRPr sz="2900">
                <a:latin typeface="Trebuchet MS"/>
                <a:ea typeface="Trebuchet MS"/>
                <a:cs typeface="Trebuchet MS"/>
                <a:sym typeface="Trebuchet MS"/>
              </a:defRPr>
            </a:pPr>
            <a:r>
              <a:t>iZZa’s (individuele ZelfZorg aanspreekpunten)</a:t>
            </a:r>
            <a:endParaRPr sz="2500"/>
          </a:p>
          <a:p>
            <a:pPr>
              <a:lnSpc>
                <a:spcPct val="81000"/>
              </a:lnSpc>
              <a:defRPr sz="3200">
                <a:latin typeface="Trebuchet MS"/>
                <a:ea typeface="Trebuchet MS"/>
                <a:cs typeface="Trebuchet MS"/>
                <a:sym typeface="Trebuchet MS"/>
              </a:defRPr>
            </a:pPr>
          </a:p>
          <a:p>
            <a:pPr>
              <a:lnSpc>
                <a:spcPct val="81000"/>
              </a:lnSpc>
              <a:defRPr sz="2900">
                <a:latin typeface="Trebuchet MS"/>
                <a:ea typeface="Trebuchet MS"/>
                <a:cs typeface="Trebuchet MS"/>
                <a:sym typeface="Trebuchet MS"/>
              </a:defRPr>
            </a:pPr>
            <a:r>
              <a:t>Vlaanderen en Brussels Hoofdstedelijk Gewest</a:t>
            </a:r>
            <a:endParaRPr sz="2500"/>
          </a:p>
          <a:p>
            <a:pPr>
              <a:lnSpc>
                <a:spcPct val="81000"/>
              </a:lnSpc>
              <a:defRPr sz="3200">
                <a:latin typeface="Trebuchet MS"/>
                <a:ea typeface="Trebuchet MS"/>
                <a:cs typeface="Trebuchet MS"/>
                <a:sym typeface="Trebuchet MS"/>
              </a:defRPr>
            </a:pPr>
          </a:p>
          <a:p>
            <a:pPr>
              <a:lnSpc>
                <a:spcPct val="81000"/>
              </a:lnSpc>
              <a:defRPr sz="2900">
                <a:latin typeface="Trebuchet MS"/>
                <a:ea typeface="Trebuchet MS"/>
                <a:cs typeface="Trebuchet MS"/>
                <a:sym typeface="Trebuchet MS"/>
              </a:defRPr>
            </a:pPr>
            <a:r>
              <a:t>Oostende, Brugge, Kortrijk, Gent, Sint-Niklaas, Zottegem, Oudenaarde, Aalst, Antwerpen, Mechelen, Turnhout, Zoersel, Leuven, Tienen, Hasselt, Genk, Lanaken, Brussel en Jette</a:t>
            </a:r>
            <a:endParaRPr sz="2500"/>
          </a:p>
          <a:p>
            <a:pPr>
              <a:lnSpc>
                <a:spcPct val="81000"/>
              </a:lnSpc>
              <a:defRPr sz="3200">
                <a:latin typeface="Trebuchet MS"/>
                <a:ea typeface="Trebuchet MS"/>
                <a:cs typeface="Trebuchet MS"/>
                <a:sym typeface="Trebuchet MS"/>
              </a:defRPr>
            </a:pPr>
          </a:p>
          <a:p>
            <a:pPr>
              <a:lnSpc>
                <a:spcPct val="81000"/>
              </a:lnSpc>
              <a:defRPr sz="2900">
                <a:latin typeface="Trebuchet MS"/>
                <a:ea typeface="Trebuchet MS"/>
                <a:cs typeface="Trebuchet MS"/>
                <a:sym typeface="Trebuchet MS"/>
              </a:defRPr>
            </a:pPr>
            <a:r>
              <a:t>Telefonisch aanspreekpunt voor partners, familieleden en vrienden</a:t>
            </a:r>
          </a:p>
        </p:txBody>
      </p:sp>
      <p:sp>
        <p:nvSpPr>
          <p:cNvPr id="128" name="Tijdelijke aanduiding voor datum 3"/>
          <p:cNvSpPr txBox="1"/>
          <p:nvPr/>
        </p:nvSpPr>
        <p:spPr>
          <a:xfrm>
            <a:off x="838200" y="6404292"/>
            <a:ext cx="2743200" cy="2692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1200">
                <a:solidFill>
                  <a:srgbClr val="888888"/>
                </a:solidFill>
              </a:defRPr>
            </a:lvl1pPr>
          </a:lstStyle>
          <a:p>
            <a:pPr/>
            <a:r>
              <a:t>9/10/2023</a:t>
            </a:r>
          </a:p>
        </p:txBody>
      </p:sp>
      <p:sp>
        <p:nvSpPr>
          <p:cNvPr id="129" name="Tijdelijke aanduiding voor dianummer 5"/>
          <p:cNvSpPr txBox="1"/>
          <p:nvPr>
            <p:ph type="sldNum" sz="quarter" idx="2"/>
          </p:nvPr>
        </p:nvSpPr>
        <p:spPr>
          <a:xfrm>
            <a:off x="11172418" y="6404292"/>
            <a:ext cx="181383" cy="2692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30" name="Afbeelding 5" descr="Afbeelding 5"/>
          <p:cNvPicPr>
            <a:picLocks noChangeAspect="1"/>
          </p:cNvPicPr>
          <p:nvPr/>
        </p:nvPicPr>
        <p:blipFill>
          <a:blip r:embed="rId2">
            <a:extLst/>
          </a:blip>
          <a:stretch>
            <a:fillRect/>
          </a:stretch>
        </p:blipFill>
        <p:spPr>
          <a:xfrm>
            <a:off x="3419475" y="6296025"/>
            <a:ext cx="2324100" cy="561975"/>
          </a:xfrm>
          <a:prstGeom prst="rect">
            <a:avLst/>
          </a:prstGeom>
          <a:ln w="12700">
            <a:miter lim="400000"/>
          </a:ln>
        </p:spPr>
      </p:pic>
      <p:pic>
        <p:nvPicPr>
          <p:cNvPr id="131" name="Afbeelding 7" descr="Afbeelding 7"/>
          <p:cNvPicPr>
            <a:picLocks noChangeAspect="1"/>
          </p:cNvPicPr>
          <p:nvPr/>
        </p:nvPicPr>
        <p:blipFill>
          <a:blip r:embed="rId3">
            <a:extLst/>
          </a:blip>
          <a:stretch>
            <a:fillRect/>
          </a:stretch>
        </p:blipFill>
        <p:spPr>
          <a:xfrm>
            <a:off x="7484602" y="5711947"/>
            <a:ext cx="1337596" cy="1049096"/>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Titel 1"/>
          <p:cNvSpPr txBox="1"/>
          <p:nvPr>
            <p:ph type="title"/>
          </p:nvPr>
        </p:nvSpPr>
        <p:spPr>
          <a:xfrm>
            <a:off x="838200" y="365125"/>
            <a:ext cx="10515600" cy="1325563"/>
          </a:xfrm>
          <a:prstGeom prst="rect">
            <a:avLst/>
          </a:prstGeom>
        </p:spPr>
        <p:txBody>
          <a:bodyPr/>
          <a:lstStyle>
            <a:lvl1pPr algn="ctr">
              <a:defRPr b="1">
                <a:latin typeface="Trebuchet MS"/>
                <a:ea typeface="Trebuchet MS"/>
                <a:cs typeface="Trebuchet MS"/>
                <a:sym typeface="Trebuchet MS"/>
              </a:defRPr>
            </a:lvl1pPr>
          </a:lstStyle>
          <a:p>
            <a:pPr/>
            <a:r>
              <a:t>Individueel ZelfZorgsysteem</a:t>
            </a:r>
          </a:p>
        </p:txBody>
      </p:sp>
      <p:sp>
        <p:nvSpPr>
          <p:cNvPr id="134" name="Tijdelijke aanduiding voor inhoud 2"/>
          <p:cNvSpPr txBox="1"/>
          <p:nvPr>
            <p:ph type="body" idx="1"/>
          </p:nvPr>
        </p:nvSpPr>
        <p:spPr>
          <a:xfrm>
            <a:off x="838200" y="1825625"/>
            <a:ext cx="10515600" cy="4351338"/>
          </a:xfrm>
          <a:prstGeom prst="rect">
            <a:avLst/>
          </a:prstGeom>
        </p:spPr>
        <p:txBody>
          <a:bodyPr/>
          <a:lstStyle/>
          <a:p>
            <a:pPr>
              <a:defRPr>
                <a:latin typeface="Trebuchet MS"/>
                <a:ea typeface="Trebuchet MS"/>
                <a:cs typeface="Trebuchet MS"/>
                <a:sym typeface="Trebuchet MS"/>
              </a:defRPr>
            </a:pPr>
            <a:r>
              <a:t>Op maat van de deelnemers</a:t>
            </a:r>
          </a:p>
          <a:p>
            <a:pPr>
              <a:defRPr>
                <a:latin typeface="Trebuchet MS"/>
                <a:ea typeface="Trebuchet MS"/>
                <a:cs typeface="Trebuchet MS"/>
                <a:sym typeface="Trebuchet MS"/>
              </a:defRPr>
            </a:pPr>
            <a:r>
              <a:t>Laagdrempelig</a:t>
            </a:r>
          </a:p>
          <a:p>
            <a:pPr>
              <a:defRPr>
                <a:latin typeface="Trebuchet MS"/>
                <a:ea typeface="Trebuchet MS"/>
                <a:cs typeface="Trebuchet MS"/>
                <a:sym typeface="Trebuchet MS"/>
              </a:defRPr>
            </a:pPr>
            <a:r>
              <a:t>Anoniem en discreet omtrent de deelnemers en hun problematiek</a:t>
            </a:r>
          </a:p>
          <a:p>
            <a:pPr>
              <a:defRPr>
                <a:latin typeface="Trebuchet MS"/>
                <a:ea typeface="Trebuchet MS"/>
                <a:cs typeface="Trebuchet MS"/>
                <a:sym typeface="Trebuchet MS"/>
              </a:defRPr>
            </a:pPr>
            <a:r>
              <a:t>Seculier</a:t>
            </a:r>
          </a:p>
          <a:p>
            <a:pPr>
              <a:defRPr>
                <a:latin typeface="Trebuchet MS"/>
                <a:ea typeface="Trebuchet MS"/>
                <a:cs typeface="Trebuchet MS"/>
                <a:sym typeface="Trebuchet MS"/>
              </a:defRPr>
            </a:pPr>
            <a:r>
              <a:t>Ondogmatisch</a:t>
            </a:r>
          </a:p>
          <a:p>
            <a:pPr>
              <a:defRPr>
                <a:latin typeface="Trebuchet MS"/>
                <a:ea typeface="Trebuchet MS"/>
                <a:cs typeface="Trebuchet MS"/>
                <a:sym typeface="Trebuchet MS"/>
              </a:defRPr>
            </a:pPr>
            <a:r>
              <a:t>Pluralistisch naar deelnemers toe</a:t>
            </a:r>
          </a:p>
          <a:p>
            <a:pPr>
              <a:defRPr>
                <a:latin typeface="Trebuchet MS"/>
                <a:ea typeface="Trebuchet MS"/>
                <a:cs typeface="Trebuchet MS"/>
                <a:sym typeface="Trebuchet MS"/>
              </a:defRPr>
            </a:pPr>
            <a:r>
              <a:t>Respect voor persoonlijke levensbeschouwing</a:t>
            </a:r>
          </a:p>
        </p:txBody>
      </p:sp>
      <p:sp>
        <p:nvSpPr>
          <p:cNvPr id="135" name="Tijdelijke aanduiding voor datum 3"/>
          <p:cNvSpPr txBox="1"/>
          <p:nvPr/>
        </p:nvSpPr>
        <p:spPr>
          <a:xfrm>
            <a:off x="838200" y="6404292"/>
            <a:ext cx="2743200" cy="2692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1200">
                <a:solidFill>
                  <a:srgbClr val="888888"/>
                </a:solidFill>
              </a:defRPr>
            </a:lvl1pPr>
          </a:lstStyle>
          <a:p>
            <a:pPr/>
            <a:r>
              <a:t>9/10/2023</a:t>
            </a:r>
          </a:p>
        </p:txBody>
      </p:sp>
      <p:sp>
        <p:nvSpPr>
          <p:cNvPr id="136" name="Tijdelijke aanduiding voor dianummer 5"/>
          <p:cNvSpPr txBox="1"/>
          <p:nvPr>
            <p:ph type="sldNum" sz="quarter" idx="2"/>
          </p:nvPr>
        </p:nvSpPr>
        <p:spPr>
          <a:xfrm>
            <a:off x="11172418" y="6404292"/>
            <a:ext cx="181383" cy="2692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37" name="Afbeelding 5" descr="Afbeelding 5"/>
          <p:cNvPicPr>
            <a:picLocks noChangeAspect="1"/>
          </p:cNvPicPr>
          <p:nvPr/>
        </p:nvPicPr>
        <p:blipFill>
          <a:blip r:embed="rId2">
            <a:extLst/>
          </a:blip>
          <a:stretch>
            <a:fillRect/>
          </a:stretch>
        </p:blipFill>
        <p:spPr>
          <a:xfrm>
            <a:off x="3419475" y="6296025"/>
            <a:ext cx="2324100" cy="561975"/>
          </a:xfrm>
          <a:prstGeom prst="rect">
            <a:avLst/>
          </a:prstGeom>
          <a:ln w="12700">
            <a:miter lim="400000"/>
          </a:ln>
        </p:spPr>
      </p:pic>
      <p:pic>
        <p:nvPicPr>
          <p:cNvPr id="138" name="Afbeelding 7" descr="Afbeelding 7"/>
          <p:cNvPicPr>
            <a:picLocks noChangeAspect="1"/>
          </p:cNvPicPr>
          <p:nvPr/>
        </p:nvPicPr>
        <p:blipFill>
          <a:blip r:embed="rId3">
            <a:extLst/>
          </a:blip>
          <a:stretch>
            <a:fillRect/>
          </a:stretch>
        </p:blipFill>
        <p:spPr>
          <a:xfrm>
            <a:off x="7484602" y="5711947"/>
            <a:ext cx="1337596" cy="1049096"/>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Titel 1"/>
          <p:cNvSpPr txBox="1"/>
          <p:nvPr>
            <p:ph type="title"/>
          </p:nvPr>
        </p:nvSpPr>
        <p:spPr>
          <a:xfrm>
            <a:off x="838200" y="365125"/>
            <a:ext cx="10515600" cy="1325563"/>
          </a:xfrm>
          <a:prstGeom prst="rect">
            <a:avLst/>
          </a:prstGeom>
        </p:spPr>
        <p:txBody>
          <a:bodyPr/>
          <a:lstStyle>
            <a:lvl1pPr algn="ctr">
              <a:defRPr b="1">
                <a:latin typeface="Trebuchet MS"/>
                <a:ea typeface="Trebuchet MS"/>
                <a:cs typeface="Trebuchet MS"/>
                <a:sym typeface="Trebuchet MS"/>
              </a:defRPr>
            </a:lvl1pPr>
          </a:lstStyle>
          <a:p>
            <a:pPr/>
            <a:r>
              <a:t>Vrijzinnig Humanistisch</a:t>
            </a:r>
          </a:p>
        </p:txBody>
      </p:sp>
      <p:sp>
        <p:nvSpPr>
          <p:cNvPr id="141" name="Tijdelijke aanduiding voor inhoud 2"/>
          <p:cNvSpPr txBox="1"/>
          <p:nvPr>
            <p:ph type="body" idx="1"/>
          </p:nvPr>
        </p:nvSpPr>
        <p:spPr>
          <a:xfrm>
            <a:off x="838200" y="1482811"/>
            <a:ext cx="10515600" cy="4349578"/>
          </a:xfrm>
          <a:prstGeom prst="rect">
            <a:avLst/>
          </a:prstGeom>
        </p:spPr>
        <p:txBody>
          <a:bodyPr/>
          <a:lstStyle/>
          <a:p>
            <a:pPr>
              <a:lnSpc>
                <a:spcPct val="72000"/>
              </a:lnSpc>
              <a:defRPr sz="2500">
                <a:latin typeface="Trebuchet MS"/>
                <a:ea typeface="Trebuchet MS"/>
                <a:cs typeface="Trebuchet MS"/>
                <a:sym typeface="Trebuchet MS"/>
              </a:defRPr>
            </a:pPr>
            <a:r>
              <a:t>Individu staat centraal</a:t>
            </a:r>
          </a:p>
          <a:p>
            <a:pPr>
              <a:lnSpc>
                <a:spcPct val="72000"/>
              </a:lnSpc>
              <a:defRPr sz="2500">
                <a:latin typeface="Trebuchet MS"/>
                <a:ea typeface="Trebuchet MS"/>
                <a:cs typeface="Trebuchet MS"/>
                <a:sym typeface="Trebuchet MS"/>
              </a:defRPr>
            </a:pPr>
            <a:r>
              <a:t>Iedere mens is uniek, enig in zijn soort</a:t>
            </a:r>
          </a:p>
          <a:p>
            <a:pPr>
              <a:lnSpc>
                <a:spcPct val="72000"/>
              </a:lnSpc>
              <a:defRPr sz="2500">
                <a:latin typeface="Trebuchet MS"/>
                <a:ea typeface="Trebuchet MS"/>
                <a:cs typeface="Trebuchet MS"/>
                <a:sym typeface="Trebuchet MS"/>
              </a:defRPr>
            </a:pPr>
            <a:r>
              <a:t>Zelf bekwaam levensdoelen te kiezen en de manier om deze te bereiken</a:t>
            </a:r>
          </a:p>
          <a:p>
            <a:pPr>
              <a:lnSpc>
                <a:spcPct val="72000"/>
              </a:lnSpc>
              <a:defRPr sz="2500">
                <a:latin typeface="Trebuchet MS"/>
                <a:ea typeface="Trebuchet MS"/>
                <a:cs typeface="Trebuchet MS"/>
                <a:sym typeface="Trebuchet MS"/>
              </a:defRPr>
            </a:pPr>
            <a:r>
              <a:t>Inzicht krijgen in zich zelf</a:t>
            </a:r>
          </a:p>
          <a:p>
            <a:pPr>
              <a:lnSpc>
                <a:spcPct val="72000"/>
              </a:lnSpc>
              <a:defRPr sz="2500">
                <a:latin typeface="Trebuchet MS"/>
                <a:ea typeface="Trebuchet MS"/>
                <a:cs typeface="Trebuchet MS"/>
                <a:sym typeface="Trebuchet MS"/>
              </a:defRPr>
            </a:pPr>
            <a:r>
              <a:t>Geen programma</a:t>
            </a:r>
          </a:p>
          <a:p>
            <a:pPr>
              <a:lnSpc>
                <a:spcPct val="72000"/>
              </a:lnSpc>
              <a:defRPr sz="2500">
                <a:latin typeface="Trebuchet MS"/>
                <a:ea typeface="Trebuchet MS"/>
                <a:cs typeface="Trebuchet MS"/>
                <a:sym typeface="Trebuchet MS"/>
              </a:defRPr>
            </a:pPr>
            <a:r>
              <a:t>Eigen, individueel programma</a:t>
            </a:r>
          </a:p>
          <a:p>
            <a:pPr>
              <a:lnSpc>
                <a:spcPct val="72000"/>
              </a:lnSpc>
              <a:defRPr sz="2500">
                <a:latin typeface="Trebuchet MS"/>
                <a:ea typeface="Trebuchet MS"/>
                <a:cs typeface="Trebuchet MS"/>
                <a:sym typeface="Trebuchet MS"/>
              </a:defRPr>
            </a:pPr>
            <a:r>
              <a:t>Maatpak</a:t>
            </a:r>
          </a:p>
          <a:p>
            <a:pPr>
              <a:lnSpc>
                <a:spcPct val="72000"/>
              </a:lnSpc>
              <a:defRPr sz="2500">
                <a:latin typeface="Trebuchet MS"/>
                <a:ea typeface="Trebuchet MS"/>
                <a:cs typeface="Trebuchet MS"/>
                <a:sym typeface="Trebuchet MS"/>
              </a:defRPr>
            </a:pPr>
            <a:r>
              <a:t>ZelfZorg in plaats van zelfhulp</a:t>
            </a:r>
          </a:p>
          <a:p>
            <a:pPr>
              <a:lnSpc>
                <a:spcPct val="72000"/>
              </a:lnSpc>
              <a:defRPr sz="2500">
                <a:latin typeface="Trebuchet MS"/>
                <a:ea typeface="Trebuchet MS"/>
                <a:cs typeface="Trebuchet MS"/>
                <a:sym typeface="Trebuchet MS"/>
              </a:defRPr>
            </a:pPr>
            <a:r>
              <a:t>Complete aanpak van de persoonlijke verslavingsproblematiek</a:t>
            </a:r>
          </a:p>
          <a:p>
            <a:pPr>
              <a:lnSpc>
                <a:spcPct val="72000"/>
              </a:lnSpc>
              <a:defRPr sz="2500">
                <a:latin typeface="Trebuchet MS"/>
                <a:ea typeface="Trebuchet MS"/>
                <a:cs typeface="Trebuchet MS"/>
                <a:sym typeface="Trebuchet MS"/>
              </a:defRPr>
            </a:pPr>
            <a:r>
              <a:t>‘Actief handelen’ in tegenstelling tot ‘Passief ondergaan’</a:t>
            </a:r>
          </a:p>
        </p:txBody>
      </p:sp>
      <p:sp>
        <p:nvSpPr>
          <p:cNvPr id="142" name="Tijdelijke aanduiding voor datum 3"/>
          <p:cNvSpPr txBox="1"/>
          <p:nvPr/>
        </p:nvSpPr>
        <p:spPr>
          <a:xfrm>
            <a:off x="838200" y="6404292"/>
            <a:ext cx="2743200" cy="2692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1200">
                <a:solidFill>
                  <a:srgbClr val="888888"/>
                </a:solidFill>
              </a:defRPr>
            </a:lvl1pPr>
          </a:lstStyle>
          <a:p>
            <a:pPr/>
            <a:r>
              <a:t>9/10/2023</a:t>
            </a:r>
          </a:p>
        </p:txBody>
      </p:sp>
      <p:sp>
        <p:nvSpPr>
          <p:cNvPr id="143" name="Tijdelijke aanduiding voor dianummer 5"/>
          <p:cNvSpPr txBox="1"/>
          <p:nvPr>
            <p:ph type="sldNum" sz="quarter" idx="2"/>
          </p:nvPr>
        </p:nvSpPr>
        <p:spPr>
          <a:xfrm>
            <a:off x="11172418" y="6404292"/>
            <a:ext cx="181383" cy="2692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44" name="Afbeelding 5" descr="Afbeelding 5"/>
          <p:cNvPicPr>
            <a:picLocks noChangeAspect="1"/>
          </p:cNvPicPr>
          <p:nvPr/>
        </p:nvPicPr>
        <p:blipFill>
          <a:blip r:embed="rId2">
            <a:extLst/>
          </a:blip>
          <a:stretch>
            <a:fillRect/>
          </a:stretch>
        </p:blipFill>
        <p:spPr>
          <a:xfrm>
            <a:off x="3419475" y="6296025"/>
            <a:ext cx="2324100" cy="561975"/>
          </a:xfrm>
          <a:prstGeom prst="rect">
            <a:avLst/>
          </a:prstGeom>
          <a:ln w="12700">
            <a:miter lim="400000"/>
          </a:ln>
        </p:spPr>
      </p:pic>
      <p:pic>
        <p:nvPicPr>
          <p:cNvPr id="145" name="Afbeelding 7" descr="Afbeelding 7"/>
          <p:cNvPicPr>
            <a:picLocks noChangeAspect="1"/>
          </p:cNvPicPr>
          <p:nvPr/>
        </p:nvPicPr>
        <p:blipFill>
          <a:blip r:embed="rId3">
            <a:extLst/>
          </a:blip>
          <a:stretch>
            <a:fillRect/>
          </a:stretch>
        </p:blipFill>
        <p:spPr>
          <a:xfrm>
            <a:off x="7484602" y="5711947"/>
            <a:ext cx="1337596" cy="1049096"/>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Titel 1"/>
          <p:cNvSpPr txBox="1"/>
          <p:nvPr>
            <p:ph type="title"/>
          </p:nvPr>
        </p:nvSpPr>
        <p:spPr>
          <a:xfrm>
            <a:off x="838200" y="365125"/>
            <a:ext cx="10515600" cy="1325563"/>
          </a:xfrm>
          <a:prstGeom prst="rect">
            <a:avLst/>
          </a:prstGeom>
        </p:spPr>
        <p:txBody>
          <a:bodyPr/>
          <a:lstStyle>
            <a:lvl1pPr algn="ctr">
              <a:defRPr b="1">
                <a:latin typeface="Trebuchet MS"/>
                <a:ea typeface="Trebuchet MS"/>
                <a:cs typeface="Trebuchet MS"/>
                <a:sym typeface="Trebuchet MS"/>
              </a:defRPr>
            </a:lvl1pPr>
          </a:lstStyle>
          <a:p>
            <a:pPr/>
            <a:r>
              <a:t>sosN onderstreept</a:t>
            </a:r>
          </a:p>
        </p:txBody>
      </p:sp>
      <p:sp>
        <p:nvSpPr>
          <p:cNvPr id="148" name="Tijdelijke aanduiding voor inhoud 2"/>
          <p:cNvSpPr txBox="1"/>
          <p:nvPr>
            <p:ph type="body" idx="1"/>
          </p:nvPr>
        </p:nvSpPr>
        <p:spPr>
          <a:xfrm>
            <a:off x="838200" y="1825625"/>
            <a:ext cx="10515600" cy="4351338"/>
          </a:xfrm>
          <a:prstGeom prst="rect">
            <a:avLst/>
          </a:prstGeom>
        </p:spPr>
        <p:txBody>
          <a:bodyPr/>
          <a:lstStyle/>
          <a:p>
            <a:pPr>
              <a:defRPr>
                <a:latin typeface="Trebuchet MS"/>
                <a:ea typeface="Trebuchet MS"/>
                <a:cs typeface="Trebuchet MS"/>
                <a:sym typeface="Trebuchet MS"/>
              </a:defRPr>
            </a:pPr>
            <a:r>
              <a:t>het belang van professionele begeleiding in alle fasen van een proces dat moet leiden tot nuchterheidsopbouw, consolidatie en nazorg</a:t>
            </a:r>
          </a:p>
          <a:p>
            <a:pPr>
              <a:defRPr>
                <a:latin typeface="Trebuchet MS"/>
                <a:ea typeface="Trebuchet MS"/>
                <a:cs typeface="Trebuchet MS"/>
                <a:sym typeface="Trebuchet MS"/>
              </a:defRPr>
            </a:pPr>
            <a:r>
              <a:t>dat we ons beperken tot zelfzorg en stellen ons uitdrukkelijk niet in de plaats van professionele begeleiding</a:t>
            </a:r>
          </a:p>
          <a:p>
            <a:pPr>
              <a:defRPr>
                <a:latin typeface="Trebuchet MS"/>
                <a:ea typeface="Trebuchet MS"/>
                <a:cs typeface="Trebuchet MS"/>
                <a:sym typeface="Trebuchet MS"/>
              </a:defRPr>
            </a:pPr>
            <a:r>
              <a:t>dat we een aanzet tot inschakelen van professionele begeleiding kunnen zijn of een aanvulling van reeds bestaande professionele begeleiding</a:t>
            </a:r>
          </a:p>
        </p:txBody>
      </p:sp>
      <p:sp>
        <p:nvSpPr>
          <p:cNvPr id="149" name="Tijdelijke aanduiding voor datum 3"/>
          <p:cNvSpPr txBox="1"/>
          <p:nvPr/>
        </p:nvSpPr>
        <p:spPr>
          <a:xfrm>
            <a:off x="838200" y="6404292"/>
            <a:ext cx="2743200" cy="2692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1200">
                <a:solidFill>
                  <a:srgbClr val="888888"/>
                </a:solidFill>
              </a:defRPr>
            </a:lvl1pPr>
          </a:lstStyle>
          <a:p>
            <a:pPr/>
            <a:r>
              <a:t>9/10/2023</a:t>
            </a:r>
          </a:p>
        </p:txBody>
      </p:sp>
      <p:sp>
        <p:nvSpPr>
          <p:cNvPr id="150" name="Tijdelijke aanduiding voor dianummer 5"/>
          <p:cNvSpPr txBox="1"/>
          <p:nvPr>
            <p:ph type="sldNum" sz="quarter" idx="2"/>
          </p:nvPr>
        </p:nvSpPr>
        <p:spPr>
          <a:xfrm>
            <a:off x="11172418" y="6404292"/>
            <a:ext cx="181383" cy="2692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51" name="Afbeelding 5" descr="Afbeelding 5"/>
          <p:cNvPicPr>
            <a:picLocks noChangeAspect="1"/>
          </p:cNvPicPr>
          <p:nvPr/>
        </p:nvPicPr>
        <p:blipFill>
          <a:blip r:embed="rId2">
            <a:extLst/>
          </a:blip>
          <a:stretch>
            <a:fillRect/>
          </a:stretch>
        </p:blipFill>
        <p:spPr>
          <a:xfrm>
            <a:off x="3419475" y="6296025"/>
            <a:ext cx="2324100" cy="561975"/>
          </a:xfrm>
          <a:prstGeom prst="rect">
            <a:avLst/>
          </a:prstGeom>
          <a:ln w="12700">
            <a:miter lim="400000"/>
          </a:ln>
        </p:spPr>
      </p:pic>
      <p:pic>
        <p:nvPicPr>
          <p:cNvPr id="152" name="Afbeelding 7" descr="Afbeelding 7"/>
          <p:cNvPicPr>
            <a:picLocks noChangeAspect="1"/>
          </p:cNvPicPr>
          <p:nvPr/>
        </p:nvPicPr>
        <p:blipFill>
          <a:blip r:embed="rId3">
            <a:extLst/>
          </a:blip>
          <a:stretch>
            <a:fillRect/>
          </a:stretch>
        </p:blipFill>
        <p:spPr>
          <a:xfrm>
            <a:off x="7484602" y="5711947"/>
            <a:ext cx="1337596" cy="1049096"/>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4" name="Titel 1"/>
          <p:cNvSpPr txBox="1"/>
          <p:nvPr>
            <p:ph type="title"/>
          </p:nvPr>
        </p:nvSpPr>
        <p:spPr>
          <a:xfrm>
            <a:off x="838200" y="365125"/>
            <a:ext cx="10515600" cy="1325563"/>
          </a:xfrm>
          <a:prstGeom prst="rect">
            <a:avLst/>
          </a:prstGeom>
        </p:spPr>
        <p:txBody>
          <a:bodyPr/>
          <a:lstStyle>
            <a:lvl1pPr algn="ctr">
              <a:defRPr b="1">
                <a:latin typeface="Trebuchet MS"/>
                <a:ea typeface="Trebuchet MS"/>
                <a:cs typeface="Trebuchet MS"/>
                <a:sym typeface="Trebuchet MS"/>
              </a:defRPr>
            </a:lvl1pPr>
          </a:lstStyle>
          <a:p>
            <a:pPr/>
            <a:r>
              <a:t>sosN-lotgenotencontact</a:t>
            </a:r>
          </a:p>
        </p:txBody>
      </p:sp>
      <p:sp>
        <p:nvSpPr>
          <p:cNvPr id="155" name="Tijdelijke aanduiding voor inhoud 2"/>
          <p:cNvSpPr txBox="1"/>
          <p:nvPr>
            <p:ph type="body" idx="1"/>
          </p:nvPr>
        </p:nvSpPr>
        <p:spPr>
          <a:xfrm>
            <a:off x="838200" y="1825625"/>
            <a:ext cx="10515600" cy="4351338"/>
          </a:xfrm>
          <a:prstGeom prst="rect">
            <a:avLst/>
          </a:prstGeom>
        </p:spPr>
        <p:txBody>
          <a:bodyPr/>
          <a:lstStyle/>
          <a:p>
            <a:pPr>
              <a:defRPr>
                <a:latin typeface="Trebuchet MS"/>
                <a:ea typeface="Trebuchet MS"/>
                <a:cs typeface="Trebuchet MS"/>
                <a:sym typeface="Trebuchet MS"/>
              </a:defRPr>
            </a:pPr>
            <a:r>
              <a:t>Kan ongeacht de situatie of de toestand van de individuele deelnemer een positieve stimulans betekenen om de kansen op een succesvolle ontwenning en een aansluitend nuchter bestaan te vergroten</a:t>
            </a:r>
          </a:p>
          <a:p>
            <a:pPr>
              <a:defRPr>
                <a:latin typeface="Trebuchet MS"/>
                <a:ea typeface="Trebuchet MS"/>
                <a:cs typeface="Trebuchet MS"/>
                <a:sym typeface="Trebuchet MS"/>
              </a:defRPr>
            </a:pPr>
            <a:r>
              <a:t>Dit contact kan door :</a:t>
            </a:r>
          </a:p>
          <a:p>
            <a:pPr>
              <a:buFontTx/>
              <a:buChar char="-"/>
              <a:defRPr>
                <a:latin typeface="Trebuchet MS"/>
                <a:ea typeface="Trebuchet MS"/>
                <a:cs typeface="Trebuchet MS"/>
                <a:sym typeface="Trebuchet MS"/>
              </a:defRPr>
            </a:pPr>
            <a:r>
              <a:t>regelmatige (wekelijkse, 14-daagse, op afspraak) ontmoetingen</a:t>
            </a:r>
          </a:p>
          <a:p>
            <a:pPr>
              <a:buFontTx/>
              <a:buChar char="-"/>
              <a:defRPr>
                <a:latin typeface="Trebuchet MS"/>
                <a:ea typeface="Trebuchet MS"/>
                <a:cs typeface="Trebuchet MS"/>
                <a:sym typeface="Trebuchet MS"/>
              </a:defRPr>
            </a:pPr>
            <a:r>
              <a:t>via het forum op de website www.sosnuchterheid.org</a:t>
            </a:r>
          </a:p>
          <a:p>
            <a:pPr marL="0" indent="0">
              <a:buSzTx/>
              <a:buNone/>
              <a:defRPr>
                <a:latin typeface="Trebuchet MS"/>
                <a:ea typeface="Trebuchet MS"/>
                <a:cs typeface="Trebuchet MS"/>
                <a:sym typeface="Trebuchet MS"/>
              </a:defRPr>
            </a:pPr>
            <a:r>
              <a:t>-  via e-mail </a:t>
            </a:r>
            <a:r>
              <a:rPr u="sng">
                <a:solidFill>
                  <a:srgbClr val="0563C1"/>
                </a:solidFill>
                <a:uFill>
                  <a:solidFill>
                    <a:srgbClr val="0563C1"/>
                  </a:solidFill>
                </a:uFill>
                <a:hlinkClick r:id="rId2" invalidUrl="" action="" tgtFrame="" tooltip="" history="1" highlightClick="0" endSnd="0"/>
              </a:rPr>
              <a:t>info@sosnuchterheid.org</a:t>
            </a:r>
          </a:p>
        </p:txBody>
      </p:sp>
      <p:sp>
        <p:nvSpPr>
          <p:cNvPr id="156" name="Tijdelijke aanduiding voor datum 3"/>
          <p:cNvSpPr txBox="1"/>
          <p:nvPr/>
        </p:nvSpPr>
        <p:spPr>
          <a:xfrm>
            <a:off x="838200" y="6404292"/>
            <a:ext cx="2743200" cy="2692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1200">
                <a:solidFill>
                  <a:srgbClr val="888888"/>
                </a:solidFill>
              </a:defRPr>
            </a:lvl1pPr>
          </a:lstStyle>
          <a:p>
            <a:pPr/>
            <a:r>
              <a:t>9/10/2023</a:t>
            </a:r>
          </a:p>
        </p:txBody>
      </p:sp>
      <p:sp>
        <p:nvSpPr>
          <p:cNvPr id="157" name="Tijdelijke aanduiding voor dianummer 5"/>
          <p:cNvSpPr txBox="1"/>
          <p:nvPr>
            <p:ph type="sldNum" sz="quarter" idx="2"/>
          </p:nvPr>
        </p:nvSpPr>
        <p:spPr>
          <a:xfrm>
            <a:off x="11172418" y="6404292"/>
            <a:ext cx="181383" cy="2692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58" name="Afbeelding 5" descr="Afbeelding 5"/>
          <p:cNvPicPr>
            <a:picLocks noChangeAspect="1"/>
          </p:cNvPicPr>
          <p:nvPr/>
        </p:nvPicPr>
        <p:blipFill>
          <a:blip r:embed="rId3">
            <a:extLst/>
          </a:blip>
          <a:stretch>
            <a:fillRect/>
          </a:stretch>
        </p:blipFill>
        <p:spPr>
          <a:xfrm>
            <a:off x="3419475" y="6296025"/>
            <a:ext cx="2324100" cy="561975"/>
          </a:xfrm>
          <a:prstGeom prst="rect">
            <a:avLst/>
          </a:prstGeom>
          <a:ln w="12700">
            <a:miter lim="400000"/>
          </a:ln>
        </p:spPr>
      </p:pic>
      <p:pic>
        <p:nvPicPr>
          <p:cNvPr id="159" name="Afbeelding 7" descr="Afbeelding 7"/>
          <p:cNvPicPr>
            <a:picLocks noChangeAspect="1"/>
          </p:cNvPicPr>
          <p:nvPr/>
        </p:nvPicPr>
        <p:blipFill>
          <a:blip r:embed="rId4">
            <a:extLst/>
          </a:blip>
          <a:stretch>
            <a:fillRect/>
          </a:stretch>
        </p:blipFill>
        <p:spPr>
          <a:xfrm>
            <a:off x="7484602" y="5711947"/>
            <a:ext cx="1337596" cy="1049096"/>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1" name="Titel 1"/>
          <p:cNvSpPr txBox="1"/>
          <p:nvPr>
            <p:ph type="title"/>
          </p:nvPr>
        </p:nvSpPr>
        <p:spPr>
          <a:xfrm>
            <a:off x="838200" y="365125"/>
            <a:ext cx="10515600" cy="1325563"/>
          </a:xfrm>
          <a:prstGeom prst="rect">
            <a:avLst/>
          </a:prstGeom>
        </p:spPr>
        <p:txBody>
          <a:bodyPr/>
          <a:lstStyle>
            <a:lvl1pPr algn="ctr">
              <a:defRPr b="1">
                <a:latin typeface="Trebuchet MS"/>
                <a:ea typeface="Trebuchet MS"/>
                <a:cs typeface="Trebuchet MS"/>
                <a:sym typeface="Trebuchet MS"/>
              </a:defRPr>
            </a:lvl1pPr>
          </a:lstStyle>
          <a:p>
            <a:pPr/>
            <a:r>
              <a:t>Deelnemers</a:t>
            </a:r>
          </a:p>
        </p:txBody>
      </p:sp>
      <p:sp>
        <p:nvSpPr>
          <p:cNvPr id="162" name="Tijdelijke aanduiding voor inhoud 2"/>
          <p:cNvSpPr txBox="1"/>
          <p:nvPr>
            <p:ph type="body" idx="1"/>
          </p:nvPr>
        </p:nvSpPr>
        <p:spPr>
          <a:xfrm>
            <a:off x="838200" y="1825625"/>
            <a:ext cx="10515600" cy="4351338"/>
          </a:xfrm>
          <a:prstGeom prst="rect">
            <a:avLst/>
          </a:prstGeom>
        </p:spPr>
        <p:txBody>
          <a:bodyPr/>
          <a:lstStyle/>
          <a:p>
            <a:pPr>
              <a:defRPr>
                <a:latin typeface="Trebuchet MS"/>
                <a:ea typeface="Trebuchet MS"/>
                <a:cs typeface="Trebuchet MS"/>
                <a:sym typeface="Trebuchet MS"/>
              </a:defRPr>
            </a:pPr>
            <a:r>
              <a:t>worden NIET geconfronteerd met allesomvattende religieus geïnspireerde 12-stappen programma’s</a:t>
            </a:r>
          </a:p>
          <a:p>
            <a:pPr>
              <a:defRPr>
                <a:latin typeface="Trebuchet MS"/>
                <a:ea typeface="Trebuchet MS"/>
                <a:cs typeface="Trebuchet MS"/>
                <a:sym typeface="Trebuchet MS"/>
              </a:defRPr>
            </a:pPr>
            <a:r>
              <a:t>exploreren zelf hun specifieke mogelijkheden tot individuele zelfzorg</a:t>
            </a:r>
          </a:p>
          <a:p>
            <a:pPr>
              <a:defRPr>
                <a:latin typeface="Trebuchet MS"/>
                <a:ea typeface="Trebuchet MS"/>
                <a:cs typeface="Trebuchet MS"/>
                <a:sym typeface="Trebuchet MS"/>
              </a:defRPr>
            </a:pPr>
            <a:r>
              <a:t>brengen hun persoonlijke verslavingsproblematiek in beeld</a:t>
            </a:r>
          </a:p>
          <a:p>
            <a:pPr>
              <a:defRPr>
                <a:latin typeface="Trebuchet MS"/>
                <a:ea typeface="Trebuchet MS"/>
                <a:cs typeface="Trebuchet MS"/>
                <a:sym typeface="Trebuchet MS"/>
              </a:defRPr>
            </a:pPr>
            <a:r>
              <a:t>analyseren de oorzaken en de gevolgen van hun afhankelijkheid</a:t>
            </a:r>
          </a:p>
          <a:p>
            <a:pPr>
              <a:defRPr>
                <a:latin typeface="Trebuchet MS"/>
                <a:ea typeface="Trebuchet MS"/>
                <a:cs typeface="Trebuchet MS"/>
                <a:sym typeface="Trebuchet MS"/>
              </a:defRPr>
            </a:pPr>
            <a:r>
              <a:t>leren verslavings-”triggers” te herkennen en aan te pakken</a:t>
            </a:r>
          </a:p>
        </p:txBody>
      </p:sp>
      <p:sp>
        <p:nvSpPr>
          <p:cNvPr id="163" name="Tijdelijke aanduiding voor datum 3"/>
          <p:cNvSpPr txBox="1"/>
          <p:nvPr/>
        </p:nvSpPr>
        <p:spPr>
          <a:xfrm>
            <a:off x="838200" y="6404292"/>
            <a:ext cx="2743200" cy="2692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1200">
                <a:solidFill>
                  <a:srgbClr val="888888"/>
                </a:solidFill>
              </a:defRPr>
            </a:lvl1pPr>
          </a:lstStyle>
          <a:p>
            <a:pPr/>
            <a:r>
              <a:t>9/10/2023</a:t>
            </a:r>
          </a:p>
        </p:txBody>
      </p:sp>
      <p:sp>
        <p:nvSpPr>
          <p:cNvPr id="164" name="Tijdelijke aanduiding voor dianummer 5"/>
          <p:cNvSpPr txBox="1"/>
          <p:nvPr>
            <p:ph type="sldNum" sz="quarter" idx="2"/>
          </p:nvPr>
        </p:nvSpPr>
        <p:spPr>
          <a:xfrm>
            <a:off x="11172418" y="6404292"/>
            <a:ext cx="181383" cy="2692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65" name="Afbeelding 5" descr="Afbeelding 5"/>
          <p:cNvPicPr>
            <a:picLocks noChangeAspect="1"/>
          </p:cNvPicPr>
          <p:nvPr/>
        </p:nvPicPr>
        <p:blipFill>
          <a:blip r:embed="rId2">
            <a:extLst/>
          </a:blip>
          <a:stretch>
            <a:fillRect/>
          </a:stretch>
        </p:blipFill>
        <p:spPr>
          <a:xfrm>
            <a:off x="3419475" y="6296025"/>
            <a:ext cx="2324100" cy="561975"/>
          </a:xfrm>
          <a:prstGeom prst="rect">
            <a:avLst/>
          </a:prstGeom>
          <a:ln w="12700">
            <a:miter lim="400000"/>
          </a:ln>
        </p:spPr>
      </p:pic>
      <p:pic>
        <p:nvPicPr>
          <p:cNvPr id="166" name="Afbeelding 7" descr="Afbeelding 7"/>
          <p:cNvPicPr>
            <a:picLocks noChangeAspect="1"/>
          </p:cNvPicPr>
          <p:nvPr/>
        </p:nvPicPr>
        <p:blipFill>
          <a:blip r:embed="rId3">
            <a:extLst/>
          </a:blip>
          <a:stretch>
            <a:fillRect/>
          </a:stretch>
        </p:blipFill>
        <p:spPr>
          <a:xfrm>
            <a:off x="7484602" y="5711947"/>
            <a:ext cx="1337596" cy="1049096"/>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8" name="Titel 1"/>
          <p:cNvSpPr txBox="1"/>
          <p:nvPr>
            <p:ph type="title"/>
          </p:nvPr>
        </p:nvSpPr>
        <p:spPr>
          <a:xfrm>
            <a:off x="838200" y="-197708"/>
            <a:ext cx="10515600" cy="1690690"/>
          </a:xfrm>
          <a:prstGeom prst="rect">
            <a:avLst/>
          </a:prstGeom>
        </p:spPr>
        <p:txBody>
          <a:bodyPr/>
          <a:lstStyle>
            <a:lvl1pPr algn="ctr">
              <a:defRPr b="1">
                <a:latin typeface="Trebuchet MS"/>
                <a:ea typeface="Trebuchet MS"/>
                <a:cs typeface="Trebuchet MS"/>
                <a:sym typeface="Trebuchet MS"/>
              </a:defRPr>
            </a:lvl1pPr>
          </a:lstStyle>
          <a:p>
            <a:pPr/>
            <a:r>
              <a:t>Aanbevolen richtlijnen voor nuchterheid</a:t>
            </a:r>
          </a:p>
        </p:txBody>
      </p:sp>
      <p:sp>
        <p:nvSpPr>
          <p:cNvPr id="169" name="Tijdelijke aanduiding voor inhoud 2"/>
          <p:cNvSpPr txBox="1"/>
          <p:nvPr>
            <p:ph type="body" idx="1"/>
          </p:nvPr>
        </p:nvSpPr>
        <p:spPr>
          <a:xfrm>
            <a:off x="838200" y="1309815"/>
            <a:ext cx="10515600" cy="4744997"/>
          </a:xfrm>
          <a:prstGeom prst="rect">
            <a:avLst/>
          </a:prstGeom>
        </p:spPr>
        <p:txBody>
          <a:bodyPr/>
          <a:lstStyle/>
          <a:p>
            <a:pPr>
              <a:lnSpc>
                <a:spcPct val="72000"/>
              </a:lnSpc>
              <a:defRPr sz="2300">
                <a:latin typeface="Trebuchet MS"/>
                <a:ea typeface="Trebuchet MS"/>
                <a:cs typeface="Trebuchet MS"/>
                <a:sym typeface="Trebuchet MS"/>
              </a:defRPr>
            </a:pPr>
            <a:r>
              <a:t>Om de cyclus van ontkenning te kunnen doorbreken en nuchterheid te realiseren erkennen we eerst dat we verslaafd zijn</a:t>
            </a:r>
          </a:p>
          <a:p>
            <a:pPr>
              <a:lnSpc>
                <a:spcPct val="72000"/>
              </a:lnSpc>
              <a:defRPr sz="2300">
                <a:latin typeface="Trebuchet MS"/>
                <a:ea typeface="Trebuchet MS"/>
                <a:cs typeface="Trebuchet MS"/>
                <a:sym typeface="Trebuchet MS"/>
              </a:defRPr>
            </a:pPr>
            <a:r>
              <a:t>We herbevestigen deze waarheid dagelijks en accepteren zonder voorbehoud het feit dat we als nuchter individu niet kunnen noch willen gebruiken, “om het even wat er gebeurt”</a:t>
            </a:r>
          </a:p>
          <a:p>
            <a:pPr>
              <a:lnSpc>
                <a:spcPct val="72000"/>
              </a:lnSpc>
              <a:defRPr sz="2300">
                <a:latin typeface="Trebuchet MS"/>
                <a:ea typeface="Trebuchet MS"/>
                <a:cs typeface="Trebuchet MS"/>
                <a:sym typeface="Trebuchet MS"/>
              </a:defRPr>
            </a:pPr>
            <a:r>
              <a:t>Omdat gebruik voor ons onmogelijk is, nemen we alle noodzakelijke maatregelen om onze “Nuchterheidsprioriteit” levenslang te bestendigen</a:t>
            </a:r>
          </a:p>
          <a:p>
            <a:pPr>
              <a:lnSpc>
                <a:spcPct val="72000"/>
              </a:lnSpc>
              <a:defRPr sz="2300">
                <a:latin typeface="Trebuchet MS"/>
                <a:ea typeface="Trebuchet MS"/>
                <a:cs typeface="Trebuchet MS"/>
                <a:sym typeface="Trebuchet MS"/>
              </a:defRPr>
            </a:pPr>
            <a:r>
              <a:t>Levenskwaliteit – “het goed leven” – kan bereikt worden alhoewel het leven gevuld is met onzekerheden. Daarom blijven we nuchter, ongeacht onze emoties, omstandigheden of conflicten</a:t>
            </a:r>
          </a:p>
          <a:p>
            <a:pPr>
              <a:lnSpc>
                <a:spcPct val="72000"/>
              </a:lnSpc>
              <a:defRPr sz="2300">
                <a:latin typeface="Trebuchet MS"/>
                <a:ea typeface="Trebuchet MS"/>
                <a:cs typeface="Trebuchet MS"/>
                <a:sym typeface="Trebuchet MS"/>
              </a:defRPr>
            </a:pPr>
            <a:r>
              <a:t>We delen elkaar in vertrouwen onze gedachten en gevoelens mee als nuchtere, cleane mensen</a:t>
            </a:r>
          </a:p>
          <a:p>
            <a:pPr>
              <a:lnSpc>
                <a:spcPct val="72000"/>
              </a:lnSpc>
              <a:defRPr sz="2300">
                <a:latin typeface="Trebuchet MS"/>
                <a:ea typeface="Trebuchet MS"/>
                <a:cs typeface="Trebuchet MS"/>
                <a:sym typeface="Trebuchet MS"/>
              </a:defRPr>
            </a:pPr>
            <a:r>
              <a:t>Nuchterheid is onze prioriteit, we zijn zelf verantwoordelijk voor ons leven, en onze nuchterheid</a:t>
            </a:r>
          </a:p>
        </p:txBody>
      </p:sp>
      <p:sp>
        <p:nvSpPr>
          <p:cNvPr id="170" name="Tijdelijke aanduiding voor datum 3"/>
          <p:cNvSpPr txBox="1"/>
          <p:nvPr/>
        </p:nvSpPr>
        <p:spPr>
          <a:xfrm>
            <a:off x="838200" y="6404292"/>
            <a:ext cx="2743200" cy="2692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1200">
                <a:solidFill>
                  <a:srgbClr val="888888"/>
                </a:solidFill>
              </a:defRPr>
            </a:lvl1pPr>
          </a:lstStyle>
          <a:p>
            <a:pPr/>
            <a:r>
              <a:t>9/10/2023</a:t>
            </a:r>
          </a:p>
        </p:txBody>
      </p:sp>
      <p:sp>
        <p:nvSpPr>
          <p:cNvPr id="171" name="Tijdelijke aanduiding voor dianummer 5"/>
          <p:cNvSpPr txBox="1"/>
          <p:nvPr>
            <p:ph type="sldNum" sz="quarter" idx="2"/>
          </p:nvPr>
        </p:nvSpPr>
        <p:spPr>
          <a:xfrm>
            <a:off x="11172418" y="6404292"/>
            <a:ext cx="181383" cy="2692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72" name="Afbeelding 5" descr="Afbeelding 5"/>
          <p:cNvPicPr>
            <a:picLocks noChangeAspect="1"/>
          </p:cNvPicPr>
          <p:nvPr/>
        </p:nvPicPr>
        <p:blipFill>
          <a:blip r:embed="rId2">
            <a:extLst/>
          </a:blip>
          <a:stretch>
            <a:fillRect/>
          </a:stretch>
        </p:blipFill>
        <p:spPr>
          <a:xfrm>
            <a:off x="3419475" y="6296025"/>
            <a:ext cx="2324100" cy="561975"/>
          </a:xfrm>
          <a:prstGeom prst="rect">
            <a:avLst/>
          </a:prstGeom>
          <a:ln w="12700">
            <a:miter lim="400000"/>
          </a:ln>
        </p:spPr>
      </p:pic>
      <p:pic>
        <p:nvPicPr>
          <p:cNvPr id="173" name="Afbeelding 7" descr="Afbeelding 7"/>
          <p:cNvPicPr>
            <a:picLocks noChangeAspect="1"/>
          </p:cNvPicPr>
          <p:nvPr/>
        </p:nvPicPr>
        <p:blipFill>
          <a:blip r:embed="rId3">
            <a:extLst/>
          </a:blip>
          <a:stretch>
            <a:fillRect/>
          </a:stretch>
        </p:blipFill>
        <p:spPr>
          <a:xfrm>
            <a:off x="7484602" y="5711947"/>
            <a:ext cx="1337596" cy="1049096"/>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Kantoorthema">
  <a:themeElements>
    <a:clrScheme name="Kantoorthema">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Kantoorthema">
      <a:majorFont>
        <a:latin typeface="Helvetica"/>
        <a:ea typeface="Helvetica"/>
        <a:cs typeface="Helvetica"/>
      </a:majorFont>
      <a:minorFont>
        <a:latin typeface="Calibri"/>
        <a:ea typeface="Calibri"/>
        <a:cs typeface="Calibri"/>
      </a:minorFont>
    </a:fontScheme>
    <a:fmtScheme name="Kantoorthem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Kantoorthema">
  <a:themeElements>
    <a:clrScheme name="Kantoorthema">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Kantoorthema">
      <a:majorFont>
        <a:latin typeface="Helvetica"/>
        <a:ea typeface="Helvetica"/>
        <a:cs typeface="Helvetica"/>
      </a:majorFont>
      <a:minorFont>
        <a:latin typeface="Calibri"/>
        <a:ea typeface="Calibri"/>
        <a:cs typeface="Calibri"/>
      </a:minorFont>
    </a:fontScheme>
    <a:fmtScheme name="Kantoorthem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