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270" r:id="rId3"/>
    <p:sldId id="267" r:id="rId4"/>
    <p:sldId id="256" r:id="rId5"/>
    <p:sldId id="271" r:id="rId6"/>
    <p:sldId id="258" r:id="rId7"/>
    <p:sldId id="275" r:id="rId8"/>
    <p:sldId id="276" r:id="rId9"/>
    <p:sldId id="272" r:id="rId10"/>
    <p:sldId id="257" r:id="rId11"/>
    <p:sldId id="277" r:id="rId12"/>
    <p:sldId id="273" r:id="rId13"/>
    <p:sldId id="299" r:id="rId14"/>
    <p:sldId id="298" r:id="rId15"/>
    <p:sldId id="278" r:id="rId16"/>
    <p:sldId id="279" r:id="rId17"/>
    <p:sldId id="280" r:id="rId18"/>
    <p:sldId id="286" r:id="rId19"/>
    <p:sldId id="287" r:id="rId20"/>
    <p:sldId id="301" r:id="rId21"/>
    <p:sldId id="302" r:id="rId22"/>
    <p:sldId id="303" r:id="rId23"/>
    <p:sldId id="304" r:id="rId24"/>
    <p:sldId id="300" r:id="rId25"/>
    <p:sldId id="262" r:id="rId2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4F65B-CEE6-4B62-B9D0-58BBA98F738B}" v="5" dt="2023-09-12T14:36:53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5220" autoAdjust="0"/>
  </p:normalViewPr>
  <p:slideViewPr>
    <p:cSldViewPr snapToGrid="0">
      <p:cViewPr varScale="1">
        <p:scale>
          <a:sx n="63" d="100"/>
          <a:sy n="63" d="100"/>
        </p:scale>
        <p:origin x="85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29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B08823-6D31-4D3F-9B9A-AE181E51B7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B77DF-9DEF-40FB-B61D-D038FB62CC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88BD-8818-4846-ADA7-681A663FE649}" type="datetimeFigureOut">
              <a:rPr lang="en-BE" smtClean="0"/>
              <a:t>10/03/2023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F5504-8B8F-4997-9AF6-F7B551CFB6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8E79A-B121-4C1E-897A-801A224A46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84EEE-D61D-4ADA-BB2C-B0D10E131595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57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59792-B6C0-4654-82AA-52F4401860E4}" type="datetimeFigureOut">
              <a:rPr lang="en-BE" smtClean="0"/>
              <a:t>10/03/2023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C57A5-3E7D-4B3A-92EE-556E4539766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0424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Geen therapeutische ambitie: mensen kunnen niet terugbellen. Met mail 3x contact om eventueel situatie uit te klaren.</a:t>
            </a:r>
          </a:p>
          <a:p>
            <a:r>
              <a:rPr lang="nl-NL" dirty="0"/>
              <a:t>Anonimiteit: drempel</a:t>
            </a:r>
            <a:r>
              <a:rPr lang="nl-NL" baseline="0" dirty="0"/>
              <a:t> lager</a:t>
            </a:r>
          </a:p>
          <a:p>
            <a:r>
              <a:rPr lang="nl-NL" baseline="0" dirty="0"/>
              <a:t>Registratie: ontdekken trends, verantwoording naar opdrachtgever.</a:t>
            </a:r>
          </a:p>
          <a:p>
            <a:r>
              <a:rPr lang="nl-NL" baseline="0" dirty="0"/>
              <a:t>Antwoord op maat: zowel telefoon als ook mail. Geen sjablonen. Gaat veel tijd in zitten.</a:t>
            </a:r>
            <a:endParaRPr lang="nl-NL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57A5-3E7D-4B3A-92EE-556E4539766F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7062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40D69F-0B7C-4F90-AEBA-529467D4AF9A}" type="slidenum">
              <a:rPr lang="en-GB"/>
              <a:pPr/>
              <a:t>20</a:t>
            </a:fld>
            <a:endParaRPr lang="en-GB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917833" y="769299"/>
            <a:ext cx="4960423" cy="369611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842" tIns="45921" rIns="91842" bIns="45921" anchor="ctr"/>
          <a:lstStyle/>
          <a:p>
            <a:endParaRPr lang="nl-NL"/>
          </a:p>
        </p:txBody>
      </p:sp>
      <p:sp>
        <p:nvSpPr>
          <p:cNvPr id="471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06678" y="4696522"/>
            <a:ext cx="4984324" cy="4732930"/>
          </a:xfrm>
          <a:noFill/>
          <a:ln/>
        </p:spPr>
        <p:txBody>
          <a:bodyPr/>
          <a:lstStyle/>
          <a:p>
            <a:pPr eaLnBrk="1" hangingPunct="1">
              <a:spcBef>
                <a:spcPts val="603"/>
              </a:spcBef>
              <a:tabLst>
                <a:tab pos="0" algn="l"/>
                <a:tab pos="449647" algn="l"/>
                <a:tab pos="900888" algn="l"/>
                <a:tab pos="1352129" algn="l"/>
                <a:tab pos="1803370" algn="l"/>
                <a:tab pos="2254611" algn="l"/>
                <a:tab pos="2705853" algn="l"/>
                <a:tab pos="3157094" algn="l"/>
                <a:tab pos="3608336" algn="l"/>
                <a:tab pos="4059575" algn="l"/>
                <a:tab pos="4510817" algn="l"/>
                <a:tab pos="4962058" algn="l"/>
                <a:tab pos="5413300" algn="l"/>
                <a:tab pos="5864540" algn="l"/>
                <a:tab pos="6315782" algn="l"/>
                <a:tab pos="6767023" algn="l"/>
                <a:tab pos="7218264" algn="l"/>
                <a:tab pos="7669505" algn="l"/>
                <a:tab pos="8120746" algn="l"/>
                <a:tab pos="8571987" algn="l"/>
                <a:tab pos="9023229" algn="l"/>
              </a:tabLst>
            </a:pPr>
            <a:endParaRPr lang="en-GB" sz="1400" dirty="0">
              <a:latin typeface="Arial" charset="0"/>
              <a:cs typeface="Arial Unicode MS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De DrugLijn - VAD vzw 2019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vorming online hulp - 3 december  2019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3/12/2019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4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40D69F-0B7C-4F90-AEBA-529467D4AF9A}" type="slidenum">
              <a:rPr lang="en-GB"/>
              <a:pPr/>
              <a:t>21</a:t>
            </a:fld>
            <a:endParaRPr lang="en-GB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917833" y="769299"/>
            <a:ext cx="4960423" cy="369611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842" tIns="45921" rIns="91842" bIns="45921" anchor="ctr"/>
          <a:lstStyle/>
          <a:p>
            <a:endParaRPr lang="nl-NL"/>
          </a:p>
        </p:txBody>
      </p:sp>
      <p:sp>
        <p:nvSpPr>
          <p:cNvPr id="471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06678" y="4696522"/>
            <a:ext cx="4984324" cy="4732930"/>
          </a:xfrm>
          <a:noFill/>
          <a:ln/>
        </p:spPr>
        <p:txBody>
          <a:bodyPr/>
          <a:lstStyle/>
          <a:p>
            <a:pPr eaLnBrk="1" hangingPunct="1">
              <a:spcBef>
                <a:spcPts val="603"/>
              </a:spcBef>
              <a:tabLst>
                <a:tab pos="0" algn="l"/>
                <a:tab pos="449647" algn="l"/>
                <a:tab pos="900888" algn="l"/>
                <a:tab pos="1352129" algn="l"/>
                <a:tab pos="1803370" algn="l"/>
                <a:tab pos="2254611" algn="l"/>
                <a:tab pos="2705853" algn="l"/>
                <a:tab pos="3157094" algn="l"/>
                <a:tab pos="3608336" algn="l"/>
                <a:tab pos="4059575" algn="l"/>
                <a:tab pos="4510817" algn="l"/>
                <a:tab pos="4962058" algn="l"/>
                <a:tab pos="5413300" algn="l"/>
                <a:tab pos="5864540" algn="l"/>
                <a:tab pos="6315782" algn="l"/>
                <a:tab pos="6767023" algn="l"/>
                <a:tab pos="7218264" algn="l"/>
                <a:tab pos="7669505" algn="l"/>
                <a:tab pos="8120746" algn="l"/>
                <a:tab pos="8571987" algn="l"/>
                <a:tab pos="9023229" algn="l"/>
              </a:tabLst>
            </a:pPr>
            <a:endParaRPr lang="en-GB" sz="1400" dirty="0">
              <a:latin typeface="Arial" charset="0"/>
              <a:cs typeface="Arial Unicode MS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De DrugLijn - VAD vzw 2019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vorming online hulp - 3 december  2019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3/12/2019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91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40D69F-0B7C-4F90-AEBA-529467D4AF9A}" type="slidenum">
              <a:rPr lang="en-GB"/>
              <a:pPr/>
              <a:t>22</a:t>
            </a:fld>
            <a:endParaRPr lang="en-GB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917833" y="769299"/>
            <a:ext cx="4960423" cy="369611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842" tIns="45921" rIns="91842" bIns="45921" anchor="ctr"/>
          <a:lstStyle/>
          <a:p>
            <a:endParaRPr lang="nl-NL"/>
          </a:p>
        </p:txBody>
      </p:sp>
      <p:sp>
        <p:nvSpPr>
          <p:cNvPr id="471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06678" y="4696522"/>
            <a:ext cx="4984324" cy="4732930"/>
          </a:xfrm>
          <a:noFill/>
          <a:ln/>
        </p:spPr>
        <p:txBody>
          <a:bodyPr/>
          <a:lstStyle/>
          <a:p>
            <a:pPr eaLnBrk="1" hangingPunct="1">
              <a:spcBef>
                <a:spcPts val="603"/>
              </a:spcBef>
              <a:tabLst>
                <a:tab pos="0" algn="l"/>
                <a:tab pos="449647" algn="l"/>
                <a:tab pos="900888" algn="l"/>
                <a:tab pos="1352129" algn="l"/>
                <a:tab pos="1803370" algn="l"/>
                <a:tab pos="2254611" algn="l"/>
                <a:tab pos="2705853" algn="l"/>
                <a:tab pos="3157094" algn="l"/>
                <a:tab pos="3608336" algn="l"/>
                <a:tab pos="4059575" algn="l"/>
                <a:tab pos="4510817" algn="l"/>
                <a:tab pos="4962058" algn="l"/>
                <a:tab pos="5413300" algn="l"/>
                <a:tab pos="5864540" algn="l"/>
                <a:tab pos="6315782" algn="l"/>
                <a:tab pos="6767023" algn="l"/>
                <a:tab pos="7218264" algn="l"/>
                <a:tab pos="7669505" algn="l"/>
                <a:tab pos="8120746" algn="l"/>
                <a:tab pos="8571987" algn="l"/>
                <a:tab pos="9023229" algn="l"/>
              </a:tabLst>
            </a:pPr>
            <a:endParaRPr lang="en-GB" sz="1400" dirty="0">
              <a:latin typeface="Arial" charset="0"/>
              <a:cs typeface="Arial Unicode MS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De DrugLijn - VAD vzw 2019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vorming online hulp - 3 december  2019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3/12/2019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8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40D69F-0B7C-4F90-AEBA-529467D4AF9A}" type="slidenum">
              <a:rPr lang="en-GB"/>
              <a:pPr/>
              <a:t>23</a:t>
            </a:fld>
            <a:endParaRPr lang="en-GB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917833" y="769299"/>
            <a:ext cx="4960423" cy="369611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842" tIns="45921" rIns="91842" bIns="45921" anchor="ctr"/>
          <a:lstStyle/>
          <a:p>
            <a:endParaRPr lang="nl-NL"/>
          </a:p>
        </p:txBody>
      </p:sp>
      <p:sp>
        <p:nvSpPr>
          <p:cNvPr id="471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06678" y="4696522"/>
            <a:ext cx="4984324" cy="4732930"/>
          </a:xfrm>
          <a:noFill/>
          <a:ln/>
        </p:spPr>
        <p:txBody>
          <a:bodyPr/>
          <a:lstStyle/>
          <a:p>
            <a:pPr eaLnBrk="1" hangingPunct="1">
              <a:spcBef>
                <a:spcPts val="603"/>
              </a:spcBef>
              <a:tabLst>
                <a:tab pos="0" algn="l"/>
                <a:tab pos="449647" algn="l"/>
                <a:tab pos="900888" algn="l"/>
                <a:tab pos="1352129" algn="l"/>
                <a:tab pos="1803370" algn="l"/>
                <a:tab pos="2254611" algn="l"/>
                <a:tab pos="2705853" algn="l"/>
                <a:tab pos="3157094" algn="l"/>
                <a:tab pos="3608336" algn="l"/>
                <a:tab pos="4059575" algn="l"/>
                <a:tab pos="4510817" algn="l"/>
                <a:tab pos="4962058" algn="l"/>
                <a:tab pos="5413300" algn="l"/>
                <a:tab pos="5864540" algn="l"/>
                <a:tab pos="6315782" algn="l"/>
                <a:tab pos="6767023" algn="l"/>
                <a:tab pos="7218264" algn="l"/>
                <a:tab pos="7669505" algn="l"/>
                <a:tab pos="8120746" algn="l"/>
                <a:tab pos="8571987" algn="l"/>
                <a:tab pos="9023229" algn="l"/>
              </a:tabLst>
            </a:pPr>
            <a:endParaRPr lang="en-GB" sz="1400" dirty="0">
              <a:latin typeface="Arial" charset="0"/>
              <a:cs typeface="Arial Unicode MS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De DrugLijn - VAD vzw 2019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vorming online hulp - 3 december  2019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3/12/2019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0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Harm </a:t>
            </a:r>
            <a:r>
              <a:rPr lang="nl-BE" dirty="0" err="1"/>
              <a:t>reduction</a:t>
            </a:r>
            <a:r>
              <a:rPr lang="nl-BE" baseline="0" dirty="0"/>
              <a:t> en </a:t>
            </a:r>
            <a:r>
              <a:rPr lang="nl-BE" baseline="0" dirty="0" err="1"/>
              <a:t>evidence</a:t>
            </a:r>
            <a:r>
              <a:rPr lang="nl-BE" baseline="0" dirty="0"/>
              <a:t> </a:t>
            </a:r>
            <a:r>
              <a:rPr lang="nl-BE" baseline="0" dirty="0" err="1"/>
              <a:t>based</a:t>
            </a:r>
            <a:r>
              <a:rPr lang="nl-BE" baseline="0" dirty="0"/>
              <a:t> werken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57A5-3E7D-4B3A-92EE-556E4539766F}" type="slidenum">
              <a:rPr lang="en-BE" smtClean="0"/>
              <a:t>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07084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57A5-3E7D-4B3A-92EE-556E4539766F}" type="slidenum">
              <a:rPr lang="en-BE" smtClean="0"/>
              <a:t>25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275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Harm </a:t>
            </a:r>
            <a:r>
              <a:rPr lang="nl-BE" dirty="0" err="1"/>
              <a:t>reduction</a:t>
            </a:r>
            <a:r>
              <a:rPr lang="nl-BE" baseline="0" dirty="0"/>
              <a:t> en </a:t>
            </a:r>
            <a:r>
              <a:rPr lang="nl-BE" baseline="0" dirty="0" err="1"/>
              <a:t>evidence</a:t>
            </a:r>
            <a:r>
              <a:rPr lang="nl-BE" baseline="0" dirty="0"/>
              <a:t> </a:t>
            </a:r>
            <a:r>
              <a:rPr lang="nl-BE" baseline="0" dirty="0" err="1"/>
              <a:t>based</a:t>
            </a:r>
            <a:r>
              <a:rPr lang="nl-BE" baseline="0" dirty="0"/>
              <a:t> werken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57A5-3E7D-4B3A-92EE-556E4539766F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5781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Sinds 2019 stijgt aantal contacten onafgebroken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57A5-3E7D-4B3A-92EE-556E4539766F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966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Harm </a:t>
            </a:r>
            <a:r>
              <a:rPr lang="nl-BE" dirty="0" err="1"/>
              <a:t>reduction</a:t>
            </a:r>
            <a:r>
              <a:rPr lang="nl-BE" baseline="0" dirty="0"/>
              <a:t> en </a:t>
            </a:r>
            <a:r>
              <a:rPr lang="nl-BE" baseline="0" dirty="0" err="1"/>
              <a:t>evidence</a:t>
            </a:r>
            <a:r>
              <a:rPr lang="nl-BE" baseline="0" dirty="0"/>
              <a:t> </a:t>
            </a:r>
            <a:r>
              <a:rPr lang="nl-BE" baseline="0" dirty="0" err="1"/>
              <a:t>based</a:t>
            </a:r>
            <a:r>
              <a:rPr lang="nl-BE" baseline="0" dirty="0"/>
              <a:t> werken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57A5-3E7D-4B3A-92EE-556E4539766F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0196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Harm </a:t>
            </a:r>
            <a:r>
              <a:rPr lang="nl-BE" dirty="0" err="1"/>
              <a:t>reduction</a:t>
            </a:r>
            <a:r>
              <a:rPr lang="nl-BE" baseline="0" dirty="0"/>
              <a:t> en </a:t>
            </a:r>
            <a:r>
              <a:rPr lang="nl-BE" baseline="0" dirty="0" err="1"/>
              <a:t>evidence</a:t>
            </a:r>
            <a:r>
              <a:rPr lang="nl-BE" baseline="0" dirty="0"/>
              <a:t> </a:t>
            </a:r>
            <a:r>
              <a:rPr lang="nl-BE" baseline="0" dirty="0" err="1"/>
              <a:t>based</a:t>
            </a:r>
            <a:r>
              <a:rPr lang="nl-BE" baseline="0" dirty="0"/>
              <a:t> werken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57A5-3E7D-4B3A-92EE-556E4539766F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264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Niet preventief (‘pas ontdekt dat’)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Niet mensen die eronderdoor gaan (hulp nodig)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Doelgroep daar tussenin.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Impact, maar nog voldoende draagkracht.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57A5-3E7D-4B3A-92EE-556E4539766F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933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Verschillende oefeningen.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Deelnemer kiest zelf.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Geen account nodig.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Jezelf link doormailen om later verder te werken.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Eindresultaat.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Inspiratie: reeds bestaande zelfhulpboekjes.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57A5-3E7D-4B3A-92EE-556E4539766F}" type="slidenum">
              <a:rPr lang="en-BE" smtClean="0"/>
              <a:t>17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6229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40D69F-0B7C-4F90-AEBA-529467D4AF9A}" type="slidenum">
              <a:rPr lang="en-GB"/>
              <a:pPr/>
              <a:t>18</a:t>
            </a:fld>
            <a:endParaRPr lang="en-GB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917833" y="769299"/>
            <a:ext cx="4960423" cy="369611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842" tIns="45921" rIns="91842" bIns="45921" anchor="ctr"/>
          <a:lstStyle/>
          <a:p>
            <a:endParaRPr lang="nl-NL"/>
          </a:p>
        </p:txBody>
      </p:sp>
      <p:sp>
        <p:nvSpPr>
          <p:cNvPr id="471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06678" y="4696522"/>
            <a:ext cx="4984324" cy="4732930"/>
          </a:xfrm>
          <a:noFill/>
          <a:ln/>
        </p:spPr>
        <p:txBody>
          <a:bodyPr/>
          <a:lstStyle/>
          <a:p>
            <a:pPr eaLnBrk="1" hangingPunct="1">
              <a:spcBef>
                <a:spcPts val="603"/>
              </a:spcBef>
              <a:tabLst>
                <a:tab pos="0" algn="l"/>
                <a:tab pos="449647" algn="l"/>
                <a:tab pos="900888" algn="l"/>
                <a:tab pos="1352129" algn="l"/>
                <a:tab pos="1803370" algn="l"/>
                <a:tab pos="2254611" algn="l"/>
                <a:tab pos="2705853" algn="l"/>
                <a:tab pos="3157094" algn="l"/>
                <a:tab pos="3608336" algn="l"/>
                <a:tab pos="4059575" algn="l"/>
                <a:tab pos="4510817" algn="l"/>
                <a:tab pos="4962058" algn="l"/>
                <a:tab pos="5413300" algn="l"/>
                <a:tab pos="5864540" algn="l"/>
                <a:tab pos="6315782" algn="l"/>
                <a:tab pos="6767023" algn="l"/>
                <a:tab pos="7218264" algn="l"/>
                <a:tab pos="7669505" algn="l"/>
                <a:tab pos="8120746" algn="l"/>
                <a:tab pos="8571987" algn="l"/>
                <a:tab pos="9023229" algn="l"/>
              </a:tabLst>
            </a:pPr>
            <a:endParaRPr lang="en-GB" sz="1400" dirty="0">
              <a:latin typeface="Arial" charset="0"/>
              <a:cs typeface="Arial Unicode MS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De DrugLijn - VAD vzw 2019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vorming online hulp - 3 december  2019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3/12/2019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12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40D69F-0B7C-4F90-AEBA-529467D4AF9A}" type="slidenum">
              <a:rPr lang="en-GB"/>
              <a:pPr/>
              <a:t>19</a:t>
            </a:fld>
            <a:endParaRPr lang="en-GB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917833" y="769299"/>
            <a:ext cx="4960423" cy="369611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842" tIns="45921" rIns="91842" bIns="45921" anchor="ctr"/>
          <a:lstStyle/>
          <a:p>
            <a:endParaRPr lang="nl-NL"/>
          </a:p>
        </p:txBody>
      </p:sp>
      <p:sp>
        <p:nvSpPr>
          <p:cNvPr id="471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06678" y="4696522"/>
            <a:ext cx="4984324" cy="4732930"/>
          </a:xfrm>
          <a:noFill/>
          <a:ln/>
        </p:spPr>
        <p:txBody>
          <a:bodyPr/>
          <a:lstStyle/>
          <a:p>
            <a:pPr eaLnBrk="1" hangingPunct="1">
              <a:spcBef>
                <a:spcPts val="603"/>
              </a:spcBef>
              <a:tabLst>
                <a:tab pos="0" algn="l"/>
                <a:tab pos="449647" algn="l"/>
                <a:tab pos="900888" algn="l"/>
                <a:tab pos="1352129" algn="l"/>
                <a:tab pos="1803370" algn="l"/>
                <a:tab pos="2254611" algn="l"/>
                <a:tab pos="2705853" algn="l"/>
                <a:tab pos="3157094" algn="l"/>
                <a:tab pos="3608336" algn="l"/>
                <a:tab pos="4059575" algn="l"/>
                <a:tab pos="4510817" algn="l"/>
                <a:tab pos="4962058" algn="l"/>
                <a:tab pos="5413300" algn="l"/>
                <a:tab pos="5864540" algn="l"/>
                <a:tab pos="6315782" algn="l"/>
                <a:tab pos="6767023" algn="l"/>
                <a:tab pos="7218264" algn="l"/>
                <a:tab pos="7669505" algn="l"/>
                <a:tab pos="8120746" algn="l"/>
                <a:tab pos="8571987" algn="l"/>
                <a:tab pos="9023229" algn="l"/>
              </a:tabLst>
            </a:pPr>
            <a:endParaRPr lang="en-GB" sz="1400" dirty="0">
              <a:latin typeface="Arial" charset="0"/>
              <a:cs typeface="Arial Unicode MS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De DrugLijn - VAD vzw 2019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vorming online hulp - 3 december  2019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3/12/2019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4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501B-AEF4-4C63-96DF-45A787EBB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637200"/>
            <a:ext cx="6120000" cy="1551194"/>
          </a:xfrm>
        </p:spPr>
        <p:txBody>
          <a:bodyPr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82EEF-9BFF-47C9-8FBF-54F9D182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00" y="5921220"/>
            <a:ext cx="5461200" cy="365125"/>
          </a:xfrm>
        </p:spPr>
        <p:txBody>
          <a:bodyPr/>
          <a:lstStyle>
            <a:lvl1pPr algn="r">
              <a:defRPr sz="2000" b="1" u="heavy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fld id="{D3BED54A-404A-4970-AE3B-EA9A1FC049BC}" type="datetime4">
              <a:rPr lang="nl-NL" smtClean="0"/>
              <a:t>3 oktober 2023</a:t>
            </a:fld>
            <a:endParaRPr lang="en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1FC0CE8-290D-458F-B768-F5AD6D81F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200" y="5461200"/>
            <a:ext cx="1990800" cy="7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2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8E4A-9D4E-4BC8-9C0A-CEF06379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1936800"/>
            <a:ext cx="4827600" cy="1699953"/>
          </a:xfrm>
        </p:spPr>
        <p:txBody>
          <a:bodyPr/>
          <a:lstStyle>
            <a:lvl2pPr>
              <a:spcBef>
                <a:spcPts val="5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57FD-783A-4A2E-A379-97E1701C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37200"/>
            <a:ext cx="4827600" cy="5265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D81E46-8AF8-4437-82E0-EB91F7C8F95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7200" y="1170000"/>
            <a:ext cx="4827600" cy="374400"/>
          </a:xfrm>
        </p:spPr>
        <p:txBody>
          <a:bodyPr>
            <a:no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37ADDB-D4CB-46A5-87DB-F8000552E4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BE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634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8E4A-9D4E-4BC8-9C0A-CEF06379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000" y="1936800"/>
            <a:ext cx="4827600" cy="1699953"/>
          </a:xfrm>
        </p:spPr>
        <p:txBody>
          <a:bodyPr/>
          <a:lstStyle>
            <a:lvl2pPr>
              <a:spcBef>
                <a:spcPts val="5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57FD-783A-4A2E-A379-97E1701C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0" y="637200"/>
            <a:ext cx="4827600" cy="47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D81E46-8AF8-4437-82E0-EB91F7C8F95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732000" y="1170000"/>
            <a:ext cx="4827600" cy="374400"/>
          </a:xfrm>
        </p:spPr>
        <p:txBody>
          <a:bodyPr>
            <a:no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37ADDB-D4CB-46A5-87DB-F8000552E4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BE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001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8E4A-9D4E-4BC8-9C0A-CEF06379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1936800"/>
            <a:ext cx="4827600" cy="1699953"/>
          </a:xfrm>
        </p:spPr>
        <p:txBody>
          <a:bodyPr/>
          <a:lstStyle>
            <a:lvl2pPr>
              <a:spcBef>
                <a:spcPts val="5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57FD-783A-4A2E-A379-97E1701C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37200"/>
            <a:ext cx="4827600" cy="47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D81E46-8AF8-4437-82E0-EB91F7C8F95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7200" y="1083550"/>
            <a:ext cx="4827600" cy="374400"/>
          </a:xfrm>
        </p:spPr>
        <p:txBody>
          <a:bodyPr>
            <a:no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B38DB31E-4588-45F9-99BA-67A24487202C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BE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486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8E4A-9D4E-4BC8-9C0A-CEF06379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000" y="1936800"/>
            <a:ext cx="4827600" cy="1699953"/>
          </a:xfrm>
        </p:spPr>
        <p:txBody>
          <a:bodyPr/>
          <a:lstStyle>
            <a:lvl2pPr>
              <a:spcBef>
                <a:spcPts val="5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57FD-783A-4A2E-A379-97E1701C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0" y="637200"/>
            <a:ext cx="4827600" cy="47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D81E46-8AF8-4437-82E0-EB91F7C8F95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732000" y="1170000"/>
            <a:ext cx="4827600" cy="374400"/>
          </a:xfrm>
        </p:spPr>
        <p:txBody>
          <a:bodyPr>
            <a:no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B38DB31E-4588-45F9-99BA-67A24487202C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0" y="0"/>
            <a:ext cx="6096000" cy="409343"/>
          </a:xfrm>
        </p:spPr>
        <p:txBody>
          <a:bodyPr/>
          <a:lstStyle/>
          <a:p>
            <a:r>
              <a:rPr lang="nl-BE" dirty="0"/>
              <a:t> </a:t>
            </a:r>
            <a:endParaRPr lang="en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266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7608-1B7D-412E-8527-F3EFD6B9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5FE1E-430B-4C7D-B558-96F5B818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920-D8BA-40EB-AFD2-D616C9D2F919}" type="datetime4">
              <a:rPr lang="nl-NL" smtClean="0"/>
              <a:t>3 oktober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DBC34-CBD3-47F0-AA96-42DD3331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1CC20-FB12-4994-BEA9-793BD9FE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D549-9F63-4794-B66A-358D66F76CB6}" type="slidenum">
              <a:rPr lang="en-BE" smtClean="0"/>
              <a:t>‹nr.›</a:t>
            </a:fld>
            <a:endParaRPr lang="en-BE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7745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3EFD9-9276-4B90-A90B-9F01A1EF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DA9-8567-4C9C-A445-78C981B498D2}" type="datetime4">
              <a:rPr lang="nl-NL" smtClean="0"/>
              <a:t>3 oktober 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D463F-EE3D-4062-80FF-21BDC652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17793-EBAB-40DC-A796-A310A056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D549-9F63-4794-B66A-358D66F76CB6}" type="slidenum">
              <a:rPr lang="en-BE" smtClean="0"/>
              <a:t>‹nr.›</a:t>
            </a:fld>
            <a:endParaRPr lang="en-BE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117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6A870D-347A-4D3A-AF15-AA6C0E6C0A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5200" y="2681029"/>
            <a:ext cx="2541600" cy="1495942"/>
          </a:xfrm>
          <a:prstGeom prst="rect">
            <a:avLst/>
          </a:prstGeom>
        </p:spPr>
      </p:pic>
      <p:sp>
        <p:nvSpPr>
          <p:cNvPr id="3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306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200" y="1936800"/>
            <a:ext cx="10922400" cy="169995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B002-28BA-49C2-B30D-68511D0AA93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398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ck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F0C2DD-128D-4384-A953-82A66F1BC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4213" y="0"/>
            <a:ext cx="6097787" cy="6858000"/>
          </a:xfrm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3501B-AEF4-4C63-96DF-45A787EBB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637200"/>
            <a:ext cx="4824000" cy="1938992"/>
          </a:xfrm>
        </p:spPr>
        <p:txBody>
          <a:bodyPr anchor="t" anchorCtr="0">
            <a:sp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82EEF-9BFF-47C9-8FBF-54F9D182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00" y="5921220"/>
            <a:ext cx="5461200" cy="365125"/>
          </a:xfrm>
        </p:spPr>
        <p:txBody>
          <a:bodyPr/>
          <a:lstStyle>
            <a:lvl1pPr algn="r">
              <a:defRPr sz="2000" b="1" u="heavy" baseline="0">
                <a:solidFill>
                  <a:schemeClr val="bg2"/>
                </a:solidFill>
                <a:uFill>
                  <a:solidFill>
                    <a:schemeClr val="tx2"/>
                  </a:solidFill>
                </a:uFill>
              </a:defRPr>
            </a:lvl1pPr>
          </a:lstStyle>
          <a:p>
            <a:fld id="{AD665439-9E28-4281-9D74-6BFB1DBD1AB6}" type="datetime4">
              <a:rPr lang="nl-NL" smtClean="0"/>
              <a:t>3 oktober 2023</a:t>
            </a:fld>
            <a:endParaRPr lang="en-BE" u="heavy" dirty="0">
              <a:uFill>
                <a:solidFill>
                  <a:schemeClr val="tx2"/>
                </a:solidFill>
              </a:u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1FC0CE8-290D-458F-B768-F5AD6D81F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200" y="5461200"/>
            <a:ext cx="1990800" cy="764185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668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and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F0C2DD-128D-4384-A953-82A66F1BC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7787" cy="68580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3501B-AEF4-4C63-96DF-45A787EBB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2000" y="637200"/>
            <a:ext cx="4824000" cy="1938992"/>
          </a:xfrm>
        </p:spPr>
        <p:txBody>
          <a:bodyPr anchor="t" anchorCtr="0">
            <a:sp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82EEF-9BFF-47C9-8FBF-54F9D182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013" y="5921220"/>
            <a:ext cx="5461200" cy="365125"/>
          </a:xfrm>
        </p:spPr>
        <p:txBody>
          <a:bodyPr/>
          <a:lstStyle>
            <a:lvl1pPr algn="l">
              <a:defRPr sz="2000" b="1" u="heavy" baseline="0">
                <a:solidFill>
                  <a:schemeClr val="bg2"/>
                </a:solidFill>
                <a:uFill>
                  <a:solidFill>
                    <a:schemeClr val="tx2"/>
                  </a:solidFill>
                </a:uFill>
              </a:defRPr>
            </a:lvl1pPr>
          </a:lstStyle>
          <a:p>
            <a:fld id="{2403829D-C4A9-4B69-8DC4-7B5EBB1030E5}" type="datetime4">
              <a:rPr lang="nl-NL" smtClean="0"/>
              <a:t>3 oktober 2023</a:t>
            </a:fld>
            <a:endParaRPr lang="en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1FC0CE8-290D-458F-B768-F5AD6D81F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32000" y="5461200"/>
            <a:ext cx="1990800" cy="764185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7184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d picture fullsc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29250B-F1B0-4542-8E34-4B120F2C6F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276807 w 12192000"/>
              <a:gd name="connsiteY0" fmla="*/ 6183582 h 6858000"/>
              <a:gd name="connsiteX1" fmla="*/ 2276807 w 12192000"/>
              <a:gd name="connsiteY1" fmla="*/ 6223974 h 6858000"/>
              <a:gd name="connsiteX2" fmla="*/ 2424730 w 12192000"/>
              <a:gd name="connsiteY2" fmla="*/ 6223974 h 6858000"/>
              <a:gd name="connsiteX3" fmla="*/ 2424730 w 12192000"/>
              <a:gd name="connsiteY3" fmla="*/ 6183582 h 6858000"/>
              <a:gd name="connsiteX4" fmla="*/ 2071857 w 12192000"/>
              <a:gd name="connsiteY4" fmla="*/ 6183582 h 6858000"/>
              <a:gd name="connsiteX5" fmla="*/ 2071857 w 12192000"/>
              <a:gd name="connsiteY5" fmla="*/ 6223974 h 6858000"/>
              <a:gd name="connsiteX6" fmla="*/ 2219779 w 12192000"/>
              <a:gd name="connsiteY6" fmla="*/ 6223974 h 6858000"/>
              <a:gd name="connsiteX7" fmla="*/ 2219779 w 12192000"/>
              <a:gd name="connsiteY7" fmla="*/ 6183582 h 6858000"/>
              <a:gd name="connsiteX8" fmla="*/ 1866906 w 12192000"/>
              <a:gd name="connsiteY8" fmla="*/ 6183582 h 6858000"/>
              <a:gd name="connsiteX9" fmla="*/ 1866906 w 12192000"/>
              <a:gd name="connsiteY9" fmla="*/ 6223974 h 6858000"/>
              <a:gd name="connsiteX10" fmla="*/ 2014829 w 12192000"/>
              <a:gd name="connsiteY10" fmla="*/ 6223974 h 6858000"/>
              <a:gd name="connsiteX11" fmla="*/ 2014829 w 12192000"/>
              <a:gd name="connsiteY11" fmla="*/ 6183582 h 6858000"/>
              <a:gd name="connsiteX12" fmla="*/ 1661955 w 12192000"/>
              <a:gd name="connsiteY12" fmla="*/ 6183582 h 6858000"/>
              <a:gd name="connsiteX13" fmla="*/ 1661955 w 12192000"/>
              <a:gd name="connsiteY13" fmla="*/ 6223974 h 6858000"/>
              <a:gd name="connsiteX14" fmla="*/ 1809878 w 12192000"/>
              <a:gd name="connsiteY14" fmla="*/ 6223974 h 6858000"/>
              <a:gd name="connsiteX15" fmla="*/ 1809878 w 12192000"/>
              <a:gd name="connsiteY15" fmla="*/ 6183582 h 6858000"/>
              <a:gd name="connsiteX16" fmla="*/ 1457005 w 12192000"/>
              <a:gd name="connsiteY16" fmla="*/ 6183582 h 6858000"/>
              <a:gd name="connsiteX17" fmla="*/ 1457005 w 12192000"/>
              <a:gd name="connsiteY17" fmla="*/ 6223974 h 6858000"/>
              <a:gd name="connsiteX18" fmla="*/ 1604924 w 12192000"/>
              <a:gd name="connsiteY18" fmla="*/ 6223974 h 6858000"/>
              <a:gd name="connsiteX19" fmla="*/ 1604924 w 12192000"/>
              <a:gd name="connsiteY19" fmla="*/ 6183582 h 6858000"/>
              <a:gd name="connsiteX20" fmla="*/ 1252051 w 12192000"/>
              <a:gd name="connsiteY20" fmla="*/ 6183582 h 6858000"/>
              <a:gd name="connsiteX21" fmla="*/ 1252051 w 12192000"/>
              <a:gd name="connsiteY21" fmla="*/ 6223974 h 6858000"/>
              <a:gd name="connsiteX22" fmla="*/ 1399973 w 12192000"/>
              <a:gd name="connsiteY22" fmla="*/ 6223974 h 6858000"/>
              <a:gd name="connsiteX23" fmla="*/ 1399973 w 12192000"/>
              <a:gd name="connsiteY23" fmla="*/ 6183582 h 6858000"/>
              <a:gd name="connsiteX24" fmla="*/ 1047100 w 12192000"/>
              <a:gd name="connsiteY24" fmla="*/ 6183582 h 6858000"/>
              <a:gd name="connsiteX25" fmla="*/ 1047100 w 12192000"/>
              <a:gd name="connsiteY25" fmla="*/ 6223974 h 6858000"/>
              <a:gd name="connsiteX26" fmla="*/ 1195023 w 12192000"/>
              <a:gd name="connsiteY26" fmla="*/ 6223974 h 6858000"/>
              <a:gd name="connsiteX27" fmla="*/ 1195023 w 12192000"/>
              <a:gd name="connsiteY27" fmla="*/ 6183582 h 6858000"/>
              <a:gd name="connsiteX28" fmla="*/ 842150 w 12192000"/>
              <a:gd name="connsiteY28" fmla="*/ 6183582 h 6858000"/>
              <a:gd name="connsiteX29" fmla="*/ 842150 w 12192000"/>
              <a:gd name="connsiteY29" fmla="*/ 6223974 h 6858000"/>
              <a:gd name="connsiteX30" fmla="*/ 990072 w 12192000"/>
              <a:gd name="connsiteY30" fmla="*/ 6223974 h 6858000"/>
              <a:gd name="connsiteX31" fmla="*/ 990072 w 12192000"/>
              <a:gd name="connsiteY31" fmla="*/ 6183582 h 6858000"/>
              <a:gd name="connsiteX32" fmla="*/ 2589288 w 12192000"/>
              <a:gd name="connsiteY32" fmla="*/ 6076055 h 6858000"/>
              <a:gd name="connsiteX33" fmla="*/ 2589288 w 12192000"/>
              <a:gd name="connsiteY33" fmla="*/ 6183582 h 6858000"/>
              <a:gd name="connsiteX34" fmla="*/ 2481758 w 12192000"/>
              <a:gd name="connsiteY34" fmla="*/ 6183582 h 6858000"/>
              <a:gd name="connsiteX35" fmla="*/ 2481758 w 12192000"/>
              <a:gd name="connsiteY35" fmla="*/ 6223974 h 6858000"/>
              <a:gd name="connsiteX36" fmla="*/ 2629680 w 12192000"/>
              <a:gd name="connsiteY36" fmla="*/ 6223974 h 6858000"/>
              <a:gd name="connsiteX37" fmla="*/ 2629680 w 12192000"/>
              <a:gd name="connsiteY37" fmla="*/ 6076055 h 6858000"/>
              <a:gd name="connsiteX38" fmla="*/ 637199 w 12192000"/>
              <a:gd name="connsiteY38" fmla="*/ 6076055 h 6858000"/>
              <a:gd name="connsiteX39" fmla="*/ 637199 w 12192000"/>
              <a:gd name="connsiteY39" fmla="*/ 6223974 h 6858000"/>
              <a:gd name="connsiteX40" fmla="*/ 785121 w 12192000"/>
              <a:gd name="connsiteY40" fmla="*/ 6223974 h 6858000"/>
              <a:gd name="connsiteX41" fmla="*/ 785121 w 12192000"/>
              <a:gd name="connsiteY41" fmla="*/ 6183582 h 6858000"/>
              <a:gd name="connsiteX42" fmla="*/ 677593 w 12192000"/>
              <a:gd name="connsiteY42" fmla="*/ 6183582 h 6858000"/>
              <a:gd name="connsiteX43" fmla="*/ 677593 w 12192000"/>
              <a:gd name="connsiteY43" fmla="*/ 6076055 h 6858000"/>
              <a:gd name="connsiteX44" fmla="*/ 1601526 w 12192000"/>
              <a:gd name="connsiteY44" fmla="*/ 5907934 h 6858000"/>
              <a:gd name="connsiteX45" fmla="*/ 1638352 w 12192000"/>
              <a:gd name="connsiteY45" fmla="*/ 5945661 h 6858000"/>
              <a:gd name="connsiteX46" fmla="*/ 1601526 w 12192000"/>
              <a:gd name="connsiteY46" fmla="*/ 5982487 h 6858000"/>
              <a:gd name="connsiteX47" fmla="*/ 1564390 w 12192000"/>
              <a:gd name="connsiteY47" fmla="*/ 5945069 h 6858000"/>
              <a:gd name="connsiteX48" fmla="*/ 1601526 w 12192000"/>
              <a:gd name="connsiteY48" fmla="*/ 5907934 h 6858000"/>
              <a:gd name="connsiteX49" fmla="*/ 1238914 w 12192000"/>
              <a:gd name="connsiteY49" fmla="*/ 5907934 h 6858000"/>
              <a:gd name="connsiteX50" fmla="*/ 1275744 w 12192000"/>
              <a:gd name="connsiteY50" fmla="*/ 5945661 h 6858000"/>
              <a:gd name="connsiteX51" fmla="*/ 1238914 w 12192000"/>
              <a:gd name="connsiteY51" fmla="*/ 5982487 h 6858000"/>
              <a:gd name="connsiteX52" fmla="*/ 1201779 w 12192000"/>
              <a:gd name="connsiteY52" fmla="*/ 5945069 h 6858000"/>
              <a:gd name="connsiteX53" fmla="*/ 1238914 w 12192000"/>
              <a:gd name="connsiteY53" fmla="*/ 5907934 h 6858000"/>
              <a:gd name="connsiteX54" fmla="*/ 2024222 w 12192000"/>
              <a:gd name="connsiteY54" fmla="*/ 5907636 h 6858000"/>
              <a:gd name="connsiteX55" fmla="*/ 2059574 w 12192000"/>
              <a:gd name="connsiteY55" fmla="*/ 5942977 h 6858000"/>
              <a:gd name="connsiteX56" fmla="*/ 2059574 w 12192000"/>
              <a:gd name="connsiteY56" fmla="*/ 5942984 h 6858000"/>
              <a:gd name="connsiteX57" fmla="*/ 2025308 w 12192000"/>
              <a:gd name="connsiteY57" fmla="*/ 5978333 h 6858000"/>
              <a:gd name="connsiteX58" fmla="*/ 2024234 w 12192000"/>
              <a:gd name="connsiteY58" fmla="*/ 5978333 h 6858000"/>
              <a:gd name="connsiteX59" fmla="*/ 1988881 w 12192000"/>
              <a:gd name="connsiteY59" fmla="*/ 5942992 h 6858000"/>
              <a:gd name="connsiteX60" fmla="*/ 2024222 w 12192000"/>
              <a:gd name="connsiteY60" fmla="*/ 5907636 h 6858000"/>
              <a:gd name="connsiteX61" fmla="*/ 1405883 w 12192000"/>
              <a:gd name="connsiteY61" fmla="*/ 5901699 h 6858000"/>
              <a:gd name="connsiteX62" fmla="*/ 1436477 w 12192000"/>
              <a:gd name="connsiteY62" fmla="*/ 5927238 h 6858000"/>
              <a:gd name="connsiteX63" fmla="*/ 1372615 w 12192000"/>
              <a:gd name="connsiteY63" fmla="*/ 5927238 h 6858000"/>
              <a:gd name="connsiteX64" fmla="*/ 1405883 w 12192000"/>
              <a:gd name="connsiteY64" fmla="*/ 5901699 h 6858000"/>
              <a:gd name="connsiteX65" fmla="*/ 2589288 w 12192000"/>
              <a:gd name="connsiteY65" fmla="*/ 5871101 h 6858000"/>
              <a:gd name="connsiteX66" fmla="*/ 2589288 w 12192000"/>
              <a:gd name="connsiteY66" fmla="*/ 6019024 h 6858000"/>
              <a:gd name="connsiteX67" fmla="*/ 2629680 w 12192000"/>
              <a:gd name="connsiteY67" fmla="*/ 6019024 h 6858000"/>
              <a:gd name="connsiteX68" fmla="*/ 2629680 w 12192000"/>
              <a:gd name="connsiteY68" fmla="*/ 5871101 h 6858000"/>
              <a:gd name="connsiteX69" fmla="*/ 637199 w 12192000"/>
              <a:gd name="connsiteY69" fmla="*/ 5871101 h 6858000"/>
              <a:gd name="connsiteX70" fmla="*/ 637199 w 12192000"/>
              <a:gd name="connsiteY70" fmla="*/ 6019024 h 6858000"/>
              <a:gd name="connsiteX71" fmla="*/ 677593 w 12192000"/>
              <a:gd name="connsiteY71" fmla="*/ 6019024 h 6858000"/>
              <a:gd name="connsiteX72" fmla="*/ 677593 w 12192000"/>
              <a:gd name="connsiteY72" fmla="*/ 5871101 h 6858000"/>
              <a:gd name="connsiteX73" fmla="*/ 2255974 w 12192000"/>
              <a:gd name="connsiteY73" fmla="*/ 5871100 h 6858000"/>
              <a:gd name="connsiteX74" fmla="*/ 2255974 w 12192000"/>
              <a:gd name="connsiteY74" fmla="*/ 6029420 h 6858000"/>
              <a:gd name="connsiteX75" fmla="*/ 2243508 w 12192000"/>
              <a:gd name="connsiteY75" fmla="*/ 6043085 h 6858000"/>
              <a:gd name="connsiteX76" fmla="*/ 2233405 w 12192000"/>
              <a:gd name="connsiteY76" fmla="*/ 6040110 h 6858000"/>
              <a:gd name="connsiteX77" fmla="*/ 2233405 w 12192000"/>
              <a:gd name="connsiteY77" fmla="*/ 6080800 h 6858000"/>
              <a:gd name="connsiteX78" fmla="*/ 2247360 w 12192000"/>
              <a:gd name="connsiteY78" fmla="*/ 6082885 h 6858000"/>
              <a:gd name="connsiteX79" fmla="*/ 2296382 w 12192000"/>
              <a:gd name="connsiteY79" fmla="*/ 6029714 h 6858000"/>
              <a:gd name="connsiteX80" fmla="*/ 2296382 w 12192000"/>
              <a:gd name="connsiteY80" fmla="*/ 5871100 h 6858000"/>
              <a:gd name="connsiteX81" fmla="*/ 2191116 w 12192000"/>
              <a:gd name="connsiteY81" fmla="*/ 5871100 h 6858000"/>
              <a:gd name="connsiteX82" fmla="*/ 2191116 w 12192000"/>
              <a:gd name="connsiteY82" fmla="*/ 6019023 h 6858000"/>
              <a:gd name="connsiteX83" fmla="*/ 2231520 w 12192000"/>
              <a:gd name="connsiteY83" fmla="*/ 6019023 h 6858000"/>
              <a:gd name="connsiteX84" fmla="*/ 2231520 w 12192000"/>
              <a:gd name="connsiteY84" fmla="*/ 5871100 h 6858000"/>
              <a:gd name="connsiteX85" fmla="*/ 1798442 w 12192000"/>
              <a:gd name="connsiteY85" fmla="*/ 5871100 h 6858000"/>
              <a:gd name="connsiteX86" fmla="*/ 1798442 w 12192000"/>
              <a:gd name="connsiteY86" fmla="*/ 5966745 h 6858000"/>
              <a:gd name="connsiteX87" fmla="*/ 1850129 w 12192000"/>
              <a:gd name="connsiteY87" fmla="*/ 6022287 h 6858000"/>
              <a:gd name="connsiteX88" fmla="*/ 1889043 w 12192000"/>
              <a:gd name="connsiteY88" fmla="*/ 6000608 h 6858000"/>
              <a:gd name="connsiteX89" fmla="*/ 1889043 w 12192000"/>
              <a:gd name="connsiteY89" fmla="*/ 6019023 h 6858000"/>
              <a:gd name="connsiteX90" fmla="*/ 1929439 w 12192000"/>
              <a:gd name="connsiteY90" fmla="*/ 6019023 h 6858000"/>
              <a:gd name="connsiteX91" fmla="*/ 1929439 w 12192000"/>
              <a:gd name="connsiteY91" fmla="*/ 5871100 h 6858000"/>
              <a:gd name="connsiteX92" fmla="*/ 1889043 w 12192000"/>
              <a:gd name="connsiteY92" fmla="*/ 5871100 h 6858000"/>
              <a:gd name="connsiteX93" fmla="*/ 1889043 w 12192000"/>
              <a:gd name="connsiteY93" fmla="*/ 5957245 h 6858000"/>
              <a:gd name="connsiteX94" fmla="*/ 1863794 w 12192000"/>
              <a:gd name="connsiteY94" fmla="*/ 5982785 h 6858000"/>
              <a:gd name="connsiteX95" fmla="*/ 1838835 w 12192000"/>
              <a:gd name="connsiteY95" fmla="*/ 5955160 h 6858000"/>
              <a:gd name="connsiteX96" fmla="*/ 1838835 w 12192000"/>
              <a:gd name="connsiteY96" fmla="*/ 5871100 h 6858000"/>
              <a:gd name="connsiteX97" fmla="*/ 2399680 w 12192000"/>
              <a:gd name="connsiteY97" fmla="*/ 5868133 h 6858000"/>
              <a:gd name="connsiteX98" fmla="*/ 2360777 w 12192000"/>
              <a:gd name="connsiteY98" fmla="*/ 5889813 h 6858000"/>
              <a:gd name="connsiteX99" fmla="*/ 2360777 w 12192000"/>
              <a:gd name="connsiteY99" fmla="*/ 5871100 h 6858000"/>
              <a:gd name="connsiteX100" fmla="*/ 2320369 w 12192000"/>
              <a:gd name="connsiteY100" fmla="*/ 5871100 h 6858000"/>
              <a:gd name="connsiteX101" fmla="*/ 2320369 w 12192000"/>
              <a:gd name="connsiteY101" fmla="*/ 6019023 h 6858000"/>
              <a:gd name="connsiteX102" fmla="*/ 2360777 w 12192000"/>
              <a:gd name="connsiteY102" fmla="*/ 6019023 h 6858000"/>
              <a:gd name="connsiteX103" fmla="*/ 2360777 w 12192000"/>
              <a:gd name="connsiteY103" fmla="*/ 5933183 h 6858000"/>
              <a:gd name="connsiteX104" fmla="*/ 2386011 w 12192000"/>
              <a:gd name="connsiteY104" fmla="*/ 5907636 h 6858000"/>
              <a:gd name="connsiteX105" fmla="*/ 2411260 w 12192000"/>
              <a:gd name="connsiteY105" fmla="*/ 5934962 h 6858000"/>
              <a:gd name="connsiteX106" fmla="*/ 2411260 w 12192000"/>
              <a:gd name="connsiteY106" fmla="*/ 6019023 h 6858000"/>
              <a:gd name="connsiteX107" fmla="*/ 2451958 w 12192000"/>
              <a:gd name="connsiteY107" fmla="*/ 6019023 h 6858000"/>
              <a:gd name="connsiteX108" fmla="*/ 2451958 w 12192000"/>
              <a:gd name="connsiteY108" fmla="*/ 5923680 h 6858000"/>
              <a:gd name="connsiteX109" fmla="*/ 2399680 w 12192000"/>
              <a:gd name="connsiteY109" fmla="*/ 5868133 h 6858000"/>
              <a:gd name="connsiteX110" fmla="*/ 2015028 w 12192000"/>
              <a:gd name="connsiteY110" fmla="*/ 5868133 h 6858000"/>
              <a:gd name="connsiteX111" fmla="*/ 1945820 w 12192000"/>
              <a:gd name="connsiteY111" fmla="*/ 5943282 h 6858000"/>
              <a:gd name="connsiteX112" fmla="*/ 2015330 w 12192000"/>
              <a:gd name="connsiteY112" fmla="*/ 6017835 h 6858000"/>
              <a:gd name="connsiteX113" fmla="*/ 2061965 w 12192000"/>
              <a:gd name="connsiteY113" fmla="*/ 5996156 h 6858000"/>
              <a:gd name="connsiteX114" fmla="*/ 2061965 w 12192000"/>
              <a:gd name="connsiteY114" fmla="*/ 6006549 h 6858000"/>
              <a:gd name="connsiteX115" fmla="*/ 2020370 w 12192000"/>
              <a:gd name="connsiteY115" fmla="*/ 6044868 h 6858000"/>
              <a:gd name="connsiteX116" fmla="*/ 1970478 w 12192000"/>
              <a:gd name="connsiteY116" fmla="*/ 6030011 h 6858000"/>
              <a:gd name="connsiteX117" fmla="*/ 1970478 w 12192000"/>
              <a:gd name="connsiteY117" fmla="*/ 6071897 h 6858000"/>
              <a:gd name="connsiteX118" fmla="*/ 2020080 w 12192000"/>
              <a:gd name="connsiteY118" fmla="*/ 6082885 h 6858000"/>
              <a:gd name="connsiteX119" fmla="*/ 2102357 w 12192000"/>
              <a:gd name="connsiteY119" fmla="*/ 6001200 h 6858000"/>
              <a:gd name="connsiteX120" fmla="*/ 2102357 w 12192000"/>
              <a:gd name="connsiteY120" fmla="*/ 5871100 h 6858000"/>
              <a:gd name="connsiteX121" fmla="*/ 2061965 w 12192000"/>
              <a:gd name="connsiteY121" fmla="*/ 5871100 h 6858000"/>
              <a:gd name="connsiteX122" fmla="*/ 2061965 w 12192000"/>
              <a:gd name="connsiteY122" fmla="*/ 5890706 h 6858000"/>
              <a:gd name="connsiteX123" fmla="*/ 2015028 w 12192000"/>
              <a:gd name="connsiteY123" fmla="*/ 5868133 h 6858000"/>
              <a:gd name="connsiteX124" fmla="*/ 1778233 w 12192000"/>
              <a:gd name="connsiteY124" fmla="*/ 5868133 h 6858000"/>
              <a:gd name="connsiteX125" fmla="*/ 1743194 w 12192000"/>
              <a:gd name="connsiteY125" fmla="*/ 5887144 h 6858000"/>
              <a:gd name="connsiteX126" fmla="*/ 1743194 w 12192000"/>
              <a:gd name="connsiteY126" fmla="*/ 5871100 h 6858000"/>
              <a:gd name="connsiteX127" fmla="*/ 1702786 w 12192000"/>
              <a:gd name="connsiteY127" fmla="*/ 5871100 h 6858000"/>
              <a:gd name="connsiteX128" fmla="*/ 1702786 w 12192000"/>
              <a:gd name="connsiteY128" fmla="*/ 6019023 h 6858000"/>
              <a:gd name="connsiteX129" fmla="*/ 1743194 w 12192000"/>
              <a:gd name="connsiteY129" fmla="*/ 6019023 h 6858000"/>
              <a:gd name="connsiteX130" fmla="*/ 1743194 w 12192000"/>
              <a:gd name="connsiteY130" fmla="*/ 5933183 h 6858000"/>
              <a:gd name="connsiteX131" fmla="*/ 1768142 w 12192000"/>
              <a:gd name="connsiteY131" fmla="*/ 5907636 h 6858000"/>
              <a:gd name="connsiteX132" fmla="*/ 1789813 w 12192000"/>
              <a:gd name="connsiteY132" fmla="*/ 5912096 h 6858000"/>
              <a:gd name="connsiteX133" fmla="*/ 1789813 w 12192000"/>
              <a:gd name="connsiteY133" fmla="*/ 5869023 h 6858000"/>
              <a:gd name="connsiteX134" fmla="*/ 1778233 w 12192000"/>
              <a:gd name="connsiteY134" fmla="*/ 5868133 h 6858000"/>
              <a:gd name="connsiteX135" fmla="*/ 1406177 w 12192000"/>
              <a:gd name="connsiteY135" fmla="*/ 5868133 h 6858000"/>
              <a:gd name="connsiteX136" fmla="*/ 1332219 w 12192000"/>
              <a:gd name="connsiteY136" fmla="*/ 5945061 h 6858000"/>
              <a:gd name="connsiteX137" fmla="*/ 1408551 w 12192000"/>
              <a:gd name="connsiteY137" fmla="*/ 6022287 h 6858000"/>
              <a:gd name="connsiteX138" fmla="*/ 1462017 w 12192000"/>
              <a:gd name="connsiteY138" fmla="*/ 6010707 h 6858000"/>
              <a:gd name="connsiteX139" fmla="*/ 1462017 w 12192000"/>
              <a:gd name="connsiteY139" fmla="*/ 5971796 h 6858000"/>
              <a:gd name="connsiteX140" fmla="*/ 1411820 w 12192000"/>
              <a:gd name="connsiteY140" fmla="*/ 5985755 h 6858000"/>
              <a:gd name="connsiteX141" fmla="*/ 1372615 w 12192000"/>
              <a:gd name="connsiteY141" fmla="*/ 5957837 h 6858000"/>
              <a:gd name="connsiteX142" fmla="*/ 1473005 w 12192000"/>
              <a:gd name="connsiteY142" fmla="*/ 5957837 h 6858000"/>
              <a:gd name="connsiteX143" fmla="*/ 1475380 w 12192000"/>
              <a:gd name="connsiteY143" fmla="*/ 5938533 h 6858000"/>
              <a:gd name="connsiteX144" fmla="*/ 1406177 w 12192000"/>
              <a:gd name="connsiteY144" fmla="*/ 5868133 h 6858000"/>
              <a:gd name="connsiteX145" fmla="*/ 2126572 w 12192000"/>
              <a:gd name="connsiteY145" fmla="*/ 5814073 h 6858000"/>
              <a:gd name="connsiteX146" fmla="*/ 2126572 w 12192000"/>
              <a:gd name="connsiteY146" fmla="*/ 6019023 h 6858000"/>
              <a:gd name="connsiteX147" fmla="*/ 2167269 w 12192000"/>
              <a:gd name="connsiteY147" fmla="*/ 6019023 h 6858000"/>
              <a:gd name="connsiteX148" fmla="*/ 2167269 w 12192000"/>
              <a:gd name="connsiteY148" fmla="*/ 5814073 h 6858000"/>
              <a:gd name="connsiteX149" fmla="*/ 1638355 w 12192000"/>
              <a:gd name="connsiteY149" fmla="*/ 5814073 h 6858000"/>
              <a:gd name="connsiteX150" fmla="*/ 1638355 w 12192000"/>
              <a:gd name="connsiteY150" fmla="*/ 5890111 h 6858000"/>
              <a:gd name="connsiteX151" fmla="*/ 1593202 w 12192000"/>
              <a:gd name="connsiteY151" fmla="*/ 5868133 h 6858000"/>
              <a:gd name="connsiteX152" fmla="*/ 1522807 w 12192000"/>
              <a:gd name="connsiteY152" fmla="*/ 5945061 h 6858000"/>
              <a:gd name="connsiteX153" fmla="*/ 1592908 w 12192000"/>
              <a:gd name="connsiteY153" fmla="*/ 6022287 h 6858000"/>
              <a:gd name="connsiteX154" fmla="*/ 1638355 w 12192000"/>
              <a:gd name="connsiteY154" fmla="*/ 6000012 h 6858000"/>
              <a:gd name="connsiteX155" fmla="*/ 1638355 w 12192000"/>
              <a:gd name="connsiteY155" fmla="*/ 6019023 h 6858000"/>
              <a:gd name="connsiteX156" fmla="*/ 1678752 w 12192000"/>
              <a:gd name="connsiteY156" fmla="*/ 6019023 h 6858000"/>
              <a:gd name="connsiteX157" fmla="*/ 1678752 w 12192000"/>
              <a:gd name="connsiteY157" fmla="*/ 5814073 h 6858000"/>
              <a:gd name="connsiteX158" fmla="*/ 1275748 w 12192000"/>
              <a:gd name="connsiteY158" fmla="*/ 5814073 h 6858000"/>
              <a:gd name="connsiteX159" fmla="*/ 1275748 w 12192000"/>
              <a:gd name="connsiteY159" fmla="*/ 5890111 h 6858000"/>
              <a:gd name="connsiteX160" fmla="*/ 1230590 w 12192000"/>
              <a:gd name="connsiteY160" fmla="*/ 5868133 h 6858000"/>
              <a:gd name="connsiteX161" fmla="*/ 1160199 w 12192000"/>
              <a:gd name="connsiteY161" fmla="*/ 5945061 h 6858000"/>
              <a:gd name="connsiteX162" fmla="*/ 1230300 w 12192000"/>
              <a:gd name="connsiteY162" fmla="*/ 6022287 h 6858000"/>
              <a:gd name="connsiteX163" fmla="*/ 1275748 w 12192000"/>
              <a:gd name="connsiteY163" fmla="*/ 6000012 h 6858000"/>
              <a:gd name="connsiteX164" fmla="*/ 1275748 w 12192000"/>
              <a:gd name="connsiteY164" fmla="*/ 6019023 h 6858000"/>
              <a:gd name="connsiteX165" fmla="*/ 1316140 w 12192000"/>
              <a:gd name="connsiteY165" fmla="*/ 6019023 h 6858000"/>
              <a:gd name="connsiteX166" fmla="*/ 1316140 w 12192000"/>
              <a:gd name="connsiteY166" fmla="*/ 5814073 h 6858000"/>
              <a:gd name="connsiteX167" fmla="*/ 2276477 w 12192000"/>
              <a:gd name="connsiteY167" fmla="*/ 5803974 h 6858000"/>
              <a:gd name="connsiteX168" fmla="*/ 2252415 w 12192000"/>
              <a:gd name="connsiteY168" fmla="*/ 5828036 h 6858000"/>
              <a:gd name="connsiteX169" fmla="*/ 2276180 w 12192000"/>
              <a:gd name="connsiteY169" fmla="*/ 5851800 h 6858000"/>
              <a:gd name="connsiteX170" fmla="*/ 2300540 w 12192000"/>
              <a:gd name="connsiteY170" fmla="*/ 5828036 h 6858000"/>
              <a:gd name="connsiteX171" fmla="*/ 2276477 w 12192000"/>
              <a:gd name="connsiteY171" fmla="*/ 5803974 h 6858000"/>
              <a:gd name="connsiteX172" fmla="*/ 2211314 w 12192000"/>
              <a:gd name="connsiteY172" fmla="*/ 5803974 h 6858000"/>
              <a:gd name="connsiteX173" fmla="*/ 2210542 w 12192000"/>
              <a:gd name="connsiteY173" fmla="*/ 5803979 h 6858000"/>
              <a:gd name="connsiteX174" fmla="*/ 2187554 w 12192000"/>
              <a:gd name="connsiteY174" fmla="*/ 5828036 h 6858000"/>
              <a:gd name="connsiteX175" fmla="*/ 2211318 w 12192000"/>
              <a:gd name="connsiteY175" fmla="*/ 5851802 h 6858000"/>
              <a:gd name="connsiteX176" fmla="*/ 2235082 w 12192000"/>
              <a:gd name="connsiteY176" fmla="*/ 5828036 h 6858000"/>
              <a:gd name="connsiteX177" fmla="*/ 2235090 w 12192000"/>
              <a:gd name="connsiteY177" fmla="*/ 5826886 h 6858000"/>
              <a:gd name="connsiteX178" fmla="*/ 2211314 w 12192000"/>
              <a:gd name="connsiteY178" fmla="*/ 5803974 h 6858000"/>
              <a:gd name="connsiteX179" fmla="*/ 2589288 w 12192000"/>
              <a:gd name="connsiteY179" fmla="*/ 5666151 h 6858000"/>
              <a:gd name="connsiteX180" fmla="*/ 2589288 w 12192000"/>
              <a:gd name="connsiteY180" fmla="*/ 5814074 h 6858000"/>
              <a:gd name="connsiteX181" fmla="*/ 2629680 w 12192000"/>
              <a:gd name="connsiteY181" fmla="*/ 5814074 h 6858000"/>
              <a:gd name="connsiteX182" fmla="*/ 2629680 w 12192000"/>
              <a:gd name="connsiteY182" fmla="*/ 5666151 h 6858000"/>
              <a:gd name="connsiteX183" fmla="*/ 637199 w 12192000"/>
              <a:gd name="connsiteY183" fmla="*/ 5666151 h 6858000"/>
              <a:gd name="connsiteX184" fmla="*/ 637199 w 12192000"/>
              <a:gd name="connsiteY184" fmla="*/ 5814074 h 6858000"/>
              <a:gd name="connsiteX185" fmla="*/ 677593 w 12192000"/>
              <a:gd name="connsiteY185" fmla="*/ 5814074 h 6858000"/>
              <a:gd name="connsiteX186" fmla="*/ 677593 w 12192000"/>
              <a:gd name="connsiteY186" fmla="*/ 5666151 h 6858000"/>
              <a:gd name="connsiteX187" fmla="*/ 2481758 w 12192000"/>
              <a:gd name="connsiteY187" fmla="*/ 5461200 h 6858000"/>
              <a:gd name="connsiteX188" fmla="*/ 2481758 w 12192000"/>
              <a:gd name="connsiteY188" fmla="*/ 5501594 h 6858000"/>
              <a:gd name="connsiteX189" fmla="*/ 2589288 w 12192000"/>
              <a:gd name="connsiteY189" fmla="*/ 5501594 h 6858000"/>
              <a:gd name="connsiteX190" fmla="*/ 2589288 w 12192000"/>
              <a:gd name="connsiteY190" fmla="*/ 5609122 h 6858000"/>
              <a:gd name="connsiteX191" fmla="*/ 2629680 w 12192000"/>
              <a:gd name="connsiteY191" fmla="*/ 5609122 h 6858000"/>
              <a:gd name="connsiteX192" fmla="*/ 2629680 w 12192000"/>
              <a:gd name="connsiteY192" fmla="*/ 5461200 h 6858000"/>
              <a:gd name="connsiteX193" fmla="*/ 2276807 w 12192000"/>
              <a:gd name="connsiteY193" fmla="*/ 5461200 h 6858000"/>
              <a:gd name="connsiteX194" fmla="*/ 2276807 w 12192000"/>
              <a:gd name="connsiteY194" fmla="*/ 5501594 h 6858000"/>
              <a:gd name="connsiteX195" fmla="*/ 2424730 w 12192000"/>
              <a:gd name="connsiteY195" fmla="*/ 5501594 h 6858000"/>
              <a:gd name="connsiteX196" fmla="*/ 2424730 w 12192000"/>
              <a:gd name="connsiteY196" fmla="*/ 5461200 h 6858000"/>
              <a:gd name="connsiteX197" fmla="*/ 2071857 w 12192000"/>
              <a:gd name="connsiteY197" fmla="*/ 5461200 h 6858000"/>
              <a:gd name="connsiteX198" fmla="*/ 2071857 w 12192000"/>
              <a:gd name="connsiteY198" fmla="*/ 5501594 h 6858000"/>
              <a:gd name="connsiteX199" fmla="*/ 2219779 w 12192000"/>
              <a:gd name="connsiteY199" fmla="*/ 5501594 h 6858000"/>
              <a:gd name="connsiteX200" fmla="*/ 2219779 w 12192000"/>
              <a:gd name="connsiteY200" fmla="*/ 5461200 h 6858000"/>
              <a:gd name="connsiteX201" fmla="*/ 1866906 w 12192000"/>
              <a:gd name="connsiteY201" fmla="*/ 5461200 h 6858000"/>
              <a:gd name="connsiteX202" fmla="*/ 1866906 w 12192000"/>
              <a:gd name="connsiteY202" fmla="*/ 5501594 h 6858000"/>
              <a:gd name="connsiteX203" fmla="*/ 2014829 w 12192000"/>
              <a:gd name="connsiteY203" fmla="*/ 5501594 h 6858000"/>
              <a:gd name="connsiteX204" fmla="*/ 2014829 w 12192000"/>
              <a:gd name="connsiteY204" fmla="*/ 5461200 h 6858000"/>
              <a:gd name="connsiteX205" fmla="*/ 1661955 w 12192000"/>
              <a:gd name="connsiteY205" fmla="*/ 5461200 h 6858000"/>
              <a:gd name="connsiteX206" fmla="*/ 1661955 w 12192000"/>
              <a:gd name="connsiteY206" fmla="*/ 5501594 h 6858000"/>
              <a:gd name="connsiteX207" fmla="*/ 1809878 w 12192000"/>
              <a:gd name="connsiteY207" fmla="*/ 5501594 h 6858000"/>
              <a:gd name="connsiteX208" fmla="*/ 1809878 w 12192000"/>
              <a:gd name="connsiteY208" fmla="*/ 5461200 h 6858000"/>
              <a:gd name="connsiteX209" fmla="*/ 1457005 w 12192000"/>
              <a:gd name="connsiteY209" fmla="*/ 5461200 h 6858000"/>
              <a:gd name="connsiteX210" fmla="*/ 1457005 w 12192000"/>
              <a:gd name="connsiteY210" fmla="*/ 5501594 h 6858000"/>
              <a:gd name="connsiteX211" fmla="*/ 1604924 w 12192000"/>
              <a:gd name="connsiteY211" fmla="*/ 5501594 h 6858000"/>
              <a:gd name="connsiteX212" fmla="*/ 1604924 w 12192000"/>
              <a:gd name="connsiteY212" fmla="*/ 5461200 h 6858000"/>
              <a:gd name="connsiteX213" fmla="*/ 1252051 w 12192000"/>
              <a:gd name="connsiteY213" fmla="*/ 5461200 h 6858000"/>
              <a:gd name="connsiteX214" fmla="*/ 1252051 w 12192000"/>
              <a:gd name="connsiteY214" fmla="*/ 5501594 h 6858000"/>
              <a:gd name="connsiteX215" fmla="*/ 1399973 w 12192000"/>
              <a:gd name="connsiteY215" fmla="*/ 5501594 h 6858000"/>
              <a:gd name="connsiteX216" fmla="*/ 1399973 w 12192000"/>
              <a:gd name="connsiteY216" fmla="*/ 5461200 h 6858000"/>
              <a:gd name="connsiteX217" fmla="*/ 1047100 w 12192000"/>
              <a:gd name="connsiteY217" fmla="*/ 5461200 h 6858000"/>
              <a:gd name="connsiteX218" fmla="*/ 1047100 w 12192000"/>
              <a:gd name="connsiteY218" fmla="*/ 5501594 h 6858000"/>
              <a:gd name="connsiteX219" fmla="*/ 1195023 w 12192000"/>
              <a:gd name="connsiteY219" fmla="*/ 5501594 h 6858000"/>
              <a:gd name="connsiteX220" fmla="*/ 1195023 w 12192000"/>
              <a:gd name="connsiteY220" fmla="*/ 5461200 h 6858000"/>
              <a:gd name="connsiteX221" fmla="*/ 842150 w 12192000"/>
              <a:gd name="connsiteY221" fmla="*/ 5461200 h 6858000"/>
              <a:gd name="connsiteX222" fmla="*/ 842150 w 12192000"/>
              <a:gd name="connsiteY222" fmla="*/ 5501594 h 6858000"/>
              <a:gd name="connsiteX223" fmla="*/ 990072 w 12192000"/>
              <a:gd name="connsiteY223" fmla="*/ 5501594 h 6858000"/>
              <a:gd name="connsiteX224" fmla="*/ 990072 w 12192000"/>
              <a:gd name="connsiteY224" fmla="*/ 5461200 h 6858000"/>
              <a:gd name="connsiteX225" fmla="*/ 637199 w 12192000"/>
              <a:gd name="connsiteY225" fmla="*/ 5461200 h 6858000"/>
              <a:gd name="connsiteX226" fmla="*/ 637199 w 12192000"/>
              <a:gd name="connsiteY226" fmla="*/ 5609122 h 6858000"/>
              <a:gd name="connsiteX227" fmla="*/ 677593 w 12192000"/>
              <a:gd name="connsiteY227" fmla="*/ 5609122 h 6858000"/>
              <a:gd name="connsiteX228" fmla="*/ 677593 w 12192000"/>
              <a:gd name="connsiteY228" fmla="*/ 5501594 h 6858000"/>
              <a:gd name="connsiteX229" fmla="*/ 785121 w 12192000"/>
              <a:gd name="connsiteY229" fmla="*/ 5501594 h 6858000"/>
              <a:gd name="connsiteX230" fmla="*/ 785121 w 12192000"/>
              <a:gd name="connsiteY230" fmla="*/ 5461200 h 6858000"/>
              <a:gd name="connsiteX231" fmla="*/ 0 w 12192000"/>
              <a:gd name="connsiteY231" fmla="*/ 0 h 6858000"/>
              <a:gd name="connsiteX232" fmla="*/ 12192000 w 12192000"/>
              <a:gd name="connsiteY232" fmla="*/ 0 h 6858000"/>
              <a:gd name="connsiteX233" fmla="*/ 12192000 w 12192000"/>
              <a:gd name="connsiteY233" fmla="*/ 6858000 h 6858000"/>
              <a:gd name="connsiteX234" fmla="*/ 0 w 12192000"/>
              <a:gd name="connsiteY23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2192000" h="6858000">
                <a:moveTo>
                  <a:pt x="2276807" y="6183582"/>
                </a:moveTo>
                <a:lnTo>
                  <a:pt x="2276807" y="6223974"/>
                </a:lnTo>
                <a:lnTo>
                  <a:pt x="2424730" y="6223974"/>
                </a:lnTo>
                <a:lnTo>
                  <a:pt x="2424730" y="6183582"/>
                </a:lnTo>
                <a:close/>
                <a:moveTo>
                  <a:pt x="2071857" y="6183582"/>
                </a:moveTo>
                <a:lnTo>
                  <a:pt x="2071857" y="6223974"/>
                </a:lnTo>
                <a:lnTo>
                  <a:pt x="2219779" y="6223974"/>
                </a:lnTo>
                <a:lnTo>
                  <a:pt x="2219779" y="6183582"/>
                </a:lnTo>
                <a:close/>
                <a:moveTo>
                  <a:pt x="1866906" y="6183582"/>
                </a:moveTo>
                <a:lnTo>
                  <a:pt x="1866906" y="6223974"/>
                </a:lnTo>
                <a:lnTo>
                  <a:pt x="2014829" y="6223974"/>
                </a:lnTo>
                <a:lnTo>
                  <a:pt x="2014829" y="6183582"/>
                </a:lnTo>
                <a:close/>
                <a:moveTo>
                  <a:pt x="1661955" y="6183582"/>
                </a:moveTo>
                <a:lnTo>
                  <a:pt x="1661955" y="6223974"/>
                </a:lnTo>
                <a:lnTo>
                  <a:pt x="1809878" y="6223974"/>
                </a:lnTo>
                <a:lnTo>
                  <a:pt x="1809878" y="6183582"/>
                </a:lnTo>
                <a:close/>
                <a:moveTo>
                  <a:pt x="1457005" y="6183582"/>
                </a:moveTo>
                <a:lnTo>
                  <a:pt x="1457005" y="6223974"/>
                </a:lnTo>
                <a:lnTo>
                  <a:pt x="1604924" y="6223974"/>
                </a:lnTo>
                <a:lnTo>
                  <a:pt x="1604924" y="6183582"/>
                </a:lnTo>
                <a:close/>
                <a:moveTo>
                  <a:pt x="1252051" y="6183582"/>
                </a:moveTo>
                <a:lnTo>
                  <a:pt x="1252051" y="6223974"/>
                </a:lnTo>
                <a:lnTo>
                  <a:pt x="1399973" y="6223974"/>
                </a:lnTo>
                <a:lnTo>
                  <a:pt x="1399973" y="6183582"/>
                </a:lnTo>
                <a:close/>
                <a:moveTo>
                  <a:pt x="1047100" y="6183582"/>
                </a:moveTo>
                <a:lnTo>
                  <a:pt x="1047100" y="6223974"/>
                </a:lnTo>
                <a:lnTo>
                  <a:pt x="1195023" y="6223974"/>
                </a:lnTo>
                <a:lnTo>
                  <a:pt x="1195023" y="6183582"/>
                </a:lnTo>
                <a:close/>
                <a:moveTo>
                  <a:pt x="842150" y="6183582"/>
                </a:moveTo>
                <a:lnTo>
                  <a:pt x="842150" y="6223974"/>
                </a:lnTo>
                <a:lnTo>
                  <a:pt x="990072" y="6223974"/>
                </a:lnTo>
                <a:lnTo>
                  <a:pt x="990072" y="6183582"/>
                </a:lnTo>
                <a:close/>
                <a:moveTo>
                  <a:pt x="2589288" y="6076055"/>
                </a:moveTo>
                <a:lnTo>
                  <a:pt x="2589288" y="6183582"/>
                </a:lnTo>
                <a:lnTo>
                  <a:pt x="2481758" y="6183582"/>
                </a:lnTo>
                <a:lnTo>
                  <a:pt x="2481758" y="6223974"/>
                </a:lnTo>
                <a:lnTo>
                  <a:pt x="2629680" y="6223974"/>
                </a:lnTo>
                <a:lnTo>
                  <a:pt x="2629680" y="6076055"/>
                </a:lnTo>
                <a:close/>
                <a:moveTo>
                  <a:pt x="637199" y="6076055"/>
                </a:moveTo>
                <a:lnTo>
                  <a:pt x="637199" y="6223974"/>
                </a:lnTo>
                <a:lnTo>
                  <a:pt x="785121" y="6223974"/>
                </a:lnTo>
                <a:lnTo>
                  <a:pt x="785121" y="6183582"/>
                </a:lnTo>
                <a:lnTo>
                  <a:pt x="677593" y="6183582"/>
                </a:lnTo>
                <a:lnTo>
                  <a:pt x="677593" y="6076055"/>
                </a:lnTo>
                <a:close/>
                <a:moveTo>
                  <a:pt x="1601526" y="5907934"/>
                </a:moveTo>
                <a:cubicBezTo>
                  <a:pt x="1622112" y="5908181"/>
                  <a:pt x="1638598" y="5925071"/>
                  <a:pt x="1638352" y="5945661"/>
                </a:cubicBezTo>
                <a:cubicBezTo>
                  <a:pt x="1638109" y="5965898"/>
                  <a:pt x="1621763" y="5982244"/>
                  <a:pt x="1601526" y="5982487"/>
                </a:cubicBezTo>
                <a:cubicBezTo>
                  <a:pt x="1580936" y="5982409"/>
                  <a:pt x="1564312" y="5965655"/>
                  <a:pt x="1564390" y="5945069"/>
                </a:cubicBezTo>
                <a:cubicBezTo>
                  <a:pt x="1564469" y="5924593"/>
                  <a:pt x="1581049" y="5908012"/>
                  <a:pt x="1601526" y="5907934"/>
                </a:cubicBezTo>
                <a:close/>
                <a:moveTo>
                  <a:pt x="1238914" y="5907934"/>
                </a:moveTo>
                <a:cubicBezTo>
                  <a:pt x="1259504" y="5908181"/>
                  <a:pt x="1275991" y="5925071"/>
                  <a:pt x="1275744" y="5945661"/>
                </a:cubicBezTo>
                <a:cubicBezTo>
                  <a:pt x="1275501" y="5965898"/>
                  <a:pt x="1259151" y="5982244"/>
                  <a:pt x="1238914" y="5982487"/>
                </a:cubicBezTo>
                <a:cubicBezTo>
                  <a:pt x="1218328" y="5982409"/>
                  <a:pt x="1201700" y="5965655"/>
                  <a:pt x="1201779" y="5945069"/>
                </a:cubicBezTo>
                <a:cubicBezTo>
                  <a:pt x="1201857" y="5924593"/>
                  <a:pt x="1218438" y="5908012"/>
                  <a:pt x="1238914" y="5907934"/>
                </a:cubicBezTo>
                <a:close/>
                <a:moveTo>
                  <a:pt x="2024222" y="5907636"/>
                </a:moveTo>
                <a:cubicBezTo>
                  <a:pt x="2043742" y="5907632"/>
                  <a:pt x="2059570" y="5923457"/>
                  <a:pt x="2059574" y="5942977"/>
                </a:cubicBezTo>
                <a:cubicBezTo>
                  <a:pt x="2059574" y="5942981"/>
                  <a:pt x="2059574" y="5942981"/>
                  <a:pt x="2059574" y="5942984"/>
                </a:cubicBezTo>
                <a:cubicBezTo>
                  <a:pt x="2059872" y="5962207"/>
                  <a:pt x="2044534" y="5978035"/>
                  <a:pt x="2025308" y="5978333"/>
                </a:cubicBezTo>
                <a:cubicBezTo>
                  <a:pt x="2024951" y="5978337"/>
                  <a:pt x="2024590" y="5978337"/>
                  <a:pt x="2024234" y="5978333"/>
                </a:cubicBezTo>
                <a:cubicBezTo>
                  <a:pt x="2004714" y="5978337"/>
                  <a:pt x="1988885" y="5962512"/>
                  <a:pt x="1988881" y="5942992"/>
                </a:cubicBezTo>
                <a:cubicBezTo>
                  <a:pt x="1988877" y="5923468"/>
                  <a:pt x="2004698" y="5907640"/>
                  <a:pt x="2024222" y="5907636"/>
                </a:cubicBezTo>
                <a:close/>
                <a:moveTo>
                  <a:pt x="1405883" y="5901699"/>
                </a:moveTo>
                <a:cubicBezTo>
                  <a:pt x="1423114" y="5901699"/>
                  <a:pt x="1435882" y="5912096"/>
                  <a:pt x="1436477" y="5927238"/>
                </a:cubicBezTo>
                <a:lnTo>
                  <a:pt x="1372615" y="5927238"/>
                </a:lnTo>
                <a:cubicBezTo>
                  <a:pt x="1374700" y="5913283"/>
                  <a:pt x="1388063" y="5901699"/>
                  <a:pt x="1405883" y="5901699"/>
                </a:cubicBezTo>
                <a:close/>
                <a:moveTo>
                  <a:pt x="2589288" y="5871101"/>
                </a:moveTo>
                <a:lnTo>
                  <a:pt x="2589288" y="6019024"/>
                </a:lnTo>
                <a:lnTo>
                  <a:pt x="2629680" y="6019024"/>
                </a:lnTo>
                <a:lnTo>
                  <a:pt x="2629680" y="5871101"/>
                </a:lnTo>
                <a:close/>
                <a:moveTo>
                  <a:pt x="637199" y="5871101"/>
                </a:moveTo>
                <a:lnTo>
                  <a:pt x="637199" y="6019024"/>
                </a:lnTo>
                <a:lnTo>
                  <a:pt x="677593" y="6019024"/>
                </a:lnTo>
                <a:lnTo>
                  <a:pt x="677593" y="5871101"/>
                </a:lnTo>
                <a:close/>
                <a:moveTo>
                  <a:pt x="2255974" y="5871100"/>
                </a:moveTo>
                <a:lnTo>
                  <a:pt x="2255974" y="6029420"/>
                </a:lnTo>
                <a:cubicBezTo>
                  <a:pt x="2255974" y="6038033"/>
                  <a:pt x="2252415" y="6043085"/>
                  <a:pt x="2243508" y="6043085"/>
                </a:cubicBezTo>
                <a:cubicBezTo>
                  <a:pt x="2239938" y="6042991"/>
                  <a:pt x="2236454" y="6041968"/>
                  <a:pt x="2233405" y="6040110"/>
                </a:cubicBezTo>
                <a:lnTo>
                  <a:pt x="2233405" y="6080800"/>
                </a:lnTo>
                <a:cubicBezTo>
                  <a:pt x="2237904" y="6082286"/>
                  <a:pt x="2242626" y="6082987"/>
                  <a:pt x="2247360" y="6082885"/>
                </a:cubicBezTo>
                <a:cubicBezTo>
                  <a:pt x="2276767" y="6082885"/>
                  <a:pt x="2296382" y="6065360"/>
                  <a:pt x="2296382" y="6029714"/>
                </a:cubicBezTo>
                <a:lnTo>
                  <a:pt x="2296382" y="5871100"/>
                </a:lnTo>
                <a:close/>
                <a:moveTo>
                  <a:pt x="2191116" y="5871100"/>
                </a:moveTo>
                <a:lnTo>
                  <a:pt x="2191116" y="6019023"/>
                </a:lnTo>
                <a:lnTo>
                  <a:pt x="2231520" y="6019023"/>
                </a:lnTo>
                <a:lnTo>
                  <a:pt x="2231520" y="5871100"/>
                </a:lnTo>
                <a:close/>
                <a:moveTo>
                  <a:pt x="1798442" y="5871100"/>
                </a:moveTo>
                <a:lnTo>
                  <a:pt x="1798442" y="5966745"/>
                </a:lnTo>
                <a:cubicBezTo>
                  <a:pt x="1798442" y="5998531"/>
                  <a:pt x="1818942" y="6022287"/>
                  <a:pt x="1850129" y="6022287"/>
                </a:cubicBezTo>
                <a:cubicBezTo>
                  <a:pt x="1866141" y="6022934"/>
                  <a:pt x="1881167" y="6014563"/>
                  <a:pt x="1889043" y="6000608"/>
                </a:cubicBezTo>
                <a:lnTo>
                  <a:pt x="1889043" y="6019023"/>
                </a:lnTo>
                <a:lnTo>
                  <a:pt x="1929439" y="6019023"/>
                </a:lnTo>
                <a:lnTo>
                  <a:pt x="1929439" y="5871100"/>
                </a:lnTo>
                <a:lnTo>
                  <a:pt x="1889043" y="5871100"/>
                </a:lnTo>
                <a:lnTo>
                  <a:pt x="1889043" y="5957245"/>
                </a:lnTo>
                <a:cubicBezTo>
                  <a:pt x="1888146" y="5972686"/>
                  <a:pt x="1878651" y="5982785"/>
                  <a:pt x="1863794" y="5982785"/>
                </a:cubicBezTo>
                <a:cubicBezTo>
                  <a:pt x="1848346" y="5982785"/>
                  <a:pt x="1838835" y="5971796"/>
                  <a:pt x="1838835" y="5955160"/>
                </a:cubicBezTo>
                <a:lnTo>
                  <a:pt x="1838835" y="5871100"/>
                </a:lnTo>
                <a:close/>
                <a:moveTo>
                  <a:pt x="2399680" y="5868133"/>
                </a:moveTo>
                <a:cubicBezTo>
                  <a:pt x="2383726" y="5867718"/>
                  <a:pt x="2368815" y="5876030"/>
                  <a:pt x="2360777" y="5889813"/>
                </a:cubicBezTo>
                <a:lnTo>
                  <a:pt x="2360777" y="5871100"/>
                </a:lnTo>
                <a:lnTo>
                  <a:pt x="2320369" y="5871100"/>
                </a:lnTo>
                <a:lnTo>
                  <a:pt x="2320369" y="6019023"/>
                </a:lnTo>
                <a:lnTo>
                  <a:pt x="2360777" y="6019023"/>
                </a:lnTo>
                <a:lnTo>
                  <a:pt x="2360777" y="5933183"/>
                </a:lnTo>
                <a:cubicBezTo>
                  <a:pt x="2361659" y="5917437"/>
                  <a:pt x="2371170" y="5907636"/>
                  <a:pt x="2386011" y="5907636"/>
                </a:cubicBezTo>
                <a:cubicBezTo>
                  <a:pt x="2401459" y="5907636"/>
                  <a:pt x="2411260" y="5918625"/>
                  <a:pt x="2411260" y="5934962"/>
                </a:cubicBezTo>
                <a:lnTo>
                  <a:pt x="2411260" y="6019023"/>
                </a:lnTo>
                <a:lnTo>
                  <a:pt x="2451958" y="6019023"/>
                </a:lnTo>
                <a:lnTo>
                  <a:pt x="2451958" y="5923680"/>
                </a:lnTo>
                <a:cubicBezTo>
                  <a:pt x="2451958" y="5891898"/>
                  <a:pt x="2431458" y="5868133"/>
                  <a:pt x="2399680" y="5868133"/>
                </a:cubicBezTo>
                <a:close/>
                <a:moveTo>
                  <a:pt x="2015028" y="5868133"/>
                </a:moveTo>
                <a:cubicBezTo>
                  <a:pt x="1974632" y="5868133"/>
                  <a:pt x="1945820" y="5900809"/>
                  <a:pt x="1945820" y="5943282"/>
                </a:cubicBezTo>
                <a:cubicBezTo>
                  <a:pt x="1945820" y="5985751"/>
                  <a:pt x="1974632" y="6017835"/>
                  <a:pt x="2015330" y="6017835"/>
                </a:cubicBezTo>
                <a:cubicBezTo>
                  <a:pt x="2033400" y="6018263"/>
                  <a:pt x="2050639" y="6010248"/>
                  <a:pt x="2061965" y="5996156"/>
                </a:cubicBezTo>
                <a:lnTo>
                  <a:pt x="2061965" y="6006549"/>
                </a:lnTo>
                <a:cubicBezTo>
                  <a:pt x="2061965" y="6030607"/>
                  <a:pt x="2044432" y="6044868"/>
                  <a:pt x="2020370" y="6044868"/>
                </a:cubicBezTo>
                <a:cubicBezTo>
                  <a:pt x="2002707" y="6044480"/>
                  <a:pt x="1985476" y="6039346"/>
                  <a:pt x="1970478" y="6030011"/>
                </a:cubicBezTo>
                <a:lnTo>
                  <a:pt x="1970478" y="6071897"/>
                </a:lnTo>
                <a:cubicBezTo>
                  <a:pt x="1985958" y="6079295"/>
                  <a:pt x="2002923" y="6083054"/>
                  <a:pt x="2020080" y="6082885"/>
                </a:cubicBezTo>
                <a:cubicBezTo>
                  <a:pt x="2071460" y="6082885"/>
                  <a:pt x="2102357" y="6055559"/>
                  <a:pt x="2102357" y="6001200"/>
                </a:cubicBezTo>
                <a:lnTo>
                  <a:pt x="2102357" y="5871100"/>
                </a:lnTo>
                <a:lnTo>
                  <a:pt x="2061965" y="5871100"/>
                </a:lnTo>
                <a:lnTo>
                  <a:pt x="2061965" y="5890706"/>
                </a:lnTo>
                <a:cubicBezTo>
                  <a:pt x="2050933" y="5875975"/>
                  <a:pt x="2033416" y="5867554"/>
                  <a:pt x="2015028" y="5868133"/>
                </a:cubicBezTo>
                <a:close/>
                <a:moveTo>
                  <a:pt x="1778233" y="5868133"/>
                </a:moveTo>
                <a:cubicBezTo>
                  <a:pt x="1763995" y="5867757"/>
                  <a:pt x="1750640" y="5875003"/>
                  <a:pt x="1743194" y="5887144"/>
                </a:cubicBezTo>
                <a:lnTo>
                  <a:pt x="1743194" y="5871100"/>
                </a:lnTo>
                <a:lnTo>
                  <a:pt x="1702786" y="5871100"/>
                </a:lnTo>
                <a:lnTo>
                  <a:pt x="1702786" y="6019023"/>
                </a:lnTo>
                <a:lnTo>
                  <a:pt x="1743194" y="6019023"/>
                </a:lnTo>
                <a:lnTo>
                  <a:pt x="1743194" y="5933183"/>
                </a:lnTo>
                <a:cubicBezTo>
                  <a:pt x="1744079" y="5917437"/>
                  <a:pt x="1753881" y="5907636"/>
                  <a:pt x="1768142" y="5907636"/>
                </a:cubicBezTo>
                <a:cubicBezTo>
                  <a:pt x="1775607" y="5907483"/>
                  <a:pt x="1783014" y="5909008"/>
                  <a:pt x="1789813" y="5912096"/>
                </a:cubicBezTo>
                <a:lnTo>
                  <a:pt x="1789813" y="5869023"/>
                </a:lnTo>
                <a:cubicBezTo>
                  <a:pt x="1785980" y="5868431"/>
                  <a:pt x="1782109" y="5868133"/>
                  <a:pt x="1778233" y="5868133"/>
                </a:cubicBezTo>
                <a:close/>
                <a:moveTo>
                  <a:pt x="1406177" y="5868133"/>
                </a:moveTo>
                <a:cubicBezTo>
                  <a:pt x="1363406" y="5868133"/>
                  <a:pt x="1332219" y="5901699"/>
                  <a:pt x="1332219" y="5945061"/>
                </a:cubicBezTo>
                <a:cubicBezTo>
                  <a:pt x="1332219" y="5991105"/>
                  <a:pt x="1364593" y="6022287"/>
                  <a:pt x="1408551" y="6022287"/>
                </a:cubicBezTo>
                <a:cubicBezTo>
                  <a:pt x="1427029" y="6022640"/>
                  <a:pt x="1445338" y="6018674"/>
                  <a:pt x="1462017" y="6010707"/>
                </a:cubicBezTo>
                <a:lnTo>
                  <a:pt x="1462017" y="5971796"/>
                </a:lnTo>
                <a:cubicBezTo>
                  <a:pt x="1446902" y="5981013"/>
                  <a:pt x="1429525" y="5985845"/>
                  <a:pt x="1411820" y="5985755"/>
                </a:cubicBezTo>
                <a:cubicBezTo>
                  <a:pt x="1391030" y="5985755"/>
                  <a:pt x="1376177" y="5974763"/>
                  <a:pt x="1372615" y="5957837"/>
                </a:cubicBezTo>
                <a:lnTo>
                  <a:pt x="1473005" y="5957837"/>
                </a:lnTo>
                <a:cubicBezTo>
                  <a:pt x="1474471" y="5951504"/>
                  <a:pt x="1475267" y="5945034"/>
                  <a:pt x="1475380" y="5938533"/>
                </a:cubicBezTo>
                <a:cubicBezTo>
                  <a:pt x="1475380" y="5900218"/>
                  <a:pt x="1448955" y="5868133"/>
                  <a:pt x="1406177" y="5868133"/>
                </a:cubicBezTo>
                <a:close/>
                <a:moveTo>
                  <a:pt x="2126572" y="5814073"/>
                </a:moveTo>
                <a:lnTo>
                  <a:pt x="2126572" y="6019023"/>
                </a:lnTo>
                <a:lnTo>
                  <a:pt x="2167269" y="6019023"/>
                </a:lnTo>
                <a:lnTo>
                  <a:pt x="2167269" y="5814073"/>
                </a:lnTo>
                <a:close/>
                <a:moveTo>
                  <a:pt x="1638355" y="5814073"/>
                </a:moveTo>
                <a:lnTo>
                  <a:pt x="1638355" y="5890111"/>
                </a:lnTo>
                <a:cubicBezTo>
                  <a:pt x="1627771" y="5875881"/>
                  <a:pt x="1610931" y="5867687"/>
                  <a:pt x="1593202" y="5868133"/>
                </a:cubicBezTo>
                <a:cubicBezTo>
                  <a:pt x="1551027" y="5868133"/>
                  <a:pt x="1522807" y="5901699"/>
                  <a:pt x="1522807" y="5945061"/>
                </a:cubicBezTo>
                <a:cubicBezTo>
                  <a:pt x="1522807" y="5988432"/>
                  <a:pt x="1551027" y="6022287"/>
                  <a:pt x="1592908" y="6022287"/>
                </a:cubicBezTo>
                <a:cubicBezTo>
                  <a:pt x="1610763" y="6022628"/>
                  <a:pt x="1627688" y="6014336"/>
                  <a:pt x="1638355" y="6000012"/>
                </a:cubicBezTo>
                <a:lnTo>
                  <a:pt x="1638355" y="6019023"/>
                </a:lnTo>
                <a:lnTo>
                  <a:pt x="1678752" y="6019023"/>
                </a:lnTo>
                <a:lnTo>
                  <a:pt x="1678752" y="5814073"/>
                </a:lnTo>
                <a:close/>
                <a:moveTo>
                  <a:pt x="1275748" y="5814073"/>
                </a:moveTo>
                <a:lnTo>
                  <a:pt x="1275748" y="5890111"/>
                </a:lnTo>
                <a:cubicBezTo>
                  <a:pt x="1265159" y="5875881"/>
                  <a:pt x="1248319" y="5867687"/>
                  <a:pt x="1230590" y="5868133"/>
                </a:cubicBezTo>
                <a:cubicBezTo>
                  <a:pt x="1188415" y="5868133"/>
                  <a:pt x="1160199" y="5901699"/>
                  <a:pt x="1160199" y="5945061"/>
                </a:cubicBezTo>
                <a:cubicBezTo>
                  <a:pt x="1160199" y="5988432"/>
                  <a:pt x="1188415" y="6022287"/>
                  <a:pt x="1230300" y="6022287"/>
                </a:cubicBezTo>
                <a:cubicBezTo>
                  <a:pt x="1248155" y="6022628"/>
                  <a:pt x="1265077" y="6014336"/>
                  <a:pt x="1275748" y="6000012"/>
                </a:cubicBezTo>
                <a:lnTo>
                  <a:pt x="1275748" y="6019023"/>
                </a:lnTo>
                <a:lnTo>
                  <a:pt x="1316140" y="6019023"/>
                </a:lnTo>
                <a:lnTo>
                  <a:pt x="1316140" y="5814073"/>
                </a:lnTo>
                <a:close/>
                <a:moveTo>
                  <a:pt x="2276477" y="5803974"/>
                </a:moveTo>
                <a:cubicBezTo>
                  <a:pt x="2263189" y="5803974"/>
                  <a:pt x="2252415" y="5814747"/>
                  <a:pt x="2252415" y="5828036"/>
                </a:cubicBezTo>
                <a:cubicBezTo>
                  <a:pt x="2252576" y="5841093"/>
                  <a:pt x="2263122" y="5851639"/>
                  <a:pt x="2276180" y="5851800"/>
                </a:cubicBezTo>
                <a:cubicBezTo>
                  <a:pt x="2289469" y="5851965"/>
                  <a:pt x="2300375" y="5841325"/>
                  <a:pt x="2300540" y="5828036"/>
                </a:cubicBezTo>
                <a:cubicBezTo>
                  <a:pt x="2300540" y="5814747"/>
                  <a:pt x="2289766" y="5803974"/>
                  <a:pt x="2276477" y="5803974"/>
                </a:cubicBezTo>
                <a:close/>
                <a:moveTo>
                  <a:pt x="2211314" y="5803974"/>
                </a:moveTo>
                <a:cubicBezTo>
                  <a:pt x="2211055" y="5803971"/>
                  <a:pt x="2210797" y="5803973"/>
                  <a:pt x="2210542" y="5803979"/>
                </a:cubicBezTo>
                <a:cubicBezTo>
                  <a:pt x="2197551" y="5804274"/>
                  <a:pt x="2187256" y="5815045"/>
                  <a:pt x="2187554" y="5828036"/>
                </a:cubicBezTo>
                <a:cubicBezTo>
                  <a:pt x="2187554" y="5841161"/>
                  <a:pt x="2198194" y="5851802"/>
                  <a:pt x="2211318" y="5851802"/>
                </a:cubicBezTo>
                <a:cubicBezTo>
                  <a:pt x="2224442" y="5851802"/>
                  <a:pt x="2235082" y="5841161"/>
                  <a:pt x="2235082" y="5828036"/>
                </a:cubicBezTo>
                <a:cubicBezTo>
                  <a:pt x="2235094" y="5827653"/>
                  <a:pt x="2235098" y="5827269"/>
                  <a:pt x="2235090" y="5826886"/>
                </a:cubicBezTo>
                <a:cubicBezTo>
                  <a:pt x="2234851" y="5813992"/>
                  <a:pt x="2224203" y="5803735"/>
                  <a:pt x="2211314" y="5803974"/>
                </a:cubicBezTo>
                <a:close/>
                <a:moveTo>
                  <a:pt x="2589288" y="5666151"/>
                </a:moveTo>
                <a:lnTo>
                  <a:pt x="2589288" y="5814074"/>
                </a:lnTo>
                <a:lnTo>
                  <a:pt x="2629680" y="5814074"/>
                </a:lnTo>
                <a:lnTo>
                  <a:pt x="2629680" y="5666151"/>
                </a:lnTo>
                <a:close/>
                <a:moveTo>
                  <a:pt x="637199" y="5666151"/>
                </a:moveTo>
                <a:lnTo>
                  <a:pt x="637199" y="5814074"/>
                </a:lnTo>
                <a:lnTo>
                  <a:pt x="677593" y="5814074"/>
                </a:lnTo>
                <a:lnTo>
                  <a:pt x="677593" y="5666151"/>
                </a:lnTo>
                <a:close/>
                <a:moveTo>
                  <a:pt x="2481758" y="5461200"/>
                </a:moveTo>
                <a:lnTo>
                  <a:pt x="2481758" y="5501594"/>
                </a:lnTo>
                <a:lnTo>
                  <a:pt x="2589288" y="5501594"/>
                </a:lnTo>
                <a:lnTo>
                  <a:pt x="2589288" y="5609122"/>
                </a:lnTo>
                <a:lnTo>
                  <a:pt x="2629680" y="5609122"/>
                </a:lnTo>
                <a:lnTo>
                  <a:pt x="2629680" y="5461200"/>
                </a:lnTo>
                <a:close/>
                <a:moveTo>
                  <a:pt x="2276807" y="5461200"/>
                </a:moveTo>
                <a:lnTo>
                  <a:pt x="2276807" y="5501594"/>
                </a:lnTo>
                <a:lnTo>
                  <a:pt x="2424730" y="5501594"/>
                </a:lnTo>
                <a:lnTo>
                  <a:pt x="2424730" y="5461200"/>
                </a:lnTo>
                <a:close/>
                <a:moveTo>
                  <a:pt x="2071857" y="5461200"/>
                </a:moveTo>
                <a:lnTo>
                  <a:pt x="2071857" y="5501594"/>
                </a:lnTo>
                <a:lnTo>
                  <a:pt x="2219779" y="5501594"/>
                </a:lnTo>
                <a:lnTo>
                  <a:pt x="2219779" y="5461200"/>
                </a:lnTo>
                <a:close/>
                <a:moveTo>
                  <a:pt x="1866906" y="5461200"/>
                </a:moveTo>
                <a:lnTo>
                  <a:pt x="1866906" y="5501594"/>
                </a:lnTo>
                <a:lnTo>
                  <a:pt x="2014829" y="5501594"/>
                </a:lnTo>
                <a:lnTo>
                  <a:pt x="2014829" y="5461200"/>
                </a:lnTo>
                <a:close/>
                <a:moveTo>
                  <a:pt x="1661955" y="5461200"/>
                </a:moveTo>
                <a:lnTo>
                  <a:pt x="1661955" y="5501594"/>
                </a:lnTo>
                <a:lnTo>
                  <a:pt x="1809878" y="5501594"/>
                </a:lnTo>
                <a:lnTo>
                  <a:pt x="1809878" y="5461200"/>
                </a:lnTo>
                <a:close/>
                <a:moveTo>
                  <a:pt x="1457005" y="5461200"/>
                </a:moveTo>
                <a:lnTo>
                  <a:pt x="1457005" y="5501594"/>
                </a:lnTo>
                <a:lnTo>
                  <a:pt x="1604924" y="5501594"/>
                </a:lnTo>
                <a:lnTo>
                  <a:pt x="1604924" y="5461200"/>
                </a:lnTo>
                <a:close/>
                <a:moveTo>
                  <a:pt x="1252051" y="5461200"/>
                </a:moveTo>
                <a:lnTo>
                  <a:pt x="1252051" y="5501594"/>
                </a:lnTo>
                <a:lnTo>
                  <a:pt x="1399973" y="5501594"/>
                </a:lnTo>
                <a:lnTo>
                  <a:pt x="1399973" y="5461200"/>
                </a:lnTo>
                <a:close/>
                <a:moveTo>
                  <a:pt x="1047100" y="5461200"/>
                </a:moveTo>
                <a:lnTo>
                  <a:pt x="1047100" y="5501594"/>
                </a:lnTo>
                <a:lnTo>
                  <a:pt x="1195023" y="5501594"/>
                </a:lnTo>
                <a:lnTo>
                  <a:pt x="1195023" y="5461200"/>
                </a:lnTo>
                <a:close/>
                <a:moveTo>
                  <a:pt x="842150" y="5461200"/>
                </a:moveTo>
                <a:lnTo>
                  <a:pt x="842150" y="5501594"/>
                </a:lnTo>
                <a:lnTo>
                  <a:pt x="990072" y="5501594"/>
                </a:lnTo>
                <a:lnTo>
                  <a:pt x="990072" y="5461200"/>
                </a:lnTo>
                <a:close/>
                <a:moveTo>
                  <a:pt x="637199" y="5461200"/>
                </a:moveTo>
                <a:lnTo>
                  <a:pt x="637199" y="5609122"/>
                </a:lnTo>
                <a:lnTo>
                  <a:pt x="677593" y="5609122"/>
                </a:lnTo>
                <a:lnTo>
                  <a:pt x="677593" y="5501594"/>
                </a:lnTo>
                <a:lnTo>
                  <a:pt x="785121" y="5501594"/>
                </a:lnTo>
                <a:lnTo>
                  <a:pt x="785121" y="54612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3501B-AEF4-4C63-96DF-45A787EBB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2428240"/>
            <a:ext cx="4824000" cy="2001520"/>
          </a:xfrm>
        </p:spPr>
        <p:txBody>
          <a:bodyPr anchor="ctr" anchorCtr="0">
            <a:sp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82EEF-9BFF-47C9-8FBF-54F9D182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00" y="5921220"/>
            <a:ext cx="5461200" cy="365125"/>
          </a:xfrm>
        </p:spPr>
        <p:txBody>
          <a:bodyPr/>
          <a:lstStyle>
            <a:lvl1pPr algn="r">
              <a:defRPr sz="2000" b="1" u="heavy" baseline="0">
                <a:solidFill>
                  <a:schemeClr val="bg2"/>
                </a:solidFill>
                <a:uFill>
                  <a:solidFill>
                    <a:schemeClr val="tx2"/>
                  </a:solidFill>
                </a:uFill>
              </a:defRPr>
            </a:lvl1pPr>
          </a:lstStyle>
          <a:p>
            <a:fld id="{C1EF8B9F-1154-40D0-991A-1B19F8E4DC60}" type="datetime4">
              <a:rPr lang="nl-NL" smtClean="0"/>
              <a:t>3 oktober 2023</a:t>
            </a:fld>
            <a:endParaRPr lang="en-BE" u="heavy" dirty="0">
              <a:uFill>
                <a:solidFill>
                  <a:schemeClr val="tx2"/>
                </a:solidFill>
              </a:uFill>
            </a:endParaRPr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134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894-3153-4F43-93AC-6C9BAAD0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37200"/>
            <a:ext cx="7200000" cy="2852737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748A8-B1CC-4335-94EE-F20FC9500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00" y="5919788"/>
            <a:ext cx="10515600" cy="43672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56FA5-D559-46B1-A82D-91E8F14D43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588" y="2386800"/>
            <a:ext cx="1256400" cy="126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</a:t>
            </a:r>
            <a:r>
              <a:rPr lang="en-BE" dirty="0"/>
              <a:t>o text here</a:t>
            </a:r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772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894-3153-4F43-93AC-6C9BAAD0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37200"/>
            <a:ext cx="7200000" cy="517065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6CEF5-890F-4C75-B082-CED564D91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00" y="3370285"/>
            <a:ext cx="7786687" cy="2854115"/>
          </a:xfrm>
        </p:spPr>
        <p:txBody>
          <a:bodyPr anchor="b" anchorCtr="0"/>
          <a:lstStyle>
            <a:lvl1pPr>
              <a:lnSpc>
                <a:spcPct val="110000"/>
              </a:lnSpc>
              <a:defRPr sz="5000" b="1"/>
            </a:lvl1pPr>
            <a:lvl2pPr marL="0" indent="0">
              <a:spcBef>
                <a:spcPts val="0"/>
              </a:spcBef>
              <a:spcAft>
                <a:spcPts val="500"/>
              </a:spcAft>
              <a:buNone/>
              <a:defRPr sz="2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628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p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894-3153-4F43-93AC-6C9BAAD0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28720"/>
            <a:ext cx="8870400" cy="1551194"/>
          </a:xfrm>
        </p:spPr>
        <p:txBody>
          <a:bodyPr anchor="t" anchorCtr="0">
            <a:sp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748A8-B1CC-4335-94EE-F20FC9500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00" y="5919788"/>
            <a:ext cx="10515600" cy="43672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1000FA1-0A81-4494-B0AF-3E3E4894E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200" y="637200"/>
            <a:ext cx="247950" cy="208800"/>
          </a:xfrm>
          <a:prstGeom prst="rect">
            <a:avLst/>
          </a:prstGeom>
        </p:spPr>
      </p:pic>
      <p:sp>
        <p:nvSpPr>
          <p:cNvPr id="5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8787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invert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894-3153-4F43-93AC-6C9BAAD0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28720"/>
            <a:ext cx="8870400" cy="1551194"/>
          </a:xfrm>
        </p:spPr>
        <p:txBody>
          <a:bodyPr anchor="t" anchorCtr="0">
            <a:sp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748A8-B1CC-4335-94EE-F20FC9500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00" y="5919788"/>
            <a:ext cx="10515600" cy="43672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1000FA1-0A81-4494-B0AF-3E3E4894E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200" y="637200"/>
            <a:ext cx="247950" cy="208800"/>
          </a:xfrm>
          <a:prstGeom prst="rect">
            <a:avLst/>
          </a:prstGeom>
        </p:spPr>
      </p:pic>
      <p:sp>
        <p:nvSpPr>
          <p:cNvPr id="5" name="Tijdelijke aanduiding vo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269875" y="5413664"/>
            <a:ext cx="2917462" cy="13528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821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8E4A-9D4E-4BC8-9C0A-CEF06379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1936800"/>
            <a:ext cx="10918800" cy="1699953"/>
          </a:xfrm>
        </p:spPr>
        <p:txBody>
          <a:bodyPr/>
          <a:lstStyle>
            <a:lvl2pPr>
              <a:spcBef>
                <a:spcPts val="5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57FD-783A-4A2E-A379-97E1701C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ADA04-1350-4CB8-AB5D-77F649D6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8D5F-6B6A-4472-94D7-1EE3C358A6D5}" type="datetime4">
              <a:rPr lang="nl-NL" smtClean="0"/>
              <a:t>3 oktober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B855-6F77-4FCF-99B7-3B4AAC6E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AD091-29DA-4DDE-87B1-F5B2C6E3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D549-9F63-4794-B66A-358D66F76CB6}" type="slidenum">
              <a:rPr lang="en-BE" smtClean="0"/>
              <a:t>‹nr.›</a:t>
            </a:fld>
            <a:endParaRPr lang="en-B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D81E46-8AF8-4437-82E0-EB91F7C8F95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7200" y="1170000"/>
            <a:ext cx="10917600" cy="375795"/>
          </a:xfrm>
        </p:spPr>
        <p:txBody>
          <a:bodyPr>
            <a:no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522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7BC38-E506-4F00-BED9-15FAF2A7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37200"/>
            <a:ext cx="10917600" cy="4711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DDD33-BBAD-43F3-B788-A0493489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00" y="1936800"/>
            <a:ext cx="10922400" cy="337496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  <a:p>
            <a:pPr lvl="5"/>
            <a:r>
              <a:rPr lang="en-BE" dirty="0"/>
              <a:t>Sixth level</a:t>
            </a:r>
          </a:p>
          <a:p>
            <a:pPr lvl="6"/>
            <a:r>
              <a:rPr lang="en-BE" dirty="0"/>
              <a:t>Seventh level</a:t>
            </a:r>
          </a:p>
          <a:p>
            <a:pPr lvl="7"/>
            <a:r>
              <a:rPr lang="en-BE" dirty="0" err="1"/>
              <a:t>Eigth</a:t>
            </a:r>
            <a:r>
              <a:rPr lang="en-BE" dirty="0"/>
              <a:t> level</a:t>
            </a:r>
          </a:p>
          <a:p>
            <a:pPr lvl="8"/>
            <a:r>
              <a:rPr lang="en-BE" dirty="0"/>
              <a:t>Nineth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3396E-9E1F-4DC8-9658-E316C3C54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0B54C7F-E52D-47FE-AFB6-F07FF35D728C}" type="datetime4">
              <a:rPr lang="nl-NL" smtClean="0"/>
              <a:t>3 oktober 2023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A1EF-E1A3-43F9-A463-300136F5E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9110" y="6356350"/>
            <a:ext cx="505378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981B4-2B5D-4E99-BCBD-1D1313EDC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1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D549-9F63-4794-B66A-358D66F76CB6}" type="slidenum">
              <a:rPr lang="en-BE" smtClean="0"/>
              <a:t>‹nr.›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64059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51" r:id="rId5"/>
    <p:sldLayoutId id="2147483671" r:id="rId6"/>
    <p:sldLayoutId id="2147483669" r:id="rId7"/>
    <p:sldLayoutId id="2147483670" r:id="rId8"/>
    <p:sldLayoutId id="2147483650" r:id="rId9"/>
    <p:sldLayoutId id="2147483661" r:id="rId10"/>
    <p:sldLayoutId id="2147483662" r:id="rId11"/>
    <p:sldLayoutId id="2147483663" r:id="rId12"/>
    <p:sldLayoutId id="2147483664" r:id="rId13"/>
    <p:sldLayoutId id="2147483654" r:id="rId14"/>
    <p:sldLayoutId id="2147483655" r:id="rId15"/>
    <p:sldLayoutId id="2147483660" r:id="rId16"/>
    <p:sldLayoutId id="2147483672" r:id="rId17"/>
  </p:sldLayoutIdLst>
  <p:hf sldNum="0" hdr="0" ftr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84000"/>
        </a:lnSpc>
        <a:spcBef>
          <a:spcPts val="500"/>
        </a:spcBef>
        <a:buFont typeface="Century Gothic" panose="020B0502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84000"/>
        </a:lnSpc>
        <a:spcBef>
          <a:spcPts val="500"/>
        </a:spcBef>
        <a:buFont typeface="Century Gothic" panose="020B0502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84000"/>
        </a:lnSpc>
        <a:spcBef>
          <a:spcPts val="500"/>
        </a:spcBef>
        <a:buFont typeface="Century Gothic" panose="020B0502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84000"/>
        </a:lnSpc>
        <a:spcBef>
          <a:spcPts val="500"/>
        </a:spcBef>
        <a:buFont typeface="Century Gothic" panose="020B0502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360000" algn="l" defTabSz="914400" rtl="0" eaLnBrk="1" latinLnBrk="0" hangingPunct="1">
        <a:lnSpc>
          <a:spcPct val="84000"/>
        </a:lnSpc>
        <a:spcBef>
          <a:spcPts val="500"/>
        </a:spcBef>
        <a:buFont typeface="Century Gothic" panose="020B0502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0" indent="-360000" algn="l" defTabSz="914400" rtl="0" eaLnBrk="1" latinLnBrk="0" hangingPunct="1">
        <a:lnSpc>
          <a:spcPct val="84000"/>
        </a:lnSpc>
        <a:spcBef>
          <a:spcPts val="500"/>
        </a:spcBef>
        <a:buFont typeface="Century Gothic" panose="020B0502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33000"/>
        </a:lnSpc>
        <a:spcBef>
          <a:spcPts val="2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3853-671E-45E5-A735-2BAB11FBD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99" y="637200"/>
            <a:ext cx="8759350" cy="3516027"/>
          </a:xfrm>
        </p:spPr>
        <p:txBody>
          <a:bodyPr/>
          <a:lstStyle/>
          <a:p>
            <a:r>
              <a:rPr lang="nl-BE" dirty="0"/>
              <a:t>De Druglijn </a:t>
            </a:r>
            <a:r>
              <a:rPr lang="nl-BE" dirty="0">
                <a:solidFill>
                  <a:schemeClr val="tx2"/>
                </a:solidFill>
              </a:rPr>
              <a:t>Netwerkbeurs -  </a:t>
            </a:r>
            <a:r>
              <a:rPr lang="nl-BE" dirty="0" smtClean="0">
                <a:solidFill>
                  <a:schemeClr val="tx2"/>
                </a:solidFill>
              </a:rPr>
              <a:t>VLASP</a:t>
            </a:r>
            <a:br>
              <a:rPr lang="nl-BE" dirty="0" smtClean="0">
                <a:solidFill>
                  <a:schemeClr val="tx2"/>
                </a:solidFill>
              </a:rPr>
            </a:br>
            <a:r>
              <a:rPr lang="nl-BE" dirty="0">
                <a:solidFill>
                  <a:schemeClr val="tx2"/>
                </a:solidFill>
              </a:rPr>
              <a:t/>
            </a:r>
            <a:br>
              <a:rPr lang="nl-BE" dirty="0">
                <a:solidFill>
                  <a:schemeClr val="tx2"/>
                </a:solidFill>
              </a:rPr>
            </a:br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r>
              <a:rPr lang="nl-BE" sz="3200" dirty="0" smtClean="0"/>
              <a:t>Annehieke Scheffer</a:t>
            </a:r>
            <a:endParaRPr lang="en-BE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C4132-0975-4C33-9F9F-D6E0CB6C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10 </a:t>
            </a:r>
            <a:r>
              <a:rPr lang="nl-NL" dirty="0"/>
              <a:t>oktober </a:t>
            </a:r>
            <a:r>
              <a:rPr lang="nl-NL" dirty="0" smtClean="0"/>
              <a:t>2023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535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4DCFF-FF10-49FF-85BD-40984DED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133601"/>
            <a:ext cx="4827600" cy="24560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Stijgend aantal online vragen</a:t>
            </a:r>
          </a:p>
          <a:p>
            <a:pPr marL="360000" lvl="2" indent="0">
              <a:buNone/>
            </a:pPr>
            <a:r>
              <a:rPr lang="nl-BE" dirty="0"/>
              <a:t>(meerderheid sinds 6 jaar)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Geen daling aantal telefoongesprekken (zelfs stijging 2021 t.o.v. </a:t>
            </a:r>
            <a:r>
              <a:rPr lang="nl-BE" dirty="0" smtClean="0"/>
              <a:t>2022)</a:t>
            </a:r>
            <a:endParaRPr lang="en-B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EBF147-8562-4F5A-BA72-08ADA3A3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Evolutie</a:t>
            </a:r>
            <a:r>
              <a:rPr lang="en-BE" sz="3600" dirty="0"/>
              <a:t> </a:t>
            </a:r>
            <a:r>
              <a:rPr lang="nl-BE" sz="3600" dirty="0">
                <a:solidFill>
                  <a:schemeClr val="tx2"/>
                </a:solidFill>
              </a:rPr>
              <a:t>over de jaren</a:t>
            </a:r>
            <a:endParaRPr lang="en-BE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129E10D-329A-4D49-8A01-950E4D23AA2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BE" sz="1800" dirty="0"/>
              <a:t>Jaarlijks beantwoorde vragen sinds 1994</a:t>
            </a:r>
            <a:endParaRPr lang="en-BE" sz="1800" dirty="0"/>
          </a:p>
        </p:txBody>
      </p:sp>
      <p:sp>
        <p:nvSpPr>
          <p:cNvPr id="8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401" y="1163781"/>
            <a:ext cx="5258737" cy="47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EBF147-8562-4F5A-BA72-08ADA3A3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2022</a:t>
            </a:r>
            <a:r>
              <a:rPr lang="en-BE" sz="3600" dirty="0" smtClean="0"/>
              <a:t> </a:t>
            </a:r>
            <a:r>
              <a:rPr lang="nl-BE" sz="3600" dirty="0">
                <a:solidFill>
                  <a:schemeClr val="tx2"/>
                </a:solidFill>
              </a:rPr>
              <a:t>uitgelicht</a:t>
            </a:r>
            <a:endParaRPr lang="en-BE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129E10D-329A-4D49-8A01-950E4D23AA2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7200" y="1415351"/>
            <a:ext cx="8463257" cy="374400"/>
          </a:xfrm>
        </p:spPr>
        <p:txBody>
          <a:bodyPr/>
          <a:lstStyle/>
          <a:p>
            <a:r>
              <a:rPr lang="nl-BE" sz="1800" dirty="0"/>
              <a:t>Verdeling van de contacten per communicatiemiddel</a:t>
            </a:r>
          </a:p>
          <a:p>
            <a:r>
              <a:rPr lang="nl-BE" sz="1800" dirty="0"/>
              <a:t>Totaal beantwoorde contacten = </a:t>
            </a:r>
            <a:r>
              <a:rPr lang="nl-BE" sz="1800" dirty="0" smtClean="0"/>
              <a:t>8 525</a:t>
            </a:r>
            <a:endParaRPr lang="en-BE" sz="1800" dirty="0"/>
          </a:p>
        </p:txBody>
      </p:sp>
      <p:sp>
        <p:nvSpPr>
          <p:cNvPr id="12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" y="2397968"/>
            <a:ext cx="2785912" cy="31297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292" y="2129803"/>
            <a:ext cx="2685249" cy="31410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722" y="2397968"/>
            <a:ext cx="3454838" cy="317734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833" y="5761475"/>
            <a:ext cx="9521470" cy="8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B9B8-A194-428C-82B3-9B8614E1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Online </a:t>
            </a:r>
            <a:r>
              <a:rPr lang="nl-BE" dirty="0" smtClean="0"/>
              <a:t>toepassingen</a:t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9BB4A-63AB-4683-AB5A-3016581C4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Tijdelijke aanduiding voor tekst 5"/>
          <p:cNvSpPr txBox="1">
            <a:spLocks/>
          </p:cNvSpPr>
          <p:nvPr/>
        </p:nvSpPr>
        <p:spPr>
          <a:xfrm>
            <a:off x="9914709" y="5604408"/>
            <a:ext cx="2090057" cy="10972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636587" y="3133972"/>
            <a:ext cx="1090537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dirty="0" smtClean="0"/>
              <a:t>Kennistesten en zelftesten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dirty="0" smtClean="0"/>
              <a:t>DASH - Zelfhulpprogramma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dirty="0" smtClean="0"/>
              <a:t>GRIP – Zelfhulpprogramma voor </a:t>
            </a:r>
            <a:r>
              <a:rPr lang="nl-NL" sz="3200" dirty="0" smtClean="0"/>
              <a:t>naastbetrokkenen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dirty="0" smtClean="0"/>
              <a:t>Game(L)over</a:t>
            </a:r>
            <a:endParaRPr lang="nl-NL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9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4DCFF-FF10-49FF-85BD-40984DED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133601"/>
            <a:ext cx="4827600" cy="36840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Website: 992.018 sessies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Zelftest: 63.247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Kennistest: 10.082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3 op 10 mails via zelf- of kennistest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373 aanmeldingen DASH zelfhulp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GRIP voor ‘kinderen van’: 1.986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GRIP </a:t>
            </a:r>
            <a:r>
              <a:rPr lang="nl-NL" dirty="0"/>
              <a:t>voor partners: 5.019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GRIP </a:t>
            </a:r>
            <a:r>
              <a:rPr lang="nl-NL" dirty="0"/>
              <a:t>voor ouders: </a:t>
            </a:r>
            <a:r>
              <a:rPr lang="nl-NL" dirty="0" smtClean="0"/>
              <a:t>4.650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Youtube</a:t>
            </a:r>
            <a:r>
              <a:rPr lang="nl-NL" dirty="0" smtClean="0"/>
              <a:t>, Facebook en Instagram</a:t>
            </a:r>
            <a:endParaRPr lang="en-B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EBF147-8562-4F5A-BA72-08ADA3A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9" y="637200"/>
            <a:ext cx="6538041" cy="526582"/>
          </a:xfrm>
        </p:spPr>
        <p:txBody>
          <a:bodyPr/>
          <a:lstStyle/>
          <a:p>
            <a:r>
              <a:rPr lang="nl-BE" sz="3600" dirty="0" smtClean="0"/>
              <a:t>Gebruik Online tools 2002</a:t>
            </a:r>
            <a:endParaRPr lang="en-BE" sz="3600" dirty="0"/>
          </a:p>
        </p:txBody>
      </p:sp>
      <p:sp>
        <p:nvSpPr>
          <p:cNvPr id="8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109" y="1453031"/>
            <a:ext cx="5585944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C2843-34DA-46CB-AA89-34E14136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034" y="1497875"/>
            <a:ext cx="5733566" cy="5730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Alcohol, cannabis, cocaïne, gamen, GHB, gokken, internet, </a:t>
            </a:r>
            <a:r>
              <a:rPr lang="nl-NL" dirty="0" err="1" smtClean="0"/>
              <a:t>ketamine</a:t>
            </a:r>
            <a:r>
              <a:rPr lang="nl-NL" dirty="0" smtClean="0"/>
              <a:t>, slaap- en </a:t>
            </a:r>
            <a:r>
              <a:rPr lang="nl-NL" dirty="0" err="1" smtClean="0"/>
              <a:t>kalmeringsmiddellen</a:t>
            </a:r>
            <a:r>
              <a:rPr lang="nl-NL" dirty="0" smtClean="0"/>
              <a:t>, speed, xtc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Gescheiden testen voor minder- en meerderjarigen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Laagdrempelig, gratis</a:t>
            </a:r>
            <a:r>
              <a:rPr lang="nl-NL" dirty="0"/>
              <a:t>, anoniem en onmiddellijk beschikbaar</a:t>
            </a:r>
          </a:p>
          <a:p>
            <a:endParaRPr lang="nl-NL" dirty="0"/>
          </a:p>
          <a:p>
            <a:pPr marL="342900" indent="-342900">
              <a:buChar char="•"/>
            </a:pPr>
            <a:r>
              <a:rPr lang="nl-NL" dirty="0" smtClean="0"/>
              <a:t>Mogelijkheid om vraag te stellen aan De Druglijn 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0A7C4-F90B-4F3C-A136-0639687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07" y="637199"/>
            <a:ext cx="11410443" cy="782297"/>
          </a:xfrm>
        </p:spPr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K</a:t>
            </a:r>
            <a:r>
              <a:rPr lang="nl-BE" sz="3200" dirty="0" smtClean="0">
                <a:solidFill>
                  <a:schemeClr val="tx2"/>
                </a:solidFill>
              </a:rPr>
              <a:t>ennistesten en Zelftesten -  </a:t>
            </a:r>
            <a:r>
              <a:rPr lang="nl-BE" sz="3200" dirty="0" smtClean="0"/>
              <a:t>Bewustzijn verhogen </a:t>
            </a:r>
            <a:endParaRPr lang="en-BE" sz="3200" dirty="0"/>
          </a:p>
        </p:txBody>
      </p:sp>
      <p:sp>
        <p:nvSpPr>
          <p:cNvPr id="6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28" y="1233354"/>
            <a:ext cx="2592717" cy="15856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70" y="2993385"/>
            <a:ext cx="2590491" cy="161783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28" y="4785639"/>
            <a:ext cx="2592717" cy="1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C2843-34DA-46CB-AA89-34E14136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034" y="1497875"/>
            <a:ext cx="5733566" cy="40934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Online zelfhulpprogramma sinds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Gericht op meerderjarige gebruikers die hun gebruik van cannabis, cocaïne, GHB en/of alcohol willen minderen of stoppen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Gratis, anoniem en onmiddellijk beschikbaar</a:t>
            </a:r>
          </a:p>
          <a:p>
            <a:endParaRPr lang="nl-NL" dirty="0"/>
          </a:p>
          <a:p>
            <a:pPr marL="342900" indent="-342900">
              <a:buChar char="•"/>
            </a:pPr>
            <a:r>
              <a:rPr lang="nl-NL" dirty="0" smtClean="0"/>
              <a:t>Laagdrempelig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0A7C4-F90B-4F3C-A136-0639687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08" y="637199"/>
            <a:ext cx="7828732" cy="782297"/>
          </a:xfrm>
        </p:spPr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DASH -  </a:t>
            </a:r>
            <a:r>
              <a:rPr lang="nl-BE" sz="3200" dirty="0"/>
              <a:t>Werken aan je eigen gebruik</a:t>
            </a:r>
            <a:endParaRPr lang="en-BE" sz="3200" dirty="0"/>
          </a:p>
        </p:txBody>
      </p:sp>
      <p:sp>
        <p:nvSpPr>
          <p:cNvPr id="6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08" y="1497874"/>
            <a:ext cx="4317436" cy="42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C2843-34DA-46CB-AA89-34E14136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034" y="1497875"/>
            <a:ext cx="5733566" cy="5730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Online zelfhulpprogramma voor naastbetrokkenen sinds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Meer dan 1 op 3 vragen aan De Druglijn komen van familie en vrienden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Gratis, anoniem en onmiddellijk beschikbaar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Inzetten op draagkracht, inzicht, veerkracht en zelfzorg</a:t>
            </a:r>
          </a:p>
          <a:p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0A7C4-F90B-4F3C-A136-0639687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08" y="407355"/>
            <a:ext cx="10389052" cy="782297"/>
          </a:xfrm>
        </p:spPr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GRIP -  </a:t>
            </a:r>
            <a:r>
              <a:rPr lang="nl-NL" sz="3200" dirty="0"/>
              <a:t>Zelfzorg voor ouders, partners en kinderen</a:t>
            </a:r>
            <a:r>
              <a:rPr lang="nl-NL" b="0" i="1" dirty="0"/>
              <a:t/>
            </a:r>
            <a:br>
              <a:rPr lang="nl-NL" b="0" i="1" dirty="0"/>
            </a:br>
            <a:endParaRPr lang="en-BE" sz="3200" dirty="0"/>
          </a:p>
        </p:txBody>
      </p:sp>
      <p:sp>
        <p:nvSpPr>
          <p:cNvPr id="7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50" y="4774523"/>
            <a:ext cx="2662153" cy="167076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48" y="3001201"/>
            <a:ext cx="2662155" cy="164943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49" y="1216005"/>
            <a:ext cx="2662155" cy="1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C2843-34DA-46CB-AA89-34E14136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015" y="1223441"/>
            <a:ext cx="5733566" cy="49121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vorm en focus varieert naargelang de doelgroep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Benadrukken van het belang van eigen grenzen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Bevestigen van het geloof in eigen kunnen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Aanmoedigen tot voldoende zelfzorg</a:t>
            </a:r>
          </a:p>
          <a:p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0A7C4-F90B-4F3C-A136-0639687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08" y="637199"/>
            <a:ext cx="10389052" cy="782297"/>
          </a:xfrm>
        </p:spPr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GRIP -  </a:t>
            </a:r>
            <a:r>
              <a:rPr lang="nl-NL" sz="3200" dirty="0"/>
              <a:t>6 aparte modules </a:t>
            </a:r>
            <a:endParaRPr lang="en-BE" sz="3200" dirty="0"/>
          </a:p>
        </p:txBody>
      </p:sp>
      <p:sp>
        <p:nvSpPr>
          <p:cNvPr id="6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38" y="1223441"/>
            <a:ext cx="5540220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664200" y="1260476"/>
            <a:ext cx="4394200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17463">
              <a:spcBef>
                <a:spcPts val="3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200" u="sng">
              <a:solidFill>
                <a:srgbClr val="000000"/>
              </a:solidFill>
              <a:latin typeface="Arial" charset="0"/>
            </a:endParaRPr>
          </a:p>
          <a:p>
            <a:pPr marL="457200" indent="17463">
              <a:lnSpc>
                <a:spcPct val="120000"/>
              </a:lnSpc>
              <a:spcBef>
                <a:spcPts val="1050"/>
              </a:spcBef>
              <a:spcAft>
                <a:spcPts val="105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800" i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19736" y="162791"/>
            <a:ext cx="4180320" cy="914445"/>
          </a:xfrm>
          <a:prstGeom prst="rect">
            <a:avLst/>
          </a:prstGeom>
          <a:solidFill>
            <a:srgbClr val="A8B40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194403">
              <a:buClr>
                <a:schemeClr val="bg1"/>
              </a:buClr>
            </a:pPr>
            <a:r>
              <a:rPr lang="en-GB" sz="4898" dirty="0">
                <a:latin typeface="Calibri Light" pitchFamily="34" charset="0"/>
              </a:rPr>
              <a:t>GRIP</a:t>
            </a:r>
            <a:endParaRPr lang="nl-BE" sz="4898" dirty="0">
              <a:latin typeface="Calibri Light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Psycho-</a:t>
            </a:r>
            <a:r>
              <a:rPr lang="en-GB" dirty="0" err="1"/>
              <a:t>educatie</a:t>
            </a:r>
            <a:endParaRPr lang="en-GB" dirty="0"/>
          </a:p>
        </p:txBody>
      </p:sp>
      <p:sp>
        <p:nvSpPr>
          <p:cNvPr id="10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34" y="1413785"/>
            <a:ext cx="8611822" cy="47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664200" y="1260476"/>
            <a:ext cx="4394200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17463">
              <a:spcBef>
                <a:spcPts val="3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200" u="sng">
              <a:solidFill>
                <a:srgbClr val="000000"/>
              </a:solidFill>
              <a:latin typeface="Arial" charset="0"/>
            </a:endParaRPr>
          </a:p>
          <a:p>
            <a:pPr marL="457200" indent="17463">
              <a:lnSpc>
                <a:spcPct val="120000"/>
              </a:lnSpc>
              <a:spcBef>
                <a:spcPts val="1050"/>
              </a:spcBef>
              <a:spcAft>
                <a:spcPts val="105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800" i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19736" y="162791"/>
            <a:ext cx="4180320" cy="914445"/>
          </a:xfrm>
          <a:prstGeom prst="rect">
            <a:avLst/>
          </a:prstGeom>
          <a:solidFill>
            <a:srgbClr val="A8B40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194403">
              <a:buClr>
                <a:schemeClr val="bg1"/>
              </a:buClr>
            </a:pPr>
            <a:r>
              <a:rPr lang="en-GB" sz="4898" dirty="0">
                <a:latin typeface="Calibri Light" pitchFamily="34" charset="0"/>
              </a:rPr>
              <a:t>GRIP</a:t>
            </a:r>
            <a:endParaRPr lang="nl-BE" sz="4898" dirty="0">
              <a:latin typeface="Calibri Light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Netwerk kind/jongere</a:t>
            </a:r>
          </a:p>
        </p:txBody>
      </p:sp>
      <p:sp>
        <p:nvSpPr>
          <p:cNvPr id="10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25" y="1531800"/>
            <a:ext cx="9990343" cy="43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9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7B7C-2890-4D9B-AE7B-792B14C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A7001-F4D6-4A0A-9435-D17E2C85E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00" y="1439266"/>
            <a:ext cx="11427282" cy="3385542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De Druglijn, wie we zijn </a:t>
            </a:r>
            <a:endParaRPr lang="en-BE" dirty="0">
              <a:solidFill>
                <a:schemeClr val="tx2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Waar we voor staan</a:t>
            </a:r>
            <a:endParaRPr lang="en-BE" dirty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tx2"/>
                </a:solidFill>
              </a:rPr>
              <a:t>Cijfers</a:t>
            </a:r>
            <a:endParaRPr lang="en-BE" dirty="0">
              <a:solidFill>
                <a:schemeClr val="tx2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Online </a:t>
            </a:r>
            <a:r>
              <a:rPr lang="nl-BE" dirty="0" smtClean="0">
                <a:solidFill>
                  <a:schemeClr val="bg1"/>
                </a:solidFill>
              </a:rPr>
              <a:t>tools – nieuwe website</a:t>
            </a:r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664200" y="1260476"/>
            <a:ext cx="4394200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17463">
              <a:spcBef>
                <a:spcPts val="3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200" u="sng">
              <a:solidFill>
                <a:srgbClr val="000000"/>
              </a:solidFill>
              <a:latin typeface="Arial" charset="0"/>
            </a:endParaRPr>
          </a:p>
          <a:p>
            <a:pPr marL="457200" indent="17463">
              <a:lnSpc>
                <a:spcPct val="120000"/>
              </a:lnSpc>
              <a:spcBef>
                <a:spcPts val="1050"/>
              </a:spcBef>
              <a:spcAft>
                <a:spcPts val="105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800" i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19736" y="162791"/>
            <a:ext cx="4180320" cy="914445"/>
          </a:xfrm>
          <a:prstGeom prst="rect">
            <a:avLst/>
          </a:prstGeom>
          <a:solidFill>
            <a:srgbClr val="A8B40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194403">
              <a:buClr>
                <a:schemeClr val="bg1"/>
              </a:buClr>
            </a:pPr>
            <a:r>
              <a:rPr lang="en-GB" sz="4898" dirty="0">
                <a:latin typeface="Calibri Light" pitchFamily="34" charset="0"/>
              </a:rPr>
              <a:t>GRIP</a:t>
            </a:r>
            <a:endParaRPr lang="nl-BE" sz="4898" dirty="0">
              <a:latin typeface="Calibri Light" pitchFamily="34" charset="0"/>
            </a:endParaRPr>
          </a:p>
        </p:txBody>
      </p:sp>
      <p:sp>
        <p:nvSpPr>
          <p:cNvPr id="10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34" y="1413785"/>
            <a:ext cx="11647704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0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664200" y="1260476"/>
            <a:ext cx="4394200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17463">
              <a:spcBef>
                <a:spcPts val="3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200" u="sng">
              <a:solidFill>
                <a:srgbClr val="000000"/>
              </a:solidFill>
              <a:latin typeface="Arial" charset="0"/>
            </a:endParaRPr>
          </a:p>
          <a:p>
            <a:pPr marL="457200" indent="17463">
              <a:lnSpc>
                <a:spcPct val="120000"/>
              </a:lnSpc>
              <a:spcBef>
                <a:spcPts val="1050"/>
              </a:spcBef>
              <a:spcAft>
                <a:spcPts val="105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800" i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19736" y="162791"/>
            <a:ext cx="4180320" cy="914445"/>
          </a:xfrm>
          <a:prstGeom prst="rect">
            <a:avLst/>
          </a:prstGeom>
          <a:solidFill>
            <a:srgbClr val="A8B40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194403">
              <a:buClr>
                <a:schemeClr val="bg1"/>
              </a:buClr>
            </a:pPr>
            <a:r>
              <a:rPr lang="en-GB" sz="4898" dirty="0">
                <a:latin typeface="Calibri Light" pitchFamily="34" charset="0"/>
              </a:rPr>
              <a:t>GRIP</a:t>
            </a:r>
            <a:endParaRPr lang="nl-BE" sz="4898" dirty="0">
              <a:latin typeface="Calibri Light" pitchFamily="34" charset="0"/>
            </a:endParaRPr>
          </a:p>
        </p:txBody>
      </p:sp>
      <p:sp>
        <p:nvSpPr>
          <p:cNvPr id="10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36" y="1404332"/>
            <a:ext cx="9112964" cy="47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02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664200" y="1260476"/>
            <a:ext cx="4394200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17463">
              <a:spcBef>
                <a:spcPts val="3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200" u="sng">
              <a:solidFill>
                <a:srgbClr val="000000"/>
              </a:solidFill>
              <a:latin typeface="Arial" charset="0"/>
            </a:endParaRPr>
          </a:p>
          <a:p>
            <a:pPr marL="457200" indent="17463">
              <a:lnSpc>
                <a:spcPct val="120000"/>
              </a:lnSpc>
              <a:spcBef>
                <a:spcPts val="1050"/>
              </a:spcBef>
              <a:spcAft>
                <a:spcPts val="105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800" i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19736" y="162791"/>
            <a:ext cx="4180320" cy="914445"/>
          </a:xfrm>
          <a:prstGeom prst="rect">
            <a:avLst/>
          </a:prstGeom>
          <a:solidFill>
            <a:srgbClr val="A8B40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194403">
              <a:buClr>
                <a:schemeClr val="bg1"/>
              </a:buClr>
            </a:pPr>
            <a:r>
              <a:rPr lang="en-GB" sz="4898" dirty="0">
                <a:latin typeface="Calibri Light" pitchFamily="34" charset="0"/>
              </a:rPr>
              <a:t>GRIP</a:t>
            </a:r>
            <a:endParaRPr lang="nl-BE" sz="4898" dirty="0">
              <a:latin typeface="Calibri Light" pitchFamily="34" charset="0"/>
            </a:endParaRPr>
          </a:p>
        </p:txBody>
      </p:sp>
      <p:sp>
        <p:nvSpPr>
          <p:cNvPr id="10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49" y="1380314"/>
            <a:ext cx="9866463" cy="45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62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664200" y="1260476"/>
            <a:ext cx="4394200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17463">
              <a:spcBef>
                <a:spcPts val="3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200" u="sng">
              <a:solidFill>
                <a:srgbClr val="000000"/>
              </a:solidFill>
              <a:latin typeface="Arial" charset="0"/>
            </a:endParaRPr>
          </a:p>
          <a:p>
            <a:pPr marL="457200" indent="17463">
              <a:lnSpc>
                <a:spcPct val="120000"/>
              </a:lnSpc>
              <a:spcBef>
                <a:spcPts val="1050"/>
              </a:spcBef>
              <a:spcAft>
                <a:spcPts val="105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800" i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19736" y="162791"/>
            <a:ext cx="4180320" cy="914445"/>
          </a:xfrm>
          <a:prstGeom prst="rect">
            <a:avLst/>
          </a:prstGeom>
          <a:solidFill>
            <a:srgbClr val="A8B40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194403">
              <a:buClr>
                <a:schemeClr val="bg1"/>
              </a:buClr>
            </a:pPr>
            <a:r>
              <a:rPr lang="en-GB" sz="4898" dirty="0">
                <a:latin typeface="Calibri Light" pitchFamily="34" charset="0"/>
              </a:rPr>
              <a:t>GRIP</a:t>
            </a:r>
            <a:endParaRPr lang="nl-BE" sz="4898" dirty="0">
              <a:latin typeface="Calibri Light" pitchFamily="34" charset="0"/>
            </a:endParaRPr>
          </a:p>
        </p:txBody>
      </p:sp>
      <p:sp>
        <p:nvSpPr>
          <p:cNvPr id="10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74" y="1507454"/>
            <a:ext cx="8337494" cy="45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16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40A7C4-F90B-4F3C-A136-0639687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07" y="637199"/>
            <a:ext cx="11410443" cy="782297"/>
          </a:xfrm>
        </p:spPr>
        <p:txBody>
          <a:bodyPr/>
          <a:lstStyle/>
          <a:p>
            <a:r>
              <a:rPr lang="nl-BE" sz="3200" dirty="0" smtClean="0">
                <a:solidFill>
                  <a:schemeClr val="tx2"/>
                </a:solidFill>
              </a:rPr>
              <a:t>Game(L)over </a:t>
            </a:r>
            <a:r>
              <a:rPr lang="nl-BE" sz="3200" dirty="0" smtClean="0">
                <a:solidFill>
                  <a:schemeClr val="tx2"/>
                </a:solidFill>
              </a:rPr>
              <a:t>-  </a:t>
            </a:r>
            <a:r>
              <a:rPr lang="nl-BE" sz="3200" dirty="0" smtClean="0">
                <a:solidFill>
                  <a:schemeClr val="bg1"/>
                </a:solidFill>
              </a:rPr>
              <a:t>voor gebruikers en ouders</a:t>
            </a:r>
            <a:r>
              <a:rPr lang="nl-BE" sz="3200" dirty="0" smtClean="0"/>
              <a:t> </a:t>
            </a:r>
            <a:endParaRPr lang="en-BE" sz="3200" dirty="0"/>
          </a:p>
        </p:txBody>
      </p:sp>
      <p:sp>
        <p:nvSpPr>
          <p:cNvPr id="6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07" y="1497875"/>
            <a:ext cx="4460694" cy="3539026"/>
          </a:xfrm>
          <a:prstGeom prst="rect">
            <a:avLst/>
          </a:prstGeom>
        </p:spPr>
      </p:pic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749119" y="1497875"/>
            <a:ext cx="2806204" cy="17002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10" y="1497875"/>
            <a:ext cx="2272098" cy="35674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118" y="3276467"/>
            <a:ext cx="2859680" cy="17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9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085E-7D4C-4C23-AA6C-A92E124F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0" y="602365"/>
            <a:ext cx="7200000" cy="2852737"/>
          </a:xfrm>
        </p:spPr>
        <p:txBody>
          <a:bodyPr/>
          <a:lstStyle/>
          <a:p>
            <a:r>
              <a:rPr lang="nl-BE" dirty="0"/>
              <a:t>De Druglijn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0875A-B51C-4328-B532-4B521C788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8" y="3025764"/>
            <a:ext cx="11150790" cy="19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C88E47-BCA7-467D-9B8C-D4ADFC7D8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1936800"/>
            <a:ext cx="10922400" cy="3276603"/>
          </a:xfrm>
        </p:spPr>
        <p:txBody>
          <a:bodyPr/>
          <a:lstStyle/>
          <a:p>
            <a:r>
              <a:rPr lang="nl-BE" sz="2800" dirty="0"/>
              <a:t>De Druglijn is onderdeel van VAD en bestaat uit: </a:t>
            </a:r>
            <a:endParaRPr lang="en-BE" sz="2800" dirty="0"/>
          </a:p>
          <a:p>
            <a:endParaRPr lang="en-BE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dirty="0"/>
              <a:t>7 </a:t>
            </a:r>
            <a:r>
              <a:rPr lang="nl-BE" sz="2800" dirty="0" smtClean="0"/>
              <a:t>halftijdse </a:t>
            </a:r>
            <a:r>
              <a:rPr lang="nl-BE" sz="2800" dirty="0"/>
              <a:t>stafleden </a:t>
            </a:r>
          </a:p>
          <a:p>
            <a:pPr marL="0" lvl="1" indent="0">
              <a:buNone/>
            </a:pPr>
            <a:endParaRPr lang="nl-BE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dirty="0"/>
              <a:t>1 </a:t>
            </a:r>
            <a:r>
              <a:rPr lang="nl-BE" sz="2800" dirty="0" smtClean="0"/>
              <a:t>voltijdse </a:t>
            </a:r>
            <a:r>
              <a:rPr lang="nl-BE" sz="2800" dirty="0"/>
              <a:t>coördinator</a:t>
            </a:r>
          </a:p>
          <a:p>
            <a:pPr marL="0" lvl="1" indent="0">
              <a:buNone/>
            </a:pPr>
            <a:endParaRPr lang="en-BE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dirty="0" smtClean="0"/>
              <a:t>15 </a:t>
            </a:r>
            <a:r>
              <a:rPr lang="nl-BE" sz="2800" dirty="0"/>
              <a:t>vrijwilligers</a:t>
            </a:r>
            <a:endParaRPr lang="en-BE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7B450-5031-4F36-BBFA-B9AF74C0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Druglijn</a:t>
            </a:r>
            <a:r>
              <a:rPr lang="en-BE" dirty="0"/>
              <a:t> </a:t>
            </a:r>
            <a:r>
              <a:rPr lang="nl-BE" dirty="0"/>
              <a:t>– </a:t>
            </a:r>
            <a:r>
              <a:rPr lang="nl-BE" dirty="0">
                <a:solidFill>
                  <a:schemeClr val="tx2"/>
                </a:solidFill>
              </a:rPr>
              <a:t>Wie we zijn</a:t>
            </a:r>
            <a:endParaRPr lang="en-BE" dirty="0">
              <a:solidFill>
                <a:schemeClr val="tx2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778ADE-5610-4B00-A90F-AAF825AE725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BE" dirty="0"/>
              <a:t>Eén supergemotiveerd team</a:t>
            </a:r>
            <a:endParaRPr lang="en-BE" dirty="0"/>
          </a:p>
        </p:txBody>
      </p:sp>
      <p:sp>
        <p:nvSpPr>
          <p:cNvPr id="8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30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DCF9-5B46-4D27-97D9-659A9853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37200"/>
            <a:ext cx="8350046" cy="2852737"/>
          </a:xfrm>
        </p:spPr>
        <p:txBody>
          <a:bodyPr/>
          <a:lstStyle/>
          <a:p>
            <a:r>
              <a:rPr lang="nl-BE" dirty="0"/>
              <a:t>De Druglijn </a:t>
            </a:r>
            <a:br>
              <a:rPr lang="nl-BE" dirty="0"/>
            </a:br>
            <a:r>
              <a:rPr lang="nl-BE" dirty="0"/>
              <a:t>Waar we voor staan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81AB5-6337-43C3-98D8-4D47776D0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667" y="3140896"/>
            <a:ext cx="6434005" cy="35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C2843-34DA-46CB-AA89-34E14136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000" y="2017190"/>
            <a:ext cx="4827600" cy="43803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1800" dirty="0"/>
              <a:t>Anoniem en laagdrempelig</a:t>
            </a:r>
            <a:r>
              <a:rPr lang="nl-NL" sz="1800" b="1" dirty="0"/>
              <a:t> informatie en advies verschaffen</a:t>
            </a:r>
            <a:r>
              <a:rPr lang="nl-NL" sz="1800" dirty="0"/>
              <a:t> </a:t>
            </a:r>
            <a:r>
              <a:rPr lang="nl-NL" sz="1800" dirty="0" smtClean="0"/>
              <a:t>en </a:t>
            </a:r>
            <a:r>
              <a:rPr lang="nl-NL" sz="1800" dirty="0" smtClean="0"/>
              <a:t>een </a:t>
            </a:r>
            <a:r>
              <a:rPr lang="nl-NL" sz="1800" b="1" dirty="0" smtClean="0"/>
              <a:t>luisterend </a:t>
            </a:r>
            <a:r>
              <a:rPr lang="nl-NL" sz="1800" b="1" dirty="0" smtClean="0"/>
              <a:t>oor bieden</a:t>
            </a:r>
            <a:endParaRPr lang="nl-NL" sz="1800" dirty="0"/>
          </a:p>
          <a:p>
            <a:pPr marL="457200" indent="-457200">
              <a:buFont typeface="+mj-lt"/>
              <a:buAutoNum type="arabicPeriod"/>
            </a:pPr>
            <a:endParaRPr lang="nl-NL" sz="1800" dirty="0"/>
          </a:p>
          <a:p>
            <a:pPr marL="457200" indent="-457200">
              <a:buFont typeface="+mj-lt"/>
              <a:buAutoNum type="arabicPeriod"/>
            </a:pPr>
            <a:r>
              <a:rPr lang="nl-NL" sz="1800" b="1" dirty="0"/>
              <a:t>Doorverwijzen</a:t>
            </a:r>
            <a:r>
              <a:rPr lang="nl-NL" sz="1800" dirty="0"/>
              <a:t> naar de mogelijkheden in de beschikbare alcohol- en drughulpverlening</a:t>
            </a:r>
          </a:p>
          <a:p>
            <a:pPr marL="457200" indent="-457200">
              <a:buFont typeface="+mj-lt"/>
              <a:buAutoNum type="arabicPeriod"/>
            </a:pPr>
            <a:endParaRPr lang="nl-NL" sz="1800" dirty="0"/>
          </a:p>
          <a:p>
            <a:pPr marL="457200" indent="-457200">
              <a:buFont typeface="+mj-lt"/>
              <a:buAutoNum type="arabicPeriod"/>
            </a:pPr>
            <a:r>
              <a:rPr lang="nl-NL" sz="1800" dirty="0"/>
              <a:t>Terugkoppelen en </a:t>
            </a:r>
            <a:r>
              <a:rPr lang="nl-NL" sz="1800" b="1" dirty="0"/>
              <a:t>signaleren van trends en noden</a:t>
            </a:r>
            <a:r>
              <a:rPr lang="nl-NL" sz="1800" dirty="0"/>
              <a:t> naar overheid en werkveld</a:t>
            </a:r>
            <a:br>
              <a:rPr lang="nl-NL" sz="1800" dirty="0"/>
            </a:br>
            <a:endParaRPr lang="nl-NL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0A7C4-F90B-4F3C-A136-0639687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999" y="637199"/>
            <a:ext cx="5329372" cy="782297"/>
          </a:xfrm>
        </p:spPr>
        <p:txBody>
          <a:bodyPr/>
          <a:lstStyle/>
          <a:p>
            <a:r>
              <a:rPr lang="nl-BE" sz="3600" dirty="0">
                <a:solidFill>
                  <a:schemeClr val="tx2"/>
                </a:solidFill>
              </a:rPr>
              <a:t>Missie </a:t>
            </a:r>
            <a:r>
              <a:rPr lang="nl-BE" sz="3600" dirty="0"/>
              <a:t>van De Druglijn</a:t>
            </a:r>
            <a:endParaRPr lang="en-BE" sz="3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ADB2F3-9999-4BE6-816B-1134535E8C1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BE" dirty="0"/>
              <a:t>3 centrale doelstellingen</a:t>
            </a:r>
            <a:endParaRPr lang="en-BE" dirty="0"/>
          </a:p>
        </p:txBody>
      </p:sp>
      <p:sp>
        <p:nvSpPr>
          <p:cNvPr id="9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1447095"/>
            <a:ext cx="6080139" cy="43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C2843-34DA-46CB-AA89-34E14136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000" y="1497875"/>
            <a:ext cx="4827600" cy="61401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Creëren van een veilige setting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/>
              <a:t>Vraaggestuurd</a:t>
            </a:r>
            <a:r>
              <a:rPr lang="nl-BE" dirty="0"/>
              <a:t> werken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persoonlijk antwoord, op maat van de oproeper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Respectvol en onbevooroordeeld te woord staan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vrijblijvend contact als eerste stap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0A7C4-F90B-4F3C-A136-0639687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0" y="637199"/>
            <a:ext cx="5329372" cy="782297"/>
          </a:xfrm>
        </p:spPr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Visie </a:t>
            </a:r>
            <a:r>
              <a:rPr lang="nl-BE" sz="3200" dirty="0"/>
              <a:t>op beantwoordwerk</a:t>
            </a:r>
            <a:endParaRPr lang="en-BE" sz="3200" dirty="0"/>
          </a:p>
        </p:txBody>
      </p:sp>
      <p:sp>
        <p:nvSpPr>
          <p:cNvPr id="15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6" y="533636"/>
            <a:ext cx="5790728" cy="57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C2843-34DA-46CB-AA89-34E14136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000" y="1497875"/>
            <a:ext cx="4827600" cy="49121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Thematiek bespreekbaar maken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Objectieve, wetenschappelijk onderbouwde informatie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Objectiviteit, laagdrempeligheid, service op maat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Anonimiteit en respect voor privacy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0A7C4-F90B-4F3C-A136-0639687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0" y="637199"/>
            <a:ext cx="5329372" cy="782297"/>
          </a:xfrm>
        </p:spPr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Waarden </a:t>
            </a:r>
            <a:r>
              <a:rPr lang="nl-BE" sz="3200" dirty="0"/>
              <a:t>van De Druglijn</a:t>
            </a:r>
            <a:endParaRPr lang="en-BE" sz="3200" dirty="0"/>
          </a:p>
        </p:txBody>
      </p:sp>
      <p:sp>
        <p:nvSpPr>
          <p:cNvPr id="10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80" y="637198"/>
            <a:ext cx="4646056" cy="58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12B8-F6C7-4819-822C-B3817435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37200"/>
            <a:ext cx="9786960" cy="2852737"/>
          </a:xfrm>
        </p:spPr>
        <p:txBody>
          <a:bodyPr/>
          <a:lstStyle/>
          <a:p>
            <a:r>
              <a:rPr lang="nl-BE" dirty="0"/>
              <a:t>De Druglijn in cijfers</a:t>
            </a:r>
            <a:endParaRPr lang="en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tekst 5"/>
          <p:cNvSpPr txBox="1">
            <a:spLocks/>
          </p:cNvSpPr>
          <p:nvPr/>
        </p:nvSpPr>
        <p:spPr>
          <a:xfrm>
            <a:off x="10515601" y="6087290"/>
            <a:ext cx="1358537" cy="65358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360000" algn="l" defTabSz="914400" rtl="0" eaLnBrk="1" latinLnBrk="0" hangingPunct="1">
              <a:lnSpc>
                <a:spcPct val="84000"/>
              </a:lnSpc>
              <a:spcBef>
                <a:spcPts val="500"/>
              </a:spcBef>
              <a:buFont typeface="Century Gothic" panose="020B0502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33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  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959" y="1680976"/>
            <a:ext cx="5569441" cy="42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ruglijn">
      <a:dk1>
        <a:srgbClr val="000000"/>
      </a:dk1>
      <a:lt1>
        <a:srgbClr val="000000"/>
      </a:lt1>
      <a:dk2>
        <a:srgbClr val="FFFFFF"/>
      </a:dk2>
      <a:lt2>
        <a:srgbClr val="82C8A5"/>
      </a:lt2>
      <a:accent1>
        <a:srgbClr val="82C8A5"/>
      </a:accent1>
      <a:accent2>
        <a:srgbClr val="968CDC"/>
      </a:accent2>
      <a:accent3>
        <a:srgbClr val="50C8E1"/>
      </a:accent3>
      <a:accent4>
        <a:srgbClr val="DCAAC8"/>
      </a:accent4>
      <a:accent5>
        <a:srgbClr val="FF8C6E"/>
      </a:accent5>
      <a:accent6>
        <a:srgbClr val="FFBE64"/>
      </a:accent6>
      <a:hlink>
        <a:srgbClr val="70AD47"/>
      </a:hlink>
      <a:folHlink>
        <a:srgbClr val="A1AA2E"/>
      </a:folHlink>
    </a:clrScheme>
    <a:fontScheme name="druglij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727</Words>
  <Application>Microsoft Office PowerPoint</Application>
  <PresentationFormat>Breedbeeld</PresentationFormat>
  <Paragraphs>191</Paragraphs>
  <Slides>25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Century Gothic</vt:lpstr>
      <vt:lpstr>Trebuchet MS</vt:lpstr>
      <vt:lpstr>Wingdings</vt:lpstr>
      <vt:lpstr>Office Theme</vt:lpstr>
      <vt:lpstr>De Druglijn Netwerkbeurs -  VLASP   Annehieke Scheffer</vt:lpstr>
      <vt:lpstr>PowerPoint-presentatie</vt:lpstr>
      <vt:lpstr>De Druglijn</vt:lpstr>
      <vt:lpstr>De Druglijn – Wie we zijn</vt:lpstr>
      <vt:lpstr>De Druglijn  Waar we voor staan</vt:lpstr>
      <vt:lpstr>Missie van De Druglijn</vt:lpstr>
      <vt:lpstr>Visie op beantwoordwerk</vt:lpstr>
      <vt:lpstr>Waarden van De Druglijn</vt:lpstr>
      <vt:lpstr>De Druglijn in cijfers</vt:lpstr>
      <vt:lpstr>Evolutie over de jaren</vt:lpstr>
      <vt:lpstr>2022 uitgelicht</vt:lpstr>
      <vt:lpstr>Online toepassingen   </vt:lpstr>
      <vt:lpstr>Gebruik Online tools 2002</vt:lpstr>
      <vt:lpstr>Kennistesten en Zelftesten -  Bewustzijn verhogen </vt:lpstr>
      <vt:lpstr>DASH -  Werken aan je eigen gebruik</vt:lpstr>
      <vt:lpstr>GRIP -  Zelfzorg voor ouders, partners en kinderen </vt:lpstr>
      <vt:lpstr>GRIP -  6 aparte modules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Game(L)over -  voor gebruikers en ouders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Van der Herten</dc:creator>
  <cp:lastModifiedBy>Annehieke Scheffer</cp:lastModifiedBy>
  <cp:revision>73</cp:revision>
  <dcterms:created xsi:type="dcterms:W3CDTF">2020-09-11T11:10:32Z</dcterms:created>
  <dcterms:modified xsi:type="dcterms:W3CDTF">2023-10-03T14:15:05Z</dcterms:modified>
</cp:coreProperties>
</file>