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2.xml" ContentType="application/vnd.openxmlformats-officedocument.presentationml.comment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80" r:id="rId2"/>
    <p:sldId id="260" r:id="rId3"/>
    <p:sldId id="337" r:id="rId4"/>
    <p:sldId id="340" r:id="rId5"/>
    <p:sldId id="342" r:id="rId6"/>
    <p:sldId id="383" r:id="rId7"/>
    <p:sldId id="341" r:id="rId8"/>
    <p:sldId id="343" r:id="rId9"/>
    <p:sldId id="384" r:id="rId10"/>
    <p:sldId id="417" r:id="rId11"/>
    <p:sldId id="418" r:id="rId12"/>
    <p:sldId id="346" r:id="rId13"/>
    <p:sldId id="408" r:id="rId14"/>
    <p:sldId id="407" r:id="rId15"/>
    <p:sldId id="350" r:id="rId16"/>
    <p:sldId id="409" r:id="rId17"/>
    <p:sldId id="349" r:id="rId18"/>
    <p:sldId id="354" r:id="rId19"/>
    <p:sldId id="410" r:id="rId20"/>
    <p:sldId id="413" r:id="rId21"/>
    <p:sldId id="414" r:id="rId22"/>
    <p:sldId id="415" r:id="rId23"/>
    <p:sldId id="416" r:id="rId24"/>
    <p:sldId id="387" r:id="rId25"/>
    <p:sldId id="390" r:id="rId26"/>
    <p:sldId id="412" r:id="rId27"/>
    <p:sldId id="397" r:id="rId28"/>
    <p:sldId id="331" r:id="rId2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decabooter" initials="kd" lastIdx="4" clrIdx="0">
    <p:extLst>
      <p:ext uri="{19B8F6BF-5375-455C-9EA6-DF929625EA0E}">
        <p15:presenceInfo xmlns:p15="http://schemas.microsoft.com/office/powerpoint/2012/main" userId="7d84f3f009dfd1b3" providerId="Windows Live"/>
      </p:ext>
    </p:extLst>
  </p:cmAuthor>
  <p:cmAuthor id="2" name="Kim Decabooter" initials="KD" lastIdx="12" clrIdx="1">
    <p:extLst>
      <p:ext uri="{19B8F6BF-5375-455C-9EA6-DF929625EA0E}">
        <p15:presenceInfo xmlns:p15="http://schemas.microsoft.com/office/powerpoint/2012/main" userId="S-1-5-21-4058275706-2431909770-2796071664-6511" providerId="AD"/>
      </p:ext>
    </p:extLst>
  </p:cmAuthor>
  <p:cmAuthor id="3" name="Kelly Amuli" initials="KA" lastIdx="12" clrIdx="2">
    <p:extLst>
      <p:ext uri="{19B8F6BF-5375-455C-9EA6-DF929625EA0E}">
        <p15:presenceInfo xmlns:p15="http://schemas.microsoft.com/office/powerpoint/2012/main" userId="Kelly Amuli" providerId="None"/>
      </p:ext>
    </p:extLst>
  </p:cmAuthor>
  <p:cmAuthor id="4" name="HomeWork" initials="H" lastIdx="21" clrIdx="3">
    <p:extLst>
      <p:ext uri="{19B8F6BF-5375-455C-9EA6-DF929625EA0E}">
        <p15:presenceInfo xmlns:p15="http://schemas.microsoft.com/office/powerpoint/2012/main" userId="02e26130f1ca7a71" providerId="Windows Live"/>
      </p:ext>
    </p:extLst>
  </p:cmAuthor>
  <p:cmAuthor id="5" name="Bianca Eerens" initials="BE" lastIdx="3" clrIdx="4">
    <p:extLst>
      <p:ext uri="{19B8F6BF-5375-455C-9EA6-DF929625EA0E}">
        <p15:presenceInfo xmlns:p15="http://schemas.microsoft.com/office/powerpoint/2012/main" userId="Bianca Eerens" providerId="None"/>
      </p:ext>
    </p:extLst>
  </p:cmAuthor>
  <p:cmAuthor id="6" name="Caroline Germanes" initials="CG" lastIdx="2" clrIdx="5">
    <p:extLst>
      <p:ext uri="{19B8F6BF-5375-455C-9EA6-DF929625EA0E}">
        <p15:presenceInfo xmlns:p15="http://schemas.microsoft.com/office/powerpoint/2012/main" userId="Caroline German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CBC"/>
    <a:srgbClr val="3FBDBB"/>
    <a:srgbClr val="C6D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09" autoAdjust="0"/>
    <p:restoredTop sz="91230" autoAdjust="0"/>
  </p:normalViewPr>
  <p:slideViewPr>
    <p:cSldViewPr snapToGrid="0">
      <p:cViewPr varScale="1">
        <p:scale>
          <a:sx n="74" d="100"/>
          <a:sy n="74" d="100"/>
        </p:scale>
        <p:origin x="461" y="77"/>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6" d="100"/>
          <a:sy n="86" d="100"/>
        </p:scale>
        <p:origin x="386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1-9C6D-4D02-9326-3398E1BACC85}"/>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9C6D-4D02-9326-3398E1BACC85}"/>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9C6D-4D02-9326-3398E1BACC85}"/>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9C6D-4D02-9326-3398E1BACC8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23</c:v>
                </c:pt>
                <c:pt idx="1">
                  <c:v>0</c:v>
                </c:pt>
                <c:pt idx="2">
                  <c:v>77</c:v>
                </c:pt>
                <c:pt idx="3">
                  <c:v>0</c:v>
                </c:pt>
              </c:numCache>
            </c:numRef>
          </c:val>
          <c:extLst>
            <c:ext xmlns:c16="http://schemas.microsoft.com/office/drawing/2014/chart" uri="{C3380CC4-5D6E-409C-BE32-E72D297353CC}">
              <c16:uniqueId val="{00000008-9C6D-4D02-9326-3398E1BACC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solidFill>
                  <a:schemeClr val="tx1">
                    <a:lumMod val="50000"/>
                    <a:lumOff val="50000"/>
                  </a:schemeClr>
                </a:solidFill>
              </a:rPr>
              <a:t>75% </a:t>
            </a:r>
            <a:r>
              <a:rPr lang="en-US" sz="2400" dirty="0" err="1">
                <a:solidFill>
                  <a:schemeClr val="tx1">
                    <a:lumMod val="50000"/>
                    <a:lumOff val="50000"/>
                  </a:schemeClr>
                </a:solidFill>
              </a:rPr>
              <a:t>onderdetectie</a:t>
            </a:r>
            <a:r>
              <a:rPr lang="en-US" sz="2400" dirty="0">
                <a:solidFill>
                  <a:schemeClr val="tx1">
                    <a:lumMod val="50000"/>
                    <a:lumOff val="50000"/>
                  </a:schemeClr>
                </a:solidFill>
              </a:rPr>
              <a:t> van </a:t>
            </a:r>
            <a:r>
              <a:rPr lang="en-US" sz="2400" dirty="0" err="1">
                <a:solidFill>
                  <a:schemeClr val="tx1">
                    <a:lumMod val="50000"/>
                    <a:lumOff val="50000"/>
                  </a:schemeClr>
                </a:solidFill>
              </a:rPr>
              <a:t>psychosociale</a:t>
            </a:r>
            <a:r>
              <a:rPr lang="en-US" sz="2400" baseline="0" dirty="0">
                <a:solidFill>
                  <a:schemeClr val="tx1">
                    <a:lumMod val="50000"/>
                    <a:lumOff val="50000"/>
                  </a:schemeClr>
                </a:solidFill>
              </a:rPr>
              <a:t> </a:t>
            </a:r>
            <a:r>
              <a:rPr lang="en-US" sz="2400" baseline="0" dirty="0" err="1">
                <a:solidFill>
                  <a:schemeClr val="tx1">
                    <a:lumMod val="50000"/>
                    <a:lumOff val="50000"/>
                  </a:schemeClr>
                </a:solidFill>
              </a:rPr>
              <a:t>problemen</a:t>
            </a:r>
            <a:endParaRPr lang="en-US" sz="2400" dirty="0">
              <a:solidFill>
                <a:schemeClr val="tx1">
                  <a:lumMod val="50000"/>
                  <a:lumOff val="50000"/>
                </a:schemeClr>
              </a:solidFill>
            </a:endParaRPr>
          </a:p>
        </c:rich>
      </c:tx>
      <c:layout>
        <c:manualLayout>
          <c:xMode val="edge"/>
          <c:yMode val="edge"/>
          <c:x val="0.13908996050072089"/>
          <c:y val="0.78497134664300117"/>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manualLayout>
          <c:layoutTarget val="inner"/>
          <c:xMode val="edge"/>
          <c:yMode val="edge"/>
          <c:x val="0.20607571709345843"/>
          <c:y val="6.0295397325110876E-2"/>
          <c:w val="0.576441804522691"/>
          <c:h val="0.69290138451639094"/>
        </c:manualLayout>
      </c:layout>
      <c:pieChart>
        <c:varyColors val="1"/>
        <c:ser>
          <c:idx val="0"/>
          <c:order val="0"/>
          <c:tx>
            <c:strRef>
              <c:f>Sheet1!$B$1</c:f>
              <c:strCache>
                <c:ptCount val="1"/>
                <c:pt idx="0">
                  <c:v>Sales</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1-F37F-42C0-8AA5-F1EADAFDE87E}"/>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F37F-42C0-8AA5-F1EADAFDE87E}"/>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F37F-42C0-8AA5-F1EADAFDE87E}"/>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F37F-42C0-8AA5-F1EADAFDE87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75</c:v>
                </c:pt>
                <c:pt idx="1">
                  <c:v>0</c:v>
                </c:pt>
                <c:pt idx="2">
                  <c:v>25</c:v>
                </c:pt>
                <c:pt idx="3">
                  <c:v>0</c:v>
                </c:pt>
              </c:numCache>
            </c:numRef>
          </c:val>
          <c:extLst>
            <c:ext xmlns:c16="http://schemas.microsoft.com/office/drawing/2014/chart" uri="{C3380CC4-5D6E-409C-BE32-E72D297353CC}">
              <c16:uniqueId val="{00000008-F37F-42C0-8AA5-F1EADAFDE87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6" dt="2022-12-19T11:28:36.396" idx="1">
    <p:pos x="10" y="10"/>
    <p:text>Hide wnr PMG niet uitgangpunt is, ook alternatief met alleen BIB team</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11-16T14:22:34.961" idx="12">
    <p:pos x="10" y="10"/>
    <p:text>AZ Monica, Wit-Gele kruis, AZ Rivierenland en stad Mechelen zijn nog belangrijke partners die hier zeker nog op zouden moeten, D'ou la vie mag er af die willen geen partner meer zijn. Eventueel link toevoegen naar onze website met partneroverzicht?</p:text>
    <p:extLst>
      <p:ext uri="{C676402C-5697-4E1C-873F-D02D1690AC5C}">
        <p15:threadingInfo xmlns:p15="http://schemas.microsoft.com/office/powerpoint/2012/main" timeZoneBias="-60"/>
      </p:ext>
    </p:extLst>
  </p:cm>
  <p:cm authorId="3" dt="2022-11-22T15:58:22.391" idx="11">
    <p:pos x="10" y="146"/>
    <p:text>Zou een soort van pop-up toeveogen van : " en nog meer, blijf op de hoogte op de website"</p:text>
    <p:extLst>
      <p:ext uri="{C676402C-5697-4E1C-873F-D02D1690AC5C}">
        <p15:threadingInfo xmlns:p15="http://schemas.microsoft.com/office/powerpoint/2012/main" timeZoneBias="-60">
          <p15:parentCm authorId="2" idx="12"/>
        </p15:threadingInfo>
      </p:ext>
    </p:extLst>
  </p:cm>
</p:cmLst>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C3C87F-8AC5-4B58-BDF8-BC2B06F2C4A4}" type="doc">
      <dgm:prSet loTypeId="urn:microsoft.com/office/officeart/2005/8/layout/hList7" loCatId="process" qsTypeId="urn:microsoft.com/office/officeart/2005/8/quickstyle/simple1" qsCatId="simple" csTypeId="urn:microsoft.com/office/officeart/2005/8/colors/accent3_4" csCatId="accent3" phldr="1"/>
      <dgm:spPr/>
    </dgm:pt>
    <dgm:pt modelId="{F499B5D5-0192-4D70-B9E9-742ED919A1FC}">
      <dgm:prSet phldrT="[Text]"/>
      <dgm:spPr>
        <a:solidFill>
          <a:srgbClr val="3FBDBB"/>
        </a:solidFill>
      </dgm:spPr>
      <dgm:t>
        <a:bodyPr/>
        <a:lstStyle/>
        <a:p>
          <a:pPr algn="ctr"/>
          <a:r>
            <a:rPr lang="en-US" dirty="0"/>
            <a:t>Born in Belgium Professionals</a:t>
          </a:r>
        </a:p>
      </dgm:t>
    </dgm:pt>
    <dgm:pt modelId="{50CCF42E-9469-467F-A80D-EBC4D5725134}" type="parTrans" cxnId="{243140CA-85DA-4817-A1EA-169614893F81}">
      <dgm:prSet/>
      <dgm:spPr/>
      <dgm:t>
        <a:bodyPr/>
        <a:lstStyle/>
        <a:p>
          <a:endParaRPr lang="en-US"/>
        </a:p>
      </dgm:t>
    </dgm:pt>
    <dgm:pt modelId="{292C5521-807F-4B3C-B8DD-E031E4C892C3}" type="sibTrans" cxnId="{243140CA-85DA-4817-A1EA-169614893F81}">
      <dgm:prSet/>
      <dgm:spPr/>
      <dgm:t>
        <a:bodyPr/>
        <a:lstStyle/>
        <a:p>
          <a:endParaRPr lang="en-US"/>
        </a:p>
      </dgm:t>
    </dgm:pt>
    <dgm:pt modelId="{F6E9F54D-C42F-440C-A698-B3665B823064}">
      <dgm:prSet phldrT="[Text]"/>
      <dgm:spPr>
        <a:solidFill>
          <a:srgbClr val="3FBDBB"/>
        </a:solidFill>
      </dgm:spPr>
      <dgm:t>
        <a:bodyPr/>
        <a:lstStyle/>
        <a:p>
          <a:pPr algn="ctr"/>
          <a:r>
            <a:rPr lang="en-US" dirty="0" err="1"/>
            <a:t>Vlaams</a:t>
          </a:r>
          <a:r>
            <a:rPr lang="en-US" dirty="0"/>
            <a:t> </a:t>
          </a:r>
          <a:r>
            <a:rPr lang="en-US" dirty="0" err="1"/>
            <a:t>Expertisenetwerk</a:t>
          </a:r>
          <a:r>
            <a:rPr lang="en-US" dirty="0"/>
            <a:t> </a:t>
          </a:r>
          <a:r>
            <a:rPr lang="en-US" dirty="0" err="1"/>
            <a:t>Perinatale</a:t>
          </a:r>
          <a:r>
            <a:rPr lang="en-US" dirty="0"/>
            <a:t> </a:t>
          </a:r>
          <a:r>
            <a:rPr lang="en-US" dirty="0" err="1"/>
            <a:t>Mentale</a:t>
          </a:r>
          <a:r>
            <a:rPr lang="en-US" dirty="0"/>
            <a:t> </a:t>
          </a:r>
          <a:r>
            <a:rPr lang="en-US" dirty="0" err="1"/>
            <a:t>Gezondheid</a:t>
          </a:r>
          <a:endParaRPr lang="en-US" dirty="0"/>
        </a:p>
      </dgm:t>
    </dgm:pt>
    <dgm:pt modelId="{A331147C-899B-4C09-B2CB-3EE300010157}" type="parTrans" cxnId="{616E341C-C174-45FA-8BDC-F5256EDA2F88}">
      <dgm:prSet/>
      <dgm:spPr/>
      <dgm:t>
        <a:bodyPr/>
        <a:lstStyle/>
        <a:p>
          <a:endParaRPr lang="en-US"/>
        </a:p>
      </dgm:t>
    </dgm:pt>
    <dgm:pt modelId="{3B599BAA-DDB0-4CC7-8D60-CE151E13D614}" type="sibTrans" cxnId="{616E341C-C174-45FA-8BDC-F5256EDA2F88}">
      <dgm:prSet/>
      <dgm:spPr/>
      <dgm:t>
        <a:bodyPr/>
        <a:lstStyle/>
        <a:p>
          <a:endParaRPr lang="en-US"/>
        </a:p>
      </dgm:t>
    </dgm:pt>
    <dgm:pt modelId="{3FBC2CE0-CC83-4BDD-96A1-3000CE7CB443}" type="pres">
      <dgm:prSet presAssocID="{8BC3C87F-8AC5-4B58-BDF8-BC2B06F2C4A4}" presName="Name0" presStyleCnt="0">
        <dgm:presLayoutVars>
          <dgm:dir/>
          <dgm:resizeHandles val="exact"/>
        </dgm:presLayoutVars>
      </dgm:prSet>
      <dgm:spPr/>
    </dgm:pt>
    <dgm:pt modelId="{B4899F18-055D-448D-BB55-141673350884}" type="pres">
      <dgm:prSet presAssocID="{8BC3C87F-8AC5-4B58-BDF8-BC2B06F2C4A4}" presName="fgShape" presStyleLbl="fgShp" presStyleIdx="0" presStyleCnt="1"/>
      <dgm:spPr>
        <a:solidFill>
          <a:schemeClr val="bg1"/>
        </a:solidFill>
        <a:ln w="3175">
          <a:solidFill>
            <a:schemeClr val="accent1"/>
          </a:solidFill>
        </a:ln>
      </dgm:spPr>
    </dgm:pt>
    <dgm:pt modelId="{425C0947-90DD-4011-900C-82F28A74BD0D}" type="pres">
      <dgm:prSet presAssocID="{8BC3C87F-8AC5-4B58-BDF8-BC2B06F2C4A4}" presName="linComp" presStyleCnt="0"/>
      <dgm:spPr/>
    </dgm:pt>
    <dgm:pt modelId="{574FEA4F-A11C-46D3-899D-94A08E54BEBA}" type="pres">
      <dgm:prSet presAssocID="{F499B5D5-0192-4D70-B9E9-742ED919A1FC}" presName="compNode" presStyleCnt="0"/>
      <dgm:spPr/>
    </dgm:pt>
    <dgm:pt modelId="{4268975C-CE98-493C-884E-0DAAA105FC73}" type="pres">
      <dgm:prSet presAssocID="{F499B5D5-0192-4D70-B9E9-742ED919A1FC}" presName="bkgdShape" presStyleLbl="node1" presStyleIdx="0" presStyleCnt="2" custLinFactNeighborX="-1292"/>
      <dgm:spPr/>
    </dgm:pt>
    <dgm:pt modelId="{6278D8DE-D45B-4949-A4CD-49E8EEE8FCF8}" type="pres">
      <dgm:prSet presAssocID="{F499B5D5-0192-4D70-B9E9-742ED919A1FC}" presName="nodeTx" presStyleLbl="node1" presStyleIdx="0" presStyleCnt="2">
        <dgm:presLayoutVars>
          <dgm:bulletEnabled val="1"/>
        </dgm:presLayoutVars>
      </dgm:prSet>
      <dgm:spPr/>
    </dgm:pt>
    <dgm:pt modelId="{50D4F9E0-183E-4C75-B173-0B77BDC8E9B8}" type="pres">
      <dgm:prSet presAssocID="{F499B5D5-0192-4D70-B9E9-742ED919A1FC}" presName="invisiNode" presStyleLbl="node1" presStyleIdx="0" presStyleCnt="2"/>
      <dgm:spPr/>
    </dgm:pt>
    <dgm:pt modelId="{28912491-6053-468D-9987-425214B6785B}" type="pres">
      <dgm:prSet presAssocID="{F499B5D5-0192-4D70-B9E9-742ED919A1FC}" presName="imagNode" presStyleLbl="fgImgPlace1" presStyleIdx="0" presStyleCnt="2" custScaleX="142912" custScaleY="90367"/>
      <dgm:spPr>
        <a:prstGeom prst="roundRect">
          <a:avLst/>
        </a:prstGeom>
        <a:blipFill rotWithShape="1">
          <a:blip xmlns:r="http://schemas.openxmlformats.org/officeDocument/2006/relationships" r:embed="rId1"/>
          <a:stretch>
            <a:fillRect/>
          </a:stretch>
        </a:blipFill>
      </dgm:spPr>
    </dgm:pt>
    <dgm:pt modelId="{F0E53BFD-EE95-4C5F-BC00-EBF450EBEB89}" type="pres">
      <dgm:prSet presAssocID="{292C5521-807F-4B3C-B8DD-E031E4C892C3}" presName="sibTrans" presStyleLbl="sibTrans2D1" presStyleIdx="0" presStyleCnt="0"/>
      <dgm:spPr/>
    </dgm:pt>
    <dgm:pt modelId="{F1CEC3C7-BFAE-49DE-95C6-345AC1FFE368}" type="pres">
      <dgm:prSet presAssocID="{F6E9F54D-C42F-440C-A698-B3665B823064}" presName="compNode" presStyleCnt="0"/>
      <dgm:spPr/>
    </dgm:pt>
    <dgm:pt modelId="{DBBC425A-F366-4A51-BD10-4CD4240A325B}" type="pres">
      <dgm:prSet presAssocID="{F6E9F54D-C42F-440C-A698-B3665B823064}" presName="bkgdShape" presStyleLbl="node1" presStyleIdx="1" presStyleCnt="2" custLinFactNeighborX="4568" custLinFactNeighborY="756"/>
      <dgm:spPr/>
    </dgm:pt>
    <dgm:pt modelId="{671D8066-418D-431E-B07A-1B14B3AD44B5}" type="pres">
      <dgm:prSet presAssocID="{F6E9F54D-C42F-440C-A698-B3665B823064}" presName="nodeTx" presStyleLbl="node1" presStyleIdx="1" presStyleCnt="2">
        <dgm:presLayoutVars>
          <dgm:bulletEnabled val="1"/>
        </dgm:presLayoutVars>
      </dgm:prSet>
      <dgm:spPr/>
    </dgm:pt>
    <dgm:pt modelId="{75A1EB4B-D308-453D-A7CF-311B7C94C7CA}" type="pres">
      <dgm:prSet presAssocID="{F6E9F54D-C42F-440C-A698-B3665B823064}" presName="invisiNode" presStyleLbl="node1" presStyleIdx="1" presStyleCnt="2"/>
      <dgm:spPr/>
    </dgm:pt>
    <dgm:pt modelId="{7F63CD5C-342F-4B07-8B4B-541C70D21F6A}" type="pres">
      <dgm:prSet presAssocID="{F6E9F54D-C42F-440C-A698-B3665B823064}" presName="imagNode" presStyleLbl="fgImgPlace1" presStyleIdx="1" presStyleCnt="2" custScaleX="128083" custScaleY="67650"/>
      <dgm:spPr>
        <a:prstGeom prst="roundRect">
          <a:avLst/>
        </a:prstGeom>
        <a:blipFill rotWithShape="1">
          <a:blip xmlns:r="http://schemas.openxmlformats.org/officeDocument/2006/relationships" r:embed="rId2"/>
          <a:stretch>
            <a:fillRect/>
          </a:stretch>
        </a:blipFill>
      </dgm:spPr>
    </dgm:pt>
  </dgm:ptLst>
  <dgm:cxnLst>
    <dgm:cxn modelId="{616E341C-C174-45FA-8BDC-F5256EDA2F88}" srcId="{8BC3C87F-8AC5-4B58-BDF8-BC2B06F2C4A4}" destId="{F6E9F54D-C42F-440C-A698-B3665B823064}" srcOrd="1" destOrd="0" parTransId="{A331147C-899B-4C09-B2CB-3EE300010157}" sibTransId="{3B599BAA-DDB0-4CC7-8D60-CE151E13D614}"/>
    <dgm:cxn modelId="{32943B3C-0CEB-48AE-8F97-851B62643308}" type="presOf" srcId="{F499B5D5-0192-4D70-B9E9-742ED919A1FC}" destId="{4268975C-CE98-493C-884E-0DAAA105FC73}" srcOrd="0" destOrd="0" presId="urn:microsoft.com/office/officeart/2005/8/layout/hList7"/>
    <dgm:cxn modelId="{4EECE878-1F35-4FB4-8A50-B24DECE7D7F8}" type="presOf" srcId="{F6E9F54D-C42F-440C-A698-B3665B823064}" destId="{DBBC425A-F366-4A51-BD10-4CD4240A325B}" srcOrd="0" destOrd="0" presId="urn:microsoft.com/office/officeart/2005/8/layout/hList7"/>
    <dgm:cxn modelId="{C6C0B27C-332F-4D36-A9C2-6C7C7E3A6D79}" type="presOf" srcId="{F6E9F54D-C42F-440C-A698-B3665B823064}" destId="{671D8066-418D-431E-B07A-1B14B3AD44B5}" srcOrd="1" destOrd="0" presId="urn:microsoft.com/office/officeart/2005/8/layout/hList7"/>
    <dgm:cxn modelId="{A9B006A3-FBD7-4F48-B348-0F612D51EA5A}" type="presOf" srcId="{292C5521-807F-4B3C-B8DD-E031E4C892C3}" destId="{F0E53BFD-EE95-4C5F-BC00-EBF450EBEB89}" srcOrd="0" destOrd="0" presId="urn:microsoft.com/office/officeart/2005/8/layout/hList7"/>
    <dgm:cxn modelId="{778BCEA5-6EC6-47A8-87AD-D4CBCCEF749A}" type="presOf" srcId="{F499B5D5-0192-4D70-B9E9-742ED919A1FC}" destId="{6278D8DE-D45B-4949-A4CD-49E8EEE8FCF8}" srcOrd="1" destOrd="0" presId="urn:microsoft.com/office/officeart/2005/8/layout/hList7"/>
    <dgm:cxn modelId="{13FD97B4-03C6-4D13-A482-B062C9466DC3}" type="presOf" srcId="{8BC3C87F-8AC5-4B58-BDF8-BC2B06F2C4A4}" destId="{3FBC2CE0-CC83-4BDD-96A1-3000CE7CB443}" srcOrd="0" destOrd="0" presId="urn:microsoft.com/office/officeart/2005/8/layout/hList7"/>
    <dgm:cxn modelId="{243140CA-85DA-4817-A1EA-169614893F81}" srcId="{8BC3C87F-8AC5-4B58-BDF8-BC2B06F2C4A4}" destId="{F499B5D5-0192-4D70-B9E9-742ED919A1FC}" srcOrd="0" destOrd="0" parTransId="{50CCF42E-9469-467F-A80D-EBC4D5725134}" sibTransId="{292C5521-807F-4B3C-B8DD-E031E4C892C3}"/>
    <dgm:cxn modelId="{917EDC83-C4EC-4340-80AA-E4DDDFD23EAD}" type="presParOf" srcId="{3FBC2CE0-CC83-4BDD-96A1-3000CE7CB443}" destId="{B4899F18-055D-448D-BB55-141673350884}" srcOrd="0" destOrd="0" presId="urn:microsoft.com/office/officeart/2005/8/layout/hList7"/>
    <dgm:cxn modelId="{59A833B1-AD44-4659-87C1-FAC25EF9B18B}" type="presParOf" srcId="{3FBC2CE0-CC83-4BDD-96A1-3000CE7CB443}" destId="{425C0947-90DD-4011-900C-82F28A74BD0D}" srcOrd="1" destOrd="0" presId="urn:microsoft.com/office/officeart/2005/8/layout/hList7"/>
    <dgm:cxn modelId="{374DCA97-50E8-4252-94D0-C665B8DFD427}" type="presParOf" srcId="{425C0947-90DD-4011-900C-82F28A74BD0D}" destId="{574FEA4F-A11C-46D3-899D-94A08E54BEBA}" srcOrd="0" destOrd="0" presId="urn:microsoft.com/office/officeart/2005/8/layout/hList7"/>
    <dgm:cxn modelId="{97DBEE38-0836-4089-A95E-308FF38A8FE3}" type="presParOf" srcId="{574FEA4F-A11C-46D3-899D-94A08E54BEBA}" destId="{4268975C-CE98-493C-884E-0DAAA105FC73}" srcOrd="0" destOrd="0" presId="urn:microsoft.com/office/officeart/2005/8/layout/hList7"/>
    <dgm:cxn modelId="{F7F1C732-AB3A-477A-BE14-D263943B571F}" type="presParOf" srcId="{574FEA4F-A11C-46D3-899D-94A08E54BEBA}" destId="{6278D8DE-D45B-4949-A4CD-49E8EEE8FCF8}" srcOrd="1" destOrd="0" presId="urn:microsoft.com/office/officeart/2005/8/layout/hList7"/>
    <dgm:cxn modelId="{B110A700-9867-4E1F-ADC9-2B54D0012482}" type="presParOf" srcId="{574FEA4F-A11C-46D3-899D-94A08E54BEBA}" destId="{50D4F9E0-183E-4C75-B173-0B77BDC8E9B8}" srcOrd="2" destOrd="0" presId="urn:microsoft.com/office/officeart/2005/8/layout/hList7"/>
    <dgm:cxn modelId="{0A95CB7C-9455-4431-B2DA-4C96D1A2863F}" type="presParOf" srcId="{574FEA4F-A11C-46D3-899D-94A08E54BEBA}" destId="{28912491-6053-468D-9987-425214B6785B}" srcOrd="3" destOrd="0" presId="urn:microsoft.com/office/officeart/2005/8/layout/hList7"/>
    <dgm:cxn modelId="{D4AAFFB8-89A1-4856-8C0D-7F640B79232A}" type="presParOf" srcId="{425C0947-90DD-4011-900C-82F28A74BD0D}" destId="{F0E53BFD-EE95-4C5F-BC00-EBF450EBEB89}" srcOrd="1" destOrd="0" presId="urn:microsoft.com/office/officeart/2005/8/layout/hList7"/>
    <dgm:cxn modelId="{F0006D28-E259-499F-9D26-4F2D3D1918A4}" type="presParOf" srcId="{425C0947-90DD-4011-900C-82F28A74BD0D}" destId="{F1CEC3C7-BFAE-49DE-95C6-345AC1FFE368}" srcOrd="2" destOrd="0" presId="urn:microsoft.com/office/officeart/2005/8/layout/hList7"/>
    <dgm:cxn modelId="{B907AAE7-E443-48F3-BA81-2C8007BC61D7}" type="presParOf" srcId="{F1CEC3C7-BFAE-49DE-95C6-345AC1FFE368}" destId="{DBBC425A-F366-4A51-BD10-4CD4240A325B}" srcOrd="0" destOrd="0" presId="urn:microsoft.com/office/officeart/2005/8/layout/hList7"/>
    <dgm:cxn modelId="{4AC73BE3-2F94-4FCD-84F1-120C656E5BE7}" type="presParOf" srcId="{F1CEC3C7-BFAE-49DE-95C6-345AC1FFE368}" destId="{671D8066-418D-431E-B07A-1B14B3AD44B5}" srcOrd="1" destOrd="0" presId="urn:microsoft.com/office/officeart/2005/8/layout/hList7"/>
    <dgm:cxn modelId="{A0C4D03D-4622-4BA0-B472-464BC78C659B}" type="presParOf" srcId="{F1CEC3C7-BFAE-49DE-95C6-345AC1FFE368}" destId="{75A1EB4B-D308-453D-A7CF-311B7C94C7CA}" srcOrd="2" destOrd="0" presId="urn:microsoft.com/office/officeart/2005/8/layout/hList7"/>
    <dgm:cxn modelId="{22F494B0-2189-454C-A1D7-64A7F9A8B14A}" type="presParOf" srcId="{F1CEC3C7-BFAE-49DE-95C6-345AC1FFE368}" destId="{7F63CD5C-342F-4B07-8B4B-541C70D21F6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8975C-CE98-493C-884E-0DAAA105FC73}">
      <dsp:nvSpPr>
        <dsp:cNvPr id="0" name=""/>
        <dsp:cNvSpPr/>
      </dsp:nvSpPr>
      <dsp:spPr>
        <a:xfrm>
          <a:off x="0" y="0"/>
          <a:ext cx="3528532" cy="4168214"/>
        </a:xfrm>
        <a:prstGeom prst="roundRect">
          <a:avLst>
            <a:gd name="adj" fmla="val 10000"/>
          </a:avLst>
        </a:prstGeom>
        <a:solidFill>
          <a:srgbClr val="3FBD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Born in Belgium Professionals</a:t>
          </a:r>
        </a:p>
      </dsp:txBody>
      <dsp:txXfrm>
        <a:off x="0" y="1667285"/>
        <a:ext cx="3528532" cy="1667285"/>
      </dsp:txXfrm>
    </dsp:sp>
    <dsp:sp modelId="{28912491-6053-468D-9987-425214B6785B}">
      <dsp:nvSpPr>
        <dsp:cNvPr id="0" name=""/>
        <dsp:cNvSpPr/>
      </dsp:nvSpPr>
      <dsp:spPr>
        <a:xfrm>
          <a:off x="775526" y="316946"/>
          <a:ext cx="1983640" cy="1254307"/>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BC425A-F366-4A51-BD10-4CD4240A325B}">
      <dsp:nvSpPr>
        <dsp:cNvPr id="0" name=""/>
        <dsp:cNvSpPr/>
      </dsp:nvSpPr>
      <dsp:spPr>
        <a:xfrm>
          <a:off x="3640549" y="0"/>
          <a:ext cx="3528532" cy="4168214"/>
        </a:xfrm>
        <a:prstGeom prst="roundRect">
          <a:avLst>
            <a:gd name="adj" fmla="val 10000"/>
          </a:avLst>
        </a:prstGeom>
        <a:solidFill>
          <a:srgbClr val="3FBD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err="1"/>
            <a:t>Vlaams</a:t>
          </a:r>
          <a:r>
            <a:rPr lang="en-US" sz="2300" kern="1200" dirty="0"/>
            <a:t> </a:t>
          </a:r>
          <a:r>
            <a:rPr lang="en-US" sz="2300" kern="1200" dirty="0" err="1"/>
            <a:t>Expertisenetwerk</a:t>
          </a:r>
          <a:r>
            <a:rPr lang="en-US" sz="2300" kern="1200" dirty="0"/>
            <a:t> </a:t>
          </a:r>
          <a:r>
            <a:rPr lang="en-US" sz="2300" kern="1200" dirty="0" err="1"/>
            <a:t>Perinatale</a:t>
          </a:r>
          <a:r>
            <a:rPr lang="en-US" sz="2300" kern="1200" dirty="0"/>
            <a:t> </a:t>
          </a:r>
          <a:r>
            <a:rPr lang="en-US" sz="2300" kern="1200" dirty="0" err="1"/>
            <a:t>Mentale</a:t>
          </a:r>
          <a:r>
            <a:rPr lang="en-US" sz="2300" kern="1200" dirty="0"/>
            <a:t> </a:t>
          </a:r>
          <a:r>
            <a:rPr lang="en-US" sz="2300" kern="1200" dirty="0" err="1"/>
            <a:t>Gezondheid</a:t>
          </a:r>
          <a:endParaRPr lang="en-US" sz="2300" kern="1200" dirty="0"/>
        </a:p>
      </dsp:txBody>
      <dsp:txXfrm>
        <a:off x="3640549" y="1667285"/>
        <a:ext cx="3528532" cy="1667285"/>
      </dsp:txXfrm>
    </dsp:sp>
    <dsp:sp modelId="{7F63CD5C-342F-4B07-8B4B-541C70D21F6A}">
      <dsp:nvSpPr>
        <dsp:cNvPr id="0" name=""/>
        <dsp:cNvSpPr/>
      </dsp:nvSpPr>
      <dsp:spPr>
        <a:xfrm>
          <a:off x="4512829" y="474604"/>
          <a:ext cx="1777811" cy="938992"/>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899F18-055D-448D-BB55-141673350884}">
      <dsp:nvSpPr>
        <dsp:cNvPr id="0" name=""/>
        <dsp:cNvSpPr/>
      </dsp:nvSpPr>
      <dsp:spPr>
        <a:xfrm>
          <a:off x="286763" y="3334571"/>
          <a:ext cx="6595555" cy="625232"/>
        </a:xfrm>
        <a:prstGeom prst="leftRightArrow">
          <a:avLst/>
        </a:prstGeom>
        <a:solidFill>
          <a:schemeClr val="bg1"/>
        </a:solidFill>
        <a:ln w="31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6A7DA68-9EA3-400B-9BF9-92C1768E80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3F64DA42-51A3-4E13-A313-11885BF5F8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7FF73A-8E4C-45F3-9654-217A2D1AF844}" type="datetimeFigureOut">
              <a:rPr lang="nl-BE" smtClean="0"/>
              <a:t>25-9-2023</a:t>
            </a:fld>
            <a:endParaRPr lang="nl-BE"/>
          </a:p>
        </p:txBody>
      </p:sp>
      <p:sp>
        <p:nvSpPr>
          <p:cNvPr id="4" name="Tijdelijke aanduiding voor voettekst 3">
            <a:extLst>
              <a:ext uri="{FF2B5EF4-FFF2-40B4-BE49-F238E27FC236}">
                <a16:creationId xmlns:a16="http://schemas.microsoft.com/office/drawing/2014/main" id="{223C5B83-531E-4DA9-B697-18BA3D030C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D6C547A6-06FB-4766-BF64-828F6B9276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C0C1ED-CD93-47E7-AAF3-F96B6F0F114B}" type="slidenum">
              <a:rPr lang="nl-BE" smtClean="0"/>
              <a:t>‹nr.›</a:t>
            </a:fld>
            <a:endParaRPr lang="nl-BE"/>
          </a:p>
        </p:txBody>
      </p:sp>
    </p:spTree>
    <p:extLst>
      <p:ext uri="{BB962C8B-B14F-4D97-AF65-F5344CB8AC3E}">
        <p14:creationId xmlns:p14="http://schemas.microsoft.com/office/powerpoint/2010/main" val="522662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A66E8-2E8E-4122-97A8-1BB8378C73D0}" type="datetimeFigureOut">
              <a:rPr lang="nl-BE" smtClean="0"/>
              <a:t>25-9-2023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1A43A-8C9F-4476-8A0A-4C61A6D867C4}" type="slidenum">
              <a:rPr lang="nl-BE" smtClean="0"/>
              <a:t>‹nr.›</a:t>
            </a:fld>
            <a:endParaRPr lang="nl-BE"/>
          </a:p>
        </p:txBody>
      </p:sp>
    </p:spTree>
    <p:extLst>
      <p:ext uri="{BB962C8B-B14F-4D97-AF65-F5344CB8AC3E}">
        <p14:creationId xmlns:p14="http://schemas.microsoft.com/office/powerpoint/2010/main" val="303621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EC01A43A-8C9F-4476-8A0A-4C61A6D867C4}" type="slidenum">
              <a:rPr lang="nl-BE" smtClean="0"/>
              <a:t>1</a:t>
            </a:fld>
            <a:endParaRPr lang="nl-BE"/>
          </a:p>
        </p:txBody>
      </p:sp>
    </p:spTree>
    <p:extLst>
      <p:ext uri="{BB962C8B-B14F-4D97-AF65-F5344CB8AC3E}">
        <p14:creationId xmlns:p14="http://schemas.microsoft.com/office/powerpoint/2010/main" val="3244562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EC01A43A-8C9F-4476-8A0A-4C61A6D867C4}" type="slidenum">
              <a:rPr lang="nl-BE" smtClean="0"/>
              <a:t>10</a:t>
            </a:fld>
            <a:endParaRPr lang="nl-BE"/>
          </a:p>
        </p:txBody>
      </p:sp>
    </p:spTree>
    <p:extLst>
      <p:ext uri="{BB962C8B-B14F-4D97-AF65-F5344CB8AC3E}">
        <p14:creationId xmlns:p14="http://schemas.microsoft.com/office/powerpoint/2010/main" val="1729220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EC01A43A-8C9F-4476-8A0A-4C61A6D867C4}" type="slidenum">
              <a:rPr lang="nl-BE" smtClean="0"/>
              <a:t>11</a:t>
            </a:fld>
            <a:endParaRPr lang="nl-BE"/>
          </a:p>
        </p:txBody>
      </p:sp>
    </p:spTree>
    <p:extLst>
      <p:ext uri="{BB962C8B-B14F-4D97-AF65-F5344CB8AC3E}">
        <p14:creationId xmlns:p14="http://schemas.microsoft.com/office/powerpoint/2010/main" val="685248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Vragen of ze met EPD of link zouden werken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 </a:t>
            </a:r>
            <a:r>
              <a:rPr lang="fr-BE" dirty="0" err="1"/>
              <a:t>Benadrukken</a:t>
            </a:r>
            <a:r>
              <a:rPr lang="fr-BE" dirty="0"/>
              <a:t> </a:t>
            </a:r>
            <a:r>
              <a:rPr lang="fr-BE" dirty="0" err="1"/>
              <a:t>dat</a:t>
            </a:r>
            <a:r>
              <a:rPr lang="fr-BE" dirty="0"/>
              <a:t> de </a:t>
            </a:r>
            <a:r>
              <a:rPr lang="fr-BE" dirty="0" err="1"/>
              <a:t>vorm</a:t>
            </a:r>
            <a:r>
              <a:rPr lang="fr-BE" dirty="0"/>
              <a:t> van de </a:t>
            </a:r>
            <a:r>
              <a:rPr lang="fr-BE" dirty="0" err="1"/>
              <a:t>link</a:t>
            </a:r>
            <a:r>
              <a:rPr lang="fr-BE" dirty="0"/>
              <a:t> </a:t>
            </a:r>
            <a:r>
              <a:rPr lang="fr-BE" dirty="0" err="1"/>
              <a:t>vrij</a:t>
            </a:r>
            <a:r>
              <a:rPr lang="fr-BE" dirty="0"/>
              <a:t> te </a:t>
            </a:r>
            <a:r>
              <a:rPr lang="fr-BE" dirty="0" err="1"/>
              <a:t>kiezen</a:t>
            </a:r>
            <a:r>
              <a:rPr lang="fr-BE" baseline="0" dirty="0"/>
              <a:t> </a:t>
            </a:r>
            <a:r>
              <a:rPr lang="fr-BE" baseline="0" dirty="0" err="1"/>
              <a:t>is</a:t>
            </a:r>
            <a:endParaRPr lang="nl-BE" dirty="0"/>
          </a:p>
          <a:p>
            <a:endParaRPr lang="nl-BE" dirty="0"/>
          </a:p>
          <a:p>
            <a:r>
              <a:rPr lang="nl-BE" dirty="0"/>
              <a:t>IEDEREEN moet onder beroepsgeheim</a:t>
            </a:r>
            <a:r>
              <a:rPr lang="nl-BE" baseline="0" dirty="0"/>
              <a:t> vallen</a:t>
            </a:r>
            <a:endParaRPr lang="nl-BE" dirty="0"/>
          </a:p>
          <a:p>
            <a:r>
              <a:rPr lang="nl-BE" dirty="0"/>
              <a:t>Rol</a:t>
            </a:r>
            <a:r>
              <a:rPr lang="nl-BE" baseline="0" dirty="0"/>
              <a:t> A:</a:t>
            </a:r>
          </a:p>
          <a:p>
            <a:pPr marL="171450" indent="-171450">
              <a:buFontTx/>
              <a:buChar char="-"/>
            </a:pPr>
            <a:r>
              <a:rPr lang="nl-BE" baseline="0" dirty="0"/>
              <a:t>Medisch beroepsgeheim OF specifieke wetgevingen die gewoon beroepsgeheim ook toegang geven tot medische gegevens, bv. ziekenhuizen, Kind en Gezin</a:t>
            </a:r>
          </a:p>
          <a:p>
            <a:pPr marL="0" indent="0">
              <a:buFontTx/>
              <a:buNone/>
            </a:pPr>
            <a:r>
              <a:rPr lang="nl-BE" baseline="0" dirty="0"/>
              <a:t>Rol B:</a:t>
            </a:r>
          </a:p>
          <a:p>
            <a:pPr marL="0" indent="0">
              <a:buFontTx/>
              <a:buNone/>
            </a:pPr>
            <a:r>
              <a:rPr lang="nl-BE" baseline="0" dirty="0"/>
              <a:t>- “gewoon” beroepsgeheim </a:t>
            </a:r>
            <a:r>
              <a:rPr lang="nl-BE" baseline="0" dirty="0">
                <a:sym typeface="Wingdings" panose="05000000000000000000" pitchFamily="2" charset="2"/>
              </a:rPr>
              <a:t> geen rapportageplicht: tool kan/mag niet gebruikt worden voor andere doeleinden dan de doelen van Born, dus bv rapporteren bij juridische instanties. RIZIV, politie of anderen zullen nooit toegang krijgen</a:t>
            </a:r>
            <a:endParaRPr lang="nl-BE" dirty="0"/>
          </a:p>
        </p:txBody>
      </p:sp>
      <p:sp>
        <p:nvSpPr>
          <p:cNvPr id="4" name="Slide Number Placeholder 3"/>
          <p:cNvSpPr>
            <a:spLocks noGrp="1"/>
          </p:cNvSpPr>
          <p:nvPr>
            <p:ph type="sldNum" sz="quarter" idx="10"/>
          </p:nvPr>
        </p:nvSpPr>
        <p:spPr/>
        <p:txBody>
          <a:bodyPr/>
          <a:lstStyle/>
          <a:p>
            <a:fld id="{6C145474-32B1-4AA7-B4A1-1690725E7B79}" type="slidenum">
              <a:rPr lang="nl-BE" smtClean="0"/>
              <a:t>12</a:t>
            </a:fld>
            <a:endParaRPr lang="nl-BE"/>
          </a:p>
        </p:txBody>
      </p:sp>
      <p:sp>
        <p:nvSpPr>
          <p:cNvPr id="5" name="Footer Placeholder 4"/>
          <p:cNvSpPr>
            <a:spLocks noGrp="1"/>
          </p:cNvSpPr>
          <p:nvPr>
            <p:ph type="ftr" sz="quarter" idx="11"/>
          </p:nvPr>
        </p:nvSpPr>
        <p:spPr/>
        <p:txBody>
          <a:bodyPr/>
          <a:lstStyle/>
          <a:p>
            <a:endParaRPr lang="nl-BE"/>
          </a:p>
        </p:txBody>
      </p:sp>
    </p:spTree>
    <p:extLst>
      <p:ext uri="{BB962C8B-B14F-4D97-AF65-F5344CB8AC3E}">
        <p14:creationId xmlns:p14="http://schemas.microsoft.com/office/powerpoint/2010/main" val="1682480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BE" dirty="0"/>
              <a:t>RRN/BIS-</a:t>
            </a:r>
            <a:r>
              <a:rPr lang="fr-BE" dirty="0" err="1"/>
              <a:t>nummer</a:t>
            </a:r>
            <a:r>
              <a:rPr lang="fr-BE" dirty="0"/>
              <a:t> </a:t>
            </a:r>
            <a:r>
              <a:rPr lang="fr-BE" dirty="0" err="1"/>
              <a:t>worden</a:t>
            </a:r>
            <a:r>
              <a:rPr lang="fr-BE" dirty="0"/>
              <a:t> niet </a:t>
            </a:r>
            <a:r>
              <a:rPr lang="fr-BE" dirty="0" err="1"/>
              <a:t>opgeslagen</a:t>
            </a:r>
            <a:r>
              <a:rPr lang="fr-BE" dirty="0"/>
              <a:t>, </a:t>
            </a:r>
            <a:r>
              <a:rPr lang="fr-BE" dirty="0" err="1"/>
              <a:t>eerder</a:t>
            </a:r>
            <a:r>
              <a:rPr lang="fr-BE" dirty="0"/>
              <a:t> </a:t>
            </a:r>
            <a:r>
              <a:rPr lang="fr-BE" dirty="0" err="1"/>
              <a:t>soort</a:t>
            </a:r>
            <a:r>
              <a:rPr lang="fr-BE" dirty="0"/>
              <a:t> « </a:t>
            </a:r>
            <a:r>
              <a:rPr lang="fr-BE" dirty="0" err="1"/>
              <a:t>sleutel</a:t>
            </a:r>
            <a:r>
              <a:rPr lang="fr-BE" dirty="0"/>
              <a:t> » OF </a:t>
            </a:r>
            <a:r>
              <a:rPr lang="fr-BE" dirty="0" err="1"/>
              <a:t>worden</a:t>
            </a:r>
            <a:r>
              <a:rPr lang="fr-BE" dirty="0"/>
              <a:t> </a:t>
            </a:r>
            <a:r>
              <a:rPr lang="fr-BE" dirty="0" err="1"/>
              <a:t>rechtstreeks</a:t>
            </a:r>
            <a:r>
              <a:rPr lang="fr-BE" dirty="0"/>
              <a:t> </a:t>
            </a:r>
            <a:r>
              <a:rPr lang="fr-BE" dirty="0" err="1"/>
              <a:t>uit</a:t>
            </a:r>
            <a:r>
              <a:rPr lang="fr-BE" dirty="0"/>
              <a:t> EPD </a:t>
            </a:r>
            <a:r>
              <a:rPr lang="fr-BE" dirty="0" err="1"/>
              <a:t>gehaald</a:t>
            </a:r>
            <a:endParaRPr lang="fr-BE" dirty="0"/>
          </a:p>
          <a:p>
            <a:pPr marL="171450" indent="-171450">
              <a:buFontTx/>
              <a:buChar char="-"/>
            </a:pPr>
            <a:r>
              <a:rPr lang="fr-BE" dirty="0"/>
              <a:t>BIB-</a:t>
            </a:r>
            <a:r>
              <a:rPr lang="fr-BE" dirty="0" err="1"/>
              <a:t>nummer</a:t>
            </a:r>
            <a:r>
              <a:rPr lang="fr-BE" baseline="0" dirty="0"/>
              <a:t> </a:t>
            </a:r>
            <a:r>
              <a:rPr lang="fr-BE" baseline="0" dirty="0" err="1"/>
              <a:t>gemaakt</a:t>
            </a:r>
            <a:r>
              <a:rPr lang="fr-BE" baseline="0" dirty="0"/>
              <a:t> </a:t>
            </a:r>
            <a:r>
              <a:rPr lang="fr-BE" baseline="0" dirty="0" err="1"/>
              <a:t>ism</a:t>
            </a:r>
            <a:r>
              <a:rPr lang="fr-BE" baseline="0" dirty="0"/>
              <a:t> Rode </a:t>
            </a:r>
            <a:r>
              <a:rPr lang="fr-BE" baseline="0" dirty="0" err="1"/>
              <a:t>Kruis</a:t>
            </a:r>
            <a:r>
              <a:rPr lang="fr-BE" baseline="0" dirty="0"/>
              <a:t>, </a:t>
            </a:r>
            <a:r>
              <a:rPr lang="fr-BE" baseline="0" dirty="0" err="1"/>
              <a:t>Samusocial</a:t>
            </a:r>
            <a:r>
              <a:rPr lang="fr-BE" baseline="0" dirty="0"/>
              <a:t>, </a:t>
            </a:r>
            <a:r>
              <a:rPr lang="fr-BE" baseline="0" dirty="0" err="1"/>
              <a:t>Dokters</a:t>
            </a:r>
            <a:r>
              <a:rPr lang="fr-BE" baseline="0" dirty="0"/>
              <a:t> van de </a:t>
            </a:r>
            <a:r>
              <a:rPr lang="fr-BE" baseline="0" dirty="0" err="1"/>
              <a:t>Wereld</a:t>
            </a:r>
            <a:endParaRPr lang="fr-BE" baseline="0" dirty="0"/>
          </a:p>
          <a:p>
            <a:pPr marL="171450" indent="-171450">
              <a:buFontTx/>
              <a:buChar char="-"/>
            </a:pPr>
            <a:r>
              <a:rPr lang="fr-BE" baseline="0" dirty="0" err="1"/>
              <a:t>Organisatie</a:t>
            </a:r>
            <a:r>
              <a:rPr lang="fr-BE" baseline="0" dirty="0"/>
              <a:t> </a:t>
            </a:r>
            <a:r>
              <a:rPr lang="fr-BE" baseline="0" dirty="0" err="1"/>
              <a:t>beheert</a:t>
            </a:r>
            <a:r>
              <a:rPr lang="fr-BE" baseline="0" dirty="0"/>
              <a:t> </a:t>
            </a:r>
            <a:r>
              <a:rPr lang="fr-BE" baseline="0" dirty="0" err="1"/>
              <a:t>zelf</a:t>
            </a:r>
            <a:r>
              <a:rPr lang="fr-BE" baseline="0" dirty="0"/>
              <a:t> </a:t>
            </a:r>
            <a:r>
              <a:rPr lang="fr-BE" baseline="0" dirty="0" err="1"/>
              <a:t>gebruikers</a:t>
            </a:r>
            <a:r>
              <a:rPr lang="fr-BE" baseline="0" dirty="0"/>
              <a:t> </a:t>
            </a:r>
            <a:r>
              <a:rPr lang="fr-BE" baseline="0" dirty="0" err="1"/>
              <a:t>omwille</a:t>
            </a:r>
            <a:r>
              <a:rPr lang="fr-BE" baseline="0" dirty="0"/>
              <a:t> van </a:t>
            </a:r>
            <a:r>
              <a:rPr lang="fr-BE" baseline="0" dirty="0" err="1"/>
              <a:t>specifieke</a:t>
            </a:r>
            <a:r>
              <a:rPr lang="fr-BE" baseline="0" dirty="0"/>
              <a:t> </a:t>
            </a:r>
            <a:r>
              <a:rPr lang="fr-BE" baseline="0" dirty="0" err="1"/>
              <a:t>reglementeringen</a:t>
            </a:r>
            <a:r>
              <a:rPr lang="fr-BE" baseline="0" dirty="0"/>
              <a:t> op het </a:t>
            </a:r>
            <a:r>
              <a:rPr lang="fr-BE" baseline="0" dirty="0" err="1"/>
              <a:t>terrein</a:t>
            </a:r>
            <a:r>
              <a:rPr lang="fr-BE" baseline="0" dirty="0"/>
              <a:t> </a:t>
            </a:r>
            <a:r>
              <a:rPr lang="fr-BE" baseline="0" dirty="0" err="1"/>
              <a:t>betreffende</a:t>
            </a:r>
            <a:r>
              <a:rPr lang="fr-BE" baseline="0" dirty="0"/>
              <a:t> </a:t>
            </a:r>
            <a:r>
              <a:rPr lang="fr-BE" baseline="0" dirty="0" err="1"/>
              <a:t>toegangen</a:t>
            </a:r>
            <a:r>
              <a:rPr lang="fr-BE" baseline="0" dirty="0"/>
              <a:t> A en B</a:t>
            </a:r>
            <a:endParaRPr lang="fr-BE" dirty="0"/>
          </a:p>
        </p:txBody>
      </p:sp>
      <p:sp>
        <p:nvSpPr>
          <p:cNvPr id="4" name="Slide Number Placeholder 3"/>
          <p:cNvSpPr>
            <a:spLocks noGrp="1"/>
          </p:cNvSpPr>
          <p:nvPr>
            <p:ph type="sldNum" sz="quarter" idx="10"/>
          </p:nvPr>
        </p:nvSpPr>
        <p:spPr/>
        <p:txBody>
          <a:bodyPr/>
          <a:lstStyle/>
          <a:p>
            <a:fld id="{6C145474-32B1-4AA7-B4A1-1690725E7B79}" type="slidenum">
              <a:rPr lang="nl-BE" smtClean="0"/>
              <a:t>13</a:t>
            </a:fld>
            <a:endParaRPr lang="nl-BE"/>
          </a:p>
        </p:txBody>
      </p:sp>
      <p:sp>
        <p:nvSpPr>
          <p:cNvPr id="5" name="Footer Placeholder 4"/>
          <p:cNvSpPr>
            <a:spLocks noGrp="1"/>
          </p:cNvSpPr>
          <p:nvPr>
            <p:ph type="ftr" sz="quarter" idx="11"/>
          </p:nvPr>
        </p:nvSpPr>
        <p:spPr/>
        <p:txBody>
          <a:bodyPr/>
          <a:lstStyle/>
          <a:p>
            <a:endParaRPr lang="nl-BE"/>
          </a:p>
        </p:txBody>
      </p:sp>
    </p:spTree>
    <p:extLst>
      <p:ext uri="{BB962C8B-B14F-4D97-AF65-F5344CB8AC3E}">
        <p14:creationId xmlns:p14="http://schemas.microsoft.com/office/powerpoint/2010/main" val="383934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EC01A43A-8C9F-4476-8A0A-4C61A6D867C4}" type="slidenum">
              <a:rPr lang="nl-BE" smtClean="0"/>
              <a:t>14</a:t>
            </a:fld>
            <a:endParaRPr lang="nl-BE"/>
          </a:p>
        </p:txBody>
      </p:sp>
    </p:spTree>
    <p:extLst>
      <p:ext uri="{BB962C8B-B14F-4D97-AF65-F5344CB8AC3E}">
        <p14:creationId xmlns:p14="http://schemas.microsoft.com/office/powerpoint/2010/main" val="1519033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BE" dirty="0" err="1"/>
              <a:t>Naar</a:t>
            </a:r>
            <a:r>
              <a:rPr lang="fr-BE" dirty="0"/>
              <a:t> analogie met </a:t>
            </a:r>
            <a:r>
              <a:rPr lang="fr-BE" dirty="0" err="1"/>
              <a:t>klassiek</a:t>
            </a:r>
            <a:r>
              <a:rPr lang="fr-BE" dirty="0"/>
              <a:t> EPD: </a:t>
            </a:r>
            <a:r>
              <a:rPr lang="fr-BE" dirty="0" err="1"/>
              <a:t>neemt</a:t>
            </a:r>
            <a:r>
              <a:rPr lang="fr-BE" dirty="0"/>
              <a:t> </a:t>
            </a:r>
            <a:r>
              <a:rPr lang="fr-BE" dirty="0" err="1"/>
              <a:t>automatisch</a:t>
            </a:r>
            <a:r>
              <a:rPr lang="fr-BE" dirty="0"/>
              <a:t> over of </a:t>
            </a:r>
            <a:r>
              <a:rPr lang="fr-BE" dirty="0" err="1"/>
              <a:t>eenmalig</a:t>
            </a:r>
            <a:r>
              <a:rPr lang="fr-BE" dirty="0"/>
              <a:t> </a:t>
            </a:r>
            <a:r>
              <a:rPr lang="fr-BE" dirty="0" err="1"/>
              <a:t>manueel</a:t>
            </a:r>
            <a:endParaRPr lang="fr-BE" dirty="0"/>
          </a:p>
          <a:p>
            <a:pPr marL="171450" indent="-171450">
              <a:buFontTx/>
              <a:buChar char="-"/>
            </a:pPr>
            <a:r>
              <a:rPr lang="fr-BE" dirty="0" err="1"/>
              <a:t>Alert</a:t>
            </a:r>
            <a:r>
              <a:rPr lang="fr-BE" dirty="0"/>
              <a:t> </a:t>
            </a:r>
            <a:r>
              <a:rPr lang="fr-BE" dirty="0" err="1"/>
              <a:t>wanneer</a:t>
            </a:r>
            <a:r>
              <a:rPr lang="fr-BE" dirty="0"/>
              <a:t> er </a:t>
            </a:r>
            <a:r>
              <a:rPr lang="fr-BE" dirty="0" err="1"/>
              <a:t>verschillende</a:t>
            </a:r>
            <a:r>
              <a:rPr lang="fr-BE" dirty="0"/>
              <a:t> </a:t>
            </a:r>
            <a:r>
              <a:rPr lang="fr-BE" dirty="0" err="1"/>
              <a:t>gegevens</a:t>
            </a:r>
            <a:r>
              <a:rPr lang="fr-BE" dirty="0"/>
              <a:t> </a:t>
            </a:r>
            <a:r>
              <a:rPr lang="fr-BE" dirty="0" err="1"/>
              <a:t>zijn</a:t>
            </a:r>
            <a:endParaRPr lang="fr-BE" dirty="0"/>
          </a:p>
          <a:p>
            <a:pPr marL="171450" indent="-171450">
              <a:buFontTx/>
              <a:buChar char="-"/>
            </a:pPr>
            <a:r>
              <a:rPr lang="fr-BE" dirty="0" err="1"/>
              <a:t>Hoeven</a:t>
            </a:r>
            <a:r>
              <a:rPr lang="fr-BE" dirty="0"/>
              <a:t> </a:t>
            </a:r>
            <a:r>
              <a:rPr lang="fr-BE" dirty="0" err="1"/>
              <a:t>geen</a:t>
            </a:r>
            <a:r>
              <a:rPr lang="fr-BE" dirty="0"/>
              <a:t> </a:t>
            </a:r>
            <a:r>
              <a:rPr lang="fr-BE" dirty="0" err="1"/>
              <a:t>officiële</a:t>
            </a:r>
            <a:r>
              <a:rPr lang="fr-BE" dirty="0"/>
              <a:t> </a:t>
            </a:r>
            <a:r>
              <a:rPr lang="fr-BE" dirty="0" err="1"/>
              <a:t>gegevens</a:t>
            </a:r>
            <a:r>
              <a:rPr lang="fr-BE" dirty="0"/>
              <a:t> te </a:t>
            </a:r>
            <a:r>
              <a:rPr lang="fr-BE" dirty="0" err="1"/>
              <a:t>zijn</a:t>
            </a:r>
            <a:r>
              <a:rPr lang="fr-BE" dirty="0"/>
              <a:t>, kan </a:t>
            </a:r>
            <a:r>
              <a:rPr lang="fr-BE" dirty="0" err="1"/>
              <a:t>ook</a:t>
            </a:r>
            <a:r>
              <a:rPr lang="fr-BE" dirty="0"/>
              <a:t> </a:t>
            </a:r>
            <a:r>
              <a:rPr lang="fr-BE" dirty="0" err="1"/>
              <a:t>alleen</a:t>
            </a:r>
            <a:r>
              <a:rPr lang="fr-BE" dirty="0"/>
              <a:t> </a:t>
            </a:r>
            <a:r>
              <a:rPr lang="fr-BE" dirty="0" err="1"/>
              <a:t>postcode</a:t>
            </a:r>
            <a:endParaRPr lang="fr-BE" dirty="0"/>
          </a:p>
          <a:p>
            <a:pPr marL="171450" indent="-171450">
              <a:buFontTx/>
              <a:buChar char="-"/>
            </a:pPr>
            <a:r>
              <a:rPr lang="fr-BE" dirty="0" err="1"/>
              <a:t>Bij</a:t>
            </a:r>
            <a:r>
              <a:rPr lang="fr-BE" dirty="0"/>
              <a:t> </a:t>
            </a:r>
            <a:r>
              <a:rPr lang="fr-BE" dirty="0" err="1"/>
              <a:t>weigering</a:t>
            </a:r>
            <a:r>
              <a:rPr lang="fr-BE" dirty="0"/>
              <a:t> </a:t>
            </a:r>
            <a:r>
              <a:rPr lang="fr-BE" dirty="0" err="1"/>
              <a:t>adres</a:t>
            </a:r>
            <a:r>
              <a:rPr lang="fr-BE" baseline="0" dirty="0"/>
              <a:t> te </a:t>
            </a:r>
            <a:r>
              <a:rPr lang="fr-BE" baseline="0" dirty="0" err="1"/>
              <a:t>geven</a:t>
            </a:r>
            <a:r>
              <a:rPr lang="fr-BE" baseline="0" dirty="0"/>
              <a:t> </a:t>
            </a:r>
            <a:r>
              <a:rPr lang="fr-BE" baseline="0" dirty="0" err="1"/>
              <a:t>kiest</a:t>
            </a:r>
            <a:r>
              <a:rPr lang="fr-BE" baseline="0" dirty="0"/>
              <a:t> </a:t>
            </a:r>
            <a:r>
              <a:rPr lang="fr-BE" baseline="0" dirty="0" err="1"/>
              <a:t>tool</a:t>
            </a:r>
            <a:r>
              <a:rPr lang="fr-BE" baseline="0" dirty="0"/>
              <a:t> 1000 Brussel</a:t>
            </a:r>
            <a:endParaRPr lang="fr-BE" dirty="0"/>
          </a:p>
        </p:txBody>
      </p:sp>
      <p:sp>
        <p:nvSpPr>
          <p:cNvPr id="4" name="Slide Number Placeholder 3"/>
          <p:cNvSpPr>
            <a:spLocks noGrp="1"/>
          </p:cNvSpPr>
          <p:nvPr>
            <p:ph type="sldNum" sz="quarter" idx="10"/>
          </p:nvPr>
        </p:nvSpPr>
        <p:spPr/>
        <p:txBody>
          <a:bodyPr/>
          <a:lstStyle/>
          <a:p>
            <a:fld id="{6C145474-32B1-4AA7-B4A1-1690725E7B79}" type="slidenum">
              <a:rPr lang="nl-BE" smtClean="0"/>
              <a:t>15</a:t>
            </a:fld>
            <a:endParaRPr lang="nl-BE"/>
          </a:p>
        </p:txBody>
      </p:sp>
      <p:sp>
        <p:nvSpPr>
          <p:cNvPr id="5" name="Footer Placeholder 4"/>
          <p:cNvSpPr>
            <a:spLocks noGrp="1"/>
          </p:cNvSpPr>
          <p:nvPr>
            <p:ph type="ftr" sz="quarter" idx="11"/>
          </p:nvPr>
        </p:nvSpPr>
        <p:spPr/>
        <p:txBody>
          <a:bodyPr/>
          <a:lstStyle/>
          <a:p>
            <a:endParaRPr lang="nl-BE"/>
          </a:p>
        </p:txBody>
      </p:sp>
    </p:spTree>
    <p:extLst>
      <p:ext uri="{BB962C8B-B14F-4D97-AF65-F5344CB8AC3E}">
        <p14:creationId xmlns:p14="http://schemas.microsoft.com/office/powerpoint/2010/main" val="3299248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BE" dirty="0" err="1"/>
              <a:t>Bevraging</a:t>
            </a:r>
            <a:r>
              <a:rPr lang="fr-BE" dirty="0"/>
              <a:t> </a:t>
            </a:r>
            <a:r>
              <a:rPr lang="fr-BE" dirty="0" err="1"/>
              <a:t>primair</a:t>
            </a:r>
            <a:r>
              <a:rPr lang="fr-BE" dirty="0"/>
              <a:t> team: check </a:t>
            </a:r>
            <a:r>
              <a:rPr lang="fr-BE" dirty="0" err="1"/>
              <a:t>voor</a:t>
            </a:r>
            <a:r>
              <a:rPr lang="fr-BE" dirty="0"/>
              <a:t> </a:t>
            </a:r>
            <a:r>
              <a:rPr lang="fr-BE" dirty="0" err="1"/>
              <a:t>medische</a:t>
            </a:r>
            <a:r>
              <a:rPr lang="fr-BE" dirty="0"/>
              <a:t> </a:t>
            </a:r>
            <a:r>
              <a:rPr lang="fr-BE" dirty="0" err="1"/>
              <a:t>opvolging</a:t>
            </a:r>
            <a:endParaRPr lang="fr-BE" dirty="0"/>
          </a:p>
          <a:p>
            <a:pPr marL="171450" indent="-171450">
              <a:buFontTx/>
              <a:buChar char="-"/>
            </a:pPr>
            <a:r>
              <a:rPr lang="fr-BE" dirty="0"/>
              <a:t>RIZIV-</a:t>
            </a:r>
            <a:r>
              <a:rPr lang="fr-BE" dirty="0" err="1"/>
              <a:t>database</a:t>
            </a:r>
            <a:r>
              <a:rPr lang="fr-BE" dirty="0"/>
              <a:t> </a:t>
            </a:r>
            <a:r>
              <a:rPr lang="fr-BE" dirty="0" err="1"/>
              <a:t>uitleggen</a:t>
            </a:r>
            <a:r>
              <a:rPr lang="fr-BE" dirty="0"/>
              <a:t> : </a:t>
            </a:r>
            <a:r>
              <a:rPr lang="fr-BE" dirty="0" err="1"/>
              <a:t>beperkingen</a:t>
            </a:r>
            <a:r>
              <a:rPr lang="fr-BE" baseline="0" dirty="0"/>
              <a:t> en </a:t>
            </a:r>
            <a:r>
              <a:rPr lang="fr-BE" baseline="0" dirty="0" err="1"/>
              <a:t>voordelen</a:t>
            </a:r>
            <a:r>
              <a:rPr lang="fr-BE" baseline="0" dirty="0"/>
              <a:t>: </a:t>
            </a:r>
            <a:r>
              <a:rPr lang="fr-BE" baseline="0" dirty="0" err="1"/>
              <a:t>aanvullen</a:t>
            </a:r>
            <a:r>
              <a:rPr lang="fr-BE" baseline="0" dirty="0"/>
              <a:t> van </a:t>
            </a:r>
            <a:r>
              <a:rPr lang="fr-BE" baseline="0" dirty="0" err="1"/>
              <a:t>gegevens</a:t>
            </a:r>
            <a:r>
              <a:rPr lang="fr-BE" baseline="0" dirty="0"/>
              <a:t> </a:t>
            </a:r>
            <a:r>
              <a:rPr lang="fr-BE" baseline="0" dirty="0" err="1"/>
              <a:t>als</a:t>
            </a:r>
            <a:r>
              <a:rPr lang="fr-BE" baseline="0" dirty="0"/>
              <a:t> </a:t>
            </a:r>
            <a:r>
              <a:rPr lang="fr-BE" baseline="0" dirty="0" err="1"/>
              <a:t>zorgverlener</a:t>
            </a:r>
            <a:r>
              <a:rPr lang="fr-BE" baseline="0" dirty="0"/>
              <a:t> in </a:t>
            </a:r>
            <a:r>
              <a:rPr lang="fr-BE" baseline="0" dirty="0" err="1"/>
              <a:t>databank</a:t>
            </a:r>
            <a:endParaRPr lang="fr-BE" dirty="0"/>
          </a:p>
          <a:p>
            <a:pPr marL="171450" indent="-171450">
              <a:buFontTx/>
              <a:buChar char="-"/>
            </a:pPr>
            <a:r>
              <a:rPr lang="fr-BE" dirty="0" err="1"/>
              <a:t>Mogelijkheid</a:t>
            </a:r>
            <a:r>
              <a:rPr lang="fr-BE" baseline="0" dirty="0"/>
              <a:t> </a:t>
            </a:r>
            <a:r>
              <a:rPr lang="fr-BE" baseline="0" dirty="0" err="1"/>
              <a:t>voor</a:t>
            </a:r>
            <a:r>
              <a:rPr lang="fr-BE" baseline="0" dirty="0"/>
              <a:t> </a:t>
            </a:r>
            <a:r>
              <a:rPr lang="fr-BE" baseline="0" dirty="0" err="1"/>
              <a:t>andere</a:t>
            </a:r>
            <a:r>
              <a:rPr lang="fr-BE" baseline="0" dirty="0"/>
              <a:t> </a:t>
            </a:r>
            <a:r>
              <a:rPr lang="fr-BE" baseline="0" dirty="0" err="1"/>
              <a:t>professionals</a:t>
            </a:r>
            <a:r>
              <a:rPr lang="fr-BE" baseline="0" dirty="0"/>
              <a:t> </a:t>
            </a:r>
            <a:r>
              <a:rPr lang="fr-BE" baseline="0" dirty="0" err="1"/>
              <a:t>toe</a:t>
            </a:r>
            <a:r>
              <a:rPr lang="fr-BE" baseline="0" dirty="0"/>
              <a:t> te </a:t>
            </a:r>
            <a:r>
              <a:rPr lang="fr-BE" baseline="0" dirty="0" err="1"/>
              <a:t>voegen</a:t>
            </a:r>
            <a:r>
              <a:rPr lang="fr-BE" baseline="0" dirty="0"/>
              <a:t>, </a:t>
            </a:r>
            <a:r>
              <a:rPr lang="fr-BE" baseline="0" dirty="0" err="1"/>
              <a:t>zoveel</a:t>
            </a:r>
            <a:r>
              <a:rPr lang="fr-BE" baseline="0" dirty="0"/>
              <a:t> </a:t>
            </a:r>
            <a:r>
              <a:rPr lang="fr-BE" baseline="0" dirty="0" err="1"/>
              <a:t>mogelijk</a:t>
            </a:r>
            <a:r>
              <a:rPr lang="fr-BE" baseline="0" dirty="0"/>
              <a:t> </a:t>
            </a:r>
            <a:r>
              <a:rPr lang="fr-BE" baseline="0" dirty="0" err="1"/>
              <a:t>databases</a:t>
            </a:r>
            <a:r>
              <a:rPr lang="fr-BE" baseline="0" dirty="0"/>
              <a:t> </a:t>
            </a:r>
            <a:r>
              <a:rPr lang="fr-BE" baseline="0" dirty="0" err="1"/>
              <a:t>proberen</a:t>
            </a:r>
            <a:r>
              <a:rPr lang="fr-BE" baseline="0" dirty="0"/>
              <a:t> </a:t>
            </a:r>
            <a:r>
              <a:rPr lang="fr-BE" baseline="0" dirty="0" err="1"/>
              <a:t>invoegen</a:t>
            </a:r>
            <a:endParaRPr lang="fr-BE" dirty="0"/>
          </a:p>
        </p:txBody>
      </p:sp>
      <p:sp>
        <p:nvSpPr>
          <p:cNvPr id="4" name="Slide Number Placeholder 3"/>
          <p:cNvSpPr>
            <a:spLocks noGrp="1"/>
          </p:cNvSpPr>
          <p:nvPr>
            <p:ph type="sldNum" sz="quarter" idx="10"/>
          </p:nvPr>
        </p:nvSpPr>
        <p:spPr/>
        <p:txBody>
          <a:bodyPr/>
          <a:lstStyle/>
          <a:p>
            <a:fld id="{6C145474-32B1-4AA7-B4A1-1690725E7B79}" type="slidenum">
              <a:rPr lang="nl-BE" smtClean="0"/>
              <a:t>16</a:t>
            </a:fld>
            <a:endParaRPr lang="nl-BE"/>
          </a:p>
        </p:txBody>
      </p:sp>
      <p:sp>
        <p:nvSpPr>
          <p:cNvPr id="5" name="Footer Placeholder 4"/>
          <p:cNvSpPr>
            <a:spLocks noGrp="1"/>
          </p:cNvSpPr>
          <p:nvPr>
            <p:ph type="ftr" sz="quarter" idx="11"/>
          </p:nvPr>
        </p:nvSpPr>
        <p:spPr/>
        <p:txBody>
          <a:bodyPr/>
          <a:lstStyle/>
          <a:p>
            <a:endParaRPr lang="nl-BE"/>
          </a:p>
        </p:txBody>
      </p:sp>
    </p:spTree>
    <p:extLst>
      <p:ext uri="{BB962C8B-B14F-4D97-AF65-F5344CB8AC3E}">
        <p14:creationId xmlns:p14="http://schemas.microsoft.com/office/powerpoint/2010/main" val="2615752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BE" dirty="0" err="1"/>
              <a:t>Reden</a:t>
            </a:r>
            <a:r>
              <a:rPr lang="fr-BE" dirty="0"/>
              <a:t> </a:t>
            </a:r>
            <a:r>
              <a:rPr lang="fr-BE" dirty="0" err="1"/>
              <a:t>verplichte</a:t>
            </a:r>
            <a:r>
              <a:rPr lang="fr-BE" dirty="0"/>
              <a:t> </a:t>
            </a:r>
            <a:r>
              <a:rPr lang="fr-BE" dirty="0" err="1"/>
              <a:t>vragen</a:t>
            </a:r>
            <a:r>
              <a:rPr lang="fr-BE" dirty="0"/>
              <a:t> </a:t>
            </a:r>
            <a:r>
              <a:rPr lang="fr-BE" dirty="0" err="1"/>
              <a:t>toelichten</a:t>
            </a:r>
            <a:endParaRPr lang="fr-BE" dirty="0"/>
          </a:p>
          <a:p>
            <a:pPr marL="171450" indent="-171450">
              <a:buFontTx/>
              <a:buChar char="-"/>
            </a:pPr>
            <a:r>
              <a:rPr lang="fr-BE" dirty="0" err="1"/>
              <a:t>Hoofdstukjes</a:t>
            </a:r>
            <a:r>
              <a:rPr lang="fr-BE" dirty="0"/>
              <a:t> en </a:t>
            </a:r>
            <a:r>
              <a:rPr lang="fr-BE" dirty="0" err="1"/>
              <a:t>verschillende</a:t>
            </a:r>
            <a:r>
              <a:rPr lang="fr-BE" dirty="0"/>
              <a:t> </a:t>
            </a:r>
            <a:r>
              <a:rPr lang="fr-BE" dirty="0" err="1"/>
              <a:t>talen</a:t>
            </a:r>
            <a:r>
              <a:rPr lang="fr-BE" dirty="0"/>
              <a:t> </a:t>
            </a:r>
            <a:r>
              <a:rPr lang="fr-BE" dirty="0" err="1"/>
              <a:t>toelichten</a:t>
            </a:r>
            <a:endParaRPr lang="fr-BE" dirty="0"/>
          </a:p>
          <a:p>
            <a:pPr marL="171450" indent="-171450">
              <a:buFontTx/>
              <a:buChar char="-"/>
            </a:pPr>
            <a:r>
              <a:rPr lang="fr-BE" dirty="0" err="1"/>
              <a:t>Opleiding</a:t>
            </a:r>
            <a:r>
              <a:rPr lang="fr-BE" dirty="0"/>
              <a:t> </a:t>
            </a:r>
            <a:r>
              <a:rPr lang="fr-BE" dirty="0" err="1"/>
              <a:t>vermelden</a:t>
            </a:r>
            <a:endParaRPr lang="fr-BE" dirty="0"/>
          </a:p>
          <a:p>
            <a:endParaRPr lang="nl-BE" dirty="0"/>
          </a:p>
        </p:txBody>
      </p:sp>
      <p:sp>
        <p:nvSpPr>
          <p:cNvPr id="4" name="Slide Number Placeholder 3"/>
          <p:cNvSpPr>
            <a:spLocks noGrp="1"/>
          </p:cNvSpPr>
          <p:nvPr>
            <p:ph type="sldNum" sz="quarter" idx="10"/>
          </p:nvPr>
        </p:nvSpPr>
        <p:spPr/>
        <p:txBody>
          <a:bodyPr/>
          <a:lstStyle/>
          <a:p>
            <a:fld id="{EC01A43A-8C9F-4476-8A0A-4C61A6D867C4}" type="slidenum">
              <a:rPr lang="nl-BE" smtClean="0"/>
              <a:t>17</a:t>
            </a:fld>
            <a:endParaRPr lang="nl-BE"/>
          </a:p>
        </p:txBody>
      </p:sp>
    </p:spTree>
    <p:extLst>
      <p:ext uri="{BB962C8B-B14F-4D97-AF65-F5344CB8AC3E}">
        <p14:creationId xmlns:p14="http://schemas.microsoft.com/office/powerpoint/2010/main" val="2301735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EC01A43A-8C9F-4476-8A0A-4C61A6D867C4}" type="slidenum">
              <a:rPr lang="nl-BE" smtClean="0"/>
              <a:t>18</a:t>
            </a:fld>
            <a:endParaRPr lang="nl-BE"/>
          </a:p>
        </p:txBody>
      </p:sp>
    </p:spTree>
    <p:extLst>
      <p:ext uri="{BB962C8B-B14F-4D97-AF65-F5344CB8AC3E}">
        <p14:creationId xmlns:p14="http://schemas.microsoft.com/office/powerpoint/2010/main" val="1907969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BE" baseline="0" dirty="0" err="1"/>
              <a:t>Voortgang</a:t>
            </a:r>
            <a:r>
              <a:rPr lang="fr-BE" baseline="0" dirty="0"/>
              <a:t> </a:t>
            </a:r>
            <a:r>
              <a:rPr lang="fr-BE" baseline="0" dirty="0" err="1"/>
              <a:t>tool</a:t>
            </a:r>
            <a:r>
              <a:rPr lang="fr-BE" baseline="0" dirty="0"/>
              <a:t> </a:t>
            </a:r>
            <a:r>
              <a:rPr lang="fr-BE" baseline="0" dirty="0" err="1"/>
              <a:t>tonen</a:t>
            </a:r>
            <a:endParaRPr lang="fr-BE" baseline="0" dirty="0"/>
          </a:p>
          <a:p>
            <a:pPr marL="171450" indent="-171450">
              <a:buFontTx/>
              <a:buChar char="-"/>
            </a:pPr>
            <a:r>
              <a:rPr lang="fr-BE" baseline="0" dirty="0" err="1"/>
              <a:t>Algemene</a:t>
            </a:r>
            <a:r>
              <a:rPr lang="fr-BE" baseline="0" dirty="0"/>
              <a:t> </a:t>
            </a:r>
            <a:r>
              <a:rPr lang="fr-BE" baseline="0" dirty="0" err="1"/>
              <a:t>nota’s</a:t>
            </a:r>
            <a:r>
              <a:rPr lang="fr-BE" baseline="0" dirty="0"/>
              <a:t> </a:t>
            </a:r>
            <a:r>
              <a:rPr lang="fr-BE" baseline="0" dirty="0" err="1"/>
              <a:t>uitleggen</a:t>
            </a:r>
            <a:endParaRPr lang="fr-BE" baseline="0" dirty="0"/>
          </a:p>
          <a:p>
            <a:pPr marL="171450" indent="-171450">
              <a:buFontTx/>
              <a:buChar char="-"/>
            </a:pPr>
            <a:r>
              <a:rPr lang="fr-BE" baseline="0" dirty="0"/>
              <a:t>Dashboard + </a:t>
            </a:r>
            <a:r>
              <a:rPr lang="fr-BE" baseline="0" dirty="0" err="1"/>
              <a:t>laatst</a:t>
            </a:r>
            <a:r>
              <a:rPr lang="fr-BE" baseline="0" dirty="0"/>
              <a:t> </a:t>
            </a:r>
            <a:r>
              <a:rPr lang="fr-BE" baseline="0" dirty="0" err="1"/>
              <a:t>aangepast</a:t>
            </a:r>
            <a:r>
              <a:rPr lang="fr-BE" baseline="0" dirty="0"/>
              <a:t> </a:t>
            </a:r>
            <a:r>
              <a:rPr lang="fr-BE" baseline="0" dirty="0" err="1"/>
              <a:t>door</a:t>
            </a:r>
            <a:endParaRPr lang="fr-BE" baseline="0" dirty="0"/>
          </a:p>
          <a:p>
            <a:pPr marL="171450" indent="-171450">
              <a:buFontTx/>
              <a:buChar char="-"/>
            </a:pPr>
            <a:r>
              <a:rPr lang="fr-BE" baseline="0" dirty="0" err="1"/>
              <a:t>Vermoedens</a:t>
            </a:r>
            <a:r>
              <a:rPr lang="fr-BE" baseline="0" dirty="0"/>
              <a:t> + </a:t>
            </a:r>
            <a:r>
              <a:rPr lang="fr-BE" baseline="0" dirty="0" err="1"/>
              <a:t>Rol</a:t>
            </a:r>
            <a:r>
              <a:rPr lang="fr-BE" baseline="0" dirty="0"/>
              <a:t> B kan hier </a:t>
            </a:r>
            <a:r>
              <a:rPr lang="fr-BE" baseline="0" dirty="0" err="1"/>
              <a:t>medische</a:t>
            </a:r>
            <a:r>
              <a:rPr lang="fr-BE" baseline="0" dirty="0"/>
              <a:t> </a:t>
            </a:r>
            <a:r>
              <a:rPr lang="fr-BE" baseline="0" dirty="0" err="1"/>
              <a:t>indicatoren</a:t>
            </a:r>
            <a:r>
              <a:rPr lang="fr-BE" baseline="0" dirty="0"/>
              <a:t> </a:t>
            </a:r>
            <a:r>
              <a:rPr lang="fr-BE" baseline="0" dirty="0" err="1"/>
              <a:t>aanduiden</a:t>
            </a:r>
            <a:r>
              <a:rPr lang="fr-BE" baseline="0" dirty="0"/>
              <a:t> (die dan </a:t>
            </a:r>
            <a:r>
              <a:rPr lang="fr-BE" baseline="0" dirty="0" err="1"/>
              <a:t>door</a:t>
            </a:r>
            <a:r>
              <a:rPr lang="fr-BE" baseline="0" dirty="0"/>
              <a:t> </a:t>
            </a:r>
            <a:r>
              <a:rPr lang="fr-BE" baseline="0" dirty="0" err="1"/>
              <a:t>rol</a:t>
            </a:r>
            <a:r>
              <a:rPr lang="fr-BE" baseline="0" dirty="0"/>
              <a:t> A </a:t>
            </a:r>
            <a:r>
              <a:rPr lang="fr-BE" baseline="0" dirty="0" err="1"/>
              <a:t>opgepikt</a:t>
            </a:r>
            <a:r>
              <a:rPr lang="fr-BE" baseline="0" dirty="0"/>
              <a:t> </a:t>
            </a:r>
            <a:r>
              <a:rPr lang="fr-BE" baseline="0" dirty="0" err="1"/>
              <a:t>kunnen</a:t>
            </a:r>
            <a:r>
              <a:rPr lang="fr-BE" baseline="0" dirty="0"/>
              <a:t> </a:t>
            </a:r>
            <a:r>
              <a:rPr lang="fr-BE" baseline="0" dirty="0" err="1"/>
              <a:t>worden</a:t>
            </a:r>
            <a:r>
              <a:rPr lang="fr-BE" baseline="0" dirty="0"/>
              <a:t> en via Screening </a:t>
            </a:r>
            <a:r>
              <a:rPr lang="fr-BE" baseline="0" dirty="0" err="1"/>
              <a:t>een</a:t>
            </a:r>
            <a:r>
              <a:rPr lang="fr-BE" baseline="0" dirty="0"/>
              <a:t> </a:t>
            </a:r>
            <a:r>
              <a:rPr lang="fr-BE" baseline="0" dirty="0" err="1"/>
              <a:t>zorgpad</a:t>
            </a:r>
            <a:r>
              <a:rPr lang="fr-BE" baseline="0" dirty="0"/>
              <a:t> </a:t>
            </a:r>
            <a:r>
              <a:rPr lang="fr-BE" baseline="0" dirty="0" err="1"/>
              <a:t>kunnen</a:t>
            </a:r>
            <a:r>
              <a:rPr lang="fr-BE" baseline="0" dirty="0"/>
              <a:t> </a:t>
            </a:r>
            <a:r>
              <a:rPr lang="fr-BE" baseline="0" dirty="0" err="1"/>
              <a:t>worden</a:t>
            </a:r>
            <a:r>
              <a:rPr lang="fr-BE" baseline="0" dirty="0"/>
              <a:t>)</a:t>
            </a:r>
          </a:p>
          <a:p>
            <a:pPr marL="171450" indent="-171450">
              <a:buFontTx/>
              <a:buChar char="-"/>
            </a:pPr>
            <a:r>
              <a:rPr lang="fr-BE" baseline="0" dirty="0" err="1"/>
              <a:t>Motivering</a:t>
            </a:r>
            <a:r>
              <a:rPr lang="fr-BE" baseline="0" dirty="0"/>
              <a:t> van </a:t>
            </a:r>
            <a:r>
              <a:rPr lang="fr-BE" baseline="0" dirty="0" err="1"/>
              <a:t>vermoedens</a:t>
            </a:r>
            <a:r>
              <a:rPr lang="fr-BE" baseline="0" dirty="0"/>
              <a:t> </a:t>
            </a:r>
            <a:r>
              <a:rPr lang="fr-BE" baseline="0" dirty="0" err="1"/>
              <a:t>verplicht</a:t>
            </a:r>
            <a:r>
              <a:rPr lang="fr-BE" baseline="0" dirty="0"/>
              <a:t> </a:t>
            </a:r>
            <a:r>
              <a:rPr lang="fr-BE" baseline="0" dirty="0" err="1"/>
              <a:t>tegen</a:t>
            </a:r>
            <a:r>
              <a:rPr lang="fr-BE" baseline="0" dirty="0"/>
              <a:t> stigma</a:t>
            </a:r>
            <a:endParaRPr lang="fr-BE" dirty="0"/>
          </a:p>
          <a:p>
            <a:endParaRPr lang="nl-BE" dirty="0"/>
          </a:p>
        </p:txBody>
      </p:sp>
      <p:sp>
        <p:nvSpPr>
          <p:cNvPr id="4" name="Slide Number Placeholder 3"/>
          <p:cNvSpPr>
            <a:spLocks noGrp="1"/>
          </p:cNvSpPr>
          <p:nvPr>
            <p:ph type="sldNum" sz="quarter" idx="10"/>
          </p:nvPr>
        </p:nvSpPr>
        <p:spPr/>
        <p:txBody>
          <a:bodyPr/>
          <a:lstStyle/>
          <a:p>
            <a:fld id="{EC01A43A-8C9F-4476-8A0A-4C61A6D867C4}" type="slidenum">
              <a:rPr lang="nl-BE" smtClean="0"/>
              <a:t>19</a:t>
            </a:fld>
            <a:endParaRPr lang="nl-BE"/>
          </a:p>
        </p:txBody>
      </p:sp>
    </p:spTree>
    <p:extLst>
      <p:ext uri="{BB962C8B-B14F-4D97-AF65-F5344CB8AC3E}">
        <p14:creationId xmlns:p14="http://schemas.microsoft.com/office/powerpoint/2010/main" val="156759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1" dirty="0"/>
              <a:t>Project Perinatale</a:t>
            </a:r>
            <a:r>
              <a:rPr lang="nl-BE" b="1" baseline="0" dirty="0"/>
              <a:t> Mentale gezondheid </a:t>
            </a:r>
          </a:p>
          <a:p>
            <a:pPr marL="171450" indent="-171450">
              <a:buFontTx/>
              <a:buChar char="-"/>
            </a:pPr>
            <a:r>
              <a:rPr lang="nl-BE" baseline="0" dirty="0"/>
              <a:t>2015 resolutie Vlaams Parlement, 2 piloot projecten</a:t>
            </a:r>
          </a:p>
          <a:p>
            <a:pPr marL="171450" indent="-171450">
              <a:buFontTx/>
              <a:buChar char="-"/>
            </a:pPr>
            <a:r>
              <a:rPr lang="nl-BE" baseline="0" dirty="0"/>
              <a:t>2016-2021 Screening en </a:t>
            </a:r>
            <a:r>
              <a:rPr lang="nl-BE" baseline="0" dirty="0" err="1"/>
              <a:t>zorgpad</a:t>
            </a:r>
            <a:r>
              <a:rPr lang="nl-BE" baseline="0" dirty="0"/>
              <a:t> uitrol Vlaanderen, 3 </a:t>
            </a:r>
            <a:r>
              <a:rPr lang="nl-BE" baseline="0" dirty="0" err="1"/>
              <a:t>project-coördinatoren</a:t>
            </a:r>
            <a:r>
              <a:rPr lang="nl-BE" baseline="0" dirty="0"/>
              <a:t>, VENPMG</a:t>
            </a:r>
          </a:p>
          <a:p>
            <a:pPr marL="171450" indent="-171450">
              <a:buFontTx/>
              <a:buChar char="-"/>
            </a:pPr>
            <a:r>
              <a:rPr lang="nl-BE" baseline="0" dirty="0"/>
              <a:t>2021-  structureel beleidsplan en middelen van preconceptie tot 2 jaar , preventief en curatief (opleiding, middelenmisbruik, onderzoek, communicatie, sociale kaart…)</a:t>
            </a:r>
          </a:p>
          <a:p>
            <a:pPr marL="0" indent="0">
              <a:buFontTx/>
              <a:buNone/>
            </a:pPr>
            <a:endParaRPr lang="nl-BE" baseline="0" dirty="0"/>
          </a:p>
          <a:p>
            <a:pPr marL="0" indent="0">
              <a:buFontTx/>
              <a:buNone/>
            </a:pPr>
            <a:r>
              <a:rPr lang="nl-BE" sz="1400" b="1" baseline="0" dirty="0"/>
              <a:t>Born in Belgium Pro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b="1" baseline="0" dirty="0"/>
              <a:t>Achtergrond:</a:t>
            </a:r>
            <a:r>
              <a:rPr lang="nl-BE" baseline="0" dirty="0"/>
              <a:t> start najaar 2018, RIZIV- project (federaal), </a:t>
            </a:r>
            <a:r>
              <a:rPr lang="nl-BE" b="0" dirty="0">
                <a:solidFill>
                  <a:schemeClr val="tx1"/>
                </a:solidFill>
              </a:rPr>
              <a:t>Witboek toegankelijkheid </a:t>
            </a:r>
            <a:r>
              <a:rPr lang="nl-BE" dirty="0">
                <a:solidFill>
                  <a:schemeClr val="tx1"/>
                </a:solidFill>
              </a:rPr>
              <a:t>van de gezondheidszorg, </a:t>
            </a:r>
            <a:r>
              <a:rPr lang="nl-BE" baseline="0" dirty="0"/>
              <a:t>(Kabinet </a:t>
            </a:r>
            <a:r>
              <a:rPr lang="nl-BE" baseline="0" dirty="0" err="1"/>
              <a:t>Deblock</a:t>
            </a:r>
            <a:r>
              <a:rPr lang="nl-BE" baseline="0" dirty="0"/>
              <a:t>-&gt; Kabinet Vandenbroucke</a:t>
            </a:r>
          </a:p>
          <a:p>
            <a:pPr marL="0" marR="0" lvl="0" indent="0" algn="l" defTabSz="914400" rtl="0" eaLnBrk="1" fontAlgn="auto" latinLnBrk="0" hangingPunct="1">
              <a:lnSpc>
                <a:spcPct val="100000"/>
              </a:lnSpc>
              <a:spcBef>
                <a:spcPts val="0"/>
              </a:spcBef>
              <a:spcAft>
                <a:spcPts val="0"/>
              </a:spcAft>
              <a:buClrTx/>
              <a:buSzTx/>
              <a:buFontTx/>
              <a:buNone/>
              <a:tabLst/>
              <a:defRPr/>
            </a:pPr>
            <a:r>
              <a:rPr lang="nl-BE" b="1" baseline="0" dirty="0"/>
              <a:t>Aanpak:</a:t>
            </a:r>
            <a:r>
              <a:rPr lang="nl-BE" baseline="0" dirty="0"/>
              <a:t> ontwikkeling screeningstool door survey en expertpanels + zorgpaden </a:t>
            </a:r>
          </a:p>
          <a:p>
            <a:pPr marL="0" indent="0">
              <a:buFontTx/>
              <a:buNone/>
            </a:pPr>
            <a:r>
              <a:rPr lang="nl-BE" b="1" baseline="0" dirty="0"/>
              <a:t>Team</a:t>
            </a:r>
            <a:r>
              <a:rPr lang="nl-BE" baseline="0" dirty="0"/>
              <a:t>: voorstellen</a:t>
            </a:r>
            <a:endParaRPr lang="nl-BE" dirty="0"/>
          </a:p>
          <a:p>
            <a:endParaRPr lang="nl-BE" dirty="0"/>
          </a:p>
        </p:txBody>
      </p:sp>
      <p:sp>
        <p:nvSpPr>
          <p:cNvPr id="4" name="Slide Number Placeholder 3"/>
          <p:cNvSpPr>
            <a:spLocks noGrp="1"/>
          </p:cNvSpPr>
          <p:nvPr>
            <p:ph type="sldNum" sz="quarter" idx="10"/>
          </p:nvPr>
        </p:nvSpPr>
        <p:spPr/>
        <p:txBody>
          <a:bodyPr/>
          <a:lstStyle/>
          <a:p>
            <a:fld id="{EC01A43A-8C9F-4476-8A0A-4C61A6D867C4}" type="slidenum">
              <a:rPr lang="nl-BE" smtClean="0"/>
              <a:t>2</a:t>
            </a:fld>
            <a:endParaRPr lang="nl-BE"/>
          </a:p>
        </p:txBody>
      </p:sp>
    </p:spTree>
    <p:extLst>
      <p:ext uri="{BB962C8B-B14F-4D97-AF65-F5344CB8AC3E}">
        <p14:creationId xmlns:p14="http://schemas.microsoft.com/office/powerpoint/2010/main" val="1909733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BE" dirty="0" err="1"/>
              <a:t>Uitleggen</a:t>
            </a:r>
            <a:r>
              <a:rPr lang="fr-BE" dirty="0"/>
              <a:t> </a:t>
            </a:r>
            <a:r>
              <a:rPr lang="fr-BE" dirty="0" err="1"/>
              <a:t>dat</a:t>
            </a:r>
            <a:r>
              <a:rPr lang="fr-BE" dirty="0"/>
              <a:t> </a:t>
            </a:r>
            <a:r>
              <a:rPr lang="fr-BE" dirty="0" err="1"/>
              <a:t>elk</a:t>
            </a:r>
            <a:r>
              <a:rPr lang="fr-BE" dirty="0"/>
              <a:t> </a:t>
            </a:r>
            <a:r>
              <a:rPr lang="fr-BE" dirty="0" err="1"/>
              <a:t>zorgpad</a:t>
            </a:r>
            <a:r>
              <a:rPr lang="fr-BE" dirty="0"/>
              <a:t> </a:t>
            </a:r>
            <a:r>
              <a:rPr lang="fr-BE" dirty="0" err="1"/>
              <a:t>anders</a:t>
            </a:r>
            <a:r>
              <a:rPr lang="fr-BE" dirty="0"/>
              <a:t> </a:t>
            </a:r>
            <a:r>
              <a:rPr lang="fr-BE" dirty="0" err="1"/>
              <a:t>is</a:t>
            </a:r>
            <a:endParaRPr lang="fr-BE" dirty="0"/>
          </a:p>
          <a:p>
            <a:pPr marL="171450" indent="-171450">
              <a:buFontTx/>
              <a:buChar char="-"/>
            </a:pPr>
            <a:r>
              <a:rPr lang="fr-BE" dirty="0" err="1"/>
              <a:t>Perimeter</a:t>
            </a:r>
            <a:endParaRPr lang="fr-BE" dirty="0"/>
          </a:p>
          <a:p>
            <a:pPr marL="171450" indent="-171450">
              <a:buFontTx/>
              <a:buChar char="-"/>
            </a:pPr>
            <a:r>
              <a:rPr lang="fr-BE" dirty="0" err="1"/>
              <a:t>Meer</a:t>
            </a:r>
            <a:r>
              <a:rPr lang="fr-BE" dirty="0"/>
              <a:t> </a:t>
            </a:r>
            <a:r>
              <a:rPr lang="fr-BE" dirty="0" err="1"/>
              <a:t>uitleg</a:t>
            </a:r>
            <a:r>
              <a:rPr lang="fr-BE" dirty="0"/>
              <a:t> via </a:t>
            </a:r>
            <a:r>
              <a:rPr lang="fr-BE" dirty="0" err="1"/>
              <a:t>link</a:t>
            </a:r>
            <a:r>
              <a:rPr lang="fr-BE" dirty="0"/>
              <a:t> </a:t>
            </a:r>
            <a:r>
              <a:rPr lang="fr-BE" dirty="0" err="1"/>
              <a:t>Sociaal</a:t>
            </a:r>
            <a:r>
              <a:rPr lang="fr-BE" baseline="0" dirty="0"/>
              <a:t> Brussel</a:t>
            </a:r>
          </a:p>
          <a:p>
            <a:pPr marL="171450" indent="-171450">
              <a:buFontTx/>
              <a:buChar char="-"/>
            </a:pPr>
            <a:r>
              <a:rPr lang="fr-BE" baseline="0" dirty="0" err="1"/>
              <a:t>Schakelaar</a:t>
            </a:r>
            <a:r>
              <a:rPr lang="fr-BE" baseline="0" dirty="0"/>
              <a:t> contact </a:t>
            </a:r>
            <a:r>
              <a:rPr lang="fr-BE" baseline="0" dirty="0" err="1"/>
              <a:t>bevestigen</a:t>
            </a:r>
            <a:endParaRPr lang="fr-BE" baseline="0" dirty="0"/>
          </a:p>
          <a:p>
            <a:pPr marL="171450" indent="-171450">
              <a:buFontTx/>
              <a:buChar char="-"/>
            </a:pPr>
            <a:r>
              <a:rPr lang="fr-BE" baseline="0" dirty="0" err="1"/>
              <a:t>Status</a:t>
            </a:r>
            <a:r>
              <a:rPr lang="fr-BE" baseline="0" dirty="0"/>
              <a:t> </a:t>
            </a:r>
            <a:r>
              <a:rPr lang="fr-BE" baseline="0" dirty="0" err="1"/>
              <a:t>aangepast</a:t>
            </a:r>
            <a:endParaRPr lang="fr-BE" dirty="0"/>
          </a:p>
          <a:p>
            <a:endParaRPr lang="nl-BE" dirty="0"/>
          </a:p>
        </p:txBody>
      </p:sp>
      <p:sp>
        <p:nvSpPr>
          <p:cNvPr id="4" name="Slide Number Placeholder 3"/>
          <p:cNvSpPr>
            <a:spLocks noGrp="1"/>
          </p:cNvSpPr>
          <p:nvPr>
            <p:ph type="sldNum" sz="quarter" idx="10"/>
          </p:nvPr>
        </p:nvSpPr>
        <p:spPr/>
        <p:txBody>
          <a:bodyPr/>
          <a:lstStyle/>
          <a:p>
            <a:fld id="{EC01A43A-8C9F-4476-8A0A-4C61A6D867C4}" type="slidenum">
              <a:rPr lang="nl-BE" smtClean="0"/>
              <a:t>20</a:t>
            </a:fld>
            <a:endParaRPr lang="nl-BE"/>
          </a:p>
        </p:txBody>
      </p:sp>
    </p:spTree>
    <p:extLst>
      <p:ext uri="{BB962C8B-B14F-4D97-AF65-F5344CB8AC3E}">
        <p14:creationId xmlns:p14="http://schemas.microsoft.com/office/powerpoint/2010/main" val="1736104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chemeClr val="tx1">
                    <a:lumMod val="50000"/>
                    <a:lumOff val="50000"/>
                  </a:schemeClr>
                </a:solidFill>
              </a:rPr>
              <a:t>Meeting management</a:t>
            </a:r>
          </a:p>
          <a:p>
            <a:pPr lvl="1"/>
            <a:r>
              <a:rPr lang="en-US" dirty="0" err="1">
                <a:solidFill>
                  <a:schemeClr val="tx1">
                    <a:lumMod val="50000"/>
                    <a:lumOff val="50000"/>
                  </a:schemeClr>
                </a:solidFill>
              </a:rPr>
              <a:t>Overeenkomsten</a:t>
            </a:r>
            <a:endParaRPr lang="en-US" dirty="0">
              <a:solidFill>
                <a:schemeClr val="tx1">
                  <a:lumMod val="50000"/>
                  <a:lumOff val="50000"/>
                </a:schemeClr>
              </a:solidFill>
            </a:endParaRPr>
          </a:p>
          <a:p>
            <a:pPr lvl="0"/>
            <a:r>
              <a:rPr lang="en-US" b="1" dirty="0">
                <a:solidFill>
                  <a:schemeClr val="tx1">
                    <a:lumMod val="50000"/>
                    <a:lumOff val="50000"/>
                  </a:schemeClr>
                </a:solidFill>
              </a:rPr>
              <a:t>Meeting </a:t>
            </a:r>
            <a:r>
              <a:rPr lang="en-US" b="1" dirty="0" err="1">
                <a:solidFill>
                  <a:schemeClr val="tx1">
                    <a:lumMod val="50000"/>
                    <a:lumOff val="50000"/>
                  </a:schemeClr>
                </a:solidFill>
              </a:rPr>
              <a:t>gebruikers</a:t>
            </a:r>
            <a:endParaRPr lang="en-US" b="1" dirty="0">
              <a:solidFill>
                <a:schemeClr val="tx1">
                  <a:lumMod val="50000"/>
                  <a:lumOff val="50000"/>
                </a:schemeClr>
              </a:solidFill>
            </a:endParaRPr>
          </a:p>
          <a:p>
            <a:pPr lvl="1"/>
            <a:r>
              <a:rPr lang="en-US" dirty="0" err="1">
                <a:solidFill>
                  <a:schemeClr val="tx1">
                    <a:lumMod val="50000"/>
                    <a:lumOff val="50000"/>
                  </a:schemeClr>
                </a:solidFill>
              </a:rPr>
              <a:t>Aanspreekpersoon</a:t>
            </a:r>
            <a:r>
              <a:rPr lang="en-US" dirty="0">
                <a:solidFill>
                  <a:schemeClr val="tx1">
                    <a:lumMod val="50000"/>
                    <a:lumOff val="50000"/>
                  </a:schemeClr>
                </a:solidFill>
              </a:rPr>
              <a:t> </a:t>
            </a:r>
          </a:p>
          <a:p>
            <a:pPr lvl="1"/>
            <a:r>
              <a:rPr lang="en-US" dirty="0" err="1">
                <a:solidFill>
                  <a:schemeClr val="tx1">
                    <a:lumMod val="50000"/>
                    <a:lumOff val="50000"/>
                  </a:schemeClr>
                </a:solidFill>
              </a:rPr>
              <a:t>Informeren</a:t>
            </a:r>
            <a:r>
              <a:rPr lang="en-US" dirty="0">
                <a:solidFill>
                  <a:schemeClr val="tx1">
                    <a:lumMod val="50000"/>
                    <a:lumOff val="50000"/>
                  </a:schemeClr>
                </a:solidFill>
              </a:rPr>
              <a:t>, </a:t>
            </a:r>
            <a:r>
              <a:rPr lang="en-US" dirty="0" err="1">
                <a:solidFill>
                  <a:schemeClr val="tx1">
                    <a:lumMod val="50000"/>
                    <a:lumOff val="50000"/>
                  </a:schemeClr>
                </a:solidFill>
              </a:rPr>
              <a:t>opleiding</a:t>
            </a:r>
            <a:endParaRPr lang="en-US" dirty="0">
              <a:solidFill>
                <a:schemeClr val="tx1">
                  <a:lumMod val="50000"/>
                  <a:lumOff val="50000"/>
                </a:schemeClr>
              </a:solidFill>
            </a:endParaRPr>
          </a:p>
          <a:p>
            <a:pPr lvl="1"/>
            <a:r>
              <a:rPr lang="en-US" dirty="0" err="1">
                <a:solidFill>
                  <a:schemeClr val="tx1">
                    <a:lumMod val="50000"/>
                    <a:lumOff val="50000"/>
                  </a:schemeClr>
                </a:solidFill>
              </a:rPr>
              <a:t>Afspraken</a:t>
            </a:r>
            <a:r>
              <a:rPr lang="en-US" dirty="0">
                <a:solidFill>
                  <a:schemeClr val="tx1">
                    <a:lumMod val="50000"/>
                    <a:lumOff val="50000"/>
                  </a:schemeClr>
                </a:solidFill>
              </a:rPr>
              <a:t> </a:t>
            </a:r>
            <a:r>
              <a:rPr lang="en-US" dirty="0" err="1">
                <a:solidFill>
                  <a:schemeClr val="tx1">
                    <a:lumMod val="50000"/>
                    <a:lumOff val="50000"/>
                  </a:schemeClr>
                </a:solidFill>
              </a:rPr>
              <a:t>maken</a:t>
            </a:r>
            <a:r>
              <a:rPr lang="en-US" dirty="0">
                <a:solidFill>
                  <a:schemeClr val="tx1">
                    <a:lumMod val="50000"/>
                    <a:lumOff val="50000"/>
                  </a:schemeClr>
                </a:solidFill>
              </a:rPr>
              <a:t> </a:t>
            </a:r>
            <a:r>
              <a:rPr lang="en-US" dirty="0" err="1">
                <a:solidFill>
                  <a:schemeClr val="tx1">
                    <a:lumMod val="50000"/>
                    <a:lumOff val="50000"/>
                  </a:schemeClr>
                </a:solidFill>
              </a:rPr>
              <a:t>rond</a:t>
            </a:r>
            <a:r>
              <a:rPr lang="en-US" dirty="0">
                <a:solidFill>
                  <a:schemeClr val="tx1">
                    <a:lumMod val="50000"/>
                    <a:lumOff val="50000"/>
                  </a:schemeClr>
                </a:solidFill>
              </a:rPr>
              <a:t> </a:t>
            </a:r>
            <a:r>
              <a:rPr lang="en-US" dirty="0" err="1">
                <a:solidFill>
                  <a:schemeClr val="tx1">
                    <a:lumMod val="50000"/>
                    <a:lumOff val="50000"/>
                  </a:schemeClr>
                </a:solidFill>
              </a:rPr>
              <a:t>gebruik</a:t>
            </a:r>
            <a:r>
              <a:rPr lang="en-US" dirty="0">
                <a:solidFill>
                  <a:schemeClr val="tx1">
                    <a:lumMod val="50000"/>
                    <a:lumOff val="50000"/>
                  </a:schemeClr>
                </a:solidFill>
              </a:rPr>
              <a:t>, </a:t>
            </a:r>
            <a:r>
              <a:rPr lang="en-US" dirty="0" err="1">
                <a:solidFill>
                  <a:schemeClr val="tx1">
                    <a:lumMod val="50000"/>
                    <a:lumOff val="50000"/>
                  </a:schemeClr>
                </a:solidFill>
              </a:rPr>
              <a:t>integratie</a:t>
            </a:r>
            <a:r>
              <a:rPr lang="en-US" dirty="0">
                <a:solidFill>
                  <a:schemeClr val="tx1">
                    <a:lumMod val="50000"/>
                    <a:lumOff val="50000"/>
                  </a:schemeClr>
                </a:solidFill>
              </a:rPr>
              <a:t> </a:t>
            </a:r>
            <a:r>
              <a:rPr lang="en-US" dirty="0" err="1">
                <a:solidFill>
                  <a:schemeClr val="tx1">
                    <a:lumMod val="50000"/>
                    <a:lumOff val="50000"/>
                  </a:schemeClr>
                </a:solidFill>
              </a:rPr>
              <a:t>zorgpad</a:t>
            </a:r>
            <a:endParaRPr lang="en-US" dirty="0">
              <a:solidFill>
                <a:schemeClr val="tx1">
                  <a:lumMod val="50000"/>
                  <a:lumOff val="50000"/>
                </a:schemeClr>
              </a:solidFill>
            </a:endParaRPr>
          </a:p>
          <a:p>
            <a:pPr lvl="1"/>
            <a:r>
              <a:rPr lang="en-US" dirty="0" err="1">
                <a:solidFill>
                  <a:schemeClr val="tx1">
                    <a:lumMod val="50000"/>
                    <a:lumOff val="50000"/>
                  </a:schemeClr>
                </a:solidFill>
              </a:rPr>
              <a:t>Creatie</a:t>
            </a:r>
            <a:r>
              <a:rPr lang="en-US" dirty="0">
                <a:solidFill>
                  <a:schemeClr val="tx1">
                    <a:lumMod val="50000"/>
                    <a:lumOff val="50000"/>
                  </a:schemeClr>
                </a:solidFill>
              </a:rPr>
              <a:t> </a:t>
            </a:r>
            <a:r>
              <a:rPr lang="en-US" dirty="0" err="1">
                <a:solidFill>
                  <a:schemeClr val="tx1">
                    <a:lumMod val="50000"/>
                    <a:lumOff val="50000"/>
                  </a:schemeClr>
                </a:solidFill>
              </a:rPr>
              <a:t>profielen</a:t>
            </a:r>
            <a:endParaRPr lang="en-US" dirty="0">
              <a:solidFill>
                <a:schemeClr val="tx1">
                  <a:lumMod val="50000"/>
                  <a:lumOff val="50000"/>
                </a:schemeClr>
              </a:solidFill>
            </a:endParaRPr>
          </a:p>
          <a:p>
            <a:pPr lvl="1"/>
            <a:r>
              <a:rPr lang="en-US" dirty="0" err="1">
                <a:solidFill>
                  <a:schemeClr val="tx1">
                    <a:lumMod val="50000"/>
                    <a:lumOff val="50000"/>
                  </a:schemeClr>
                </a:solidFill>
              </a:rPr>
              <a:t>Uitrol</a:t>
            </a:r>
            <a:r>
              <a:rPr lang="en-US" dirty="0">
                <a:solidFill>
                  <a:schemeClr val="tx1">
                    <a:lumMod val="50000"/>
                    <a:lumOff val="50000"/>
                  </a:schemeClr>
                </a:solidFill>
              </a:rPr>
              <a:t> </a:t>
            </a:r>
            <a:r>
              <a:rPr lang="en-US" dirty="0" err="1">
                <a:solidFill>
                  <a:schemeClr val="tx1">
                    <a:lumMod val="50000"/>
                    <a:lumOff val="50000"/>
                  </a:schemeClr>
                </a:solidFill>
              </a:rPr>
              <a:t>netwerk</a:t>
            </a:r>
            <a:endParaRPr lang="en-US" dirty="0">
              <a:solidFill>
                <a:schemeClr val="tx1">
                  <a:lumMod val="50000"/>
                  <a:lumOff val="50000"/>
                </a:schemeClr>
              </a:solidFill>
            </a:endParaRPr>
          </a:p>
          <a:p>
            <a:pPr lvl="0"/>
            <a:r>
              <a:rPr lang="en-US" b="1" dirty="0">
                <a:solidFill>
                  <a:schemeClr val="tx1">
                    <a:lumMod val="50000"/>
                    <a:lumOff val="50000"/>
                  </a:schemeClr>
                </a:solidFill>
              </a:rPr>
              <a:t>Meeting IT</a:t>
            </a:r>
          </a:p>
          <a:p>
            <a:pPr lvl="1"/>
            <a:r>
              <a:rPr lang="en-US" dirty="0" err="1">
                <a:solidFill>
                  <a:schemeClr val="tx1">
                    <a:lumMod val="50000"/>
                    <a:lumOff val="50000"/>
                  </a:schemeClr>
                </a:solidFill>
              </a:rPr>
              <a:t>Integratie</a:t>
            </a:r>
            <a:r>
              <a:rPr lang="en-US" dirty="0">
                <a:solidFill>
                  <a:schemeClr val="tx1">
                    <a:lumMod val="50000"/>
                    <a:lumOff val="50000"/>
                  </a:schemeClr>
                </a:solidFill>
              </a:rPr>
              <a:t> software</a:t>
            </a:r>
          </a:p>
          <a:p>
            <a:pPr lvl="1"/>
            <a:endParaRPr lang="en-US" dirty="0">
              <a:solidFill>
                <a:schemeClr val="tx1">
                  <a:lumMod val="50000"/>
                  <a:lumOff val="50000"/>
                </a:schemeClr>
              </a:solidFil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BE" sz="1800" b="0" i="0" u="none" strike="noStrike" kern="1200" cap="none" spc="0" normalizeH="0" baseline="0" noProof="0" dirty="0">
                <a:ln>
                  <a:noFill/>
                </a:ln>
                <a:solidFill>
                  <a:schemeClr val="tx1">
                    <a:lumMod val="50000"/>
                    <a:lumOff val="50000"/>
                  </a:schemeClr>
                </a:solidFill>
                <a:effectLst/>
                <a:uLnTx/>
                <a:uFillTx/>
                <a:latin typeface="Corbel"/>
                <a:ea typeface="+mn-ea"/>
                <a:cs typeface="+mn-cs"/>
              </a:rPr>
              <a:t>Opvolging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BE" sz="1800" b="0" i="0" u="none" strike="noStrike" kern="1200" cap="none" spc="0" normalizeH="0" baseline="0" noProof="0" dirty="0">
                <a:ln>
                  <a:noFill/>
                </a:ln>
                <a:solidFill>
                  <a:schemeClr val="tx1">
                    <a:lumMod val="50000"/>
                    <a:lumOff val="50000"/>
                  </a:schemeClr>
                </a:solidFill>
                <a:effectLst/>
                <a:uLnTx/>
                <a:uFillTx/>
                <a:latin typeface="Corbel"/>
                <a:ea typeface="+mn-ea"/>
                <a:cs typeface="+mn-cs"/>
              </a:rPr>
              <a:t>Langskomen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BE" sz="1800" b="0" i="0" u="none" strike="noStrike" kern="1200" cap="none" spc="0" normalizeH="0" baseline="0" noProof="0" dirty="0">
                <a:ln>
                  <a:noFill/>
                </a:ln>
                <a:solidFill>
                  <a:schemeClr val="tx1">
                    <a:lumMod val="50000"/>
                    <a:lumOff val="50000"/>
                  </a:schemeClr>
                </a:solidFill>
                <a:effectLst/>
                <a:uLnTx/>
                <a:uFillTx/>
                <a:latin typeface="Corbel"/>
                <a:ea typeface="+mn-ea"/>
                <a:cs typeface="+mn-cs"/>
              </a:rPr>
              <a:t>Bijwonen meetings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BE" sz="1800" b="0" i="0" u="none" strike="noStrike" kern="1200" cap="none" spc="0" normalizeH="0" baseline="0" noProof="0" dirty="0">
                <a:ln>
                  <a:noFill/>
                </a:ln>
                <a:solidFill>
                  <a:schemeClr val="tx1">
                    <a:lumMod val="50000"/>
                    <a:lumOff val="50000"/>
                  </a:schemeClr>
                </a:solidFill>
                <a:effectLst/>
                <a:uLnTx/>
                <a:uFillTx/>
                <a:latin typeface="Corbel"/>
                <a:ea typeface="+mn-ea"/>
                <a:cs typeface="+mn-cs"/>
              </a:rPr>
              <a:t>Terugkoppeling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BE" sz="1800" b="0" i="0" u="none" strike="noStrike" kern="1200" cap="none" spc="0" normalizeH="0" baseline="0" noProof="0" dirty="0">
                <a:ln>
                  <a:noFill/>
                </a:ln>
                <a:solidFill>
                  <a:schemeClr val="tx1">
                    <a:lumMod val="50000"/>
                    <a:lumOff val="50000"/>
                  </a:schemeClr>
                </a:solidFill>
                <a:effectLst/>
                <a:uLnTx/>
                <a:uFillTx/>
                <a:latin typeface="Corbel"/>
                <a:ea typeface="+mn-ea"/>
                <a:cs typeface="+mn-cs"/>
              </a:rPr>
              <a:t>Intervisie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BE" sz="1800" b="0" i="0" u="none" strike="noStrike" kern="1200" cap="none" spc="0" normalizeH="0" baseline="0" noProof="0" dirty="0">
                <a:ln>
                  <a:noFill/>
                </a:ln>
                <a:solidFill>
                  <a:schemeClr val="tx1">
                    <a:lumMod val="50000"/>
                    <a:lumOff val="50000"/>
                  </a:schemeClr>
                </a:solidFill>
                <a:effectLst/>
                <a:uLnTx/>
                <a:uFillTx/>
                <a:latin typeface="Corbel"/>
                <a:ea typeface="+mn-ea"/>
                <a:cs typeface="+mn-cs"/>
              </a:rPr>
              <a:t>Brugfunctie IT-</a:t>
            </a:r>
            <a:r>
              <a:rPr kumimoji="0" lang="nl-BE" sz="1800" b="0" i="0" u="none" strike="noStrike" kern="1200" cap="none" spc="0" normalizeH="0" baseline="0" noProof="0" dirty="0" err="1">
                <a:ln>
                  <a:noFill/>
                </a:ln>
                <a:solidFill>
                  <a:schemeClr val="tx1">
                    <a:lumMod val="50000"/>
                    <a:lumOff val="50000"/>
                  </a:schemeClr>
                </a:solidFill>
                <a:effectLst/>
                <a:uLnTx/>
                <a:uFillTx/>
                <a:latin typeface="Corbel"/>
                <a:ea typeface="+mn-ea"/>
                <a:cs typeface="+mn-cs"/>
              </a:rPr>
              <a:t>Leapstation</a:t>
            </a:r>
            <a:r>
              <a:rPr kumimoji="0" lang="nl-BE" sz="1800" b="0" i="0" u="none" strike="noStrike" kern="1200" cap="none" spc="0" normalizeH="0" baseline="0" noProof="0" dirty="0">
                <a:ln>
                  <a:noFill/>
                </a:ln>
                <a:solidFill>
                  <a:schemeClr val="tx1">
                    <a:lumMod val="50000"/>
                    <a:lumOff val="50000"/>
                  </a:schemeClr>
                </a:solidFill>
                <a:effectLst/>
                <a:uLnTx/>
                <a:uFillTx/>
                <a:latin typeface="Corbel"/>
                <a:ea typeface="+mn-ea"/>
                <a:cs typeface="+mn-cs"/>
              </a:rPr>
              <a:t> – organisaties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BE" sz="1800" b="0" i="0" u="none" strike="noStrike" kern="1200" cap="none" spc="0" normalizeH="0" baseline="0" noProof="0" dirty="0">
                <a:ln>
                  <a:noFill/>
                </a:ln>
                <a:solidFill>
                  <a:schemeClr val="tx1">
                    <a:lumMod val="50000"/>
                    <a:lumOff val="50000"/>
                  </a:schemeClr>
                </a:solidFill>
                <a:effectLst/>
                <a:uLnTx/>
                <a:uFillTx/>
                <a:latin typeface="Corbel"/>
                <a:ea typeface="+mn-ea"/>
                <a:cs typeface="+mn-cs"/>
              </a:rPr>
              <a:t>Evaluatie (start na 3 maand)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BE" sz="1800" b="0" i="0" u="none" strike="noStrike" kern="1200" cap="none" spc="0" normalizeH="0" baseline="0" noProof="0" dirty="0">
                <a:ln>
                  <a:noFill/>
                </a:ln>
                <a:solidFill>
                  <a:schemeClr val="tx1">
                    <a:lumMod val="50000"/>
                    <a:lumOff val="50000"/>
                  </a:schemeClr>
                </a:solidFill>
                <a:effectLst/>
                <a:uLnTx/>
                <a:uFillTx/>
                <a:latin typeface="Corbel"/>
                <a:ea typeface="+mn-ea"/>
                <a:cs typeface="+mn-cs"/>
              </a:rPr>
              <a:t>Partner gebruikersgroep </a:t>
            </a:r>
          </a:p>
          <a:p>
            <a:pPr lvl="1"/>
            <a:endParaRPr lang="en-US" dirty="0">
              <a:solidFill>
                <a:schemeClr val="tx1">
                  <a:lumMod val="50000"/>
                  <a:lumOff val="50000"/>
                </a:schemeClr>
              </a:solidFill>
            </a:endParaRPr>
          </a:p>
        </p:txBody>
      </p:sp>
      <p:sp>
        <p:nvSpPr>
          <p:cNvPr id="4" name="Slide Number Placeholder 3"/>
          <p:cNvSpPr>
            <a:spLocks noGrp="1"/>
          </p:cNvSpPr>
          <p:nvPr>
            <p:ph type="sldNum" sz="quarter" idx="10"/>
          </p:nvPr>
        </p:nvSpPr>
        <p:spPr/>
        <p:txBody>
          <a:bodyPr/>
          <a:lstStyle/>
          <a:p>
            <a:fld id="{EC01A43A-8C9F-4476-8A0A-4C61A6D867C4}" type="slidenum">
              <a:rPr lang="nl-BE" smtClean="0"/>
              <a:t>25</a:t>
            </a:fld>
            <a:endParaRPr lang="nl-BE"/>
          </a:p>
        </p:txBody>
      </p:sp>
    </p:spTree>
    <p:extLst>
      <p:ext uri="{BB962C8B-B14F-4D97-AF65-F5344CB8AC3E}">
        <p14:creationId xmlns:p14="http://schemas.microsoft.com/office/powerpoint/2010/main" val="1710285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l-BE" dirty="0"/>
              <a:t>09/06/2023</a:t>
            </a:r>
          </a:p>
          <a:p>
            <a:pPr marL="171450" indent="-171450">
              <a:buFontTx/>
              <a:buChar char="-"/>
            </a:pPr>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145474-32B1-4AA7-B4A1-1690725E7B79}"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899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ad3758408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ad3758408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20127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1E9399"/>
              </a:buClr>
              <a:buFont typeface="Wingdings" panose="05000000000000000000" pitchFamily="2" charset="2"/>
              <a:buNone/>
            </a:pPr>
            <a:r>
              <a:rPr lang="nl-BE" dirty="0"/>
              <a:t>Perinatale </a:t>
            </a:r>
            <a:r>
              <a:rPr lang="nl-BE" b="1" dirty="0"/>
              <a:t>psychosociale gezondheid (https://wmmhday.postpartum.net/get-involved/)</a:t>
            </a:r>
          </a:p>
          <a:p>
            <a:pPr lvl="1">
              <a:buClr>
                <a:srgbClr val="1E9399"/>
              </a:buClr>
              <a:buFont typeface="Wingdings" panose="05000000000000000000" pitchFamily="2" charset="2"/>
              <a:buChar char="Ø"/>
            </a:pPr>
            <a:r>
              <a:rPr lang="nl-BE" dirty="0"/>
              <a:t>Sociaal: 1/8 van de kinderen in het Vlaams Gewest leeft in </a:t>
            </a:r>
            <a:r>
              <a:rPr lang="nl-BE" dirty="0" err="1"/>
              <a:t>kansarmoede</a:t>
            </a:r>
            <a:r>
              <a:rPr lang="nl-BE" dirty="0"/>
              <a:t> (</a:t>
            </a:r>
            <a:r>
              <a:rPr lang="nl-BE" dirty="0" err="1"/>
              <a:t>kansarmoede</a:t>
            </a:r>
            <a:r>
              <a:rPr lang="nl-BE" dirty="0"/>
              <a:t> index kind en gezin) </a:t>
            </a:r>
          </a:p>
          <a:p>
            <a:pPr lvl="1">
              <a:buClr>
                <a:srgbClr val="1E9399"/>
              </a:buClr>
              <a:buFont typeface="Wingdings" panose="05000000000000000000" pitchFamily="2" charset="2"/>
              <a:buChar char="Ø"/>
            </a:pPr>
            <a:r>
              <a:rPr lang="nl-BE" dirty="0"/>
              <a:t>In het Brussels Gewest is het aandeel van de bevolking dat moet rondkomen van een inkomen onder de armoederisicogrens (31%), wat significant meer is dan in Vlaanderen (10%) en Wallonië (ongeveer 18%) (welzijnsbarometer</a:t>
            </a:r>
            <a:r>
              <a:rPr lang="nl-BE" baseline="0" dirty="0"/>
              <a:t> 2020)</a:t>
            </a:r>
            <a:endParaRPr lang="nl-BE" dirty="0"/>
          </a:p>
          <a:p>
            <a:pPr lvl="1">
              <a:buClr>
                <a:srgbClr val="1E9399"/>
              </a:buClr>
              <a:buFont typeface="Wingdings" panose="05000000000000000000" pitchFamily="2" charset="2"/>
              <a:buChar char="Ø"/>
            </a:pPr>
            <a:r>
              <a:rPr lang="nl-BE" dirty="0"/>
              <a:t> Psychisch: 2/10  vrouwen hebben psychische</a:t>
            </a:r>
            <a:r>
              <a:rPr lang="nl-BE" baseline="0" dirty="0"/>
              <a:t> stoornis </a:t>
            </a:r>
            <a:r>
              <a:rPr lang="nl-BE" dirty="0"/>
              <a:t>tijdens de zwangerschap en het 1</a:t>
            </a:r>
            <a:r>
              <a:rPr lang="nl-BE" baseline="30000" dirty="0"/>
              <a:t>ste</a:t>
            </a:r>
            <a:r>
              <a:rPr lang="nl-BE" dirty="0"/>
              <a:t> jaar na de bevalling (corona 40% angst</a:t>
            </a:r>
            <a:r>
              <a:rPr lang="nl-BE" baseline="0" dirty="0"/>
              <a:t> en depressieve klachten)</a:t>
            </a:r>
            <a:endParaRPr lang="nl-BE" dirty="0"/>
          </a:p>
          <a:p>
            <a:pPr lvl="2">
              <a:buClr>
                <a:srgbClr val="1E9399"/>
              </a:buClr>
              <a:buFont typeface="Wingdings" panose="05000000000000000000" pitchFamily="2" charset="2"/>
              <a:buChar char="Ø"/>
            </a:pPr>
            <a:r>
              <a:rPr lang="nl-BE" dirty="0"/>
              <a:t> Angst en depressie zijn de meest voorkomende perinatale complicaties</a:t>
            </a:r>
          </a:p>
          <a:p>
            <a:pPr lvl="2">
              <a:buClr>
                <a:srgbClr val="1E9399"/>
              </a:buClr>
              <a:buFont typeface="Wingdings" panose="05000000000000000000" pitchFamily="2" charset="2"/>
              <a:buChar char="Ø"/>
            </a:pPr>
            <a:r>
              <a:rPr lang="nl-BE" dirty="0" err="1"/>
              <a:t>Onderdetectie</a:t>
            </a:r>
            <a:r>
              <a:rPr lang="nl-BE" dirty="0"/>
              <a:t> &amp; -opvolging: </a:t>
            </a:r>
          </a:p>
          <a:p>
            <a:pPr lvl="3">
              <a:buClr>
                <a:srgbClr val="1E9399"/>
              </a:buClr>
              <a:buFont typeface="Wingdings" panose="05000000000000000000" pitchFamily="2" charset="2"/>
              <a:buChar char="Ø"/>
            </a:pPr>
            <a:r>
              <a:rPr lang="nl-BE" dirty="0"/>
              <a:t>75% van de vrouwen wordt niet gediagnosticeerd en slechts 10% krijgt een gepaste behandeling</a:t>
            </a:r>
          </a:p>
          <a:p>
            <a:pPr>
              <a:buClr>
                <a:srgbClr val="1E9399"/>
              </a:buClr>
              <a:buFont typeface="Wingdings" panose="05000000000000000000" pitchFamily="2" charset="2"/>
              <a:buChar char="Ø"/>
            </a:pPr>
            <a:r>
              <a:rPr lang="nl-BE" dirty="0"/>
              <a:t>Gevolgen voor gezin en de baby op korte en lange termijn </a:t>
            </a:r>
          </a:p>
          <a:p>
            <a:pPr lvl="1">
              <a:buClr>
                <a:srgbClr val="1E9399"/>
              </a:buClr>
              <a:buFont typeface="Wingdings" panose="05000000000000000000" pitchFamily="2" charset="2"/>
              <a:buChar char="Ø"/>
            </a:pPr>
            <a:r>
              <a:rPr lang="nl-BE" dirty="0"/>
              <a:t>Levenskwaliteit, depressie, premature bevalling, emotionele/neurologische/cognitieve/motorische en gedragsproblemen, hechting,…</a:t>
            </a:r>
          </a:p>
          <a:p>
            <a:pPr lvl="1">
              <a:buClr>
                <a:srgbClr val="1E9399"/>
              </a:buClr>
              <a:buFont typeface="Wingdings" panose="05000000000000000000" pitchFamily="2" charset="2"/>
              <a:buChar char="Ø"/>
            </a:pPr>
            <a:r>
              <a:rPr lang="nl-BE" dirty="0"/>
              <a:t>Snel detectie en behandelen,</a:t>
            </a:r>
            <a:r>
              <a:rPr lang="nl-BE" baseline="0" dirty="0"/>
              <a:t> goede verbetering </a:t>
            </a:r>
            <a:r>
              <a:rPr lang="nl-BE" baseline="0" dirty="0" err="1"/>
              <a:t>outcome</a:t>
            </a:r>
            <a:r>
              <a:rPr lang="nl-BE" baseline="0" dirty="0"/>
              <a:t> moeder &amp; baby</a:t>
            </a:r>
          </a:p>
          <a:p>
            <a:pPr lvl="1">
              <a:buClr>
                <a:srgbClr val="1E9399"/>
              </a:buClr>
              <a:buFont typeface="Wingdings" panose="05000000000000000000" pitchFamily="2" charset="2"/>
              <a:buChar char="Ø"/>
            </a:pPr>
            <a:r>
              <a:rPr lang="nl-BE" baseline="0" dirty="0"/>
              <a:t>Niet behandelen, chronische problemen (40% chronische depressies begonnen perinatale periode)</a:t>
            </a:r>
          </a:p>
          <a:p>
            <a:pPr lvl="0">
              <a:buClr>
                <a:srgbClr val="1E9399"/>
              </a:buClr>
              <a:buFont typeface="Wingdings" panose="05000000000000000000" pitchFamily="2" charset="2"/>
              <a:buChar char="Ø"/>
            </a:pPr>
            <a:r>
              <a:rPr lang="nl-BE" baseline="0" dirty="0"/>
              <a:t>Geen Vlaamse/Belgische cijfers, somatische </a:t>
            </a:r>
            <a:r>
              <a:rPr lang="nl-BE" baseline="0" dirty="0" err="1"/>
              <a:t>maternele</a:t>
            </a:r>
            <a:r>
              <a:rPr lang="nl-BE" baseline="0" dirty="0"/>
              <a:t> mortaliteit/morbiditeit +/- onder controle, hele weg te gaan met psychische. </a:t>
            </a:r>
            <a:r>
              <a:rPr lang="nl-BE" baseline="0" dirty="0" err="1"/>
              <a:t>Maternele</a:t>
            </a:r>
            <a:r>
              <a:rPr lang="nl-BE" baseline="0" dirty="0"/>
              <a:t> sterfte Vlaanderen 5-6/100.000 per jaar, dat betekent 1 à 2 per jaar aan psychische problemen die hoogstwaarschijnlijk kunnen vermeden worden</a:t>
            </a:r>
            <a:endParaRPr lang="nl-BE" dirty="0"/>
          </a:p>
          <a:p>
            <a:endParaRPr lang="nl-BE" dirty="0"/>
          </a:p>
          <a:p>
            <a:r>
              <a:rPr lang="nl-BE" dirty="0"/>
              <a:t>Extra info:</a:t>
            </a:r>
          </a:p>
          <a:p>
            <a:r>
              <a:rPr lang="nl-BE" dirty="0"/>
              <a:t>Meest voorkomende</a:t>
            </a:r>
            <a:r>
              <a:rPr lang="nl-BE" baseline="0" dirty="0"/>
              <a:t> complicaties perinataal: </a:t>
            </a:r>
          </a:p>
          <a:p>
            <a:pPr lvl="1"/>
            <a:r>
              <a:rPr lang="nl-BE" baseline="0" dirty="0"/>
              <a:t>- depressie 10%</a:t>
            </a:r>
          </a:p>
          <a:p>
            <a:pPr marL="628650" lvl="1" indent="-171450">
              <a:buFontTx/>
              <a:buChar char="-"/>
            </a:pPr>
            <a:r>
              <a:rPr lang="nl-BE" baseline="0" dirty="0"/>
              <a:t>Angst 9-13%</a:t>
            </a:r>
          </a:p>
          <a:p>
            <a:pPr marL="628650" lvl="1" indent="-171450">
              <a:buFontTx/>
              <a:buChar char="-"/>
            </a:pPr>
            <a:r>
              <a:rPr lang="nl-BE" baseline="0" dirty="0"/>
              <a:t>PTSD 1-2%</a:t>
            </a:r>
          </a:p>
          <a:p>
            <a:pPr marL="628650" lvl="1" indent="-171450">
              <a:buFontTx/>
              <a:buChar char="-"/>
            </a:pPr>
            <a:r>
              <a:rPr lang="nl-BE" baseline="0" dirty="0"/>
              <a:t>OCD 2-2,4%</a:t>
            </a:r>
          </a:p>
          <a:p>
            <a:pPr marL="628650" lvl="1" indent="-171450">
              <a:buFontTx/>
              <a:buChar char="-"/>
            </a:pPr>
            <a:r>
              <a:rPr lang="nl-BE" baseline="0" dirty="0"/>
              <a:t>Eetstoornissen 2%</a:t>
            </a:r>
          </a:p>
          <a:p>
            <a:pPr marL="628650" lvl="1" indent="-171450">
              <a:buFontTx/>
              <a:buChar char="-"/>
            </a:pPr>
            <a:r>
              <a:rPr lang="nl-BE" baseline="0" dirty="0"/>
              <a:t>Stoornissen in gebruik van alcohol en middelen (5,5%)</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l-BE" baseline="0" dirty="0"/>
              <a:t>Persoonlijkheidsstoornissen (6%)</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l-BE" baseline="0" dirty="0"/>
              <a:t>Postpartum psychose (1-2/1000)</a:t>
            </a:r>
          </a:p>
          <a:p>
            <a:pPr marL="628650" lvl="1" indent="-171450">
              <a:buFontTx/>
              <a:buChar char="-"/>
            </a:pPr>
            <a:r>
              <a:rPr lang="nl-BE" baseline="0" dirty="0"/>
              <a:t>Ernstige psychiatrische stoornissen +/- 5%</a:t>
            </a:r>
          </a:p>
          <a:p>
            <a:pPr marL="628650" lvl="1" indent="-171450">
              <a:buFontTx/>
              <a:buChar char="-"/>
            </a:pPr>
            <a:endParaRPr lang="nl-BE" baseline="0" dirty="0"/>
          </a:p>
          <a:p>
            <a:pPr marL="628650" lvl="1" indent="-171450">
              <a:buFontTx/>
              <a:buChar char="-"/>
            </a:pPr>
            <a:r>
              <a:rPr lang="nl-BE" dirty="0"/>
              <a:t>https://www.rcog.org.uk/globalassets/documents/patients/information/maternalmental-healthwomens-voices.pdf</a:t>
            </a:r>
          </a:p>
          <a:p>
            <a:pPr marL="628650" lvl="1" indent="-171450">
              <a:buFontTx/>
              <a:buChar char="-"/>
            </a:pPr>
            <a:r>
              <a:rPr lang="nl-BE" dirty="0"/>
              <a:t>https://www.ox.ac.uk/news/2015-12-08-maternal-suicides-%E2%80%93-more-could-be-prevented</a:t>
            </a:r>
          </a:p>
          <a:p>
            <a:pPr marL="628650" lvl="1" indent="-171450">
              <a:buFontTx/>
              <a:buChar char="-"/>
            </a:pPr>
            <a:endParaRPr lang="nl-BE" dirty="0"/>
          </a:p>
          <a:p>
            <a:pPr marL="628650" lvl="1" indent="-171450">
              <a:buFontTx/>
              <a:buChar char="-"/>
            </a:pPr>
            <a:endParaRPr lang="nl-BE" dirty="0"/>
          </a:p>
          <a:p>
            <a:endParaRPr lang="nl-BE" dirty="0"/>
          </a:p>
        </p:txBody>
      </p:sp>
      <p:sp>
        <p:nvSpPr>
          <p:cNvPr id="4" name="Slide Number Placeholder 3"/>
          <p:cNvSpPr>
            <a:spLocks noGrp="1"/>
          </p:cNvSpPr>
          <p:nvPr>
            <p:ph type="sldNum" sz="quarter" idx="10"/>
          </p:nvPr>
        </p:nvSpPr>
        <p:spPr/>
        <p:txBody>
          <a:bodyPr/>
          <a:lstStyle/>
          <a:p>
            <a:fld id="{EC01A43A-8C9F-4476-8A0A-4C61A6D867C4}" type="slidenum">
              <a:rPr lang="nl-BE" smtClean="0"/>
              <a:t>3</a:t>
            </a:fld>
            <a:endParaRPr lang="nl-BE"/>
          </a:p>
        </p:txBody>
      </p:sp>
    </p:spTree>
    <p:extLst>
      <p:ext uri="{BB962C8B-B14F-4D97-AF65-F5344CB8AC3E}">
        <p14:creationId xmlns:p14="http://schemas.microsoft.com/office/powerpoint/2010/main" val="289465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Zwangerschap opportunity </a:t>
            </a:r>
            <a:r>
              <a:rPr lang="nl-BE" dirty="0" err="1"/>
              <a:t>window</a:t>
            </a: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   Nieuwe </a:t>
            </a:r>
            <a:r>
              <a:rPr lang="nl-BE" dirty="0" err="1"/>
              <a:t>onset</a:t>
            </a:r>
            <a:r>
              <a:rPr lang="nl-BE" dirty="0"/>
              <a:t>, continuering of herval is verhoogd tijdens zwangerschap </a:t>
            </a:r>
            <a:endParaRPr lang="nl-BE" baseline="0" dirty="0"/>
          </a:p>
          <a:p>
            <a:pPr marL="171450" indent="-171450">
              <a:buFontTx/>
              <a:buChar char="-"/>
            </a:pPr>
            <a:r>
              <a:rPr lang="nl-BE" baseline="0" dirty="0"/>
              <a:t>De kwetsbaarheid van de levensfase geeft openingen voor veranderingen en de ontwikkeling van nieuwe patronen</a:t>
            </a:r>
          </a:p>
          <a:p>
            <a:pPr marL="171450" indent="-171450">
              <a:buFontTx/>
              <a:buChar char="-"/>
            </a:pPr>
            <a:r>
              <a:rPr lang="nl-BE" baseline="0" dirty="0"/>
              <a:t>De geboorte van de baby motiveert moeders/ouders om te werken aan psychische (en eventuele </a:t>
            </a:r>
            <a:r>
              <a:rPr lang="nl-BE" baseline="0" dirty="0" err="1"/>
              <a:t>transgenerationele</a:t>
            </a:r>
            <a:endParaRPr lang="nl-BE" baseline="0" dirty="0"/>
          </a:p>
          <a:p>
            <a:r>
              <a:rPr lang="nl-BE" baseline="0" dirty="0"/>
              <a:t>Problemen</a:t>
            </a:r>
          </a:p>
          <a:p>
            <a:pPr marL="171450" indent="-171450">
              <a:buFontTx/>
              <a:buChar char="-"/>
            </a:pPr>
            <a:r>
              <a:rPr lang="nl-BE" sz="1200" b="0" i="0" u="none" strike="noStrike" kern="1200" baseline="0" dirty="0">
                <a:solidFill>
                  <a:schemeClr val="tx1"/>
                </a:solidFill>
                <a:latin typeface="+mn-lt"/>
                <a:ea typeface="+mn-ea"/>
                <a:cs typeface="+mn-cs"/>
              </a:rPr>
              <a:t>Tijdens de perinatale periode: frequente opvolging van de vrouw (bv. Echografie, postpartumcontrole,…) </a:t>
            </a:r>
          </a:p>
          <a:p>
            <a:pPr marL="171450" indent="-171450">
              <a:buFontTx/>
              <a:buChar char="-"/>
            </a:pPr>
            <a:r>
              <a:rPr lang="nl-BE" sz="1200" b="0" i="0" u="none" strike="noStrike" kern="1200" baseline="0" dirty="0">
                <a:solidFill>
                  <a:schemeClr val="tx1"/>
                </a:solidFill>
                <a:latin typeface="+mn-lt"/>
                <a:ea typeface="+mn-ea"/>
                <a:cs typeface="+mn-cs"/>
              </a:rPr>
              <a:t>Geeft kans om aandacht te hebben voor fysieke, sociale en mentale gezondheid van vrouw en gezin.</a:t>
            </a:r>
          </a:p>
          <a:p>
            <a:pPr marL="171450" indent="-171450">
              <a:buFontTx/>
              <a:buChar char="-"/>
            </a:pPr>
            <a:r>
              <a:rPr lang="nl-BE" sz="1200" b="0" i="0" u="none" strike="noStrike" kern="1200" baseline="0" dirty="0">
                <a:solidFill>
                  <a:schemeClr val="tx1"/>
                </a:solidFill>
                <a:latin typeface="+mn-lt"/>
                <a:ea typeface="+mn-ea"/>
                <a:cs typeface="+mn-cs"/>
              </a:rPr>
              <a:t>Detecteren en bespreken van mentale en sociale problemen is taak van alle gezondheidsmedewerkers (huisartsen, gynaecologen, vroedvrouwen,…). </a:t>
            </a:r>
          </a:p>
          <a:p>
            <a:pPr marL="171450" indent="-171450">
              <a:buFontTx/>
              <a:buChar char="-"/>
            </a:pPr>
            <a:endParaRPr lang="nl-BE" sz="1200" b="0" i="0" u="none" strike="noStrike" kern="1200" baseline="0" dirty="0">
              <a:solidFill>
                <a:schemeClr val="tx1"/>
              </a:solidFill>
              <a:latin typeface="+mn-lt"/>
              <a:ea typeface="+mn-ea"/>
              <a:cs typeface="+mn-cs"/>
            </a:endParaRPr>
          </a:p>
          <a:p>
            <a:pPr marL="0" indent="0">
              <a:buFontTx/>
              <a:buNone/>
            </a:pPr>
            <a:r>
              <a:rPr lang="nl-BE" dirty="0">
                <a:sym typeface="Wingdings" panose="05000000000000000000" pitchFamily="2" charset="2"/>
              </a:rPr>
              <a:t> Meer inzetten op preventie en voorkomen van negatieve </a:t>
            </a:r>
            <a:r>
              <a:rPr lang="nl-BE" dirty="0" err="1">
                <a:sym typeface="Wingdings" panose="05000000000000000000" pitchFamily="2" charset="2"/>
              </a:rPr>
              <a:t>outcome</a:t>
            </a:r>
            <a:r>
              <a:rPr lang="nl-BE" dirty="0">
                <a:sym typeface="Wingdings" panose="05000000000000000000" pitchFamily="2" charset="2"/>
              </a:rPr>
              <a:t>, hele gezin</a:t>
            </a:r>
            <a:endParaRPr lang="nl-BE" dirty="0"/>
          </a:p>
          <a:p>
            <a:endParaRPr lang="nl-BE" dirty="0"/>
          </a:p>
          <a:p>
            <a:r>
              <a:rPr lang="nl-BE" dirty="0"/>
              <a:t>• Zo’n 87% van de slachtoffers geeft aan dat ze graag zouden hebben dat de arts vraagt naar een mogelijke situatie van geweld</a:t>
            </a:r>
            <a:r>
              <a:rPr lang="nl-BE" baseline="0" dirty="0"/>
              <a:t> (https://igvm-iefh.belgium.be/sites/default/files/138_-_handleiding_meldcode_partnergeweld.pdf)</a:t>
            </a:r>
          </a:p>
          <a:p>
            <a:endParaRPr lang="nl-BE" dirty="0"/>
          </a:p>
          <a:p>
            <a:endParaRPr lang="nl-BE" dirty="0"/>
          </a:p>
        </p:txBody>
      </p:sp>
      <p:sp>
        <p:nvSpPr>
          <p:cNvPr id="4" name="Slide Number Placeholder 3"/>
          <p:cNvSpPr>
            <a:spLocks noGrp="1"/>
          </p:cNvSpPr>
          <p:nvPr>
            <p:ph type="sldNum" sz="quarter" idx="10"/>
          </p:nvPr>
        </p:nvSpPr>
        <p:spPr/>
        <p:txBody>
          <a:bodyPr/>
          <a:lstStyle/>
          <a:p>
            <a:fld id="{EC01A43A-8C9F-4476-8A0A-4C61A6D867C4}" type="slidenum">
              <a:rPr lang="nl-BE" smtClean="0"/>
              <a:t>4</a:t>
            </a:fld>
            <a:endParaRPr lang="nl-BE"/>
          </a:p>
        </p:txBody>
      </p:sp>
    </p:spTree>
    <p:extLst>
      <p:ext uri="{BB962C8B-B14F-4D97-AF65-F5344CB8AC3E}">
        <p14:creationId xmlns:p14="http://schemas.microsoft.com/office/powerpoint/2010/main" val="432306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EC01A43A-8C9F-4476-8A0A-4C61A6D867C4}" type="slidenum">
              <a:rPr lang="nl-BE" smtClean="0"/>
              <a:t>5</a:t>
            </a:fld>
            <a:endParaRPr lang="nl-BE"/>
          </a:p>
        </p:txBody>
      </p:sp>
    </p:spTree>
    <p:extLst>
      <p:ext uri="{BB962C8B-B14F-4D97-AF65-F5344CB8AC3E}">
        <p14:creationId xmlns:p14="http://schemas.microsoft.com/office/powerpoint/2010/main" val="3227726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EC01A43A-8C9F-4476-8A0A-4C61A6D867C4}" type="slidenum">
              <a:rPr lang="nl-BE" smtClean="0"/>
              <a:t>6</a:t>
            </a:fld>
            <a:endParaRPr lang="nl-BE"/>
          </a:p>
        </p:txBody>
      </p:sp>
    </p:spTree>
    <p:extLst>
      <p:ext uri="{BB962C8B-B14F-4D97-AF65-F5344CB8AC3E}">
        <p14:creationId xmlns:p14="http://schemas.microsoft.com/office/powerpoint/2010/main" val="478291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EC01A43A-8C9F-4476-8A0A-4C61A6D867C4}" type="slidenum">
              <a:rPr lang="nl-BE" smtClean="0"/>
              <a:t>7</a:t>
            </a:fld>
            <a:endParaRPr lang="nl-BE"/>
          </a:p>
        </p:txBody>
      </p:sp>
    </p:spTree>
    <p:extLst>
      <p:ext uri="{BB962C8B-B14F-4D97-AF65-F5344CB8AC3E}">
        <p14:creationId xmlns:p14="http://schemas.microsoft.com/office/powerpoint/2010/main" val="3557209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1168" lvl="1" indent="0">
              <a:buClr>
                <a:srgbClr val="1E9399"/>
              </a:buClr>
              <a:buNone/>
            </a:pPr>
            <a:r>
              <a:rPr lang="nl-BE" dirty="0">
                <a:solidFill>
                  <a:schemeClr val="tx1">
                    <a:lumMod val="50000"/>
                    <a:lumOff val="50000"/>
                  </a:schemeClr>
                </a:solidFill>
              </a:rPr>
              <a:t>Dynamische zorgpaden op maat van de psychosociale zorgnoden</a:t>
            </a:r>
          </a:p>
          <a:p>
            <a:pPr marL="201168" lvl="1" indent="0">
              <a:buClr>
                <a:srgbClr val="1E9399"/>
              </a:buClr>
              <a:buNone/>
            </a:pPr>
            <a:r>
              <a:rPr lang="nl-BE" dirty="0">
                <a:solidFill>
                  <a:schemeClr val="tx1">
                    <a:lumMod val="50000"/>
                    <a:lumOff val="50000"/>
                  </a:schemeClr>
                </a:solidFill>
              </a:rPr>
              <a:t>Gedeeld door hulpverleners over zorglijnen heen </a:t>
            </a:r>
          </a:p>
          <a:p>
            <a:pPr marL="566928" lvl="3" indent="0">
              <a:buClr>
                <a:schemeClr val="accent6">
                  <a:lumMod val="75000"/>
                </a:schemeClr>
              </a:buClr>
              <a:buNone/>
            </a:pPr>
            <a:r>
              <a:rPr lang="nl-BE" dirty="0">
                <a:solidFill>
                  <a:schemeClr val="tx1">
                    <a:lumMod val="50000"/>
                    <a:lumOff val="50000"/>
                  </a:schemeClr>
                </a:solidFill>
              </a:rPr>
              <a:t>De zorgcontinuïteit verbeteren </a:t>
            </a:r>
            <a:r>
              <a:rPr lang="nl-BE" dirty="0" err="1">
                <a:solidFill>
                  <a:schemeClr val="tx1">
                    <a:lumMod val="50000"/>
                    <a:lumOff val="50000"/>
                  </a:schemeClr>
                </a:solidFill>
              </a:rPr>
              <a:t>dmv</a:t>
            </a:r>
            <a:r>
              <a:rPr lang="nl-BE" dirty="0">
                <a:solidFill>
                  <a:schemeClr val="tx1">
                    <a:lumMod val="50000"/>
                    <a:lumOff val="50000"/>
                  </a:schemeClr>
                </a:solidFill>
              </a:rPr>
              <a:t> faciliteren van communicatie en samenwerking</a:t>
            </a:r>
          </a:p>
          <a:p>
            <a:pPr marL="566928" lvl="3" indent="0">
              <a:buClr>
                <a:schemeClr val="accent6">
                  <a:lumMod val="75000"/>
                </a:schemeClr>
              </a:buClr>
              <a:buNone/>
            </a:pPr>
            <a:r>
              <a:rPr lang="nl-BE" dirty="0">
                <a:solidFill>
                  <a:schemeClr val="tx1">
                    <a:lumMod val="50000"/>
                    <a:lumOff val="50000"/>
                  </a:schemeClr>
                </a:solidFill>
              </a:rPr>
              <a:t>Efficiëntie, transparantie met focus op de eigen competenties</a:t>
            </a:r>
          </a:p>
          <a:p>
            <a:pPr marL="201168" lvl="1" indent="0">
              <a:buClr>
                <a:schemeClr val="accent6">
                  <a:lumMod val="75000"/>
                </a:schemeClr>
              </a:buClr>
              <a:buNone/>
            </a:pPr>
            <a:r>
              <a:rPr lang="nl-BE" dirty="0">
                <a:solidFill>
                  <a:schemeClr val="tx1">
                    <a:lumMod val="50000"/>
                    <a:lumOff val="50000"/>
                  </a:schemeClr>
                </a:solidFill>
              </a:rPr>
              <a:t>Geïntegreerde databanken (</a:t>
            </a:r>
            <a:r>
              <a:rPr lang="nl-BE" sz="1400" dirty="0">
                <a:solidFill>
                  <a:schemeClr val="tx1">
                    <a:lumMod val="50000"/>
                    <a:lumOff val="50000"/>
                  </a:schemeClr>
                </a:solidFill>
              </a:rPr>
              <a:t>RIZIV, Sociaal Brussel, Sociale kaart, </a:t>
            </a:r>
            <a:r>
              <a:rPr lang="nl-BE" sz="1400" dirty="0" err="1">
                <a:solidFill>
                  <a:schemeClr val="tx1">
                    <a:lumMod val="50000"/>
                    <a:lumOff val="50000"/>
                  </a:schemeClr>
                </a:solidFill>
              </a:rPr>
              <a:t>Fares</a:t>
            </a:r>
            <a:r>
              <a:rPr lang="nl-BE" sz="1400" dirty="0">
                <a:solidFill>
                  <a:schemeClr val="tx1">
                    <a:lumMod val="50000"/>
                    <a:lumOff val="50000"/>
                  </a:schemeClr>
                </a:solidFill>
              </a:rPr>
              <a:t>, VRGT)</a:t>
            </a:r>
          </a:p>
          <a:p>
            <a:pPr marL="566928" lvl="3" indent="0">
              <a:buClr>
                <a:schemeClr val="accent6">
                  <a:lumMod val="75000"/>
                </a:schemeClr>
              </a:buClr>
              <a:buNone/>
            </a:pPr>
            <a:r>
              <a:rPr lang="nl-BE" dirty="0">
                <a:solidFill>
                  <a:schemeClr val="tx1">
                    <a:lumMod val="50000"/>
                    <a:lumOff val="50000"/>
                  </a:schemeClr>
                </a:solidFill>
              </a:rPr>
              <a:t>Toeleiding tot multidisciplinaire zorg verhogen </a:t>
            </a:r>
          </a:p>
          <a:p>
            <a:endParaRPr lang="nl-BE" dirty="0"/>
          </a:p>
        </p:txBody>
      </p:sp>
      <p:sp>
        <p:nvSpPr>
          <p:cNvPr id="4" name="Slide Number Placeholder 3"/>
          <p:cNvSpPr>
            <a:spLocks noGrp="1"/>
          </p:cNvSpPr>
          <p:nvPr>
            <p:ph type="sldNum" sz="quarter" idx="10"/>
          </p:nvPr>
        </p:nvSpPr>
        <p:spPr/>
        <p:txBody>
          <a:bodyPr/>
          <a:lstStyle/>
          <a:p>
            <a:fld id="{EC01A43A-8C9F-4476-8A0A-4C61A6D867C4}" type="slidenum">
              <a:rPr lang="nl-BE" smtClean="0"/>
              <a:t>8</a:t>
            </a:fld>
            <a:endParaRPr lang="nl-BE"/>
          </a:p>
        </p:txBody>
      </p:sp>
    </p:spTree>
    <p:extLst>
      <p:ext uri="{BB962C8B-B14F-4D97-AF65-F5344CB8AC3E}">
        <p14:creationId xmlns:p14="http://schemas.microsoft.com/office/powerpoint/2010/main" val="24548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EC01A43A-8C9F-4476-8A0A-4C61A6D867C4}" type="slidenum">
              <a:rPr lang="nl-BE" smtClean="0"/>
              <a:t>9</a:t>
            </a:fld>
            <a:endParaRPr lang="nl-BE"/>
          </a:p>
        </p:txBody>
      </p:sp>
    </p:spTree>
    <p:extLst>
      <p:ext uri="{BB962C8B-B14F-4D97-AF65-F5344CB8AC3E}">
        <p14:creationId xmlns:p14="http://schemas.microsoft.com/office/powerpoint/2010/main" val="1836378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B1B90E-DF41-4130-81A4-B783C9DAC114}"/>
              </a:ext>
            </a:extLst>
          </p:cNvPr>
          <p:cNvSpPr>
            <a:spLocks noGrp="1"/>
          </p:cNvSpPr>
          <p:nvPr>
            <p:ph type="ctrTitle"/>
          </p:nvPr>
        </p:nvSpPr>
        <p:spPr>
          <a:xfrm>
            <a:off x="1524000" y="1122363"/>
            <a:ext cx="9144000" cy="2387600"/>
          </a:xfrm>
        </p:spPr>
        <p:txBody>
          <a:bodyPr anchor="b"/>
          <a:lstStyle>
            <a:lvl1pPr algn="ctr">
              <a:defRPr sz="6000" b="1">
                <a:solidFill>
                  <a:schemeClr val="accent1"/>
                </a:solidFill>
              </a:defRPr>
            </a:lvl1pPr>
          </a:lstStyle>
          <a:p>
            <a:r>
              <a:rPr lang="nl-NL" dirty="0"/>
              <a:t>Klik om stijl te bewerken</a:t>
            </a:r>
            <a:endParaRPr lang="nl-BE" dirty="0"/>
          </a:p>
        </p:txBody>
      </p:sp>
      <p:sp>
        <p:nvSpPr>
          <p:cNvPr id="3" name="Ondertitel 2">
            <a:extLst>
              <a:ext uri="{FF2B5EF4-FFF2-40B4-BE49-F238E27FC236}">
                <a16:creationId xmlns:a16="http://schemas.microsoft.com/office/drawing/2014/main" id="{905DFC1A-7892-4408-A46A-32BC0D036B63}"/>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
        <p:nvSpPr>
          <p:cNvPr id="4" name="Tijdelijke aanduiding voor datum 3">
            <a:extLst>
              <a:ext uri="{FF2B5EF4-FFF2-40B4-BE49-F238E27FC236}">
                <a16:creationId xmlns:a16="http://schemas.microsoft.com/office/drawing/2014/main" id="{ABCCE540-2B10-419B-91E6-6CDE4A11D976}"/>
              </a:ext>
            </a:extLst>
          </p:cNvPr>
          <p:cNvSpPr>
            <a:spLocks noGrp="1"/>
          </p:cNvSpPr>
          <p:nvPr>
            <p:ph type="dt" sz="half" idx="10"/>
          </p:nvPr>
        </p:nvSpPr>
        <p:spPr/>
        <p:txBody>
          <a:bodyPr/>
          <a:lstStyle/>
          <a:p>
            <a:fld id="{5FB99114-A2A7-48CC-8086-5D0899E76BD1}" type="datetimeFigureOut">
              <a:rPr lang="nl-BE" smtClean="0"/>
              <a:t>25-9-2023</a:t>
            </a:fld>
            <a:endParaRPr lang="nl-BE"/>
          </a:p>
        </p:txBody>
      </p:sp>
      <p:sp>
        <p:nvSpPr>
          <p:cNvPr id="5" name="Tijdelijke aanduiding voor voettekst 4">
            <a:extLst>
              <a:ext uri="{FF2B5EF4-FFF2-40B4-BE49-F238E27FC236}">
                <a16:creationId xmlns:a16="http://schemas.microsoft.com/office/drawing/2014/main" id="{FCFA81E7-CB15-49F3-8197-C6CB009AABB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A0B2FFE-60CC-416E-8C83-52733E42033E}"/>
              </a:ext>
            </a:extLst>
          </p:cNvPr>
          <p:cNvSpPr>
            <a:spLocks noGrp="1"/>
          </p:cNvSpPr>
          <p:nvPr>
            <p:ph type="sldNum" sz="quarter" idx="12"/>
          </p:nvPr>
        </p:nvSpPr>
        <p:spPr/>
        <p:txBody>
          <a:bodyPr/>
          <a:lstStyle/>
          <a:p>
            <a:fld id="{898CD218-7FAC-476D-822E-D694D8A598EF}" type="slidenum">
              <a:rPr lang="nl-BE" smtClean="0"/>
              <a:t>‹nr.›</a:t>
            </a:fld>
            <a:endParaRPr lang="nl-BE"/>
          </a:p>
        </p:txBody>
      </p:sp>
    </p:spTree>
    <p:extLst>
      <p:ext uri="{BB962C8B-B14F-4D97-AF65-F5344CB8AC3E}">
        <p14:creationId xmlns:p14="http://schemas.microsoft.com/office/powerpoint/2010/main" val="285604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_Vergelijking">
    <p:bg>
      <p:bgPr>
        <a:solidFill>
          <a:schemeClr val="accent1">
            <a:alpha val="1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4777C2-4441-4ADC-9975-1B48316778EF}"/>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1B8EEF6-7982-4304-8F47-0FDDBF2988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9174B78-AFBE-4908-972D-F0CB9031A98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BB8083F0-C7B3-4780-BE4E-16D5F1F4CC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D28DEA1-7AB9-452B-8BEC-CD9EAD484A4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1798F548-0171-40B8-844C-81B0E7D88A51}"/>
              </a:ext>
            </a:extLst>
          </p:cNvPr>
          <p:cNvSpPr>
            <a:spLocks noGrp="1"/>
          </p:cNvSpPr>
          <p:nvPr>
            <p:ph type="dt" sz="half" idx="10"/>
          </p:nvPr>
        </p:nvSpPr>
        <p:spPr/>
        <p:txBody>
          <a:bodyPr/>
          <a:lstStyle/>
          <a:p>
            <a:fld id="{5FB99114-A2A7-48CC-8086-5D0899E76BD1}" type="datetimeFigureOut">
              <a:rPr lang="nl-BE" smtClean="0"/>
              <a:t>25-9-2023</a:t>
            </a:fld>
            <a:endParaRPr lang="nl-BE"/>
          </a:p>
        </p:txBody>
      </p:sp>
      <p:sp>
        <p:nvSpPr>
          <p:cNvPr id="8" name="Tijdelijke aanduiding voor voettekst 7">
            <a:extLst>
              <a:ext uri="{FF2B5EF4-FFF2-40B4-BE49-F238E27FC236}">
                <a16:creationId xmlns:a16="http://schemas.microsoft.com/office/drawing/2014/main" id="{446ED472-0089-4C2F-B959-B33CEC0B2217}"/>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B358FD22-6CE5-43BF-B7BE-2A3D715947DE}"/>
              </a:ext>
            </a:extLst>
          </p:cNvPr>
          <p:cNvSpPr>
            <a:spLocks noGrp="1"/>
          </p:cNvSpPr>
          <p:nvPr>
            <p:ph type="sldNum" sz="quarter" idx="12"/>
          </p:nvPr>
        </p:nvSpPr>
        <p:spPr/>
        <p:txBody>
          <a:bodyPr/>
          <a:lstStyle/>
          <a:p>
            <a:fld id="{898CD218-7FAC-476D-822E-D694D8A598EF}" type="slidenum">
              <a:rPr lang="nl-BE" smtClean="0"/>
              <a:t>‹nr.›</a:t>
            </a:fld>
            <a:endParaRPr lang="nl-BE"/>
          </a:p>
        </p:txBody>
      </p:sp>
      <p:sp>
        <p:nvSpPr>
          <p:cNvPr id="10" name="Rectangle 9">
            <a:extLst>
              <a:ext uri="{FF2B5EF4-FFF2-40B4-BE49-F238E27FC236}">
                <a16:creationId xmlns:a16="http://schemas.microsoft.com/office/drawing/2014/main" id="{A61C4A03-7C70-42BB-8F16-D5EC47C8EDF6}"/>
              </a:ext>
            </a:extLst>
          </p:cNvPr>
          <p:cNvSpPr/>
          <p:nvPr userDrawn="1"/>
        </p:nvSpPr>
        <p:spPr>
          <a:xfrm>
            <a:off x="0" y="980772"/>
            <a:ext cx="838200" cy="75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224291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B1F14C-1F3D-4F73-8B61-D152D27B7D41}"/>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FEE4EE8A-B8C6-402B-BB88-66A038897937}"/>
              </a:ext>
            </a:extLst>
          </p:cNvPr>
          <p:cNvSpPr>
            <a:spLocks noGrp="1"/>
          </p:cNvSpPr>
          <p:nvPr>
            <p:ph type="dt" sz="half" idx="10"/>
          </p:nvPr>
        </p:nvSpPr>
        <p:spPr/>
        <p:txBody>
          <a:bodyPr/>
          <a:lstStyle/>
          <a:p>
            <a:fld id="{5FB99114-A2A7-48CC-8086-5D0899E76BD1}" type="datetimeFigureOut">
              <a:rPr lang="nl-BE" smtClean="0"/>
              <a:t>25-9-2023</a:t>
            </a:fld>
            <a:endParaRPr lang="nl-BE"/>
          </a:p>
        </p:txBody>
      </p:sp>
      <p:sp>
        <p:nvSpPr>
          <p:cNvPr id="4" name="Tijdelijke aanduiding voor voettekst 3">
            <a:extLst>
              <a:ext uri="{FF2B5EF4-FFF2-40B4-BE49-F238E27FC236}">
                <a16:creationId xmlns:a16="http://schemas.microsoft.com/office/drawing/2014/main" id="{B10CFE3F-CE63-418E-9357-CE81DC614421}"/>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801B4D5D-1748-4B03-9894-993E81E43DD6}"/>
              </a:ext>
            </a:extLst>
          </p:cNvPr>
          <p:cNvSpPr>
            <a:spLocks noGrp="1"/>
          </p:cNvSpPr>
          <p:nvPr>
            <p:ph type="sldNum" sz="quarter" idx="12"/>
          </p:nvPr>
        </p:nvSpPr>
        <p:spPr/>
        <p:txBody>
          <a:bodyPr/>
          <a:lstStyle/>
          <a:p>
            <a:fld id="{898CD218-7FAC-476D-822E-D694D8A598EF}" type="slidenum">
              <a:rPr lang="nl-BE" smtClean="0"/>
              <a:t>‹nr.›</a:t>
            </a:fld>
            <a:endParaRPr lang="nl-BE"/>
          </a:p>
        </p:txBody>
      </p:sp>
      <p:sp>
        <p:nvSpPr>
          <p:cNvPr id="6" name="Rectangle 9">
            <a:extLst>
              <a:ext uri="{FF2B5EF4-FFF2-40B4-BE49-F238E27FC236}">
                <a16:creationId xmlns:a16="http://schemas.microsoft.com/office/drawing/2014/main" id="{A58CEEED-51D9-48BC-9382-78A2A6650E80}"/>
              </a:ext>
            </a:extLst>
          </p:cNvPr>
          <p:cNvSpPr/>
          <p:nvPr userDrawn="1"/>
        </p:nvSpPr>
        <p:spPr>
          <a:xfrm>
            <a:off x="0" y="980772"/>
            <a:ext cx="838200" cy="75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2824001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angepaste indeling">
    <p:bg>
      <p:bgPr>
        <a:solidFill>
          <a:schemeClr val="accent1">
            <a:alpha val="1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EC3C7-C2F6-4290-8F4E-0A83CAC38272}"/>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92B5BCE7-FE99-4663-841A-362CC0ABC695}"/>
              </a:ext>
            </a:extLst>
          </p:cNvPr>
          <p:cNvSpPr>
            <a:spLocks noGrp="1"/>
          </p:cNvSpPr>
          <p:nvPr>
            <p:ph type="dt" sz="half" idx="10"/>
          </p:nvPr>
        </p:nvSpPr>
        <p:spPr/>
        <p:txBody>
          <a:bodyPr/>
          <a:lstStyle/>
          <a:p>
            <a:fld id="{5FB99114-A2A7-48CC-8086-5D0899E76BD1}" type="datetimeFigureOut">
              <a:rPr lang="nl-BE" smtClean="0"/>
              <a:t>25-9-2023</a:t>
            </a:fld>
            <a:endParaRPr lang="nl-BE"/>
          </a:p>
        </p:txBody>
      </p:sp>
      <p:sp>
        <p:nvSpPr>
          <p:cNvPr id="4" name="Tijdelijke aanduiding voor voettekst 3">
            <a:extLst>
              <a:ext uri="{FF2B5EF4-FFF2-40B4-BE49-F238E27FC236}">
                <a16:creationId xmlns:a16="http://schemas.microsoft.com/office/drawing/2014/main" id="{A9C9F951-E9B9-420B-8B05-55354215E97F}"/>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560E057D-920A-419F-A2C8-B5EC303D1E61}"/>
              </a:ext>
            </a:extLst>
          </p:cNvPr>
          <p:cNvSpPr>
            <a:spLocks noGrp="1"/>
          </p:cNvSpPr>
          <p:nvPr>
            <p:ph type="sldNum" sz="quarter" idx="12"/>
          </p:nvPr>
        </p:nvSpPr>
        <p:spPr/>
        <p:txBody>
          <a:bodyPr/>
          <a:lstStyle/>
          <a:p>
            <a:fld id="{898CD218-7FAC-476D-822E-D694D8A598EF}" type="slidenum">
              <a:rPr lang="nl-BE" smtClean="0"/>
              <a:t>‹nr.›</a:t>
            </a:fld>
            <a:endParaRPr lang="nl-BE"/>
          </a:p>
        </p:txBody>
      </p:sp>
      <p:sp>
        <p:nvSpPr>
          <p:cNvPr id="6" name="Rectangle 9">
            <a:extLst>
              <a:ext uri="{FF2B5EF4-FFF2-40B4-BE49-F238E27FC236}">
                <a16:creationId xmlns:a16="http://schemas.microsoft.com/office/drawing/2014/main" id="{6760747A-99ED-4743-B278-8AE1A3567010}"/>
              </a:ext>
            </a:extLst>
          </p:cNvPr>
          <p:cNvSpPr/>
          <p:nvPr userDrawn="1"/>
        </p:nvSpPr>
        <p:spPr>
          <a:xfrm>
            <a:off x="0" y="980772"/>
            <a:ext cx="838200" cy="75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1266675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F5BA5E0-A281-4DDD-957F-BA0D02B492F4}"/>
              </a:ext>
            </a:extLst>
          </p:cNvPr>
          <p:cNvSpPr>
            <a:spLocks noGrp="1"/>
          </p:cNvSpPr>
          <p:nvPr>
            <p:ph type="dt" sz="half" idx="10"/>
          </p:nvPr>
        </p:nvSpPr>
        <p:spPr/>
        <p:txBody>
          <a:bodyPr/>
          <a:lstStyle/>
          <a:p>
            <a:fld id="{5FB99114-A2A7-48CC-8086-5D0899E76BD1}" type="datetimeFigureOut">
              <a:rPr lang="nl-BE" smtClean="0"/>
              <a:t>25-9-2023</a:t>
            </a:fld>
            <a:endParaRPr lang="nl-BE"/>
          </a:p>
        </p:txBody>
      </p:sp>
      <p:sp>
        <p:nvSpPr>
          <p:cNvPr id="3" name="Tijdelijke aanduiding voor voettekst 2">
            <a:extLst>
              <a:ext uri="{FF2B5EF4-FFF2-40B4-BE49-F238E27FC236}">
                <a16:creationId xmlns:a16="http://schemas.microsoft.com/office/drawing/2014/main" id="{A042690D-4AA0-4030-AFA4-E035BBF8B347}"/>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CD6231B5-A192-44D7-8EE2-8C43F8E41758}"/>
              </a:ext>
            </a:extLst>
          </p:cNvPr>
          <p:cNvSpPr>
            <a:spLocks noGrp="1"/>
          </p:cNvSpPr>
          <p:nvPr>
            <p:ph type="sldNum" sz="quarter" idx="12"/>
          </p:nvPr>
        </p:nvSpPr>
        <p:spPr/>
        <p:txBody>
          <a:bodyPr/>
          <a:lstStyle/>
          <a:p>
            <a:fld id="{898CD218-7FAC-476D-822E-D694D8A598EF}" type="slidenum">
              <a:rPr lang="nl-BE" smtClean="0"/>
              <a:t>‹nr.›</a:t>
            </a:fld>
            <a:endParaRPr lang="nl-BE"/>
          </a:p>
        </p:txBody>
      </p:sp>
    </p:spTree>
    <p:extLst>
      <p:ext uri="{BB962C8B-B14F-4D97-AF65-F5344CB8AC3E}">
        <p14:creationId xmlns:p14="http://schemas.microsoft.com/office/powerpoint/2010/main" val="1032828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Leeg">
    <p:bg>
      <p:bgPr>
        <a:solidFill>
          <a:schemeClr val="accent1">
            <a:alpha val="10000"/>
          </a:schemeClr>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F5BA5E0-A281-4DDD-957F-BA0D02B492F4}"/>
              </a:ext>
            </a:extLst>
          </p:cNvPr>
          <p:cNvSpPr>
            <a:spLocks noGrp="1"/>
          </p:cNvSpPr>
          <p:nvPr>
            <p:ph type="dt" sz="half" idx="10"/>
          </p:nvPr>
        </p:nvSpPr>
        <p:spPr/>
        <p:txBody>
          <a:bodyPr/>
          <a:lstStyle/>
          <a:p>
            <a:fld id="{5FB99114-A2A7-48CC-8086-5D0899E76BD1}" type="datetimeFigureOut">
              <a:rPr lang="nl-BE" smtClean="0"/>
              <a:t>25-9-2023</a:t>
            </a:fld>
            <a:endParaRPr lang="nl-BE"/>
          </a:p>
        </p:txBody>
      </p:sp>
      <p:sp>
        <p:nvSpPr>
          <p:cNvPr id="3" name="Tijdelijke aanduiding voor voettekst 2">
            <a:extLst>
              <a:ext uri="{FF2B5EF4-FFF2-40B4-BE49-F238E27FC236}">
                <a16:creationId xmlns:a16="http://schemas.microsoft.com/office/drawing/2014/main" id="{A042690D-4AA0-4030-AFA4-E035BBF8B347}"/>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CD6231B5-A192-44D7-8EE2-8C43F8E41758}"/>
              </a:ext>
            </a:extLst>
          </p:cNvPr>
          <p:cNvSpPr>
            <a:spLocks noGrp="1"/>
          </p:cNvSpPr>
          <p:nvPr>
            <p:ph type="sldNum" sz="quarter" idx="12"/>
          </p:nvPr>
        </p:nvSpPr>
        <p:spPr/>
        <p:txBody>
          <a:bodyPr/>
          <a:lstStyle/>
          <a:p>
            <a:fld id="{898CD218-7FAC-476D-822E-D694D8A598EF}" type="slidenum">
              <a:rPr lang="nl-BE" smtClean="0"/>
              <a:t>‹nr.›</a:t>
            </a:fld>
            <a:endParaRPr lang="nl-BE"/>
          </a:p>
        </p:txBody>
      </p:sp>
    </p:spTree>
    <p:extLst>
      <p:ext uri="{BB962C8B-B14F-4D97-AF65-F5344CB8AC3E}">
        <p14:creationId xmlns:p14="http://schemas.microsoft.com/office/powerpoint/2010/main" val="435385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50026-C7FA-4997-81E4-C893A0348FC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162E634C-669C-4A6D-8452-54EF768C2A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75CFDFDA-7DB2-4788-85C4-42AB2D166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1317CEE-9C00-4F49-A1CD-D9D61A5D1060}"/>
              </a:ext>
            </a:extLst>
          </p:cNvPr>
          <p:cNvSpPr>
            <a:spLocks noGrp="1"/>
          </p:cNvSpPr>
          <p:nvPr>
            <p:ph type="dt" sz="half" idx="10"/>
          </p:nvPr>
        </p:nvSpPr>
        <p:spPr/>
        <p:txBody>
          <a:bodyPr/>
          <a:lstStyle/>
          <a:p>
            <a:fld id="{5FB99114-A2A7-48CC-8086-5D0899E76BD1}" type="datetimeFigureOut">
              <a:rPr lang="nl-BE" smtClean="0"/>
              <a:t>25-9-2023</a:t>
            </a:fld>
            <a:endParaRPr lang="nl-BE"/>
          </a:p>
        </p:txBody>
      </p:sp>
      <p:sp>
        <p:nvSpPr>
          <p:cNvPr id="6" name="Tijdelijke aanduiding voor voettekst 5">
            <a:extLst>
              <a:ext uri="{FF2B5EF4-FFF2-40B4-BE49-F238E27FC236}">
                <a16:creationId xmlns:a16="http://schemas.microsoft.com/office/drawing/2014/main" id="{47469DF7-1B2A-4A90-877E-F9ECDA22B4FE}"/>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23486F8-C8A4-47FF-A501-9AF0FF36296A}"/>
              </a:ext>
            </a:extLst>
          </p:cNvPr>
          <p:cNvSpPr>
            <a:spLocks noGrp="1"/>
          </p:cNvSpPr>
          <p:nvPr>
            <p:ph type="sldNum" sz="quarter" idx="12"/>
          </p:nvPr>
        </p:nvSpPr>
        <p:spPr/>
        <p:txBody>
          <a:bodyPr/>
          <a:lstStyle/>
          <a:p>
            <a:fld id="{898CD218-7FAC-476D-822E-D694D8A598EF}" type="slidenum">
              <a:rPr lang="nl-BE" smtClean="0"/>
              <a:t>‹nr.›</a:t>
            </a:fld>
            <a:endParaRPr lang="nl-BE"/>
          </a:p>
        </p:txBody>
      </p:sp>
    </p:spTree>
    <p:extLst>
      <p:ext uri="{BB962C8B-B14F-4D97-AF65-F5344CB8AC3E}">
        <p14:creationId xmlns:p14="http://schemas.microsoft.com/office/powerpoint/2010/main" val="447246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Inhoud met bijschrift">
    <p:bg>
      <p:bgPr>
        <a:solidFill>
          <a:schemeClr val="accent1">
            <a:alpha val="1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50026-C7FA-4997-81E4-C893A0348FC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162E634C-669C-4A6D-8452-54EF768C2A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75CFDFDA-7DB2-4788-85C4-42AB2D166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1317CEE-9C00-4F49-A1CD-D9D61A5D1060}"/>
              </a:ext>
            </a:extLst>
          </p:cNvPr>
          <p:cNvSpPr>
            <a:spLocks noGrp="1"/>
          </p:cNvSpPr>
          <p:nvPr>
            <p:ph type="dt" sz="half" idx="10"/>
          </p:nvPr>
        </p:nvSpPr>
        <p:spPr/>
        <p:txBody>
          <a:bodyPr/>
          <a:lstStyle/>
          <a:p>
            <a:fld id="{5FB99114-A2A7-48CC-8086-5D0899E76BD1}" type="datetimeFigureOut">
              <a:rPr lang="nl-BE" smtClean="0"/>
              <a:t>25-9-2023</a:t>
            </a:fld>
            <a:endParaRPr lang="nl-BE"/>
          </a:p>
        </p:txBody>
      </p:sp>
      <p:sp>
        <p:nvSpPr>
          <p:cNvPr id="6" name="Tijdelijke aanduiding voor voettekst 5">
            <a:extLst>
              <a:ext uri="{FF2B5EF4-FFF2-40B4-BE49-F238E27FC236}">
                <a16:creationId xmlns:a16="http://schemas.microsoft.com/office/drawing/2014/main" id="{47469DF7-1B2A-4A90-877E-F9ECDA22B4FE}"/>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23486F8-C8A4-47FF-A501-9AF0FF36296A}"/>
              </a:ext>
            </a:extLst>
          </p:cNvPr>
          <p:cNvSpPr>
            <a:spLocks noGrp="1"/>
          </p:cNvSpPr>
          <p:nvPr>
            <p:ph type="sldNum" sz="quarter" idx="12"/>
          </p:nvPr>
        </p:nvSpPr>
        <p:spPr/>
        <p:txBody>
          <a:bodyPr/>
          <a:lstStyle/>
          <a:p>
            <a:fld id="{898CD218-7FAC-476D-822E-D694D8A598EF}" type="slidenum">
              <a:rPr lang="nl-BE" smtClean="0"/>
              <a:t>‹nr.›</a:t>
            </a:fld>
            <a:endParaRPr lang="nl-BE"/>
          </a:p>
        </p:txBody>
      </p:sp>
    </p:spTree>
    <p:extLst>
      <p:ext uri="{BB962C8B-B14F-4D97-AF65-F5344CB8AC3E}">
        <p14:creationId xmlns:p14="http://schemas.microsoft.com/office/powerpoint/2010/main" val="4284023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E6B24-4373-425C-AE0B-B23D1D57684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90EAD311-AE50-4298-B654-0281AA89C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E2BC8EE8-DB37-4A6A-A50B-D053E25B4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F52F610-D2B2-4DC9-A264-DBB420C3F202}"/>
              </a:ext>
            </a:extLst>
          </p:cNvPr>
          <p:cNvSpPr>
            <a:spLocks noGrp="1"/>
          </p:cNvSpPr>
          <p:nvPr>
            <p:ph type="dt" sz="half" idx="10"/>
          </p:nvPr>
        </p:nvSpPr>
        <p:spPr/>
        <p:txBody>
          <a:bodyPr/>
          <a:lstStyle/>
          <a:p>
            <a:fld id="{5FB99114-A2A7-48CC-8086-5D0899E76BD1}" type="datetimeFigureOut">
              <a:rPr lang="nl-BE" smtClean="0"/>
              <a:t>25-9-2023</a:t>
            </a:fld>
            <a:endParaRPr lang="nl-BE"/>
          </a:p>
        </p:txBody>
      </p:sp>
      <p:sp>
        <p:nvSpPr>
          <p:cNvPr id="6" name="Tijdelijke aanduiding voor voettekst 5">
            <a:extLst>
              <a:ext uri="{FF2B5EF4-FFF2-40B4-BE49-F238E27FC236}">
                <a16:creationId xmlns:a16="http://schemas.microsoft.com/office/drawing/2014/main" id="{1D93B9C8-66E6-4BD7-AB0B-6C3EEB45C2B4}"/>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F6C6779-8B24-4D18-89C2-E4AE99A3C487}"/>
              </a:ext>
            </a:extLst>
          </p:cNvPr>
          <p:cNvSpPr>
            <a:spLocks noGrp="1"/>
          </p:cNvSpPr>
          <p:nvPr>
            <p:ph type="sldNum" sz="quarter" idx="12"/>
          </p:nvPr>
        </p:nvSpPr>
        <p:spPr/>
        <p:txBody>
          <a:bodyPr/>
          <a:lstStyle/>
          <a:p>
            <a:fld id="{898CD218-7FAC-476D-822E-D694D8A598EF}" type="slidenum">
              <a:rPr lang="nl-BE" smtClean="0"/>
              <a:t>‹nr.›</a:t>
            </a:fld>
            <a:endParaRPr lang="nl-BE"/>
          </a:p>
        </p:txBody>
      </p:sp>
    </p:spTree>
    <p:extLst>
      <p:ext uri="{BB962C8B-B14F-4D97-AF65-F5344CB8AC3E}">
        <p14:creationId xmlns:p14="http://schemas.microsoft.com/office/powerpoint/2010/main" val="2923912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Afbeelding met bijschrift">
    <p:bg>
      <p:bgPr>
        <a:solidFill>
          <a:schemeClr val="accent1">
            <a:alpha val="1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E6B24-4373-425C-AE0B-B23D1D57684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90EAD311-AE50-4298-B654-0281AA89C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E2BC8EE8-DB37-4A6A-A50B-D053E25B4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F52F610-D2B2-4DC9-A264-DBB420C3F202}"/>
              </a:ext>
            </a:extLst>
          </p:cNvPr>
          <p:cNvSpPr>
            <a:spLocks noGrp="1"/>
          </p:cNvSpPr>
          <p:nvPr>
            <p:ph type="dt" sz="half" idx="10"/>
          </p:nvPr>
        </p:nvSpPr>
        <p:spPr/>
        <p:txBody>
          <a:bodyPr/>
          <a:lstStyle/>
          <a:p>
            <a:fld id="{5FB99114-A2A7-48CC-8086-5D0899E76BD1}" type="datetimeFigureOut">
              <a:rPr lang="nl-BE" smtClean="0"/>
              <a:t>25-9-2023</a:t>
            </a:fld>
            <a:endParaRPr lang="nl-BE"/>
          </a:p>
        </p:txBody>
      </p:sp>
      <p:sp>
        <p:nvSpPr>
          <p:cNvPr id="6" name="Tijdelijke aanduiding voor voettekst 5">
            <a:extLst>
              <a:ext uri="{FF2B5EF4-FFF2-40B4-BE49-F238E27FC236}">
                <a16:creationId xmlns:a16="http://schemas.microsoft.com/office/drawing/2014/main" id="{1D93B9C8-66E6-4BD7-AB0B-6C3EEB45C2B4}"/>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F6C6779-8B24-4D18-89C2-E4AE99A3C487}"/>
              </a:ext>
            </a:extLst>
          </p:cNvPr>
          <p:cNvSpPr>
            <a:spLocks noGrp="1"/>
          </p:cNvSpPr>
          <p:nvPr>
            <p:ph type="sldNum" sz="quarter" idx="12"/>
          </p:nvPr>
        </p:nvSpPr>
        <p:spPr/>
        <p:txBody>
          <a:bodyPr/>
          <a:lstStyle/>
          <a:p>
            <a:fld id="{898CD218-7FAC-476D-822E-D694D8A598EF}" type="slidenum">
              <a:rPr lang="nl-BE" smtClean="0"/>
              <a:t>‹nr.›</a:t>
            </a:fld>
            <a:endParaRPr lang="nl-BE"/>
          </a:p>
        </p:txBody>
      </p:sp>
    </p:spTree>
    <p:extLst>
      <p:ext uri="{BB962C8B-B14F-4D97-AF65-F5344CB8AC3E}">
        <p14:creationId xmlns:p14="http://schemas.microsoft.com/office/powerpoint/2010/main" val="437364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F052A2-1805-4022-8FD6-D2141DE08659}"/>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88EEC619-D0AE-4F56-A4C4-6AC575CD4A4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956AAA0-BCD2-4BF0-8495-DD4323131EE3}"/>
              </a:ext>
            </a:extLst>
          </p:cNvPr>
          <p:cNvSpPr>
            <a:spLocks noGrp="1"/>
          </p:cNvSpPr>
          <p:nvPr>
            <p:ph type="dt" sz="half" idx="10"/>
          </p:nvPr>
        </p:nvSpPr>
        <p:spPr/>
        <p:txBody>
          <a:bodyPr/>
          <a:lstStyle/>
          <a:p>
            <a:fld id="{5FB99114-A2A7-48CC-8086-5D0899E76BD1}" type="datetimeFigureOut">
              <a:rPr lang="nl-BE" smtClean="0"/>
              <a:t>25-9-2023</a:t>
            </a:fld>
            <a:endParaRPr lang="nl-BE"/>
          </a:p>
        </p:txBody>
      </p:sp>
      <p:sp>
        <p:nvSpPr>
          <p:cNvPr id="5" name="Tijdelijke aanduiding voor voettekst 4">
            <a:extLst>
              <a:ext uri="{FF2B5EF4-FFF2-40B4-BE49-F238E27FC236}">
                <a16:creationId xmlns:a16="http://schemas.microsoft.com/office/drawing/2014/main" id="{FF6311F1-B484-4A08-8021-4EFAAA9E8E4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F407A6D-84B5-4249-BE47-45E46F1DB20C}"/>
              </a:ext>
            </a:extLst>
          </p:cNvPr>
          <p:cNvSpPr>
            <a:spLocks noGrp="1"/>
          </p:cNvSpPr>
          <p:nvPr>
            <p:ph type="sldNum" sz="quarter" idx="12"/>
          </p:nvPr>
        </p:nvSpPr>
        <p:spPr/>
        <p:txBody>
          <a:bodyPr/>
          <a:lstStyle/>
          <a:p>
            <a:fld id="{898CD218-7FAC-476D-822E-D694D8A598EF}" type="slidenum">
              <a:rPr lang="nl-BE" smtClean="0"/>
              <a:t>‹nr.›</a:t>
            </a:fld>
            <a:endParaRPr lang="nl-BE"/>
          </a:p>
        </p:txBody>
      </p:sp>
      <p:sp>
        <p:nvSpPr>
          <p:cNvPr id="7" name="Rectangle 9">
            <a:extLst>
              <a:ext uri="{FF2B5EF4-FFF2-40B4-BE49-F238E27FC236}">
                <a16:creationId xmlns:a16="http://schemas.microsoft.com/office/drawing/2014/main" id="{B6440097-1397-442F-84C2-3183077C248B}"/>
              </a:ext>
            </a:extLst>
          </p:cNvPr>
          <p:cNvSpPr/>
          <p:nvPr userDrawn="1"/>
        </p:nvSpPr>
        <p:spPr>
          <a:xfrm>
            <a:off x="0" y="980772"/>
            <a:ext cx="838200" cy="75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863492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dia">
    <p:bg>
      <p:bgPr>
        <a:solidFill>
          <a:schemeClr val="accent1">
            <a:alpha val="1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B1B90E-DF41-4130-81A4-B783C9DAC114}"/>
              </a:ext>
            </a:extLst>
          </p:cNvPr>
          <p:cNvSpPr>
            <a:spLocks noGrp="1"/>
          </p:cNvSpPr>
          <p:nvPr>
            <p:ph type="ctrTitle"/>
          </p:nvPr>
        </p:nvSpPr>
        <p:spPr>
          <a:xfrm>
            <a:off x="1524000" y="1122363"/>
            <a:ext cx="9144000" cy="2387600"/>
          </a:xfrm>
        </p:spPr>
        <p:txBody>
          <a:bodyPr anchor="b"/>
          <a:lstStyle>
            <a:lvl1pPr algn="ctr">
              <a:defRPr sz="6000" b="1">
                <a:solidFill>
                  <a:schemeClr val="accent1"/>
                </a:solidFill>
              </a:defRPr>
            </a:lvl1pPr>
          </a:lstStyle>
          <a:p>
            <a:r>
              <a:rPr lang="nl-NL" dirty="0"/>
              <a:t>Klik om stijl te bewerken</a:t>
            </a:r>
            <a:endParaRPr lang="nl-BE" dirty="0"/>
          </a:p>
        </p:txBody>
      </p:sp>
      <p:sp>
        <p:nvSpPr>
          <p:cNvPr id="3" name="Ondertitel 2">
            <a:extLst>
              <a:ext uri="{FF2B5EF4-FFF2-40B4-BE49-F238E27FC236}">
                <a16:creationId xmlns:a16="http://schemas.microsoft.com/office/drawing/2014/main" id="{905DFC1A-7892-4408-A46A-32BC0D036B63}"/>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
        <p:nvSpPr>
          <p:cNvPr id="4" name="Tijdelijke aanduiding voor datum 3">
            <a:extLst>
              <a:ext uri="{FF2B5EF4-FFF2-40B4-BE49-F238E27FC236}">
                <a16:creationId xmlns:a16="http://schemas.microsoft.com/office/drawing/2014/main" id="{ABCCE540-2B10-419B-91E6-6CDE4A11D976}"/>
              </a:ext>
            </a:extLst>
          </p:cNvPr>
          <p:cNvSpPr>
            <a:spLocks noGrp="1"/>
          </p:cNvSpPr>
          <p:nvPr>
            <p:ph type="dt" sz="half" idx="10"/>
          </p:nvPr>
        </p:nvSpPr>
        <p:spPr/>
        <p:txBody>
          <a:bodyPr/>
          <a:lstStyle/>
          <a:p>
            <a:fld id="{5FB99114-A2A7-48CC-8086-5D0899E76BD1}" type="datetimeFigureOut">
              <a:rPr lang="nl-BE" smtClean="0"/>
              <a:t>25-9-2023</a:t>
            </a:fld>
            <a:endParaRPr lang="nl-BE"/>
          </a:p>
        </p:txBody>
      </p:sp>
      <p:sp>
        <p:nvSpPr>
          <p:cNvPr id="5" name="Tijdelijke aanduiding voor voettekst 4">
            <a:extLst>
              <a:ext uri="{FF2B5EF4-FFF2-40B4-BE49-F238E27FC236}">
                <a16:creationId xmlns:a16="http://schemas.microsoft.com/office/drawing/2014/main" id="{FCFA81E7-CB15-49F3-8197-C6CB009AABB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A0B2FFE-60CC-416E-8C83-52733E42033E}"/>
              </a:ext>
            </a:extLst>
          </p:cNvPr>
          <p:cNvSpPr>
            <a:spLocks noGrp="1"/>
          </p:cNvSpPr>
          <p:nvPr>
            <p:ph type="sldNum" sz="quarter" idx="12"/>
          </p:nvPr>
        </p:nvSpPr>
        <p:spPr/>
        <p:txBody>
          <a:bodyPr/>
          <a:lstStyle/>
          <a:p>
            <a:fld id="{898CD218-7FAC-476D-822E-D694D8A598EF}" type="slidenum">
              <a:rPr lang="nl-BE" smtClean="0"/>
              <a:t>‹nr.›</a:t>
            </a:fld>
            <a:endParaRPr lang="nl-BE"/>
          </a:p>
        </p:txBody>
      </p:sp>
    </p:spTree>
    <p:extLst>
      <p:ext uri="{BB962C8B-B14F-4D97-AF65-F5344CB8AC3E}">
        <p14:creationId xmlns:p14="http://schemas.microsoft.com/office/powerpoint/2010/main" val="1607209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00C8CBA-1D9C-4821-BFE1-D8A548F7BE38}"/>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0482430C-1773-49DC-B92D-32D3761180B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2433E5C-B51B-4BFD-8C6B-D8858F9AA1F5}"/>
              </a:ext>
            </a:extLst>
          </p:cNvPr>
          <p:cNvSpPr>
            <a:spLocks noGrp="1"/>
          </p:cNvSpPr>
          <p:nvPr>
            <p:ph type="dt" sz="half" idx="10"/>
          </p:nvPr>
        </p:nvSpPr>
        <p:spPr/>
        <p:txBody>
          <a:bodyPr/>
          <a:lstStyle/>
          <a:p>
            <a:fld id="{5FB99114-A2A7-48CC-8086-5D0899E76BD1}" type="datetimeFigureOut">
              <a:rPr lang="nl-BE" smtClean="0"/>
              <a:t>25-9-2023</a:t>
            </a:fld>
            <a:endParaRPr lang="nl-BE"/>
          </a:p>
        </p:txBody>
      </p:sp>
      <p:sp>
        <p:nvSpPr>
          <p:cNvPr id="5" name="Tijdelijke aanduiding voor voettekst 4">
            <a:extLst>
              <a:ext uri="{FF2B5EF4-FFF2-40B4-BE49-F238E27FC236}">
                <a16:creationId xmlns:a16="http://schemas.microsoft.com/office/drawing/2014/main" id="{560D6538-C61B-46F5-964B-95546973C35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F77EB27B-6D1A-41BB-AD01-4D71AAFCEDF6}"/>
              </a:ext>
            </a:extLst>
          </p:cNvPr>
          <p:cNvSpPr>
            <a:spLocks noGrp="1"/>
          </p:cNvSpPr>
          <p:nvPr>
            <p:ph type="sldNum" sz="quarter" idx="12"/>
          </p:nvPr>
        </p:nvSpPr>
        <p:spPr/>
        <p:txBody>
          <a:bodyPr/>
          <a:lstStyle/>
          <a:p>
            <a:fld id="{898CD218-7FAC-476D-822E-D694D8A598EF}" type="slidenum">
              <a:rPr lang="nl-BE" smtClean="0"/>
              <a:t>‹nr.›</a:t>
            </a:fld>
            <a:endParaRPr lang="nl-BE"/>
          </a:p>
        </p:txBody>
      </p:sp>
    </p:spTree>
    <p:extLst>
      <p:ext uri="{BB962C8B-B14F-4D97-AF65-F5344CB8AC3E}">
        <p14:creationId xmlns:p14="http://schemas.microsoft.com/office/powerpoint/2010/main" val="3116175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E525C2-4983-48EA-8447-A59D25F420BB}"/>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506279AB-936A-4D14-BDF3-98DA46697657}"/>
              </a:ext>
            </a:extLst>
          </p:cNvPr>
          <p:cNvSpPr>
            <a:spLocks noGrp="1"/>
          </p:cNvSpPr>
          <p:nvPr>
            <p:ph type="dt" sz="half" idx="10"/>
          </p:nvPr>
        </p:nvSpPr>
        <p:spPr/>
        <p:txBody>
          <a:bodyPr/>
          <a:lstStyle/>
          <a:p>
            <a:fld id="{5FB99114-A2A7-48CC-8086-5D0899E76BD1}" type="datetimeFigureOut">
              <a:rPr lang="nl-BE" smtClean="0"/>
              <a:t>25-9-2023</a:t>
            </a:fld>
            <a:endParaRPr lang="nl-BE"/>
          </a:p>
        </p:txBody>
      </p:sp>
      <p:sp>
        <p:nvSpPr>
          <p:cNvPr id="4" name="Tijdelijke aanduiding voor voettekst 3">
            <a:extLst>
              <a:ext uri="{FF2B5EF4-FFF2-40B4-BE49-F238E27FC236}">
                <a16:creationId xmlns:a16="http://schemas.microsoft.com/office/drawing/2014/main" id="{D18AFFB3-F2BA-4FC8-A462-1CE1CC9F840E}"/>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8E9E3E02-5571-4DF8-A53B-B7850F50C976}"/>
              </a:ext>
            </a:extLst>
          </p:cNvPr>
          <p:cNvSpPr>
            <a:spLocks noGrp="1"/>
          </p:cNvSpPr>
          <p:nvPr>
            <p:ph type="sldNum" sz="quarter" idx="12"/>
          </p:nvPr>
        </p:nvSpPr>
        <p:spPr/>
        <p:txBody>
          <a:bodyPr/>
          <a:lstStyle/>
          <a:p>
            <a:fld id="{898CD218-7FAC-476D-822E-D694D8A598EF}" type="slidenum">
              <a:rPr lang="nl-BE" smtClean="0"/>
              <a:t>‹nr.›</a:t>
            </a:fld>
            <a:endParaRPr lang="nl-BE"/>
          </a:p>
        </p:txBody>
      </p:sp>
      <p:sp>
        <p:nvSpPr>
          <p:cNvPr id="6" name="Rectangle 9">
            <a:extLst>
              <a:ext uri="{FF2B5EF4-FFF2-40B4-BE49-F238E27FC236}">
                <a16:creationId xmlns:a16="http://schemas.microsoft.com/office/drawing/2014/main" id="{84E2D796-4C6B-4175-99F6-8EA837E6B3AD}"/>
              </a:ext>
            </a:extLst>
          </p:cNvPr>
          <p:cNvSpPr/>
          <p:nvPr userDrawn="1"/>
        </p:nvSpPr>
        <p:spPr>
          <a:xfrm>
            <a:off x="0" y="980772"/>
            <a:ext cx="838200" cy="75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3086171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Aangepaste indeling">
    <p:bg>
      <p:bgPr>
        <a:solidFill>
          <a:schemeClr val="accent1">
            <a:alpha val="1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E525C2-4983-48EA-8447-A59D25F420BB}"/>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506279AB-936A-4D14-BDF3-98DA46697657}"/>
              </a:ext>
            </a:extLst>
          </p:cNvPr>
          <p:cNvSpPr>
            <a:spLocks noGrp="1"/>
          </p:cNvSpPr>
          <p:nvPr>
            <p:ph type="dt" sz="half" idx="10"/>
          </p:nvPr>
        </p:nvSpPr>
        <p:spPr/>
        <p:txBody>
          <a:bodyPr/>
          <a:lstStyle/>
          <a:p>
            <a:fld id="{5FB99114-A2A7-48CC-8086-5D0899E76BD1}" type="datetimeFigureOut">
              <a:rPr lang="nl-BE" smtClean="0"/>
              <a:t>25-9-2023</a:t>
            </a:fld>
            <a:endParaRPr lang="nl-BE"/>
          </a:p>
        </p:txBody>
      </p:sp>
      <p:sp>
        <p:nvSpPr>
          <p:cNvPr id="4" name="Tijdelijke aanduiding voor voettekst 3">
            <a:extLst>
              <a:ext uri="{FF2B5EF4-FFF2-40B4-BE49-F238E27FC236}">
                <a16:creationId xmlns:a16="http://schemas.microsoft.com/office/drawing/2014/main" id="{D18AFFB3-F2BA-4FC8-A462-1CE1CC9F840E}"/>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8E9E3E02-5571-4DF8-A53B-B7850F50C976}"/>
              </a:ext>
            </a:extLst>
          </p:cNvPr>
          <p:cNvSpPr>
            <a:spLocks noGrp="1"/>
          </p:cNvSpPr>
          <p:nvPr>
            <p:ph type="sldNum" sz="quarter" idx="12"/>
          </p:nvPr>
        </p:nvSpPr>
        <p:spPr/>
        <p:txBody>
          <a:bodyPr/>
          <a:lstStyle/>
          <a:p>
            <a:fld id="{898CD218-7FAC-476D-822E-D694D8A598EF}" type="slidenum">
              <a:rPr lang="nl-BE" smtClean="0"/>
              <a:t>‹nr.›</a:t>
            </a:fld>
            <a:endParaRPr lang="nl-BE"/>
          </a:p>
        </p:txBody>
      </p:sp>
      <p:sp>
        <p:nvSpPr>
          <p:cNvPr id="6" name="Rectangle 9">
            <a:extLst>
              <a:ext uri="{FF2B5EF4-FFF2-40B4-BE49-F238E27FC236}">
                <a16:creationId xmlns:a16="http://schemas.microsoft.com/office/drawing/2014/main" id="{84E2D796-4C6B-4175-99F6-8EA837E6B3AD}"/>
              </a:ext>
            </a:extLst>
          </p:cNvPr>
          <p:cNvSpPr/>
          <p:nvPr userDrawn="1"/>
        </p:nvSpPr>
        <p:spPr>
          <a:xfrm>
            <a:off x="0" y="980772"/>
            <a:ext cx="838200" cy="75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1088359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950967" y="1536633"/>
            <a:ext cx="102900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chemeClr val="dk2"/>
              </a:buClr>
              <a:buSzPts val="1200"/>
              <a:buAutoNum type="arabicPeriod"/>
              <a:defRPr sz="1600"/>
            </a:lvl1pPr>
            <a:lvl2pPr marL="1219170" lvl="1" indent="-406390">
              <a:spcBef>
                <a:spcPts val="0"/>
              </a:spcBef>
              <a:spcAft>
                <a:spcPts val="0"/>
              </a:spcAft>
              <a:buClr>
                <a:srgbClr val="091179"/>
              </a:buClr>
              <a:buSzPts val="1200"/>
              <a:buFont typeface="Nunito"/>
              <a:buAutoNum type="alphaLcPeriod"/>
              <a:defRPr/>
            </a:lvl2pPr>
            <a:lvl3pPr marL="1828754" lvl="2" indent="-406390">
              <a:spcBef>
                <a:spcPts val="0"/>
              </a:spcBef>
              <a:spcAft>
                <a:spcPts val="0"/>
              </a:spcAft>
              <a:buClr>
                <a:srgbClr val="091179"/>
              </a:buClr>
              <a:buSzPts val="1200"/>
              <a:buFont typeface="Nunito"/>
              <a:buAutoNum type="romanLcPeriod"/>
              <a:defRPr/>
            </a:lvl3pPr>
            <a:lvl4pPr marL="2438339" lvl="3" indent="-406390">
              <a:spcBef>
                <a:spcPts val="0"/>
              </a:spcBef>
              <a:spcAft>
                <a:spcPts val="0"/>
              </a:spcAft>
              <a:buClr>
                <a:srgbClr val="091179"/>
              </a:buClr>
              <a:buSzPts val="1200"/>
              <a:buFont typeface="Nunito"/>
              <a:buAutoNum type="arabicPeriod"/>
              <a:defRPr/>
            </a:lvl4pPr>
            <a:lvl5pPr marL="3047924" lvl="4" indent="-406390">
              <a:spcBef>
                <a:spcPts val="0"/>
              </a:spcBef>
              <a:spcAft>
                <a:spcPts val="0"/>
              </a:spcAft>
              <a:buClr>
                <a:srgbClr val="091179"/>
              </a:buClr>
              <a:buSzPts val="1200"/>
              <a:buFont typeface="Nunito"/>
              <a:buAutoNum type="alphaLcPeriod"/>
              <a:defRPr/>
            </a:lvl5pPr>
            <a:lvl6pPr marL="3657509" lvl="5" indent="-406390">
              <a:spcBef>
                <a:spcPts val="0"/>
              </a:spcBef>
              <a:spcAft>
                <a:spcPts val="0"/>
              </a:spcAft>
              <a:buClr>
                <a:srgbClr val="091179"/>
              </a:buClr>
              <a:buSzPts val="1200"/>
              <a:buFont typeface="Nunito"/>
              <a:buAutoNum type="romanLcPeriod"/>
              <a:defRPr/>
            </a:lvl6pPr>
            <a:lvl7pPr marL="4267093" lvl="6" indent="-406390">
              <a:spcBef>
                <a:spcPts val="0"/>
              </a:spcBef>
              <a:spcAft>
                <a:spcPts val="0"/>
              </a:spcAft>
              <a:buClr>
                <a:srgbClr val="091179"/>
              </a:buClr>
              <a:buSzPts val="1200"/>
              <a:buFont typeface="Nunito"/>
              <a:buAutoNum type="arabicPeriod"/>
              <a:defRPr/>
            </a:lvl7pPr>
            <a:lvl8pPr marL="4876678" lvl="7" indent="-406390">
              <a:spcBef>
                <a:spcPts val="0"/>
              </a:spcBef>
              <a:spcAft>
                <a:spcPts val="0"/>
              </a:spcAft>
              <a:buClr>
                <a:srgbClr val="674EA7"/>
              </a:buClr>
              <a:buSzPts val="1200"/>
              <a:buFont typeface="Inconsolata"/>
              <a:buAutoNum type="alphaLcPeriod"/>
              <a:defRPr/>
            </a:lvl8pPr>
            <a:lvl9pPr marL="5486263" lvl="8" indent="-406390">
              <a:spcBef>
                <a:spcPts val="0"/>
              </a:spcBef>
              <a:spcAft>
                <a:spcPts val="0"/>
              </a:spcAft>
              <a:buClr>
                <a:srgbClr val="674EA7"/>
              </a:buClr>
              <a:buSzPts val="1200"/>
              <a:buFont typeface="Arial"/>
              <a:buAutoNum type="romanLcPeriod"/>
              <a:defRPr/>
            </a:lvl9pPr>
          </a:lstStyle>
          <a:p>
            <a:pPr lvl="0"/>
            <a:r>
              <a:rPr lang="en-US"/>
              <a:t>Click to edit Master text styles</a:t>
            </a:r>
          </a:p>
        </p:txBody>
      </p:sp>
      <p:sp>
        <p:nvSpPr>
          <p:cNvPr id="17" name="Google Shape;17;p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4" name="Rectangle 9">
            <a:extLst>
              <a:ext uri="{FF2B5EF4-FFF2-40B4-BE49-F238E27FC236}">
                <a16:creationId xmlns:a16="http://schemas.microsoft.com/office/drawing/2014/main" id="{79B0F008-DFCB-4DD4-A5A7-BD7F5D12218F}"/>
              </a:ext>
            </a:extLst>
          </p:cNvPr>
          <p:cNvSpPr/>
          <p:nvPr userDrawn="1"/>
        </p:nvSpPr>
        <p:spPr>
          <a:xfrm>
            <a:off x="0" y="980772"/>
            <a:ext cx="838200" cy="75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1900928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bg>
      <p:bgPr>
        <a:solidFill>
          <a:schemeClr val="accent1">
            <a:alpha val="10000"/>
          </a:schemeClr>
        </a:soli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950967" y="1536633"/>
            <a:ext cx="102900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chemeClr val="dk2"/>
              </a:buClr>
              <a:buSzPts val="1200"/>
              <a:buAutoNum type="arabicPeriod"/>
              <a:defRPr sz="1600"/>
            </a:lvl1pPr>
            <a:lvl2pPr marL="1219170" lvl="1" indent="-406390">
              <a:spcBef>
                <a:spcPts val="0"/>
              </a:spcBef>
              <a:spcAft>
                <a:spcPts val="0"/>
              </a:spcAft>
              <a:buClr>
                <a:srgbClr val="091179"/>
              </a:buClr>
              <a:buSzPts val="1200"/>
              <a:buFont typeface="Nunito"/>
              <a:buAutoNum type="alphaLcPeriod"/>
              <a:defRPr/>
            </a:lvl2pPr>
            <a:lvl3pPr marL="1828754" lvl="2" indent="-406390">
              <a:spcBef>
                <a:spcPts val="0"/>
              </a:spcBef>
              <a:spcAft>
                <a:spcPts val="0"/>
              </a:spcAft>
              <a:buClr>
                <a:srgbClr val="091179"/>
              </a:buClr>
              <a:buSzPts val="1200"/>
              <a:buFont typeface="Nunito"/>
              <a:buAutoNum type="romanLcPeriod"/>
              <a:defRPr/>
            </a:lvl3pPr>
            <a:lvl4pPr marL="2438339" lvl="3" indent="-406390">
              <a:spcBef>
                <a:spcPts val="0"/>
              </a:spcBef>
              <a:spcAft>
                <a:spcPts val="0"/>
              </a:spcAft>
              <a:buClr>
                <a:srgbClr val="091179"/>
              </a:buClr>
              <a:buSzPts val="1200"/>
              <a:buFont typeface="Nunito"/>
              <a:buAutoNum type="arabicPeriod"/>
              <a:defRPr/>
            </a:lvl4pPr>
            <a:lvl5pPr marL="3047924" lvl="4" indent="-406390">
              <a:spcBef>
                <a:spcPts val="0"/>
              </a:spcBef>
              <a:spcAft>
                <a:spcPts val="0"/>
              </a:spcAft>
              <a:buClr>
                <a:srgbClr val="091179"/>
              </a:buClr>
              <a:buSzPts val="1200"/>
              <a:buFont typeface="Nunito"/>
              <a:buAutoNum type="alphaLcPeriod"/>
              <a:defRPr/>
            </a:lvl5pPr>
            <a:lvl6pPr marL="3657509" lvl="5" indent="-406390">
              <a:spcBef>
                <a:spcPts val="0"/>
              </a:spcBef>
              <a:spcAft>
                <a:spcPts val="0"/>
              </a:spcAft>
              <a:buClr>
                <a:srgbClr val="091179"/>
              </a:buClr>
              <a:buSzPts val="1200"/>
              <a:buFont typeface="Nunito"/>
              <a:buAutoNum type="romanLcPeriod"/>
              <a:defRPr/>
            </a:lvl6pPr>
            <a:lvl7pPr marL="4267093" lvl="6" indent="-406390">
              <a:spcBef>
                <a:spcPts val="0"/>
              </a:spcBef>
              <a:spcAft>
                <a:spcPts val="0"/>
              </a:spcAft>
              <a:buClr>
                <a:srgbClr val="091179"/>
              </a:buClr>
              <a:buSzPts val="1200"/>
              <a:buFont typeface="Nunito"/>
              <a:buAutoNum type="arabicPeriod"/>
              <a:defRPr/>
            </a:lvl7pPr>
            <a:lvl8pPr marL="4876678" lvl="7" indent="-406390">
              <a:spcBef>
                <a:spcPts val="0"/>
              </a:spcBef>
              <a:spcAft>
                <a:spcPts val="0"/>
              </a:spcAft>
              <a:buClr>
                <a:srgbClr val="674EA7"/>
              </a:buClr>
              <a:buSzPts val="1200"/>
              <a:buFont typeface="Inconsolata"/>
              <a:buAutoNum type="alphaLcPeriod"/>
              <a:defRPr/>
            </a:lvl8pPr>
            <a:lvl9pPr marL="5486263" lvl="8" indent="-406390">
              <a:spcBef>
                <a:spcPts val="0"/>
              </a:spcBef>
              <a:spcAft>
                <a:spcPts val="0"/>
              </a:spcAft>
              <a:buClr>
                <a:srgbClr val="674EA7"/>
              </a:buClr>
              <a:buSzPts val="1200"/>
              <a:buFont typeface="Arial"/>
              <a:buAutoNum type="romanLcPeriod"/>
              <a:defRPr/>
            </a:lvl9pPr>
          </a:lstStyle>
          <a:p>
            <a:pPr lvl="0"/>
            <a:r>
              <a:rPr lang="en-US"/>
              <a:t>Click to edit Master text styles</a:t>
            </a:r>
          </a:p>
        </p:txBody>
      </p:sp>
      <p:sp>
        <p:nvSpPr>
          <p:cNvPr id="17" name="Google Shape;17;p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4" name="Rectangle 9">
            <a:extLst>
              <a:ext uri="{FF2B5EF4-FFF2-40B4-BE49-F238E27FC236}">
                <a16:creationId xmlns:a16="http://schemas.microsoft.com/office/drawing/2014/main" id="{79B0F008-DFCB-4DD4-A5A7-BD7F5D12218F}"/>
              </a:ext>
            </a:extLst>
          </p:cNvPr>
          <p:cNvSpPr/>
          <p:nvPr userDrawn="1"/>
        </p:nvSpPr>
        <p:spPr>
          <a:xfrm>
            <a:off x="0" y="980772"/>
            <a:ext cx="838200" cy="75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802999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D69AD-35BE-4F20-93D5-CE11D4964D5F}"/>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FF5C42E-4A99-4AFE-983E-DAECC8D252D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E348E66-BAEC-4959-B3A3-983D5BC2B9DB}"/>
              </a:ext>
            </a:extLst>
          </p:cNvPr>
          <p:cNvSpPr>
            <a:spLocks noGrp="1"/>
          </p:cNvSpPr>
          <p:nvPr>
            <p:ph type="dt" sz="half" idx="10"/>
          </p:nvPr>
        </p:nvSpPr>
        <p:spPr/>
        <p:txBody>
          <a:bodyPr/>
          <a:lstStyle/>
          <a:p>
            <a:fld id="{5FB99114-A2A7-48CC-8086-5D0899E76BD1}" type="datetimeFigureOut">
              <a:rPr lang="nl-BE" smtClean="0"/>
              <a:t>25-9-2023</a:t>
            </a:fld>
            <a:endParaRPr lang="nl-BE"/>
          </a:p>
        </p:txBody>
      </p:sp>
      <p:sp>
        <p:nvSpPr>
          <p:cNvPr id="5" name="Tijdelijke aanduiding voor voettekst 4">
            <a:extLst>
              <a:ext uri="{FF2B5EF4-FFF2-40B4-BE49-F238E27FC236}">
                <a16:creationId xmlns:a16="http://schemas.microsoft.com/office/drawing/2014/main" id="{CA540A07-E4B3-49D7-AF1A-B4C15364F31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15B2070-4326-4281-A113-D8D4451DED6F}"/>
              </a:ext>
            </a:extLst>
          </p:cNvPr>
          <p:cNvSpPr>
            <a:spLocks noGrp="1"/>
          </p:cNvSpPr>
          <p:nvPr>
            <p:ph type="sldNum" sz="quarter" idx="12"/>
          </p:nvPr>
        </p:nvSpPr>
        <p:spPr/>
        <p:txBody>
          <a:bodyPr/>
          <a:lstStyle/>
          <a:p>
            <a:fld id="{898CD218-7FAC-476D-822E-D694D8A598EF}" type="slidenum">
              <a:rPr lang="nl-BE" smtClean="0"/>
              <a:t>‹nr.›</a:t>
            </a:fld>
            <a:endParaRPr lang="nl-BE"/>
          </a:p>
        </p:txBody>
      </p:sp>
      <p:sp>
        <p:nvSpPr>
          <p:cNvPr id="7" name="Rectangle 9">
            <a:extLst>
              <a:ext uri="{FF2B5EF4-FFF2-40B4-BE49-F238E27FC236}">
                <a16:creationId xmlns:a16="http://schemas.microsoft.com/office/drawing/2014/main" id="{0304B6BC-06E8-4956-A17E-E4679854F995}"/>
              </a:ext>
            </a:extLst>
          </p:cNvPr>
          <p:cNvSpPr/>
          <p:nvPr userDrawn="1"/>
        </p:nvSpPr>
        <p:spPr>
          <a:xfrm>
            <a:off x="0" y="980772"/>
            <a:ext cx="838200" cy="75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333652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bg>
      <p:bgPr>
        <a:solidFill>
          <a:schemeClr val="accent1">
            <a:alpha val="1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D69AD-35BE-4F20-93D5-CE11D4964D5F}"/>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FF5C42E-4A99-4AFE-983E-DAECC8D252D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E348E66-BAEC-4959-B3A3-983D5BC2B9DB}"/>
              </a:ext>
            </a:extLst>
          </p:cNvPr>
          <p:cNvSpPr>
            <a:spLocks noGrp="1"/>
          </p:cNvSpPr>
          <p:nvPr>
            <p:ph type="dt" sz="half" idx="10"/>
          </p:nvPr>
        </p:nvSpPr>
        <p:spPr/>
        <p:txBody>
          <a:bodyPr/>
          <a:lstStyle/>
          <a:p>
            <a:fld id="{5FB99114-A2A7-48CC-8086-5D0899E76BD1}" type="datetimeFigureOut">
              <a:rPr lang="nl-BE" smtClean="0"/>
              <a:t>25-9-2023</a:t>
            </a:fld>
            <a:endParaRPr lang="nl-BE"/>
          </a:p>
        </p:txBody>
      </p:sp>
      <p:sp>
        <p:nvSpPr>
          <p:cNvPr id="5" name="Tijdelijke aanduiding voor voettekst 4">
            <a:extLst>
              <a:ext uri="{FF2B5EF4-FFF2-40B4-BE49-F238E27FC236}">
                <a16:creationId xmlns:a16="http://schemas.microsoft.com/office/drawing/2014/main" id="{CA540A07-E4B3-49D7-AF1A-B4C15364F31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15B2070-4326-4281-A113-D8D4451DED6F}"/>
              </a:ext>
            </a:extLst>
          </p:cNvPr>
          <p:cNvSpPr>
            <a:spLocks noGrp="1"/>
          </p:cNvSpPr>
          <p:nvPr>
            <p:ph type="sldNum" sz="quarter" idx="12"/>
          </p:nvPr>
        </p:nvSpPr>
        <p:spPr/>
        <p:txBody>
          <a:bodyPr/>
          <a:lstStyle/>
          <a:p>
            <a:fld id="{898CD218-7FAC-476D-822E-D694D8A598EF}" type="slidenum">
              <a:rPr lang="nl-BE" smtClean="0"/>
              <a:t>‹nr.›</a:t>
            </a:fld>
            <a:endParaRPr lang="nl-BE"/>
          </a:p>
        </p:txBody>
      </p:sp>
      <p:sp>
        <p:nvSpPr>
          <p:cNvPr id="7" name="Rectangle 9">
            <a:extLst>
              <a:ext uri="{FF2B5EF4-FFF2-40B4-BE49-F238E27FC236}">
                <a16:creationId xmlns:a16="http://schemas.microsoft.com/office/drawing/2014/main" id="{0304B6BC-06E8-4956-A17E-E4679854F995}"/>
              </a:ext>
            </a:extLst>
          </p:cNvPr>
          <p:cNvSpPr/>
          <p:nvPr userDrawn="1"/>
        </p:nvSpPr>
        <p:spPr>
          <a:xfrm>
            <a:off x="0" y="980772"/>
            <a:ext cx="838200" cy="75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56169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411FED-9E28-4C75-839F-C5C4D198BF3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80FE1CA-EDFC-4251-BB93-12212C2C53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0159877-5E1D-42AA-B405-A1E11EE17529}"/>
              </a:ext>
            </a:extLst>
          </p:cNvPr>
          <p:cNvSpPr>
            <a:spLocks noGrp="1"/>
          </p:cNvSpPr>
          <p:nvPr>
            <p:ph type="dt" sz="half" idx="10"/>
          </p:nvPr>
        </p:nvSpPr>
        <p:spPr/>
        <p:txBody>
          <a:bodyPr/>
          <a:lstStyle/>
          <a:p>
            <a:fld id="{5FB99114-A2A7-48CC-8086-5D0899E76BD1}" type="datetimeFigureOut">
              <a:rPr lang="nl-BE" smtClean="0"/>
              <a:t>25-9-2023</a:t>
            </a:fld>
            <a:endParaRPr lang="nl-BE"/>
          </a:p>
        </p:txBody>
      </p:sp>
      <p:sp>
        <p:nvSpPr>
          <p:cNvPr id="5" name="Tijdelijke aanduiding voor voettekst 4">
            <a:extLst>
              <a:ext uri="{FF2B5EF4-FFF2-40B4-BE49-F238E27FC236}">
                <a16:creationId xmlns:a16="http://schemas.microsoft.com/office/drawing/2014/main" id="{38ABB9DA-CCCB-43CF-A384-9E38EC9ACE3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E22C014-58B6-4432-8374-F26B4019FC75}"/>
              </a:ext>
            </a:extLst>
          </p:cNvPr>
          <p:cNvSpPr>
            <a:spLocks noGrp="1"/>
          </p:cNvSpPr>
          <p:nvPr>
            <p:ph type="sldNum" sz="quarter" idx="12"/>
          </p:nvPr>
        </p:nvSpPr>
        <p:spPr/>
        <p:txBody>
          <a:bodyPr/>
          <a:lstStyle/>
          <a:p>
            <a:fld id="{898CD218-7FAC-476D-822E-D694D8A598EF}" type="slidenum">
              <a:rPr lang="nl-BE" smtClean="0"/>
              <a:t>‹nr.›</a:t>
            </a:fld>
            <a:endParaRPr lang="nl-BE"/>
          </a:p>
        </p:txBody>
      </p:sp>
    </p:spTree>
    <p:extLst>
      <p:ext uri="{BB962C8B-B14F-4D97-AF65-F5344CB8AC3E}">
        <p14:creationId xmlns:p14="http://schemas.microsoft.com/office/powerpoint/2010/main" val="237235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ekop">
    <p:bg>
      <p:bgPr>
        <a:solidFill>
          <a:schemeClr val="accent1">
            <a:alpha val="1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411FED-9E28-4C75-839F-C5C4D198BF3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80FE1CA-EDFC-4251-BB93-12212C2C53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0159877-5E1D-42AA-B405-A1E11EE17529}"/>
              </a:ext>
            </a:extLst>
          </p:cNvPr>
          <p:cNvSpPr>
            <a:spLocks noGrp="1"/>
          </p:cNvSpPr>
          <p:nvPr>
            <p:ph type="dt" sz="half" idx="10"/>
          </p:nvPr>
        </p:nvSpPr>
        <p:spPr/>
        <p:txBody>
          <a:bodyPr/>
          <a:lstStyle/>
          <a:p>
            <a:fld id="{5FB99114-A2A7-48CC-8086-5D0899E76BD1}" type="datetimeFigureOut">
              <a:rPr lang="nl-BE" smtClean="0"/>
              <a:t>25-9-2023</a:t>
            </a:fld>
            <a:endParaRPr lang="nl-BE"/>
          </a:p>
        </p:txBody>
      </p:sp>
      <p:sp>
        <p:nvSpPr>
          <p:cNvPr id="5" name="Tijdelijke aanduiding voor voettekst 4">
            <a:extLst>
              <a:ext uri="{FF2B5EF4-FFF2-40B4-BE49-F238E27FC236}">
                <a16:creationId xmlns:a16="http://schemas.microsoft.com/office/drawing/2014/main" id="{38ABB9DA-CCCB-43CF-A384-9E38EC9ACE3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E22C014-58B6-4432-8374-F26B4019FC75}"/>
              </a:ext>
            </a:extLst>
          </p:cNvPr>
          <p:cNvSpPr>
            <a:spLocks noGrp="1"/>
          </p:cNvSpPr>
          <p:nvPr>
            <p:ph type="sldNum" sz="quarter" idx="12"/>
          </p:nvPr>
        </p:nvSpPr>
        <p:spPr/>
        <p:txBody>
          <a:bodyPr/>
          <a:lstStyle/>
          <a:p>
            <a:fld id="{898CD218-7FAC-476D-822E-D694D8A598EF}" type="slidenum">
              <a:rPr lang="nl-BE" smtClean="0"/>
              <a:t>‹nr.›</a:t>
            </a:fld>
            <a:endParaRPr lang="nl-BE"/>
          </a:p>
        </p:txBody>
      </p:sp>
    </p:spTree>
    <p:extLst>
      <p:ext uri="{BB962C8B-B14F-4D97-AF65-F5344CB8AC3E}">
        <p14:creationId xmlns:p14="http://schemas.microsoft.com/office/powerpoint/2010/main" val="2761448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4FF7D9-1A91-4AB2-B617-3DDE1CB72DD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C082934-1347-4003-B52C-6629A1C12B8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3472007F-0560-4409-9928-A38B419E1BC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E036A38E-339B-45DB-9ADF-C86C5E10B1C8}"/>
              </a:ext>
            </a:extLst>
          </p:cNvPr>
          <p:cNvSpPr>
            <a:spLocks noGrp="1"/>
          </p:cNvSpPr>
          <p:nvPr>
            <p:ph type="dt" sz="half" idx="10"/>
          </p:nvPr>
        </p:nvSpPr>
        <p:spPr/>
        <p:txBody>
          <a:bodyPr/>
          <a:lstStyle/>
          <a:p>
            <a:fld id="{5FB99114-A2A7-48CC-8086-5D0899E76BD1}" type="datetimeFigureOut">
              <a:rPr lang="nl-BE" smtClean="0"/>
              <a:t>25-9-2023</a:t>
            </a:fld>
            <a:endParaRPr lang="nl-BE"/>
          </a:p>
        </p:txBody>
      </p:sp>
      <p:sp>
        <p:nvSpPr>
          <p:cNvPr id="6" name="Tijdelijke aanduiding voor voettekst 5">
            <a:extLst>
              <a:ext uri="{FF2B5EF4-FFF2-40B4-BE49-F238E27FC236}">
                <a16:creationId xmlns:a16="http://schemas.microsoft.com/office/drawing/2014/main" id="{BD28DF48-2EB1-40EA-935B-6B490E1E57F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FA462FB-05EF-40E4-A8E5-8B5EDABC958B}"/>
              </a:ext>
            </a:extLst>
          </p:cNvPr>
          <p:cNvSpPr>
            <a:spLocks noGrp="1"/>
          </p:cNvSpPr>
          <p:nvPr>
            <p:ph type="sldNum" sz="quarter" idx="12"/>
          </p:nvPr>
        </p:nvSpPr>
        <p:spPr/>
        <p:txBody>
          <a:bodyPr/>
          <a:lstStyle/>
          <a:p>
            <a:fld id="{898CD218-7FAC-476D-822E-D694D8A598EF}" type="slidenum">
              <a:rPr lang="nl-BE" smtClean="0"/>
              <a:t>‹nr.›</a:t>
            </a:fld>
            <a:endParaRPr lang="nl-BE"/>
          </a:p>
        </p:txBody>
      </p:sp>
      <p:sp>
        <p:nvSpPr>
          <p:cNvPr id="8" name="Rectangle 9">
            <a:extLst>
              <a:ext uri="{FF2B5EF4-FFF2-40B4-BE49-F238E27FC236}">
                <a16:creationId xmlns:a16="http://schemas.microsoft.com/office/drawing/2014/main" id="{0B406ED7-5DD6-484C-B2C4-41F25799A0CA}"/>
              </a:ext>
            </a:extLst>
          </p:cNvPr>
          <p:cNvSpPr/>
          <p:nvPr userDrawn="1"/>
        </p:nvSpPr>
        <p:spPr>
          <a:xfrm>
            <a:off x="0" y="980772"/>
            <a:ext cx="838200" cy="75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243984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Inhoud van twee">
    <p:bg>
      <p:bgPr>
        <a:solidFill>
          <a:schemeClr val="accent1">
            <a:alpha val="1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4FF7D9-1A91-4AB2-B617-3DDE1CB72DD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C082934-1347-4003-B52C-6629A1C12B8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3472007F-0560-4409-9928-A38B419E1BC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E036A38E-339B-45DB-9ADF-C86C5E10B1C8}"/>
              </a:ext>
            </a:extLst>
          </p:cNvPr>
          <p:cNvSpPr>
            <a:spLocks noGrp="1"/>
          </p:cNvSpPr>
          <p:nvPr>
            <p:ph type="dt" sz="half" idx="10"/>
          </p:nvPr>
        </p:nvSpPr>
        <p:spPr/>
        <p:txBody>
          <a:bodyPr/>
          <a:lstStyle/>
          <a:p>
            <a:fld id="{5FB99114-A2A7-48CC-8086-5D0899E76BD1}" type="datetimeFigureOut">
              <a:rPr lang="nl-BE" smtClean="0"/>
              <a:t>25-9-2023</a:t>
            </a:fld>
            <a:endParaRPr lang="nl-BE"/>
          </a:p>
        </p:txBody>
      </p:sp>
      <p:sp>
        <p:nvSpPr>
          <p:cNvPr id="6" name="Tijdelijke aanduiding voor voettekst 5">
            <a:extLst>
              <a:ext uri="{FF2B5EF4-FFF2-40B4-BE49-F238E27FC236}">
                <a16:creationId xmlns:a16="http://schemas.microsoft.com/office/drawing/2014/main" id="{BD28DF48-2EB1-40EA-935B-6B490E1E57F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FA462FB-05EF-40E4-A8E5-8B5EDABC958B}"/>
              </a:ext>
            </a:extLst>
          </p:cNvPr>
          <p:cNvSpPr>
            <a:spLocks noGrp="1"/>
          </p:cNvSpPr>
          <p:nvPr>
            <p:ph type="sldNum" sz="quarter" idx="12"/>
          </p:nvPr>
        </p:nvSpPr>
        <p:spPr/>
        <p:txBody>
          <a:bodyPr/>
          <a:lstStyle/>
          <a:p>
            <a:fld id="{898CD218-7FAC-476D-822E-D694D8A598EF}" type="slidenum">
              <a:rPr lang="nl-BE" smtClean="0"/>
              <a:t>‹nr.›</a:t>
            </a:fld>
            <a:endParaRPr lang="nl-BE"/>
          </a:p>
        </p:txBody>
      </p:sp>
      <p:sp>
        <p:nvSpPr>
          <p:cNvPr id="8" name="Rectangle 9">
            <a:extLst>
              <a:ext uri="{FF2B5EF4-FFF2-40B4-BE49-F238E27FC236}">
                <a16:creationId xmlns:a16="http://schemas.microsoft.com/office/drawing/2014/main" id="{0B406ED7-5DD6-484C-B2C4-41F25799A0CA}"/>
              </a:ext>
            </a:extLst>
          </p:cNvPr>
          <p:cNvSpPr/>
          <p:nvPr userDrawn="1"/>
        </p:nvSpPr>
        <p:spPr>
          <a:xfrm>
            <a:off x="0" y="980772"/>
            <a:ext cx="838200" cy="75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47438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4777C2-4441-4ADC-9975-1B48316778EF}"/>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1B8EEF6-7982-4304-8F47-0FDDBF2988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9174B78-AFBE-4908-972D-F0CB9031A98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BB8083F0-C7B3-4780-BE4E-16D5F1F4CC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D28DEA1-7AB9-452B-8BEC-CD9EAD484A4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1798F548-0171-40B8-844C-81B0E7D88A51}"/>
              </a:ext>
            </a:extLst>
          </p:cNvPr>
          <p:cNvSpPr>
            <a:spLocks noGrp="1"/>
          </p:cNvSpPr>
          <p:nvPr>
            <p:ph type="dt" sz="half" idx="10"/>
          </p:nvPr>
        </p:nvSpPr>
        <p:spPr/>
        <p:txBody>
          <a:bodyPr/>
          <a:lstStyle/>
          <a:p>
            <a:fld id="{5FB99114-A2A7-48CC-8086-5D0899E76BD1}" type="datetimeFigureOut">
              <a:rPr lang="nl-BE" smtClean="0"/>
              <a:t>25-9-2023</a:t>
            </a:fld>
            <a:endParaRPr lang="nl-BE"/>
          </a:p>
        </p:txBody>
      </p:sp>
      <p:sp>
        <p:nvSpPr>
          <p:cNvPr id="8" name="Tijdelijke aanduiding voor voettekst 7">
            <a:extLst>
              <a:ext uri="{FF2B5EF4-FFF2-40B4-BE49-F238E27FC236}">
                <a16:creationId xmlns:a16="http://schemas.microsoft.com/office/drawing/2014/main" id="{446ED472-0089-4C2F-B959-B33CEC0B2217}"/>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B358FD22-6CE5-43BF-B7BE-2A3D715947DE}"/>
              </a:ext>
            </a:extLst>
          </p:cNvPr>
          <p:cNvSpPr>
            <a:spLocks noGrp="1"/>
          </p:cNvSpPr>
          <p:nvPr>
            <p:ph type="sldNum" sz="quarter" idx="12"/>
          </p:nvPr>
        </p:nvSpPr>
        <p:spPr/>
        <p:txBody>
          <a:bodyPr/>
          <a:lstStyle/>
          <a:p>
            <a:fld id="{898CD218-7FAC-476D-822E-D694D8A598EF}" type="slidenum">
              <a:rPr lang="nl-BE" smtClean="0"/>
              <a:t>‹nr.›</a:t>
            </a:fld>
            <a:endParaRPr lang="nl-BE"/>
          </a:p>
        </p:txBody>
      </p:sp>
      <p:sp>
        <p:nvSpPr>
          <p:cNvPr id="10" name="Rectangle 9">
            <a:extLst>
              <a:ext uri="{FF2B5EF4-FFF2-40B4-BE49-F238E27FC236}">
                <a16:creationId xmlns:a16="http://schemas.microsoft.com/office/drawing/2014/main" id="{A61C4A03-7C70-42BB-8F16-D5EC47C8EDF6}"/>
              </a:ext>
            </a:extLst>
          </p:cNvPr>
          <p:cNvSpPr/>
          <p:nvPr userDrawn="1"/>
        </p:nvSpPr>
        <p:spPr>
          <a:xfrm>
            <a:off x="0" y="980772"/>
            <a:ext cx="838200" cy="75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376343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BFF751C-035E-477D-9758-3B0F820BF6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645EB6CE-213D-4F7A-9200-4E22A71FC0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AC2EB4A-09BF-4DC8-BD45-98622A4A6A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99114-A2A7-48CC-8086-5D0899E76BD1}" type="datetimeFigureOut">
              <a:rPr lang="nl-BE" smtClean="0"/>
              <a:t>25-9-2023</a:t>
            </a:fld>
            <a:endParaRPr lang="nl-BE"/>
          </a:p>
        </p:txBody>
      </p:sp>
      <p:sp>
        <p:nvSpPr>
          <p:cNvPr id="5" name="Tijdelijke aanduiding voor voettekst 4">
            <a:extLst>
              <a:ext uri="{FF2B5EF4-FFF2-40B4-BE49-F238E27FC236}">
                <a16:creationId xmlns:a16="http://schemas.microsoft.com/office/drawing/2014/main" id="{AD65F601-1428-4404-9541-0F05080F7F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93EF4709-0C91-4FDF-B4CB-5F96A5A709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CD218-7FAC-476D-822E-D694D8A598EF}" type="slidenum">
              <a:rPr lang="nl-BE" smtClean="0"/>
              <a:t>‹nr.›</a:t>
            </a:fld>
            <a:endParaRPr lang="nl-BE"/>
          </a:p>
        </p:txBody>
      </p:sp>
    </p:spTree>
    <p:extLst>
      <p:ext uri="{BB962C8B-B14F-4D97-AF65-F5344CB8AC3E}">
        <p14:creationId xmlns:p14="http://schemas.microsoft.com/office/powerpoint/2010/main" val="4092168112"/>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5" r:id="rId4"/>
    <p:sldLayoutId id="2147483651" r:id="rId5"/>
    <p:sldLayoutId id="2147483664" r:id="rId6"/>
    <p:sldLayoutId id="2147483652" r:id="rId7"/>
    <p:sldLayoutId id="2147483667" r:id="rId8"/>
    <p:sldLayoutId id="2147483653" r:id="rId9"/>
    <p:sldLayoutId id="2147483668" r:id="rId10"/>
    <p:sldLayoutId id="2147483654" r:id="rId11"/>
    <p:sldLayoutId id="2147483662" r:id="rId12"/>
    <p:sldLayoutId id="2147483655" r:id="rId13"/>
    <p:sldLayoutId id="2147483663" r:id="rId14"/>
    <p:sldLayoutId id="2147483656" r:id="rId15"/>
    <p:sldLayoutId id="2147483669" r:id="rId16"/>
    <p:sldLayoutId id="2147483657" r:id="rId17"/>
    <p:sldLayoutId id="2147483670" r:id="rId18"/>
    <p:sldLayoutId id="2147483658" r:id="rId19"/>
    <p:sldLayoutId id="2147483659" r:id="rId20"/>
    <p:sldLayoutId id="2147483660" r:id="rId21"/>
    <p:sldLayoutId id="2147483671" r:id="rId22"/>
    <p:sldLayoutId id="2147483661" r:id="rId23"/>
    <p:sldLayoutId id="2147483672" r:id="rId24"/>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comments" Target="../comments/comment1.xml"/><Relationship Id="rId4" Type="http://schemas.openxmlformats.org/officeDocument/2006/relationships/diagramLayout" Target="../diagrams/layout1.xml"/><Relationship Id="rId9"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3" Type="http://schemas.openxmlformats.org/officeDocument/2006/relationships/image" Target="../media/image75.png"/><Relationship Id="rId18" Type="http://schemas.openxmlformats.org/officeDocument/2006/relationships/image" Target="../media/image80.png"/><Relationship Id="rId26" Type="http://schemas.openxmlformats.org/officeDocument/2006/relationships/image" Target="../media/image88.png"/><Relationship Id="rId39" Type="http://schemas.openxmlformats.org/officeDocument/2006/relationships/image" Target="../media/image101.png"/><Relationship Id="rId21" Type="http://schemas.openxmlformats.org/officeDocument/2006/relationships/image" Target="../media/image83.png"/><Relationship Id="rId34" Type="http://schemas.openxmlformats.org/officeDocument/2006/relationships/image" Target="../media/image96.png"/><Relationship Id="rId42" Type="http://schemas.openxmlformats.org/officeDocument/2006/relationships/image" Target="../media/image104.jpeg"/><Relationship Id="rId47" Type="http://schemas.openxmlformats.org/officeDocument/2006/relationships/image" Target="../media/image109.png"/><Relationship Id="rId50" Type="http://schemas.openxmlformats.org/officeDocument/2006/relationships/image" Target="../media/image111.emf"/><Relationship Id="rId55" Type="http://schemas.openxmlformats.org/officeDocument/2006/relationships/image" Target="../media/image116.pn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5" Type="http://schemas.openxmlformats.org/officeDocument/2006/relationships/image" Target="../media/image87.png"/><Relationship Id="rId33" Type="http://schemas.openxmlformats.org/officeDocument/2006/relationships/image" Target="../media/image95.png"/><Relationship Id="rId38" Type="http://schemas.openxmlformats.org/officeDocument/2006/relationships/image" Target="../media/image100.png"/><Relationship Id="rId46" Type="http://schemas.openxmlformats.org/officeDocument/2006/relationships/image" Target="../media/image108.jpeg"/><Relationship Id="rId2" Type="http://schemas.openxmlformats.org/officeDocument/2006/relationships/notesSlide" Target="../notesSlides/notesSlide22.xml"/><Relationship Id="rId16" Type="http://schemas.openxmlformats.org/officeDocument/2006/relationships/image" Target="../media/image78.png"/><Relationship Id="rId20" Type="http://schemas.openxmlformats.org/officeDocument/2006/relationships/image" Target="../media/image82.jpeg"/><Relationship Id="rId29" Type="http://schemas.openxmlformats.org/officeDocument/2006/relationships/image" Target="../media/image91.png"/><Relationship Id="rId41" Type="http://schemas.openxmlformats.org/officeDocument/2006/relationships/image" Target="../media/image103.png"/><Relationship Id="rId54" Type="http://schemas.openxmlformats.org/officeDocument/2006/relationships/image" Target="../media/image115.png"/><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png"/><Relationship Id="rId24" Type="http://schemas.openxmlformats.org/officeDocument/2006/relationships/image" Target="../media/image86.png"/><Relationship Id="rId32" Type="http://schemas.openxmlformats.org/officeDocument/2006/relationships/image" Target="../media/image94.png"/><Relationship Id="rId37" Type="http://schemas.openxmlformats.org/officeDocument/2006/relationships/image" Target="../media/image99.png"/><Relationship Id="rId40" Type="http://schemas.openxmlformats.org/officeDocument/2006/relationships/image" Target="../media/image102.png"/><Relationship Id="rId45" Type="http://schemas.openxmlformats.org/officeDocument/2006/relationships/image" Target="../media/image107.png"/><Relationship Id="rId53" Type="http://schemas.openxmlformats.org/officeDocument/2006/relationships/image" Target="../media/image114.png"/><Relationship Id="rId58" Type="http://schemas.openxmlformats.org/officeDocument/2006/relationships/comments" Target="../comments/comment2.xml"/><Relationship Id="rId5" Type="http://schemas.openxmlformats.org/officeDocument/2006/relationships/image" Target="../media/image67.png"/><Relationship Id="rId15" Type="http://schemas.openxmlformats.org/officeDocument/2006/relationships/image" Target="../media/image77.png"/><Relationship Id="rId23" Type="http://schemas.openxmlformats.org/officeDocument/2006/relationships/image" Target="../media/image85.jpeg"/><Relationship Id="rId28" Type="http://schemas.openxmlformats.org/officeDocument/2006/relationships/image" Target="../media/image90.jpeg"/><Relationship Id="rId36" Type="http://schemas.openxmlformats.org/officeDocument/2006/relationships/image" Target="../media/image98.png"/><Relationship Id="rId49" Type="http://schemas.openxmlformats.org/officeDocument/2006/relationships/oleObject" Target="../embeddings/oleObject1.bin"/><Relationship Id="rId57" Type="http://schemas.openxmlformats.org/officeDocument/2006/relationships/image" Target="../media/image118.png"/><Relationship Id="rId10" Type="http://schemas.openxmlformats.org/officeDocument/2006/relationships/image" Target="../media/image72.jpeg"/><Relationship Id="rId19" Type="http://schemas.openxmlformats.org/officeDocument/2006/relationships/image" Target="../media/image81.png"/><Relationship Id="rId31" Type="http://schemas.openxmlformats.org/officeDocument/2006/relationships/image" Target="../media/image93.png"/><Relationship Id="rId44" Type="http://schemas.openxmlformats.org/officeDocument/2006/relationships/image" Target="../media/image106.jpeg"/><Relationship Id="rId52" Type="http://schemas.openxmlformats.org/officeDocument/2006/relationships/image" Target="../media/image113.png"/><Relationship Id="rId4" Type="http://schemas.openxmlformats.org/officeDocument/2006/relationships/image" Target="../media/image66.jpeg"/><Relationship Id="rId9" Type="http://schemas.openxmlformats.org/officeDocument/2006/relationships/image" Target="../media/image71.png"/><Relationship Id="rId14" Type="http://schemas.openxmlformats.org/officeDocument/2006/relationships/image" Target="../media/image76.png"/><Relationship Id="rId22" Type="http://schemas.openxmlformats.org/officeDocument/2006/relationships/image" Target="../media/image84.png"/><Relationship Id="rId27" Type="http://schemas.openxmlformats.org/officeDocument/2006/relationships/image" Target="../media/image89.png"/><Relationship Id="rId30" Type="http://schemas.openxmlformats.org/officeDocument/2006/relationships/image" Target="../media/image92.png"/><Relationship Id="rId35" Type="http://schemas.openxmlformats.org/officeDocument/2006/relationships/image" Target="../media/image97.png"/><Relationship Id="rId43" Type="http://schemas.openxmlformats.org/officeDocument/2006/relationships/image" Target="../media/image105.jpeg"/><Relationship Id="rId48" Type="http://schemas.openxmlformats.org/officeDocument/2006/relationships/image" Target="../media/image110.png"/><Relationship Id="rId56" Type="http://schemas.openxmlformats.org/officeDocument/2006/relationships/image" Target="../media/image117.png"/><Relationship Id="rId8" Type="http://schemas.openxmlformats.org/officeDocument/2006/relationships/image" Target="../media/image70.png"/><Relationship Id="rId51" Type="http://schemas.openxmlformats.org/officeDocument/2006/relationships/image" Target="../media/image112.png"/><Relationship Id="rId3" Type="http://schemas.openxmlformats.org/officeDocument/2006/relationships/image" Target="../media/image65.png"/></Relationships>
</file>

<file path=ppt/slides/_rels/slide27.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22.svg"/><Relationship Id="rId5" Type="http://schemas.openxmlformats.org/officeDocument/2006/relationships/image" Target="../media/image121.png"/><Relationship Id="rId4" Type="http://schemas.openxmlformats.org/officeDocument/2006/relationships/image" Target="../media/image120.svg"/><Relationship Id="rId9" Type="http://schemas.openxmlformats.org/officeDocument/2006/relationships/image" Target="../media/image125.svg"/></Relationships>
</file>

<file path=ppt/slides/_rels/slide28.xml.rels><?xml version="1.0" encoding="UTF-8" standalone="yes"?>
<Relationships xmlns="http://schemas.openxmlformats.org/package/2006/relationships"><Relationship Id="rId8" Type="http://schemas.openxmlformats.org/officeDocument/2006/relationships/hyperlink" Target="mailto:marieke.vermaas@upckuleuven.be" TargetMode="External"/><Relationship Id="rId3" Type="http://schemas.openxmlformats.org/officeDocument/2006/relationships/image" Target="../media/image126.png"/><Relationship Id="rId7" Type="http://schemas.openxmlformats.org/officeDocument/2006/relationships/hyperlink" Target="mailto:charlotte.brosens@emmaus.be" TargetMode="External"/><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hyperlink" Target="mailto:An-Sofie.VanParys@uzgent.be" TargetMode="External"/><Relationship Id="rId5" Type="http://schemas.openxmlformats.org/officeDocument/2006/relationships/hyperlink" Target="https://borninbelgiumpro.be/" TargetMode="External"/><Relationship Id="rId10" Type="http://schemas.openxmlformats.org/officeDocument/2006/relationships/image" Target="../media/image127.png"/><Relationship Id="rId4" Type="http://schemas.openxmlformats.org/officeDocument/2006/relationships/hyperlink" Target="mailto:Info@borninbelgiumpro.be" TargetMode="External"/><Relationship Id="rId9" Type="http://schemas.openxmlformats.org/officeDocument/2006/relationships/hyperlink" Target="https://laposta.nl/f/ssntemy9up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chart" Target="../charts/char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703" y="5268247"/>
            <a:ext cx="2333297" cy="1589753"/>
          </a:xfrm>
          <a:prstGeom prst="rect">
            <a:avLst/>
          </a:prstGeom>
        </p:spPr>
      </p:pic>
      <p:sp>
        <p:nvSpPr>
          <p:cNvPr id="2" name="Titel 1">
            <a:extLst>
              <a:ext uri="{FF2B5EF4-FFF2-40B4-BE49-F238E27FC236}">
                <a16:creationId xmlns:a16="http://schemas.microsoft.com/office/drawing/2014/main" id="{AF149823-C832-4C4D-B197-23F024881906}"/>
              </a:ext>
            </a:extLst>
          </p:cNvPr>
          <p:cNvSpPr>
            <a:spLocks noGrp="1"/>
          </p:cNvSpPr>
          <p:nvPr>
            <p:ph type="ctrTitle"/>
          </p:nvPr>
        </p:nvSpPr>
        <p:spPr>
          <a:xfrm>
            <a:off x="1422722" y="460809"/>
            <a:ext cx="9144000" cy="2387600"/>
          </a:xfrm>
        </p:spPr>
        <p:txBody>
          <a:bodyPr/>
          <a:lstStyle/>
          <a:p>
            <a:pPr algn="l"/>
            <a:r>
              <a:rPr lang="nl-BE" dirty="0">
                <a:solidFill>
                  <a:srgbClr val="3FBCBC"/>
                </a:solidFill>
              </a:rPr>
              <a:t>Born in Belgium Professionals </a:t>
            </a:r>
          </a:p>
        </p:txBody>
      </p:sp>
      <p:sp>
        <p:nvSpPr>
          <p:cNvPr id="3" name="Ondertitel 2">
            <a:extLst>
              <a:ext uri="{FF2B5EF4-FFF2-40B4-BE49-F238E27FC236}">
                <a16:creationId xmlns:a16="http://schemas.microsoft.com/office/drawing/2014/main" id="{DFD8E725-04E5-41FF-94A4-D92EB6BE0F17}"/>
              </a:ext>
            </a:extLst>
          </p:cNvPr>
          <p:cNvSpPr>
            <a:spLocks noGrp="1"/>
          </p:cNvSpPr>
          <p:nvPr>
            <p:ph type="subTitle" idx="1"/>
          </p:nvPr>
        </p:nvSpPr>
        <p:spPr>
          <a:xfrm>
            <a:off x="1465640" y="2903059"/>
            <a:ext cx="9559711" cy="1655762"/>
          </a:xfrm>
        </p:spPr>
        <p:txBody>
          <a:bodyPr/>
          <a:lstStyle/>
          <a:p>
            <a:pPr algn="l"/>
            <a:r>
              <a:rPr lang="nl-BE" b="1" dirty="0"/>
              <a:t>EEN PLATFORM  VOOR HULPVERLENERS</a:t>
            </a:r>
          </a:p>
          <a:p>
            <a:pPr algn="l"/>
            <a:r>
              <a:rPr lang="nl-BE" dirty="0"/>
              <a:t>Detectie en opvolging psychosociale kwetsbaarheid in de zwangerschap</a:t>
            </a:r>
          </a:p>
          <a:p>
            <a:endParaRPr lang="nl-BE" dirty="0"/>
          </a:p>
        </p:txBody>
      </p:sp>
      <p:sp>
        <p:nvSpPr>
          <p:cNvPr id="4" name="Ondertitel 2">
            <a:extLst>
              <a:ext uri="{FF2B5EF4-FFF2-40B4-BE49-F238E27FC236}">
                <a16:creationId xmlns:a16="http://schemas.microsoft.com/office/drawing/2014/main" id="{DFD8E725-04E5-41FF-94A4-D92EB6BE0F17}"/>
              </a:ext>
            </a:extLst>
          </p:cNvPr>
          <p:cNvSpPr txBox="1">
            <a:spLocks/>
          </p:cNvSpPr>
          <p:nvPr/>
        </p:nvSpPr>
        <p:spPr>
          <a:xfrm>
            <a:off x="1635645" y="6030119"/>
            <a:ext cx="963541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BE" dirty="0"/>
          </a:p>
        </p:txBody>
      </p:sp>
      <p:sp>
        <p:nvSpPr>
          <p:cNvPr id="6" name="Rounded Rectangle 5"/>
          <p:cNvSpPr/>
          <p:nvPr/>
        </p:nvSpPr>
        <p:spPr>
          <a:xfrm>
            <a:off x="6227805" y="5268247"/>
            <a:ext cx="2709955" cy="1512795"/>
          </a:xfrm>
          <a:prstGeom prst="round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8" name="TextBox 7"/>
          <p:cNvSpPr txBox="1"/>
          <p:nvPr/>
        </p:nvSpPr>
        <p:spPr>
          <a:xfrm>
            <a:off x="1422722" y="3964935"/>
            <a:ext cx="8831788" cy="646331"/>
          </a:xfrm>
          <a:prstGeom prst="rect">
            <a:avLst/>
          </a:prstGeom>
          <a:noFill/>
          <a:ln>
            <a:noFill/>
          </a:ln>
        </p:spPr>
        <p:txBody>
          <a:bodyPr wrap="square" rtlCol="0">
            <a:spAutoFit/>
          </a:bodyPr>
          <a:lstStyle/>
          <a:p>
            <a:pPr algn="just"/>
            <a:r>
              <a:rPr lang="nl-BE" dirty="0">
                <a:solidFill>
                  <a:schemeClr val="accent2"/>
                </a:solidFill>
              </a:rPr>
              <a:t>Prof dr. Katrien Beeckman, Kelly Amuli, Kim Decabooter, Florence Talrich, Caroline Germanes, Sabine Verschelde en Bianca Eerens </a:t>
            </a:r>
          </a:p>
        </p:txBody>
      </p:sp>
    </p:spTree>
    <p:extLst>
      <p:ext uri="{BB962C8B-B14F-4D97-AF65-F5344CB8AC3E}">
        <p14:creationId xmlns:p14="http://schemas.microsoft.com/office/powerpoint/2010/main" val="4126865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995" y="449208"/>
            <a:ext cx="10197662" cy="1258723"/>
          </a:xfrm>
        </p:spPr>
        <p:txBody>
          <a:bodyPr>
            <a:normAutofit/>
          </a:bodyPr>
          <a:lstStyle/>
          <a:p>
            <a:r>
              <a:rPr lang="nl-BE" dirty="0"/>
              <a:t>Waar &amp; wanneer start de screening?</a:t>
            </a:r>
          </a:p>
        </p:txBody>
      </p:sp>
      <p:sp>
        <p:nvSpPr>
          <p:cNvPr id="3" name="Content Placeholder 2"/>
          <p:cNvSpPr>
            <a:spLocks noGrp="1"/>
          </p:cNvSpPr>
          <p:nvPr>
            <p:ph idx="1"/>
          </p:nvPr>
        </p:nvSpPr>
        <p:spPr>
          <a:xfrm>
            <a:off x="901995" y="2077068"/>
            <a:ext cx="9094621" cy="4469032"/>
          </a:xfrm>
        </p:spPr>
        <p:txBody>
          <a:bodyPr/>
          <a:lstStyle/>
          <a:p>
            <a:pPr>
              <a:buClr>
                <a:srgbClr val="1E9399"/>
              </a:buClr>
            </a:pPr>
            <a:r>
              <a:rPr lang="nl-BE" dirty="0">
                <a:solidFill>
                  <a:schemeClr val="tx1">
                    <a:lumMod val="50000"/>
                    <a:lumOff val="50000"/>
                  </a:schemeClr>
                </a:solidFill>
              </a:rPr>
              <a:t>In aanwezigheid van de vrouw, bij voorkeur zo vroeg mogelijk in de zwangerschap, meestal 1</a:t>
            </a:r>
            <a:r>
              <a:rPr lang="nl-BE" baseline="30000" dirty="0">
                <a:solidFill>
                  <a:schemeClr val="tx1">
                    <a:lumMod val="50000"/>
                    <a:lumOff val="50000"/>
                  </a:schemeClr>
                </a:solidFill>
              </a:rPr>
              <a:t>e</a:t>
            </a:r>
            <a:r>
              <a:rPr lang="nl-BE" dirty="0">
                <a:solidFill>
                  <a:schemeClr val="tx1">
                    <a:lumMod val="50000"/>
                    <a:lumOff val="50000"/>
                  </a:schemeClr>
                </a:solidFill>
              </a:rPr>
              <a:t> trimester</a:t>
            </a:r>
          </a:p>
          <a:p>
            <a:pPr>
              <a:buClr>
                <a:srgbClr val="1E9399"/>
              </a:buClr>
            </a:pPr>
            <a:r>
              <a:rPr lang="nl-BE" dirty="0">
                <a:solidFill>
                  <a:schemeClr val="tx1">
                    <a:lumMod val="50000"/>
                    <a:lumOff val="50000"/>
                  </a:schemeClr>
                </a:solidFill>
              </a:rPr>
              <a:t>Vaak: in het ziekenhuis tijdens een vroedvrouwenconsultatie</a:t>
            </a:r>
          </a:p>
          <a:p>
            <a:pPr>
              <a:buClr>
                <a:srgbClr val="1E9399"/>
              </a:buClr>
            </a:pPr>
            <a:r>
              <a:rPr lang="nl-BE" dirty="0">
                <a:solidFill>
                  <a:schemeClr val="tx1">
                    <a:lumMod val="50000"/>
                    <a:lumOff val="50000"/>
                  </a:schemeClr>
                </a:solidFill>
              </a:rPr>
              <a:t>Ook mogelijk: bij zelfstandige vroedvrouwen, huisartsen, gynaecologen, psychologen, Kind &amp; Gezin, WGC, multidisciplinaire praktijken,…</a:t>
            </a:r>
          </a:p>
        </p:txBody>
      </p:sp>
      <p:pic>
        <p:nvPicPr>
          <p:cNvPr id="5" name="Picture 4" descr="Background pattern&#10;&#10;Description automatically generated">
            <a:extLst>
              <a:ext uri="{FF2B5EF4-FFF2-40B4-BE49-F238E27FC236}">
                <a16:creationId xmlns:a16="http://schemas.microsoft.com/office/drawing/2014/main" id="{C7F526E6-FBAA-48E7-8430-191FD26CE956}"/>
              </a:ext>
            </a:extLst>
          </p:cNvPr>
          <p:cNvPicPr>
            <a:picLocks noChangeAspect="1"/>
          </p:cNvPicPr>
          <p:nvPr/>
        </p:nvPicPr>
        <p:blipFill>
          <a:blip r:embed="rId3"/>
          <a:stretch>
            <a:fillRect/>
          </a:stretch>
        </p:blipFill>
        <p:spPr>
          <a:xfrm>
            <a:off x="9716426" y="3424953"/>
            <a:ext cx="2148914" cy="2752010"/>
          </a:xfrm>
          <a:prstGeom prst="rect">
            <a:avLst/>
          </a:prstGeom>
        </p:spPr>
      </p:pic>
    </p:spTree>
    <p:extLst>
      <p:ext uri="{BB962C8B-B14F-4D97-AF65-F5344CB8AC3E}">
        <p14:creationId xmlns:p14="http://schemas.microsoft.com/office/powerpoint/2010/main" val="3088042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995" y="449208"/>
            <a:ext cx="10197662" cy="1258723"/>
          </a:xfrm>
        </p:spPr>
        <p:txBody>
          <a:bodyPr>
            <a:normAutofit/>
          </a:bodyPr>
          <a:lstStyle/>
          <a:p>
            <a:r>
              <a:rPr lang="nl-BE" dirty="0"/>
              <a:t>Wat gebeurt na de screening?</a:t>
            </a:r>
          </a:p>
        </p:txBody>
      </p:sp>
      <p:sp>
        <p:nvSpPr>
          <p:cNvPr id="3" name="Content Placeholder 2"/>
          <p:cNvSpPr>
            <a:spLocks noGrp="1"/>
          </p:cNvSpPr>
          <p:nvPr>
            <p:ph idx="1"/>
          </p:nvPr>
        </p:nvSpPr>
        <p:spPr>
          <a:xfrm>
            <a:off x="901995" y="2077068"/>
            <a:ext cx="9094621" cy="4469032"/>
          </a:xfrm>
        </p:spPr>
        <p:txBody>
          <a:bodyPr/>
          <a:lstStyle/>
          <a:p>
            <a:pPr>
              <a:buClr>
                <a:srgbClr val="1E9399"/>
              </a:buClr>
            </a:pPr>
            <a:r>
              <a:rPr lang="nl-BE" dirty="0">
                <a:solidFill>
                  <a:schemeClr val="tx1">
                    <a:lumMod val="50000"/>
                    <a:lumOff val="50000"/>
                  </a:schemeClr>
                </a:solidFill>
              </a:rPr>
              <a:t>Interne doorverwijzingen (sociale dienst, psycholoog ziekenhuis)</a:t>
            </a:r>
          </a:p>
          <a:p>
            <a:pPr>
              <a:buClr>
                <a:srgbClr val="1E9399"/>
              </a:buClr>
            </a:pPr>
            <a:r>
              <a:rPr lang="nl-BE" dirty="0">
                <a:solidFill>
                  <a:schemeClr val="tx1">
                    <a:lumMod val="50000"/>
                    <a:lumOff val="50000"/>
                  </a:schemeClr>
                </a:solidFill>
              </a:rPr>
              <a:t>Externe doorverwijzingen (Kind &amp; Gezin, eerstelijnspsychologen, Huizen van het Kind, OCMW, mutualiteiten, CAW, i-Mens, vroedvrouwenpraktijken, 1G1P, CKG, CGG,… </a:t>
            </a:r>
          </a:p>
          <a:p>
            <a:pPr>
              <a:buClr>
                <a:srgbClr val="1E9399"/>
              </a:buClr>
            </a:pPr>
            <a:r>
              <a:rPr lang="nl-BE" dirty="0">
                <a:solidFill>
                  <a:schemeClr val="tx1">
                    <a:lumMod val="50000"/>
                    <a:lumOff val="50000"/>
                  </a:schemeClr>
                </a:solidFill>
              </a:rPr>
              <a:t>Als de organisatie partner is en de hulpverlener een therapeutische relatie heeft, kunnen ze de info van de vrouw raadplegen en verder aanvullen (wisselwerking).</a:t>
            </a:r>
          </a:p>
        </p:txBody>
      </p:sp>
      <p:pic>
        <p:nvPicPr>
          <p:cNvPr id="5" name="Picture 4" descr="Background pattern&#10;&#10;Description automatically generated">
            <a:extLst>
              <a:ext uri="{FF2B5EF4-FFF2-40B4-BE49-F238E27FC236}">
                <a16:creationId xmlns:a16="http://schemas.microsoft.com/office/drawing/2014/main" id="{C7F526E6-FBAA-48E7-8430-191FD26CE956}"/>
              </a:ext>
            </a:extLst>
          </p:cNvPr>
          <p:cNvPicPr>
            <a:picLocks noChangeAspect="1"/>
          </p:cNvPicPr>
          <p:nvPr/>
        </p:nvPicPr>
        <p:blipFill>
          <a:blip r:embed="rId3"/>
          <a:stretch>
            <a:fillRect/>
          </a:stretch>
        </p:blipFill>
        <p:spPr>
          <a:xfrm>
            <a:off x="9716426" y="3424953"/>
            <a:ext cx="2148914" cy="2752010"/>
          </a:xfrm>
          <a:prstGeom prst="rect">
            <a:avLst/>
          </a:prstGeom>
        </p:spPr>
      </p:pic>
    </p:spTree>
    <p:extLst>
      <p:ext uri="{BB962C8B-B14F-4D97-AF65-F5344CB8AC3E}">
        <p14:creationId xmlns:p14="http://schemas.microsoft.com/office/powerpoint/2010/main" val="3026092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948321" y="2054144"/>
            <a:ext cx="5143500" cy="2038350"/>
          </a:xfrm>
          <a:prstGeom prst="rect">
            <a:avLst/>
          </a:prstGeom>
          <a:ln>
            <a:solidFill>
              <a:schemeClr val="accent1"/>
            </a:solidFill>
          </a:ln>
        </p:spPr>
      </p:pic>
      <p:sp>
        <p:nvSpPr>
          <p:cNvPr id="2" name="Title 1"/>
          <p:cNvSpPr>
            <a:spLocks noGrp="1"/>
          </p:cNvSpPr>
          <p:nvPr>
            <p:ph type="title"/>
          </p:nvPr>
        </p:nvSpPr>
        <p:spPr>
          <a:xfrm>
            <a:off x="750439" y="226776"/>
            <a:ext cx="12391053" cy="1450757"/>
          </a:xfrm>
        </p:spPr>
        <p:txBody>
          <a:bodyPr>
            <a:normAutofit/>
          </a:bodyPr>
          <a:lstStyle/>
          <a:p>
            <a:r>
              <a:rPr lang="nl-BE" dirty="0">
                <a:solidFill>
                  <a:srgbClr val="2C9BAA"/>
                </a:solidFill>
              </a:rPr>
              <a:t>Toegang tot het platform</a:t>
            </a:r>
          </a:p>
        </p:txBody>
      </p:sp>
      <p:cxnSp>
        <p:nvCxnSpPr>
          <p:cNvPr id="11" name="Straight Arrow Connector 10"/>
          <p:cNvCxnSpPr/>
          <p:nvPr/>
        </p:nvCxnSpPr>
        <p:spPr>
          <a:xfrm>
            <a:off x="5220573" y="3146404"/>
            <a:ext cx="634642" cy="397587"/>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127467" y="4143830"/>
            <a:ext cx="688324" cy="446383"/>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588070" y="2096098"/>
            <a:ext cx="4539397" cy="1147336"/>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aa-ET" b="1" dirty="0">
                <a:solidFill>
                  <a:schemeClr val="tx1">
                    <a:lumMod val="50000"/>
                    <a:lumOff val="50000"/>
                  </a:schemeClr>
                </a:solidFill>
              </a:rPr>
              <a:t>Via elektronisch dossier</a:t>
            </a:r>
          </a:p>
          <a:p>
            <a:pPr algn="ctr"/>
            <a:r>
              <a:rPr lang="aa-ET" dirty="0">
                <a:solidFill>
                  <a:schemeClr val="tx1">
                    <a:lumMod val="50000"/>
                    <a:lumOff val="50000"/>
                  </a:schemeClr>
                </a:solidFill>
                <a:sym typeface="Wingdings" panose="05000000000000000000" pitchFamily="2" charset="2"/>
              </a:rPr>
              <a:t> </a:t>
            </a:r>
            <a:r>
              <a:rPr lang="aa-ET" dirty="0">
                <a:solidFill>
                  <a:schemeClr val="tx1">
                    <a:lumMod val="50000"/>
                    <a:lumOff val="50000"/>
                  </a:schemeClr>
                </a:solidFill>
              </a:rPr>
              <a:t>Authentificatie patiënt </a:t>
            </a:r>
            <a:r>
              <a:rPr lang="nl-BE" dirty="0">
                <a:solidFill>
                  <a:schemeClr val="tx1">
                    <a:lumMod val="50000"/>
                    <a:lumOff val="50000"/>
                  </a:schemeClr>
                </a:solidFill>
              </a:rPr>
              <a:t>en gebruiker </a:t>
            </a:r>
            <a:r>
              <a:rPr lang="aa-ET" dirty="0">
                <a:solidFill>
                  <a:schemeClr val="tx1">
                    <a:lumMod val="50000"/>
                    <a:lumOff val="50000"/>
                  </a:schemeClr>
                </a:solidFill>
              </a:rPr>
              <a:t>al gebeurd  </a:t>
            </a:r>
            <a:endParaRPr lang="nl-BE" dirty="0">
              <a:solidFill>
                <a:schemeClr val="tx1">
                  <a:lumMod val="50000"/>
                  <a:lumOff val="50000"/>
                </a:schemeClr>
              </a:solidFill>
            </a:endParaRPr>
          </a:p>
        </p:txBody>
      </p:sp>
      <p:sp>
        <p:nvSpPr>
          <p:cNvPr id="10" name="Rounded Rectangle 9"/>
          <p:cNvSpPr/>
          <p:nvPr/>
        </p:nvSpPr>
        <p:spPr>
          <a:xfrm>
            <a:off x="537174" y="4590213"/>
            <a:ext cx="4539398" cy="1322111"/>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a-ET" b="1" dirty="0">
                <a:solidFill>
                  <a:schemeClr val="tx1">
                    <a:lumMod val="50000"/>
                    <a:lumOff val="50000"/>
                  </a:schemeClr>
                </a:solidFill>
              </a:rPr>
              <a:t>2. Web based </a:t>
            </a:r>
            <a:r>
              <a:rPr lang="aa-ET" dirty="0">
                <a:solidFill>
                  <a:schemeClr val="tx1">
                    <a:lumMod val="50000"/>
                    <a:lumOff val="50000"/>
                  </a:schemeClr>
                </a:solidFill>
              </a:rPr>
              <a:t>	</a:t>
            </a:r>
          </a:p>
          <a:p>
            <a:pPr marL="285750" indent="-285750">
              <a:buFont typeface="Wingdings" panose="05000000000000000000" pitchFamily="2" charset="2"/>
              <a:buChar char="à"/>
            </a:pPr>
            <a:r>
              <a:rPr lang="aa-ET" dirty="0">
                <a:solidFill>
                  <a:schemeClr val="tx1">
                    <a:lumMod val="50000"/>
                    <a:lumOff val="50000"/>
                  </a:schemeClr>
                </a:solidFill>
                <a:sym typeface="Wingdings" panose="05000000000000000000" pitchFamily="2" charset="2"/>
              </a:rPr>
              <a:t>Identificatie gebruiker: persoonlijke login</a:t>
            </a:r>
          </a:p>
          <a:p>
            <a:r>
              <a:rPr lang="aa-ET" dirty="0">
                <a:solidFill>
                  <a:schemeClr val="tx1">
                    <a:lumMod val="50000"/>
                    <a:lumOff val="50000"/>
                  </a:schemeClr>
                </a:solidFill>
                <a:sym typeface="Wingdings" panose="05000000000000000000" pitchFamily="2" charset="2"/>
              </a:rPr>
              <a:t> A</a:t>
            </a:r>
            <a:r>
              <a:rPr lang="aa-ET" dirty="0">
                <a:solidFill>
                  <a:schemeClr val="tx1">
                    <a:lumMod val="50000"/>
                    <a:lumOff val="50000"/>
                  </a:schemeClr>
                </a:solidFill>
              </a:rPr>
              <a:t>uthentificatie patiënt: RRN </a:t>
            </a:r>
            <a:br>
              <a:rPr lang="aa-ET" dirty="0">
                <a:solidFill>
                  <a:schemeClr val="tx1">
                    <a:lumMod val="50000"/>
                    <a:lumOff val="50000"/>
                  </a:schemeClr>
                </a:solidFill>
              </a:rPr>
            </a:br>
            <a:r>
              <a:rPr lang="aa-ET" dirty="0">
                <a:solidFill>
                  <a:schemeClr val="tx1">
                    <a:lumMod val="50000"/>
                    <a:lumOff val="50000"/>
                  </a:schemeClr>
                </a:solidFill>
              </a:rPr>
              <a:t>of BIS nummer</a:t>
            </a:r>
            <a:r>
              <a:rPr lang="nl-BE" dirty="0">
                <a:solidFill>
                  <a:schemeClr val="tx1">
                    <a:lumMod val="50000"/>
                    <a:lumOff val="50000"/>
                  </a:schemeClr>
                </a:solidFill>
              </a:rPr>
              <a:t> of alternatieve nummer</a:t>
            </a:r>
          </a:p>
        </p:txBody>
      </p:sp>
      <p:sp>
        <p:nvSpPr>
          <p:cNvPr id="15" name="Rounded Rectangle 14"/>
          <p:cNvSpPr/>
          <p:nvPr/>
        </p:nvSpPr>
        <p:spPr>
          <a:xfrm>
            <a:off x="6039406" y="3451860"/>
            <a:ext cx="1563494" cy="915161"/>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a-ET" dirty="0">
                <a:solidFill>
                  <a:schemeClr val="tx1">
                    <a:lumMod val="50000"/>
                    <a:lumOff val="50000"/>
                  </a:schemeClr>
                </a:solidFill>
              </a:rPr>
              <a:t>Born in B</a:t>
            </a:r>
            <a:r>
              <a:rPr lang="nl-BE" dirty="0" err="1">
                <a:solidFill>
                  <a:schemeClr val="tx1">
                    <a:lumMod val="50000"/>
                    <a:lumOff val="50000"/>
                  </a:schemeClr>
                </a:solidFill>
              </a:rPr>
              <a:t>elgium</a:t>
            </a:r>
            <a:r>
              <a:rPr lang="nl-BE" dirty="0">
                <a:solidFill>
                  <a:schemeClr val="tx1">
                    <a:lumMod val="50000"/>
                    <a:lumOff val="50000"/>
                  </a:schemeClr>
                </a:solidFill>
              </a:rPr>
              <a:t> Pro Platform</a:t>
            </a:r>
            <a:r>
              <a:rPr lang="aa-ET" dirty="0">
                <a:solidFill>
                  <a:schemeClr val="tx1">
                    <a:lumMod val="50000"/>
                    <a:lumOff val="50000"/>
                  </a:schemeClr>
                </a:solidFill>
              </a:rPr>
              <a:t>   </a:t>
            </a:r>
            <a:endParaRPr lang="nl-BE" dirty="0">
              <a:solidFill>
                <a:schemeClr val="tx1">
                  <a:lumMod val="50000"/>
                  <a:lumOff val="50000"/>
                </a:schemeClr>
              </a:solidFill>
            </a:endParaRPr>
          </a:p>
        </p:txBody>
      </p:sp>
      <p:sp>
        <p:nvSpPr>
          <p:cNvPr id="17" name="Rounded Rectangle 16"/>
          <p:cNvSpPr/>
          <p:nvPr/>
        </p:nvSpPr>
        <p:spPr>
          <a:xfrm>
            <a:off x="8044576" y="2270283"/>
            <a:ext cx="2693091" cy="798966"/>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lumMod val="50000"/>
                    <a:lumOff val="50000"/>
                  </a:schemeClr>
                </a:solidFill>
              </a:rPr>
              <a:t>Rol A (KB 78): Full access - medisch beroepsgeheim</a:t>
            </a:r>
          </a:p>
        </p:txBody>
      </p:sp>
      <p:sp>
        <p:nvSpPr>
          <p:cNvPr id="18" name="Rounded Rectangle 17"/>
          <p:cNvSpPr/>
          <p:nvPr/>
        </p:nvSpPr>
        <p:spPr>
          <a:xfrm>
            <a:off x="8044576" y="4895870"/>
            <a:ext cx="2817013" cy="992772"/>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lumMod val="50000"/>
                    <a:lumOff val="50000"/>
                  </a:schemeClr>
                </a:solidFill>
              </a:rPr>
              <a:t>Rol B: Beperkte toegang – Beroepsgeheim zonder rapportageverplichting</a:t>
            </a:r>
          </a:p>
        </p:txBody>
      </p:sp>
      <p:cxnSp>
        <p:nvCxnSpPr>
          <p:cNvPr id="12" name="Straight Connector 11"/>
          <p:cNvCxnSpPr/>
          <p:nvPr/>
        </p:nvCxnSpPr>
        <p:spPr>
          <a:xfrm flipV="1">
            <a:off x="7648812" y="3052128"/>
            <a:ext cx="356734" cy="382611"/>
          </a:xfrm>
          <a:prstGeom prst="line">
            <a:avLst/>
          </a:prstGeom>
          <a:ln w="19050">
            <a:solidFill>
              <a:srgbClr val="1E939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02900" y="4441371"/>
            <a:ext cx="374151" cy="348343"/>
          </a:xfrm>
          <a:prstGeom prst="line">
            <a:avLst/>
          </a:prstGeom>
          <a:ln w="19050">
            <a:solidFill>
              <a:srgbClr val="1E9399"/>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rotWithShape="1">
          <a:blip r:embed="rId4"/>
          <a:srcRect l="24363" t="16846" r="24682" b="19398"/>
          <a:stretch/>
        </p:blipFill>
        <p:spPr>
          <a:xfrm>
            <a:off x="7204751" y="142009"/>
            <a:ext cx="3830595" cy="3694671"/>
          </a:xfrm>
          <a:prstGeom prst="rect">
            <a:avLst/>
          </a:prstGeom>
        </p:spPr>
      </p:pic>
      <p:pic>
        <p:nvPicPr>
          <p:cNvPr id="22" name="Picture 21"/>
          <p:cNvPicPr>
            <a:picLocks noChangeAspect="1"/>
          </p:cNvPicPr>
          <p:nvPr/>
        </p:nvPicPr>
        <p:blipFill rotWithShape="1">
          <a:blip r:embed="rId5"/>
          <a:srcRect l="8728" t="12235" r="10771" b="15748"/>
          <a:stretch/>
        </p:blipFill>
        <p:spPr>
          <a:xfrm>
            <a:off x="7204751" y="3476075"/>
            <a:ext cx="4707924" cy="3546390"/>
          </a:xfrm>
          <a:prstGeom prst="rect">
            <a:avLst/>
          </a:prstGeom>
        </p:spPr>
      </p:pic>
      <p:pic>
        <p:nvPicPr>
          <p:cNvPr id="4" name="Picture 3"/>
          <p:cNvPicPr>
            <a:picLocks noChangeAspect="1"/>
          </p:cNvPicPr>
          <p:nvPr/>
        </p:nvPicPr>
        <p:blipFill>
          <a:blip r:embed="rId6"/>
          <a:stretch>
            <a:fillRect/>
          </a:stretch>
        </p:blipFill>
        <p:spPr>
          <a:xfrm>
            <a:off x="6007420" y="4673296"/>
            <a:ext cx="5038725" cy="1019175"/>
          </a:xfrm>
          <a:prstGeom prst="rect">
            <a:avLst/>
          </a:prstGeom>
          <a:ln>
            <a:solidFill>
              <a:schemeClr val="accent1"/>
            </a:solidFill>
          </a:ln>
        </p:spPr>
      </p:pic>
    </p:spTree>
    <p:extLst>
      <p:ext uri="{BB962C8B-B14F-4D97-AF65-F5344CB8AC3E}">
        <p14:creationId xmlns:p14="http://schemas.microsoft.com/office/powerpoint/2010/main" val="254217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0" presetClass="exit" presetSubtype="0" fill="hold" nodeType="withEffect">
                                  <p:stCondLst>
                                    <p:cond delay="0"/>
                                  </p:stCondLst>
                                  <p:childTnLst>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2"/>
                                        </p:tgtEl>
                                      </p:cBhvr>
                                    </p:animEffect>
                                    <p:set>
                                      <p:cBhvr>
                                        <p:cTn id="41" dur="1" fill="hold">
                                          <p:stCondLst>
                                            <p:cond delay="499"/>
                                          </p:stCondLst>
                                        </p:cTn>
                                        <p:tgtEl>
                                          <p:spTgt spid="2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5"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5227" y="5320318"/>
            <a:ext cx="8628450" cy="1537682"/>
          </a:xfrm>
          <a:prstGeom prst="rect">
            <a:avLst/>
          </a:prstGeom>
          <a:ln>
            <a:solidFill>
              <a:schemeClr val="tx1"/>
            </a:solidFill>
          </a:ln>
        </p:spPr>
      </p:pic>
      <p:sp>
        <p:nvSpPr>
          <p:cNvPr id="4" name="Title 3"/>
          <p:cNvSpPr>
            <a:spLocks noGrp="1"/>
          </p:cNvSpPr>
          <p:nvPr>
            <p:ph type="title"/>
          </p:nvPr>
        </p:nvSpPr>
        <p:spPr/>
        <p:txBody>
          <a:bodyPr/>
          <a:lstStyle/>
          <a:p>
            <a:r>
              <a:rPr lang="nl-BE" dirty="0">
                <a:solidFill>
                  <a:srgbClr val="2C9BAA"/>
                </a:solidFill>
              </a:rPr>
              <a:t>Born in Belgium Pro-tool  </a:t>
            </a:r>
            <a:endParaRPr lang="nl-BE" dirty="0"/>
          </a:p>
        </p:txBody>
      </p:sp>
      <p:pic>
        <p:nvPicPr>
          <p:cNvPr id="8" name="Picture 7"/>
          <p:cNvPicPr>
            <a:picLocks noChangeAspect="1"/>
          </p:cNvPicPr>
          <p:nvPr/>
        </p:nvPicPr>
        <p:blipFill>
          <a:blip r:embed="rId4"/>
          <a:stretch>
            <a:fillRect/>
          </a:stretch>
        </p:blipFill>
        <p:spPr>
          <a:xfrm>
            <a:off x="0" y="1428597"/>
            <a:ext cx="12174658" cy="3675248"/>
          </a:xfrm>
          <a:prstGeom prst="rect">
            <a:avLst/>
          </a:prstGeom>
        </p:spPr>
      </p:pic>
      <p:sp>
        <p:nvSpPr>
          <p:cNvPr id="10" name="Left Arrow 9"/>
          <p:cNvSpPr/>
          <p:nvPr/>
        </p:nvSpPr>
        <p:spPr>
          <a:xfrm>
            <a:off x="3303037" y="3032449"/>
            <a:ext cx="1007706" cy="2146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Left Arrow 11"/>
          <p:cNvSpPr/>
          <p:nvPr/>
        </p:nvSpPr>
        <p:spPr>
          <a:xfrm>
            <a:off x="3806890" y="4666808"/>
            <a:ext cx="1007706" cy="2146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5471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23927" y="166686"/>
            <a:ext cx="3303037" cy="531034"/>
          </a:xfrm>
          <a:prstGeom prst="rect">
            <a:avLst/>
          </a:prstGeom>
          <a:ln w="3175">
            <a:solidFill>
              <a:schemeClr val="tx1"/>
            </a:solidFill>
          </a:ln>
        </p:spPr>
      </p:pic>
      <p:pic>
        <p:nvPicPr>
          <p:cNvPr id="5" name="Picture 4"/>
          <p:cNvPicPr>
            <a:picLocks noChangeAspect="1"/>
          </p:cNvPicPr>
          <p:nvPr/>
        </p:nvPicPr>
        <p:blipFill>
          <a:blip r:embed="rId4"/>
          <a:stretch>
            <a:fillRect/>
          </a:stretch>
        </p:blipFill>
        <p:spPr>
          <a:xfrm>
            <a:off x="172720" y="1230880"/>
            <a:ext cx="11810838" cy="287734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Round Diagonal Corner Rectangle 6"/>
          <p:cNvSpPr/>
          <p:nvPr/>
        </p:nvSpPr>
        <p:spPr>
          <a:xfrm>
            <a:off x="412288" y="207033"/>
            <a:ext cx="3598436" cy="641674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a:t>Nederlands </a:t>
            </a:r>
          </a:p>
          <a:p>
            <a:pPr algn="ctr"/>
            <a:r>
              <a:rPr lang="nl-BE" sz="2400" b="1" dirty="0"/>
              <a:t>Frans </a:t>
            </a:r>
          </a:p>
          <a:p>
            <a:pPr algn="ctr"/>
            <a:r>
              <a:rPr lang="nl-BE" sz="2400" b="1" dirty="0"/>
              <a:t>Duits</a:t>
            </a:r>
          </a:p>
          <a:p>
            <a:pPr algn="ctr"/>
            <a:r>
              <a:rPr lang="nl-BE" sz="2400" b="1" dirty="0"/>
              <a:t>Engels</a:t>
            </a:r>
          </a:p>
          <a:p>
            <a:pPr algn="ctr"/>
            <a:r>
              <a:rPr lang="nl-BE" sz="2400" b="1" dirty="0"/>
              <a:t>Turks </a:t>
            </a:r>
          </a:p>
          <a:p>
            <a:pPr algn="ctr"/>
            <a:r>
              <a:rPr lang="nl-BE" sz="2400" b="1" dirty="0"/>
              <a:t>Spaans</a:t>
            </a:r>
          </a:p>
          <a:p>
            <a:pPr algn="ctr"/>
            <a:r>
              <a:rPr lang="nl-BE" sz="2400" b="1" dirty="0"/>
              <a:t>Arabisch</a:t>
            </a:r>
          </a:p>
          <a:p>
            <a:pPr algn="ctr"/>
            <a:r>
              <a:rPr lang="nl-BE" sz="2400" b="1" dirty="0"/>
              <a:t>Pools</a:t>
            </a:r>
          </a:p>
          <a:p>
            <a:pPr algn="ctr"/>
            <a:r>
              <a:rPr lang="nl-BE" sz="2400" b="1" dirty="0"/>
              <a:t>Russisch</a:t>
            </a:r>
          </a:p>
          <a:p>
            <a:pPr algn="ctr"/>
            <a:r>
              <a:rPr lang="nl-BE" sz="2400" b="1" dirty="0"/>
              <a:t>Roemeens</a:t>
            </a:r>
          </a:p>
          <a:p>
            <a:pPr algn="ctr"/>
            <a:r>
              <a:rPr lang="nl-BE" sz="2400" b="1" dirty="0"/>
              <a:t>Italiaans</a:t>
            </a:r>
          </a:p>
          <a:p>
            <a:pPr algn="ctr"/>
            <a:r>
              <a:rPr lang="nl-BE" sz="2400" b="1" dirty="0" err="1"/>
              <a:t>Lingala</a:t>
            </a:r>
            <a:endParaRPr lang="nl-BE" sz="2400" b="1" dirty="0"/>
          </a:p>
          <a:p>
            <a:pPr algn="ctr"/>
            <a:r>
              <a:rPr lang="nl-BE" sz="2400" b="1" dirty="0"/>
              <a:t>Oekraïens</a:t>
            </a:r>
          </a:p>
          <a:p>
            <a:pPr algn="ctr"/>
            <a:r>
              <a:rPr lang="nl-BE" sz="2400" b="1" dirty="0" err="1"/>
              <a:t>Pasjtoe</a:t>
            </a:r>
            <a:endParaRPr lang="nl-BE" sz="2400" b="1" dirty="0"/>
          </a:p>
          <a:p>
            <a:pPr algn="ctr"/>
            <a:r>
              <a:rPr lang="nl-BE" sz="2400" b="1" dirty="0" err="1"/>
              <a:t>Dari</a:t>
            </a:r>
            <a:endParaRPr lang="nl-BE" sz="2400" b="1" dirty="0"/>
          </a:p>
          <a:p>
            <a:pPr algn="ctr"/>
            <a:r>
              <a:rPr lang="nl-BE" sz="2400" b="1" dirty="0"/>
              <a:t>Servisch</a:t>
            </a:r>
          </a:p>
          <a:p>
            <a:pPr algn="ctr"/>
            <a:r>
              <a:rPr lang="nl-BE" sz="2400" b="1" dirty="0"/>
              <a:t>Macedonisch</a:t>
            </a:r>
          </a:p>
        </p:txBody>
      </p:sp>
      <p:pic>
        <p:nvPicPr>
          <p:cNvPr id="3" name="Picture 2"/>
          <p:cNvPicPr>
            <a:picLocks noChangeAspect="1"/>
          </p:cNvPicPr>
          <p:nvPr/>
        </p:nvPicPr>
        <p:blipFill>
          <a:blip r:embed="rId5"/>
          <a:stretch>
            <a:fillRect/>
          </a:stretch>
        </p:blipFill>
        <p:spPr>
          <a:xfrm>
            <a:off x="7012818" y="456115"/>
            <a:ext cx="4970740" cy="5918581"/>
          </a:xfrm>
          <a:prstGeom prst="rect">
            <a:avLst/>
          </a:prstGeom>
          <a:ln>
            <a:solidFill>
              <a:srgbClr val="3FBDBB"/>
            </a:solidFill>
          </a:ln>
        </p:spPr>
      </p:pic>
      <p:pic>
        <p:nvPicPr>
          <p:cNvPr id="6" name="Picture 5"/>
          <p:cNvPicPr>
            <a:picLocks noChangeAspect="1"/>
          </p:cNvPicPr>
          <p:nvPr/>
        </p:nvPicPr>
        <p:blipFill>
          <a:blip r:embed="rId6"/>
          <a:stretch>
            <a:fillRect/>
          </a:stretch>
        </p:blipFill>
        <p:spPr>
          <a:xfrm>
            <a:off x="3156549" y="2241051"/>
            <a:ext cx="4970415" cy="274926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3452649" y="2669550"/>
            <a:ext cx="1851193" cy="923330"/>
          </a:xfrm>
          <a:prstGeom prst="rect">
            <a:avLst/>
          </a:prstGeom>
          <a:noFill/>
        </p:spPr>
        <p:txBody>
          <a:bodyPr wrap="square" rtlCol="0">
            <a:spAutoFit/>
          </a:bodyPr>
          <a:lstStyle/>
          <a:p>
            <a:r>
              <a:rPr lang="nl-BE" b="1" dirty="0">
                <a:solidFill>
                  <a:schemeClr val="bg1"/>
                </a:solidFill>
              </a:rPr>
              <a:t>Nederlands</a:t>
            </a:r>
          </a:p>
          <a:p>
            <a:r>
              <a:rPr lang="nl-BE" b="1" dirty="0">
                <a:solidFill>
                  <a:schemeClr val="bg1"/>
                </a:solidFill>
              </a:rPr>
              <a:t>Frans </a:t>
            </a:r>
          </a:p>
          <a:p>
            <a:r>
              <a:rPr lang="nl-BE" b="1" dirty="0">
                <a:solidFill>
                  <a:schemeClr val="bg1"/>
                </a:solidFill>
              </a:rPr>
              <a:t>Engels</a:t>
            </a:r>
          </a:p>
        </p:txBody>
      </p:sp>
      <p:pic>
        <p:nvPicPr>
          <p:cNvPr id="8" name="Picture 7"/>
          <p:cNvPicPr>
            <a:picLocks noChangeAspect="1"/>
          </p:cNvPicPr>
          <p:nvPr/>
        </p:nvPicPr>
        <p:blipFill>
          <a:blip r:embed="rId7"/>
          <a:stretch>
            <a:fillRect/>
          </a:stretch>
        </p:blipFill>
        <p:spPr>
          <a:xfrm>
            <a:off x="4104982" y="5118391"/>
            <a:ext cx="3374710" cy="756046"/>
          </a:xfrm>
          <a:prstGeom prst="rect">
            <a:avLst/>
          </a:prstGeom>
        </p:spPr>
      </p:pic>
    </p:spTree>
    <p:extLst>
      <p:ext uri="{BB962C8B-B14F-4D97-AF65-F5344CB8AC3E}">
        <p14:creationId xmlns:p14="http://schemas.microsoft.com/office/powerpoint/2010/main" val="211766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529416"/>
            <a:ext cx="12192000" cy="5443537"/>
          </a:xfrm>
          <a:prstGeom prst="rect">
            <a:avLst/>
          </a:prstGeom>
        </p:spPr>
      </p:pic>
    </p:spTree>
    <p:extLst>
      <p:ext uri="{BB962C8B-B14F-4D97-AF65-F5344CB8AC3E}">
        <p14:creationId xmlns:p14="http://schemas.microsoft.com/office/powerpoint/2010/main" val="3220736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 y="521537"/>
            <a:ext cx="12192000" cy="5632000"/>
          </a:xfrm>
          <a:prstGeom prst="rect">
            <a:avLst/>
          </a:prstGeom>
        </p:spPr>
      </p:pic>
      <p:sp>
        <p:nvSpPr>
          <p:cNvPr id="9" name="Left Arrow 8"/>
          <p:cNvSpPr/>
          <p:nvPr/>
        </p:nvSpPr>
        <p:spPr>
          <a:xfrm>
            <a:off x="4506685" y="737118"/>
            <a:ext cx="923731" cy="1866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Left Arrow 11"/>
          <p:cNvSpPr/>
          <p:nvPr/>
        </p:nvSpPr>
        <p:spPr>
          <a:xfrm rot="5400000">
            <a:off x="7468376" y="1078464"/>
            <a:ext cx="531845" cy="2223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Left Arrow 12"/>
          <p:cNvSpPr/>
          <p:nvPr/>
        </p:nvSpPr>
        <p:spPr>
          <a:xfrm>
            <a:off x="1934546" y="1570653"/>
            <a:ext cx="923731" cy="1866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Picture 13"/>
          <p:cNvPicPr>
            <a:picLocks noChangeAspect="1"/>
          </p:cNvPicPr>
          <p:nvPr/>
        </p:nvPicPr>
        <p:blipFill>
          <a:blip r:embed="rId4"/>
          <a:stretch>
            <a:fillRect/>
          </a:stretch>
        </p:blipFill>
        <p:spPr>
          <a:xfrm>
            <a:off x="1559573" y="1455576"/>
            <a:ext cx="9705975" cy="3086100"/>
          </a:xfrm>
          <a:prstGeom prst="rect">
            <a:avLst/>
          </a:prstGeom>
        </p:spPr>
      </p:pic>
      <p:pic>
        <p:nvPicPr>
          <p:cNvPr id="16" name="Picture 15"/>
          <p:cNvPicPr>
            <a:picLocks noChangeAspect="1"/>
          </p:cNvPicPr>
          <p:nvPr/>
        </p:nvPicPr>
        <p:blipFill>
          <a:blip r:embed="rId5"/>
          <a:stretch>
            <a:fillRect/>
          </a:stretch>
        </p:blipFill>
        <p:spPr>
          <a:xfrm>
            <a:off x="1588148" y="1139312"/>
            <a:ext cx="9677400" cy="4029075"/>
          </a:xfrm>
          <a:prstGeom prst="rect">
            <a:avLst/>
          </a:prstGeom>
        </p:spPr>
      </p:pic>
      <p:pic>
        <p:nvPicPr>
          <p:cNvPr id="17" name="Picture 16"/>
          <p:cNvPicPr>
            <a:picLocks noChangeAspect="1"/>
          </p:cNvPicPr>
          <p:nvPr/>
        </p:nvPicPr>
        <p:blipFill>
          <a:blip r:embed="rId6"/>
          <a:stretch>
            <a:fillRect/>
          </a:stretch>
        </p:blipFill>
        <p:spPr>
          <a:xfrm>
            <a:off x="1588148" y="1232512"/>
            <a:ext cx="9667875" cy="4210050"/>
          </a:xfrm>
          <a:prstGeom prst="rect">
            <a:avLst/>
          </a:prstGeom>
        </p:spPr>
      </p:pic>
      <p:pic>
        <p:nvPicPr>
          <p:cNvPr id="18" name="Picture 17"/>
          <p:cNvPicPr>
            <a:picLocks noChangeAspect="1"/>
          </p:cNvPicPr>
          <p:nvPr/>
        </p:nvPicPr>
        <p:blipFill>
          <a:blip r:embed="rId7"/>
          <a:stretch>
            <a:fillRect/>
          </a:stretch>
        </p:blipFill>
        <p:spPr>
          <a:xfrm>
            <a:off x="1588148" y="146662"/>
            <a:ext cx="9677400" cy="6381750"/>
          </a:xfrm>
          <a:prstGeom prst="rect">
            <a:avLst/>
          </a:prstGeom>
        </p:spPr>
      </p:pic>
      <p:sp>
        <p:nvSpPr>
          <p:cNvPr id="19" name="Left Arrow 18"/>
          <p:cNvSpPr/>
          <p:nvPr/>
        </p:nvSpPr>
        <p:spPr>
          <a:xfrm>
            <a:off x="1691052" y="4541676"/>
            <a:ext cx="923731" cy="1866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0" name="Picture 19"/>
          <p:cNvPicPr>
            <a:picLocks noChangeAspect="1"/>
          </p:cNvPicPr>
          <p:nvPr/>
        </p:nvPicPr>
        <p:blipFill>
          <a:blip r:embed="rId8"/>
          <a:stretch>
            <a:fillRect/>
          </a:stretch>
        </p:blipFill>
        <p:spPr>
          <a:xfrm>
            <a:off x="1262062" y="1062037"/>
            <a:ext cx="9667875" cy="4733925"/>
          </a:xfrm>
          <a:prstGeom prst="rect">
            <a:avLst/>
          </a:prstGeom>
        </p:spPr>
      </p:pic>
      <p:pic>
        <p:nvPicPr>
          <p:cNvPr id="21" name="Picture 20"/>
          <p:cNvPicPr>
            <a:picLocks noChangeAspect="1"/>
          </p:cNvPicPr>
          <p:nvPr/>
        </p:nvPicPr>
        <p:blipFill>
          <a:blip r:embed="rId9"/>
          <a:stretch>
            <a:fillRect/>
          </a:stretch>
        </p:blipFill>
        <p:spPr>
          <a:xfrm>
            <a:off x="1262062" y="1333500"/>
            <a:ext cx="9667875" cy="4191000"/>
          </a:xfrm>
          <a:prstGeom prst="rect">
            <a:avLst/>
          </a:prstGeom>
        </p:spPr>
      </p:pic>
      <p:pic>
        <p:nvPicPr>
          <p:cNvPr id="22" name="Picture 21"/>
          <p:cNvPicPr>
            <a:picLocks noChangeAspect="1"/>
          </p:cNvPicPr>
          <p:nvPr/>
        </p:nvPicPr>
        <p:blipFill>
          <a:blip r:embed="rId10"/>
          <a:stretch>
            <a:fillRect/>
          </a:stretch>
        </p:blipFill>
        <p:spPr>
          <a:xfrm>
            <a:off x="1262062" y="4762"/>
            <a:ext cx="9667875" cy="6848475"/>
          </a:xfrm>
          <a:prstGeom prst="rect">
            <a:avLst/>
          </a:prstGeom>
        </p:spPr>
      </p:pic>
      <p:pic>
        <p:nvPicPr>
          <p:cNvPr id="23" name="Picture 22"/>
          <p:cNvPicPr>
            <a:picLocks noChangeAspect="1"/>
          </p:cNvPicPr>
          <p:nvPr/>
        </p:nvPicPr>
        <p:blipFill rotWithShape="1">
          <a:blip r:embed="rId11"/>
          <a:srcRect b="4934"/>
          <a:stretch/>
        </p:blipFill>
        <p:spPr>
          <a:xfrm>
            <a:off x="90487" y="257706"/>
            <a:ext cx="11744161" cy="5173276"/>
          </a:xfrm>
          <a:prstGeom prst="rect">
            <a:avLst/>
          </a:prstGeom>
        </p:spPr>
      </p:pic>
      <p:sp>
        <p:nvSpPr>
          <p:cNvPr id="24" name="Left Arrow 23"/>
          <p:cNvSpPr/>
          <p:nvPr/>
        </p:nvSpPr>
        <p:spPr>
          <a:xfrm rot="7162803">
            <a:off x="10572750" y="1333500"/>
            <a:ext cx="581025" cy="2371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Picture 1"/>
          <p:cNvPicPr>
            <a:picLocks noChangeAspect="1"/>
          </p:cNvPicPr>
          <p:nvPr/>
        </p:nvPicPr>
        <p:blipFill>
          <a:blip r:embed="rId12"/>
          <a:stretch>
            <a:fillRect/>
          </a:stretch>
        </p:blipFill>
        <p:spPr>
          <a:xfrm>
            <a:off x="90487" y="5435631"/>
            <a:ext cx="12011024" cy="1792481"/>
          </a:xfrm>
          <a:prstGeom prst="rect">
            <a:avLst/>
          </a:prstGeom>
        </p:spPr>
      </p:pic>
    </p:spTree>
    <p:extLst>
      <p:ext uri="{BB962C8B-B14F-4D97-AF65-F5344CB8AC3E}">
        <p14:creationId xmlns:p14="http://schemas.microsoft.com/office/powerpoint/2010/main" val="107189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4"/>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2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1"/>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9"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04629"/>
            <a:ext cx="12260424" cy="5306172"/>
          </a:xfrm>
          <a:prstGeom prst="rect">
            <a:avLst/>
          </a:prstGeom>
        </p:spPr>
      </p:pic>
      <p:sp>
        <p:nvSpPr>
          <p:cNvPr id="3" name="Left Brace 2"/>
          <p:cNvSpPr/>
          <p:nvPr/>
        </p:nvSpPr>
        <p:spPr>
          <a:xfrm>
            <a:off x="5262465" y="1082351"/>
            <a:ext cx="662473" cy="1352938"/>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pic>
        <p:nvPicPr>
          <p:cNvPr id="4" name="Picture 3"/>
          <p:cNvPicPr>
            <a:picLocks noChangeAspect="1"/>
          </p:cNvPicPr>
          <p:nvPr/>
        </p:nvPicPr>
        <p:blipFill>
          <a:blip r:embed="rId4"/>
          <a:stretch>
            <a:fillRect/>
          </a:stretch>
        </p:blipFill>
        <p:spPr>
          <a:xfrm>
            <a:off x="0" y="551330"/>
            <a:ext cx="12287250" cy="5359471"/>
          </a:xfrm>
          <a:prstGeom prst="rect">
            <a:avLst/>
          </a:prstGeom>
        </p:spPr>
      </p:pic>
      <p:pic>
        <p:nvPicPr>
          <p:cNvPr id="5" name="Picture 4"/>
          <p:cNvPicPr>
            <a:picLocks noChangeAspect="1"/>
          </p:cNvPicPr>
          <p:nvPr/>
        </p:nvPicPr>
        <p:blipFill>
          <a:blip r:embed="rId5"/>
          <a:stretch>
            <a:fillRect/>
          </a:stretch>
        </p:blipFill>
        <p:spPr>
          <a:xfrm>
            <a:off x="0" y="551330"/>
            <a:ext cx="12284238" cy="5318414"/>
          </a:xfrm>
          <a:prstGeom prst="rect">
            <a:avLst/>
          </a:prstGeom>
        </p:spPr>
      </p:pic>
      <p:pic>
        <p:nvPicPr>
          <p:cNvPr id="6" name="Picture 5"/>
          <p:cNvPicPr>
            <a:picLocks noChangeAspect="1"/>
          </p:cNvPicPr>
          <p:nvPr/>
        </p:nvPicPr>
        <p:blipFill>
          <a:blip r:embed="rId6"/>
          <a:stretch>
            <a:fillRect/>
          </a:stretch>
        </p:blipFill>
        <p:spPr>
          <a:xfrm>
            <a:off x="-3044" y="510273"/>
            <a:ext cx="12195044" cy="5249395"/>
          </a:xfrm>
          <a:prstGeom prst="rect">
            <a:avLst/>
          </a:prstGeom>
        </p:spPr>
      </p:pic>
    </p:spTree>
    <p:extLst>
      <p:ext uri="{BB962C8B-B14F-4D97-AF65-F5344CB8AC3E}">
        <p14:creationId xmlns:p14="http://schemas.microsoft.com/office/powerpoint/2010/main" val="103275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7627" y="165480"/>
            <a:ext cx="6558323" cy="6500014"/>
          </a:xfrm>
          <a:prstGeom prst="rect">
            <a:avLst/>
          </a:prstGeom>
        </p:spPr>
      </p:pic>
      <p:sp>
        <p:nvSpPr>
          <p:cNvPr id="5" name="Pentagon 4"/>
          <p:cNvSpPr/>
          <p:nvPr/>
        </p:nvSpPr>
        <p:spPr>
          <a:xfrm>
            <a:off x="3128953" y="2521579"/>
            <a:ext cx="2237681" cy="1896177"/>
          </a:xfrm>
          <a:prstGeom prst="homePlate">
            <a:avLst/>
          </a:prstGeom>
          <a:solidFill>
            <a:srgbClr val="3FBCBC"/>
          </a:solidFill>
        </p:spPr>
        <p:style>
          <a:lnRef idx="2">
            <a:schemeClr val="lt1">
              <a:hueOff val="0"/>
              <a:satOff val="0"/>
              <a:lumOff val="0"/>
              <a:alphaOff val="0"/>
            </a:schemeClr>
          </a:lnRef>
          <a:fillRef idx="1">
            <a:schemeClr val="accent6">
              <a:shade val="60000"/>
              <a:hueOff val="0"/>
              <a:satOff val="0"/>
              <a:lumOff val="0"/>
              <a:alphaOff val="0"/>
            </a:schemeClr>
          </a:fillRef>
          <a:effectRef idx="0">
            <a:schemeClr val="accent6">
              <a:shade val="60000"/>
              <a:hueOff val="0"/>
              <a:satOff val="0"/>
              <a:lumOff val="0"/>
              <a:alphaOff val="0"/>
            </a:schemeClr>
          </a:effectRef>
          <a:fontRef idx="minor">
            <a:schemeClr val="lt1"/>
          </a:fontRef>
        </p:style>
        <p:txBody>
          <a:bodyPr/>
          <a:lstStyle/>
          <a:p>
            <a:endParaRPr lang="nl-BE" dirty="0"/>
          </a:p>
          <a:p>
            <a:endParaRPr lang="nl-BE" dirty="0"/>
          </a:p>
          <a:p>
            <a:endParaRPr lang="nl-BE" dirty="0"/>
          </a:p>
          <a:p>
            <a:r>
              <a:rPr lang="nl-BE" dirty="0"/>
              <a:t>15 indicatoren </a:t>
            </a:r>
          </a:p>
        </p:txBody>
      </p:sp>
      <p:sp>
        <p:nvSpPr>
          <p:cNvPr id="8" name="Rounded Rectangle 7"/>
          <p:cNvSpPr/>
          <p:nvPr/>
        </p:nvSpPr>
        <p:spPr>
          <a:xfrm>
            <a:off x="7969716" y="2781701"/>
            <a:ext cx="2237681" cy="1636055"/>
          </a:xfrm>
          <a:prstGeom prst="roundRect">
            <a:avLst/>
          </a:prstGeom>
          <a:solidFill>
            <a:srgbClr val="3FBCBC"/>
          </a:solidFill>
        </p:spPr>
        <p:style>
          <a:lnRef idx="2">
            <a:schemeClr val="lt1">
              <a:hueOff val="0"/>
              <a:satOff val="0"/>
              <a:lumOff val="0"/>
              <a:alphaOff val="0"/>
            </a:schemeClr>
          </a:lnRef>
          <a:fillRef idx="1">
            <a:schemeClr val="accent6">
              <a:shade val="60000"/>
              <a:hueOff val="0"/>
              <a:satOff val="0"/>
              <a:lumOff val="0"/>
              <a:alphaOff val="0"/>
            </a:schemeClr>
          </a:fillRef>
          <a:effectRef idx="0">
            <a:schemeClr val="accent6">
              <a:shade val="60000"/>
              <a:hueOff val="0"/>
              <a:satOff val="0"/>
              <a:lumOff val="0"/>
              <a:alphaOff val="0"/>
            </a:schemeClr>
          </a:effectRef>
          <a:fontRef idx="minor">
            <a:schemeClr val="lt1"/>
          </a:fontRef>
        </p:style>
        <p:txBody>
          <a:bodyPr anchor="ctr" anchorCtr="0"/>
          <a:lstStyle/>
          <a:p>
            <a:r>
              <a:rPr lang="nl-BE" dirty="0"/>
              <a:t>          24 vragen</a:t>
            </a:r>
          </a:p>
        </p:txBody>
      </p:sp>
      <p:sp>
        <p:nvSpPr>
          <p:cNvPr id="6" name="Rectangle 5"/>
          <p:cNvSpPr/>
          <p:nvPr/>
        </p:nvSpPr>
        <p:spPr>
          <a:xfrm>
            <a:off x="6536120" y="5926830"/>
            <a:ext cx="5655880"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Amuli K, Decabooter K, Talrich F, Renders A, Beeckman K, Born in Brussels screening tool: the development of a screening tool measuring antenatal psychosocial vulnerability BMC Public Health. </a:t>
            </a:r>
            <a:r>
              <a:rPr kumimoji="0" lang="nl-BE" sz="1400" b="0" i="0" u="none" strike="noStrike" kern="1200" cap="none" spc="0" normalizeH="0" baseline="0" noProof="0" dirty="0">
                <a:ln>
                  <a:noFill/>
                </a:ln>
                <a:solidFill>
                  <a:prstClr val="black"/>
                </a:solidFill>
                <a:effectLst/>
                <a:uLnTx/>
                <a:uFillTx/>
                <a:latin typeface="Corbel"/>
                <a:ea typeface="+mn-ea"/>
                <a:cs typeface="+mn-cs"/>
              </a:rPr>
              <a:t>2021 Aug 6;21(1).</a:t>
            </a:r>
          </a:p>
        </p:txBody>
      </p:sp>
    </p:spTree>
    <p:extLst>
      <p:ext uri="{BB962C8B-B14F-4D97-AF65-F5344CB8AC3E}">
        <p14:creationId xmlns:p14="http://schemas.microsoft.com/office/powerpoint/2010/main" val="287998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7111"/>
          <a:stretch/>
        </p:blipFill>
        <p:spPr>
          <a:xfrm>
            <a:off x="0" y="0"/>
            <a:ext cx="12934950" cy="6933094"/>
          </a:xfrm>
          <a:prstGeom prst="rect">
            <a:avLst/>
          </a:prstGeom>
        </p:spPr>
      </p:pic>
      <p:sp>
        <p:nvSpPr>
          <p:cNvPr id="4" name="Right Brace 3"/>
          <p:cNvSpPr/>
          <p:nvPr/>
        </p:nvSpPr>
        <p:spPr>
          <a:xfrm>
            <a:off x="6467475" y="2514600"/>
            <a:ext cx="666750" cy="355282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5" name="Left Arrow 4"/>
          <p:cNvSpPr/>
          <p:nvPr/>
        </p:nvSpPr>
        <p:spPr>
          <a:xfrm>
            <a:off x="4438650" y="6448425"/>
            <a:ext cx="1247775" cy="2000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96503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1EDCC5-864F-4E12-877F-D43F886A0626}"/>
              </a:ext>
            </a:extLst>
          </p:cNvPr>
          <p:cNvSpPr>
            <a:spLocks noGrp="1"/>
          </p:cNvSpPr>
          <p:nvPr>
            <p:ph type="title"/>
          </p:nvPr>
        </p:nvSpPr>
        <p:spPr/>
        <p:txBody>
          <a:bodyPr/>
          <a:lstStyle/>
          <a:p>
            <a:r>
              <a:rPr lang="nl-BE" dirty="0"/>
              <a:t>Samenwerking: implementatie Vlaanderen</a:t>
            </a:r>
          </a:p>
        </p:txBody>
      </p:sp>
      <p:graphicFrame>
        <p:nvGraphicFramePr>
          <p:cNvPr id="4" name="Diagram 3"/>
          <p:cNvGraphicFramePr/>
          <p:nvPr>
            <p:extLst>
              <p:ext uri="{D42A27DB-BD31-4B8C-83A1-F6EECF244321}">
                <p14:modId xmlns:p14="http://schemas.microsoft.com/office/powerpoint/2010/main" val="4017907691"/>
              </p:ext>
            </p:extLst>
          </p:nvPr>
        </p:nvGraphicFramePr>
        <p:xfrm>
          <a:off x="2243700" y="1918118"/>
          <a:ext cx="7169082" cy="4168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25715" y="2532357"/>
            <a:ext cx="2017985" cy="2862322"/>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nl-BE" dirty="0">
                <a:solidFill>
                  <a:schemeClr val="tx1">
                    <a:lumMod val="50000"/>
                    <a:lumOff val="50000"/>
                  </a:schemeClr>
                </a:solidFill>
              </a:rPr>
              <a:t>Prof dr. Katrien Beeckman  </a:t>
            </a:r>
          </a:p>
          <a:p>
            <a:pPr marL="285750" indent="-285750" algn="just">
              <a:buFont typeface="Arial" panose="020B0604020202020204" pitchFamily="34" charset="0"/>
              <a:buChar char="•"/>
            </a:pPr>
            <a:r>
              <a:rPr lang="nl-BE" dirty="0">
                <a:solidFill>
                  <a:schemeClr val="tx1">
                    <a:lumMod val="50000"/>
                    <a:lumOff val="50000"/>
                  </a:schemeClr>
                </a:solidFill>
              </a:rPr>
              <a:t>Kelly Amuli</a:t>
            </a:r>
          </a:p>
          <a:p>
            <a:pPr marL="285750" indent="-285750" algn="just">
              <a:buFont typeface="Arial" panose="020B0604020202020204" pitchFamily="34" charset="0"/>
              <a:buChar char="•"/>
            </a:pPr>
            <a:r>
              <a:rPr lang="nl-BE" dirty="0">
                <a:solidFill>
                  <a:schemeClr val="tx1">
                    <a:lumMod val="50000"/>
                    <a:lumOff val="50000"/>
                  </a:schemeClr>
                </a:solidFill>
              </a:rPr>
              <a:t>Kim Decabooter</a:t>
            </a:r>
          </a:p>
          <a:p>
            <a:pPr marL="285750" indent="-285750" algn="just">
              <a:buFont typeface="Arial" panose="020B0604020202020204" pitchFamily="34" charset="0"/>
              <a:buChar char="•"/>
            </a:pPr>
            <a:r>
              <a:rPr lang="nl-BE" dirty="0">
                <a:solidFill>
                  <a:schemeClr val="tx1">
                    <a:lumMod val="50000"/>
                    <a:lumOff val="50000"/>
                  </a:schemeClr>
                </a:solidFill>
              </a:rPr>
              <a:t>Florence </a:t>
            </a:r>
            <a:r>
              <a:rPr lang="nl-BE" dirty="0" err="1">
                <a:solidFill>
                  <a:schemeClr val="tx1">
                    <a:lumMod val="50000"/>
                    <a:lumOff val="50000"/>
                  </a:schemeClr>
                </a:solidFill>
              </a:rPr>
              <a:t>Talrich</a:t>
            </a:r>
            <a:endParaRPr lang="nl-BE" dirty="0">
              <a:solidFill>
                <a:schemeClr val="tx1">
                  <a:lumMod val="50000"/>
                  <a:lumOff val="50000"/>
                </a:schemeClr>
              </a:solidFill>
            </a:endParaRPr>
          </a:p>
          <a:p>
            <a:pPr marL="285750" indent="-285750" algn="just">
              <a:buFont typeface="Arial" panose="020B0604020202020204" pitchFamily="34" charset="0"/>
              <a:buChar char="•"/>
            </a:pPr>
            <a:r>
              <a:rPr lang="nl-BE" dirty="0">
                <a:solidFill>
                  <a:schemeClr val="tx1">
                    <a:lumMod val="50000"/>
                    <a:lumOff val="50000"/>
                  </a:schemeClr>
                </a:solidFill>
              </a:rPr>
              <a:t>Caroline Germanes </a:t>
            </a:r>
          </a:p>
          <a:p>
            <a:pPr marL="285750" indent="-285750" algn="just">
              <a:buFont typeface="Arial" panose="020B0604020202020204" pitchFamily="34" charset="0"/>
              <a:buChar char="•"/>
            </a:pPr>
            <a:r>
              <a:rPr lang="nl-BE" dirty="0">
                <a:solidFill>
                  <a:schemeClr val="tx1">
                    <a:lumMod val="50000"/>
                    <a:lumOff val="50000"/>
                  </a:schemeClr>
                </a:solidFill>
              </a:rPr>
              <a:t>Sabine Verschelde </a:t>
            </a:r>
          </a:p>
          <a:p>
            <a:pPr marL="285750" indent="-285750" algn="just">
              <a:buFont typeface="Arial" panose="020B0604020202020204" pitchFamily="34" charset="0"/>
              <a:buChar char="•"/>
            </a:pPr>
            <a:r>
              <a:rPr lang="nl-BE" dirty="0">
                <a:solidFill>
                  <a:schemeClr val="tx1">
                    <a:lumMod val="50000"/>
                    <a:lumOff val="50000"/>
                  </a:schemeClr>
                </a:solidFill>
              </a:rPr>
              <a:t>Bianca Eerens </a:t>
            </a:r>
          </a:p>
        </p:txBody>
      </p:sp>
      <p:sp>
        <p:nvSpPr>
          <p:cNvPr id="8" name="Oval 7"/>
          <p:cNvSpPr/>
          <p:nvPr/>
        </p:nvSpPr>
        <p:spPr>
          <a:xfrm>
            <a:off x="5271192" y="4906218"/>
            <a:ext cx="1114097" cy="113511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Graphic 36">
            <a:extLst>
              <a:ext uri="{FF2B5EF4-FFF2-40B4-BE49-F238E27FC236}">
                <a16:creationId xmlns:a16="http://schemas.microsoft.com/office/drawing/2014/main" id="{4D06C6E1-0C1E-41B7-AA60-EB92DE1F50B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40842" y="5066540"/>
            <a:ext cx="974795" cy="974795"/>
          </a:xfrm>
          <a:prstGeom prst="rect">
            <a:avLst/>
          </a:prstGeom>
        </p:spPr>
      </p:pic>
      <p:sp>
        <p:nvSpPr>
          <p:cNvPr id="9" name="TextBox 8"/>
          <p:cNvSpPr txBox="1"/>
          <p:nvPr/>
        </p:nvSpPr>
        <p:spPr>
          <a:xfrm>
            <a:off x="9585431" y="2532357"/>
            <a:ext cx="2606569" cy="923330"/>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nl-BE" dirty="0">
                <a:solidFill>
                  <a:schemeClr val="tx1">
                    <a:lumMod val="50000"/>
                    <a:lumOff val="50000"/>
                  </a:schemeClr>
                </a:solidFill>
              </a:rPr>
              <a:t>dr. An-Sofie Van Parys  </a:t>
            </a:r>
          </a:p>
          <a:p>
            <a:pPr marL="285750" indent="-285750" algn="just">
              <a:buFont typeface="Arial" panose="020B0604020202020204" pitchFamily="34" charset="0"/>
              <a:buChar char="•"/>
            </a:pPr>
            <a:r>
              <a:rPr lang="nl-BE" dirty="0">
                <a:solidFill>
                  <a:schemeClr val="tx1">
                    <a:lumMod val="50000"/>
                    <a:lumOff val="50000"/>
                  </a:schemeClr>
                </a:solidFill>
              </a:rPr>
              <a:t>Marieke Vermaas</a:t>
            </a:r>
          </a:p>
          <a:p>
            <a:pPr marL="285750" indent="-285750" algn="just">
              <a:buFont typeface="Arial" panose="020B0604020202020204" pitchFamily="34" charset="0"/>
              <a:buChar char="•"/>
            </a:pPr>
            <a:r>
              <a:rPr lang="nl-BE" dirty="0">
                <a:solidFill>
                  <a:schemeClr val="tx1">
                    <a:lumMod val="50000"/>
                    <a:lumOff val="50000"/>
                  </a:schemeClr>
                </a:solidFill>
              </a:rPr>
              <a:t>Charlotte </a:t>
            </a:r>
            <a:r>
              <a:rPr lang="nl-BE" dirty="0" err="1">
                <a:solidFill>
                  <a:schemeClr val="tx1">
                    <a:lumMod val="50000"/>
                    <a:lumOff val="50000"/>
                  </a:schemeClr>
                </a:solidFill>
              </a:rPr>
              <a:t>Brosens</a:t>
            </a:r>
            <a:endParaRPr lang="nl-BE" dirty="0">
              <a:solidFill>
                <a:schemeClr val="tx1">
                  <a:lumMod val="50000"/>
                  <a:lumOff val="50000"/>
                </a:schemeClr>
              </a:solidFill>
            </a:endParaRPr>
          </a:p>
        </p:txBody>
      </p:sp>
    </p:spTree>
    <p:extLst>
      <p:ext uri="{BB962C8B-B14F-4D97-AF65-F5344CB8AC3E}">
        <p14:creationId xmlns:p14="http://schemas.microsoft.com/office/powerpoint/2010/main" val="1159347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9689" y="484622"/>
            <a:ext cx="12122311" cy="5757923"/>
          </a:xfrm>
          <a:prstGeom prst="rect">
            <a:avLst/>
          </a:prstGeom>
        </p:spPr>
      </p:pic>
      <p:pic>
        <p:nvPicPr>
          <p:cNvPr id="3" name="Picture 2"/>
          <p:cNvPicPr>
            <a:picLocks noChangeAspect="1"/>
          </p:cNvPicPr>
          <p:nvPr/>
        </p:nvPicPr>
        <p:blipFill>
          <a:blip r:embed="rId4"/>
          <a:stretch>
            <a:fillRect/>
          </a:stretch>
        </p:blipFill>
        <p:spPr>
          <a:xfrm>
            <a:off x="2038350" y="1462087"/>
            <a:ext cx="8115300" cy="3933825"/>
          </a:xfrm>
          <a:prstGeom prst="rect">
            <a:avLst/>
          </a:prstGeom>
        </p:spPr>
      </p:pic>
      <p:sp>
        <p:nvSpPr>
          <p:cNvPr id="4" name="Down Arrow 3"/>
          <p:cNvSpPr/>
          <p:nvPr/>
        </p:nvSpPr>
        <p:spPr>
          <a:xfrm>
            <a:off x="7007290" y="1819469"/>
            <a:ext cx="233266" cy="485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Left Arrow 4"/>
          <p:cNvSpPr/>
          <p:nvPr/>
        </p:nvSpPr>
        <p:spPr>
          <a:xfrm>
            <a:off x="9451910" y="3760237"/>
            <a:ext cx="783771" cy="2565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Picture 5"/>
          <p:cNvPicPr>
            <a:picLocks noChangeAspect="1"/>
          </p:cNvPicPr>
          <p:nvPr/>
        </p:nvPicPr>
        <p:blipFill>
          <a:blip r:embed="rId5"/>
          <a:stretch>
            <a:fillRect/>
          </a:stretch>
        </p:blipFill>
        <p:spPr>
          <a:xfrm>
            <a:off x="2076450" y="1971675"/>
            <a:ext cx="8039100" cy="2914650"/>
          </a:xfrm>
          <a:prstGeom prst="rect">
            <a:avLst/>
          </a:prstGeom>
        </p:spPr>
      </p:pic>
      <p:sp>
        <p:nvSpPr>
          <p:cNvPr id="7" name="Up Arrow 6"/>
          <p:cNvSpPr/>
          <p:nvPr/>
        </p:nvSpPr>
        <p:spPr>
          <a:xfrm>
            <a:off x="6326155" y="3069771"/>
            <a:ext cx="177281" cy="4385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Picture 7"/>
          <p:cNvPicPr>
            <a:picLocks noChangeAspect="1"/>
          </p:cNvPicPr>
          <p:nvPr/>
        </p:nvPicPr>
        <p:blipFill>
          <a:blip r:embed="rId6"/>
          <a:stretch>
            <a:fillRect/>
          </a:stretch>
        </p:blipFill>
        <p:spPr>
          <a:xfrm>
            <a:off x="0" y="459060"/>
            <a:ext cx="12317721" cy="5809046"/>
          </a:xfrm>
          <a:prstGeom prst="rect">
            <a:avLst/>
          </a:prstGeom>
        </p:spPr>
      </p:pic>
      <p:sp>
        <p:nvSpPr>
          <p:cNvPr id="9" name="Right Arrow 8"/>
          <p:cNvSpPr/>
          <p:nvPr/>
        </p:nvSpPr>
        <p:spPr>
          <a:xfrm rot="16633820">
            <a:off x="10102764" y="1332868"/>
            <a:ext cx="569167" cy="25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ight Arrow 9"/>
          <p:cNvSpPr/>
          <p:nvPr/>
        </p:nvSpPr>
        <p:spPr>
          <a:xfrm rot="16633820">
            <a:off x="11262870" y="1149365"/>
            <a:ext cx="569167" cy="25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rotWithShape="1">
          <a:blip r:embed="rId7"/>
          <a:srcRect r="5990"/>
          <a:stretch/>
        </p:blipFill>
        <p:spPr>
          <a:xfrm>
            <a:off x="29522" y="608366"/>
            <a:ext cx="12258675" cy="5510433"/>
          </a:xfrm>
          <a:prstGeom prst="rect">
            <a:avLst/>
          </a:prstGeom>
        </p:spPr>
      </p:pic>
      <p:cxnSp>
        <p:nvCxnSpPr>
          <p:cNvPr id="12" name="Straight Arrow Connector 11"/>
          <p:cNvCxnSpPr/>
          <p:nvPr/>
        </p:nvCxnSpPr>
        <p:spPr>
          <a:xfrm>
            <a:off x="-382846" y="3111655"/>
            <a:ext cx="905069" cy="5038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28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4"/>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7" grpId="1" animBg="1"/>
      <p:bldP spid="9" grpId="0" animBg="1"/>
      <p:bldP spid="9" grpId="1"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072" y="702208"/>
            <a:ext cx="11559488" cy="4923842"/>
          </a:xfrm>
          <a:prstGeom prst="rect">
            <a:avLst/>
          </a:prstGeom>
        </p:spPr>
      </p:pic>
      <p:pic>
        <p:nvPicPr>
          <p:cNvPr id="3" name="Picture 2"/>
          <p:cNvPicPr>
            <a:picLocks noChangeAspect="1"/>
          </p:cNvPicPr>
          <p:nvPr/>
        </p:nvPicPr>
        <p:blipFill>
          <a:blip r:embed="rId3"/>
          <a:stretch>
            <a:fillRect/>
          </a:stretch>
        </p:blipFill>
        <p:spPr>
          <a:xfrm>
            <a:off x="235072" y="702208"/>
            <a:ext cx="11669249" cy="5434615"/>
          </a:xfrm>
          <a:prstGeom prst="rect">
            <a:avLst/>
          </a:prstGeom>
        </p:spPr>
      </p:pic>
      <p:pic>
        <p:nvPicPr>
          <p:cNvPr id="4" name="Picture 3"/>
          <p:cNvPicPr>
            <a:picLocks noChangeAspect="1"/>
          </p:cNvPicPr>
          <p:nvPr/>
        </p:nvPicPr>
        <p:blipFill>
          <a:blip r:embed="rId4"/>
          <a:stretch>
            <a:fillRect/>
          </a:stretch>
        </p:blipFill>
        <p:spPr>
          <a:xfrm>
            <a:off x="235072" y="625746"/>
            <a:ext cx="11786680" cy="5434615"/>
          </a:xfrm>
          <a:prstGeom prst="rect">
            <a:avLst/>
          </a:prstGeom>
        </p:spPr>
      </p:pic>
      <p:pic>
        <p:nvPicPr>
          <p:cNvPr id="5" name="Picture 4"/>
          <p:cNvPicPr>
            <a:picLocks noChangeAspect="1"/>
          </p:cNvPicPr>
          <p:nvPr/>
        </p:nvPicPr>
        <p:blipFill>
          <a:blip r:embed="rId5"/>
          <a:stretch>
            <a:fillRect/>
          </a:stretch>
        </p:blipFill>
        <p:spPr>
          <a:xfrm>
            <a:off x="235072" y="625746"/>
            <a:ext cx="11864358" cy="5734555"/>
          </a:xfrm>
          <a:prstGeom prst="rect">
            <a:avLst/>
          </a:prstGeom>
        </p:spPr>
      </p:pic>
      <p:sp>
        <p:nvSpPr>
          <p:cNvPr id="7" name="Curved Down Arrow 6"/>
          <p:cNvSpPr/>
          <p:nvPr/>
        </p:nvSpPr>
        <p:spPr>
          <a:xfrm rot="628605">
            <a:off x="3629867" y="1687759"/>
            <a:ext cx="3275045" cy="7506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16" name="Picture 15"/>
          <p:cNvPicPr>
            <a:picLocks noChangeAspect="1"/>
          </p:cNvPicPr>
          <p:nvPr/>
        </p:nvPicPr>
        <p:blipFill>
          <a:blip r:embed="rId6"/>
          <a:stretch>
            <a:fillRect/>
          </a:stretch>
        </p:blipFill>
        <p:spPr>
          <a:xfrm>
            <a:off x="3656353" y="2849802"/>
            <a:ext cx="8402190" cy="2776248"/>
          </a:xfrm>
          <a:prstGeom prst="rect">
            <a:avLst/>
          </a:prstGeom>
          <a:ln w="19050">
            <a:solidFill>
              <a:schemeClr val="tx1"/>
            </a:solidFill>
          </a:ln>
        </p:spPr>
      </p:pic>
      <p:pic>
        <p:nvPicPr>
          <p:cNvPr id="17" name="Picture 16"/>
          <p:cNvPicPr>
            <a:picLocks noChangeAspect="1"/>
          </p:cNvPicPr>
          <p:nvPr/>
        </p:nvPicPr>
        <p:blipFill>
          <a:blip r:embed="rId7"/>
          <a:stretch>
            <a:fillRect/>
          </a:stretch>
        </p:blipFill>
        <p:spPr>
          <a:xfrm>
            <a:off x="3646651" y="2849802"/>
            <a:ext cx="8411892" cy="2776248"/>
          </a:xfrm>
          <a:prstGeom prst="rect">
            <a:avLst/>
          </a:prstGeom>
          <a:ln w="19050">
            <a:solidFill>
              <a:schemeClr val="tx1"/>
            </a:solidFill>
          </a:ln>
        </p:spPr>
      </p:pic>
      <p:pic>
        <p:nvPicPr>
          <p:cNvPr id="18" name="Picture 17"/>
          <p:cNvPicPr>
            <a:picLocks noChangeAspect="1"/>
          </p:cNvPicPr>
          <p:nvPr/>
        </p:nvPicPr>
        <p:blipFill>
          <a:blip r:embed="rId8"/>
          <a:stretch>
            <a:fillRect/>
          </a:stretch>
        </p:blipFill>
        <p:spPr>
          <a:xfrm>
            <a:off x="220708" y="625745"/>
            <a:ext cx="11878722" cy="5734555"/>
          </a:xfrm>
          <a:prstGeom prst="rect">
            <a:avLst/>
          </a:prstGeom>
        </p:spPr>
      </p:pic>
    </p:spTree>
    <p:extLst>
      <p:ext uri="{BB962C8B-B14F-4D97-AF65-F5344CB8AC3E}">
        <p14:creationId xmlns:p14="http://schemas.microsoft.com/office/powerpoint/2010/main" val="331547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52481"/>
          <a:stretch/>
        </p:blipFill>
        <p:spPr>
          <a:xfrm>
            <a:off x="218133" y="336177"/>
            <a:ext cx="10580519" cy="1855694"/>
          </a:xfrm>
          <a:prstGeom prst="rect">
            <a:avLst/>
          </a:prstGeom>
        </p:spPr>
      </p:pic>
      <p:pic>
        <p:nvPicPr>
          <p:cNvPr id="3" name="Picture 2"/>
          <p:cNvPicPr>
            <a:picLocks noChangeAspect="1"/>
          </p:cNvPicPr>
          <p:nvPr/>
        </p:nvPicPr>
        <p:blipFill>
          <a:blip r:embed="rId3"/>
          <a:stretch>
            <a:fillRect/>
          </a:stretch>
        </p:blipFill>
        <p:spPr>
          <a:xfrm>
            <a:off x="1103650" y="2191871"/>
            <a:ext cx="8809483" cy="2857748"/>
          </a:xfrm>
          <a:prstGeom prst="rect">
            <a:avLst/>
          </a:prstGeom>
        </p:spPr>
      </p:pic>
      <p:sp>
        <p:nvSpPr>
          <p:cNvPr id="4" name="Curved Right Arrow 3"/>
          <p:cNvSpPr/>
          <p:nvPr/>
        </p:nvSpPr>
        <p:spPr>
          <a:xfrm rot="20486354">
            <a:off x="322729" y="2407024"/>
            <a:ext cx="443753" cy="123712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5" name="Picture 4"/>
          <p:cNvPicPr>
            <a:picLocks noChangeAspect="1"/>
          </p:cNvPicPr>
          <p:nvPr/>
        </p:nvPicPr>
        <p:blipFill rotWithShape="1">
          <a:blip r:embed="rId4"/>
          <a:srcRect l="73437"/>
          <a:stretch/>
        </p:blipFill>
        <p:spPr>
          <a:xfrm>
            <a:off x="47146" y="3025588"/>
            <a:ext cx="1896375" cy="3814592"/>
          </a:xfrm>
          <a:prstGeom prst="rect">
            <a:avLst/>
          </a:prstGeom>
        </p:spPr>
      </p:pic>
      <p:pic>
        <p:nvPicPr>
          <p:cNvPr id="6" name="Picture 5"/>
          <p:cNvPicPr>
            <a:picLocks noChangeAspect="1"/>
          </p:cNvPicPr>
          <p:nvPr/>
        </p:nvPicPr>
        <p:blipFill>
          <a:blip r:embed="rId5"/>
          <a:stretch>
            <a:fillRect/>
          </a:stretch>
        </p:blipFill>
        <p:spPr>
          <a:xfrm>
            <a:off x="1924580" y="3043408"/>
            <a:ext cx="7255075" cy="3814592"/>
          </a:xfrm>
          <a:prstGeom prst="rect">
            <a:avLst/>
          </a:prstGeom>
        </p:spPr>
      </p:pic>
      <p:sp>
        <p:nvSpPr>
          <p:cNvPr id="7" name="Curved Left Arrow 6"/>
          <p:cNvSpPr/>
          <p:nvPr/>
        </p:nvSpPr>
        <p:spPr>
          <a:xfrm rot="1252094">
            <a:off x="9439835" y="2802363"/>
            <a:ext cx="471449" cy="108383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9" name="Picture 8"/>
          <p:cNvPicPr>
            <a:picLocks noChangeAspect="1"/>
          </p:cNvPicPr>
          <p:nvPr/>
        </p:nvPicPr>
        <p:blipFill>
          <a:blip r:embed="rId6"/>
          <a:stretch>
            <a:fillRect/>
          </a:stretch>
        </p:blipFill>
        <p:spPr>
          <a:xfrm>
            <a:off x="2419811" y="4174510"/>
            <a:ext cx="8883277" cy="2683490"/>
          </a:xfrm>
          <a:prstGeom prst="rect">
            <a:avLst/>
          </a:prstGeom>
          <a:ln w="12700">
            <a:solidFill>
              <a:schemeClr val="tx1"/>
            </a:solidFill>
          </a:ln>
        </p:spPr>
      </p:pic>
      <p:sp>
        <p:nvSpPr>
          <p:cNvPr id="10" name="Curved Down Arrow 9"/>
          <p:cNvSpPr/>
          <p:nvPr/>
        </p:nvSpPr>
        <p:spPr>
          <a:xfrm rot="1220305">
            <a:off x="4064055" y="3523480"/>
            <a:ext cx="1093035" cy="3448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11" name="Picture 10"/>
          <p:cNvPicPr>
            <a:picLocks noChangeAspect="1"/>
          </p:cNvPicPr>
          <p:nvPr/>
        </p:nvPicPr>
        <p:blipFill>
          <a:blip r:embed="rId7"/>
          <a:stretch>
            <a:fillRect/>
          </a:stretch>
        </p:blipFill>
        <p:spPr>
          <a:xfrm>
            <a:off x="2378510" y="3388106"/>
            <a:ext cx="8965877" cy="3449972"/>
          </a:xfrm>
          <a:prstGeom prst="rect">
            <a:avLst/>
          </a:prstGeom>
          <a:ln w="19050">
            <a:solidFill>
              <a:schemeClr val="tx1"/>
            </a:solidFill>
          </a:ln>
        </p:spPr>
      </p:pic>
    </p:spTree>
    <p:extLst>
      <p:ext uri="{BB962C8B-B14F-4D97-AF65-F5344CB8AC3E}">
        <p14:creationId xmlns:p14="http://schemas.microsoft.com/office/powerpoint/2010/main" val="138175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4457" y="411175"/>
            <a:ext cx="9868755" cy="1867062"/>
          </a:xfrm>
          <a:prstGeom prst="rect">
            <a:avLst/>
          </a:prstGeom>
        </p:spPr>
      </p:pic>
      <p:pic>
        <p:nvPicPr>
          <p:cNvPr id="3" name="Picture 2"/>
          <p:cNvPicPr>
            <a:picLocks noChangeAspect="1"/>
          </p:cNvPicPr>
          <p:nvPr/>
        </p:nvPicPr>
        <p:blipFill>
          <a:blip r:embed="rId3"/>
          <a:stretch>
            <a:fillRect/>
          </a:stretch>
        </p:blipFill>
        <p:spPr>
          <a:xfrm>
            <a:off x="314457" y="411174"/>
            <a:ext cx="9868755" cy="5762560"/>
          </a:xfrm>
          <a:prstGeom prst="rect">
            <a:avLst/>
          </a:prstGeom>
        </p:spPr>
      </p:pic>
      <p:pic>
        <p:nvPicPr>
          <p:cNvPr id="4" name="Picture 3"/>
          <p:cNvPicPr>
            <a:picLocks noChangeAspect="1"/>
          </p:cNvPicPr>
          <p:nvPr/>
        </p:nvPicPr>
        <p:blipFill>
          <a:blip r:embed="rId4"/>
          <a:stretch>
            <a:fillRect/>
          </a:stretch>
        </p:blipFill>
        <p:spPr>
          <a:xfrm>
            <a:off x="4317137" y="1761565"/>
            <a:ext cx="7404216" cy="2773176"/>
          </a:xfrm>
          <a:prstGeom prst="rect">
            <a:avLst/>
          </a:prstGeom>
          <a:ln w="19050">
            <a:solidFill>
              <a:schemeClr val="tx1"/>
            </a:solidFill>
          </a:ln>
        </p:spPr>
      </p:pic>
      <p:sp>
        <p:nvSpPr>
          <p:cNvPr id="5" name="Curved Down Arrow 4"/>
          <p:cNvSpPr/>
          <p:nvPr/>
        </p:nvSpPr>
        <p:spPr>
          <a:xfrm rot="20565201">
            <a:off x="2537368" y="1436625"/>
            <a:ext cx="1947951" cy="3381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6" name="Picture 5"/>
          <p:cNvPicPr>
            <a:picLocks noChangeAspect="1"/>
          </p:cNvPicPr>
          <p:nvPr/>
        </p:nvPicPr>
        <p:blipFill>
          <a:blip r:embed="rId5"/>
          <a:stretch>
            <a:fillRect/>
          </a:stretch>
        </p:blipFill>
        <p:spPr>
          <a:xfrm>
            <a:off x="4317137" y="1761564"/>
            <a:ext cx="7404216" cy="2773177"/>
          </a:xfrm>
          <a:prstGeom prst="rect">
            <a:avLst/>
          </a:prstGeom>
          <a:ln w="12700">
            <a:solidFill>
              <a:schemeClr val="tx1"/>
            </a:solidFill>
          </a:ln>
        </p:spPr>
      </p:pic>
      <p:sp>
        <p:nvSpPr>
          <p:cNvPr id="8" name="Curved Down Arrow 7"/>
          <p:cNvSpPr/>
          <p:nvPr/>
        </p:nvSpPr>
        <p:spPr>
          <a:xfrm rot="902781">
            <a:off x="3715753" y="635548"/>
            <a:ext cx="2586317" cy="5109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9" name="Picture 8"/>
          <p:cNvPicPr>
            <a:picLocks noChangeAspect="1"/>
          </p:cNvPicPr>
          <p:nvPr/>
        </p:nvPicPr>
        <p:blipFill>
          <a:blip r:embed="rId6"/>
          <a:stretch>
            <a:fillRect/>
          </a:stretch>
        </p:blipFill>
        <p:spPr>
          <a:xfrm>
            <a:off x="1239567" y="1882633"/>
            <a:ext cx="4877223" cy="4686706"/>
          </a:xfrm>
          <a:prstGeom prst="rect">
            <a:avLst/>
          </a:prstGeom>
        </p:spPr>
      </p:pic>
      <p:pic>
        <p:nvPicPr>
          <p:cNvPr id="10" name="Picture 9"/>
          <p:cNvPicPr>
            <a:picLocks noChangeAspect="1"/>
          </p:cNvPicPr>
          <p:nvPr/>
        </p:nvPicPr>
        <p:blipFill>
          <a:blip r:embed="rId7"/>
          <a:stretch>
            <a:fillRect/>
          </a:stretch>
        </p:blipFill>
        <p:spPr>
          <a:xfrm>
            <a:off x="6396633" y="2662107"/>
            <a:ext cx="5044877" cy="2110923"/>
          </a:xfrm>
          <a:prstGeom prst="rect">
            <a:avLst/>
          </a:prstGeom>
        </p:spPr>
      </p:pic>
      <p:pic>
        <p:nvPicPr>
          <p:cNvPr id="7" name="Picture 6"/>
          <p:cNvPicPr>
            <a:picLocks noChangeAspect="1"/>
          </p:cNvPicPr>
          <p:nvPr/>
        </p:nvPicPr>
        <p:blipFill>
          <a:blip r:embed="rId8"/>
          <a:stretch>
            <a:fillRect/>
          </a:stretch>
        </p:blipFill>
        <p:spPr>
          <a:xfrm>
            <a:off x="314456" y="435482"/>
            <a:ext cx="11684943" cy="5859319"/>
          </a:xfrm>
          <a:prstGeom prst="rect">
            <a:avLst/>
          </a:prstGeom>
        </p:spPr>
      </p:pic>
    </p:spTree>
    <p:extLst>
      <p:ext uri="{BB962C8B-B14F-4D97-AF65-F5344CB8AC3E}">
        <p14:creationId xmlns:p14="http://schemas.microsoft.com/office/powerpoint/2010/main" val="310867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Partner worden? </a:t>
            </a:r>
          </a:p>
        </p:txBody>
      </p:sp>
      <p:sp>
        <p:nvSpPr>
          <p:cNvPr id="3" name="Content Placeholder 2"/>
          <p:cNvSpPr>
            <a:spLocks noGrp="1"/>
          </p:cNvSpPr>
          <p:nvPr>
            <p:ph idx="1"/>
          </p:nvPr>
        </p:nvSpPr>
        <p:spPr>
          <a:xfrm>
            <a:off x="838200" y="2220260"/>
            <a:ext cx="10515600" cy="4351338"/>
          </a:xfrm>
        </p:spPr>
        <p:txBody>
          <a:bodyPr/>
          <a:lstStyle/>
          <a:p>
            <a:r>
              <a:rPr lang="nl-BE" sz="2400" dirty="0">
                <a:solidFill>
                  <a:schemeClr val="tx1">
                    <a:lumMod val="50000"/>
                    <a:lumOff val="50000"/>
                  </a:schemeClr>
                </a:solidFill>
              </a:rPr>
              <a:t>Overeenkomsten (Directie, DPO) </a:t>
            </a:r>
          </a:p>
          <a:p>
            <a:r>
              <a:rPr lang="nl-BE" sz="2400" dirty="0">
                <a:solidFill>
                  <a:schemeClr val="tx1">
                    <a:lumMod val="50000"/>
                    <a:lumOff val="50000"/>
                  </a:schemeClr>
                </a:solidFill>
              </a:rPr>
              <a:t>Informeren gebruikers en afspraken maken intern gebruik </a:t>
            </a:r>
          </a:p>
          <a:p>
            <a:r>
              <a:rPr lang="nl-BE" sz="2400" dirty="0">
                <a:solidFill>
                  <a:schemeClr val="tx1">
                    <a:lumMod val="50000"/>
                    <a:lumOff val="50000"/>
                  </a:schemeClr>
                </a:solidFill>
              </a:rPr>
              <a:t>Gratis dagopleiding </a:t>
            </a:r>
          </a:p>
          <a:p>
            <a:r>
              <a:rPr lang="nl-BE" sz="2400" dirty="0">
                <a:solidFill>
                  <a:schemeClr val="tx1">
                    <a:lumMod val="50000"/>
                    <a:lumOff val="50000"/>
                  </a:schemeClr>
                </a:solidFill>
              </a:rPr>
              <a:t>Testomgeving </a:t>
            </a:r>
          </a:p>
          <a:p>
            <a:r>
              <a:rPr lang="nl-BE" sz="2400" dirty="0">
                <a:solidFill>
                  <a:schemeClr val="tx1">
                    <a:lumMod val="50000"/>
                    <a:lumOff val="50000"/>
                  </a:schemeClr>
                </a:solidFill>
              </a:rPr>
              <a:t>Integratie EPD/weblink </a:t>
            </a:r>
          </a:p>
          <a:p>
            <a:pPr marL="0" indent="0">
              <a:buNone/>
            </a:pPr>
            <a:endParaRPr lang="nl-BE" dirty="0"/>
          </a:p>
        </p:txBody>
      </p:sp>
    </p:spTree>
    <p:extLst>
      <p:ext uri="{BB962C8B-B14F-4D97-AF65-F5344CB8AC3E}">
        <p14:creationId xmlns:p14="http://schemas.microsoft.com/office/powerpoint/2010/main" val="2016101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nl-BE" dirty="0"/>
              <a:t>Pré-Implementatie fase</a:t>
            </a:r>
          </a:p>
        </p:txBody>
      </p:sp>
      <p:sp>
        <p:nvSpPr>
          <p:cNvPr id="5" name="Content Placeholder 2"/>
          <p:cNvSpPr>
            <a:spLocks noGrp="1"/>
          </p:cNvSpPr>
          <p:nvPr>
            <p:ph idx="1"/>
          </p:nvPr>
        </p:nvSpPr>
        <p:spPr>
          <a:xfrm>
            <a:off x="751573" y="1841701"/>
            <a:ext cx="3547712" cy="4351338"/>
          </a:xfrm>
        </p:spPr>
        <p:txBody>
          <a:bodyPr>
            <a:normAutofit/>
          </a:bodyPr>
          <a:lstStyle/>
          <a:p>
            <a:pPr marL="0" lvl="0" indent="0">
              <a:buNone/>
            </a:pPr>
            <a:r>
              <a:rPr lang="en-US" sz="2000" b="1" dirty="0">
                <a:solidFill>
                  <a:srgbClr val="3FBCBC"/>
                </a:solidFill>
              </a:rPr>
              <a:t>Wat </a:t>
            </a:r>
            <a:r>
              <a:rPr lang="en-US" sz="2000" b="1" dirty="0" err="1">
                <a:solidFill>
                  <a:srgbClr val="3FBCBC"/>
                </a:solidFill>
              </a:rPr>
              <a:t>bieden</a:t>
            </a:r>
            <a:r>
              <a:rPr lang="en-US" sz="2000" b="1" dirty="0">
                <a:solidFill>
                  <a:srgbClr val="3FBCBC"/>
                </a:solidFill>
              </a:rPr>
              <a:t> we</a:t>
            </a:r>
          </a:p>
          <a:p>
            <a:pPr marL="0" lvl="0" indent="0">
              <a:buNone/>
            </a:pPr>
            <a:endParaRPr lang="en-US" sz="2000" b="1" dirty="0">
              <a:solidFill>
                <a:srgbClr val="3FBCBC"/>
              </a:solidFill>
            </a:endParaRPr>
          </a:p>
          <a:p>
            <a:pPr lvl="0"/>
            <a:r>
              <a:rPr lang="en-US" sz="1800" dirty="0" err="1">
                <a:solidFill>
                  <a:schemeClr val="tx1">
                    <a:lumMod val="50000"/>
                    <a:lumOff val="50000"/>
                  </a:schemeClr>
                </a:solidFill>
              </a:rPr>
              <a:t>Handleiding</a:t>
            </a:r>
            <a:r>
              <a:rPr lang="en-US" sz="1800" dirty="0">
                <a:solidFill>
                  <a:schemeClr val="tx1">
                    <a:lumMod val="50000"/>
                    <a:lumOff val="50000"/>
                  </a:schemeClr>
                </a:solidFill>
              </a:rPr>
              <a:t> &amp; video</a:t>
            </a:r>
          </a:p>
          <a:p>
            <a:pPr lvl="0"/>
            <a:r>
              <a:rPr lang="en-US" sz="1800" dirty="0" err="1">
                <a:solidFill>
                  <a:schemeClr val="tx1">
                    <a:lumMod val="50000"/>
                    <a:lumOff val="50000"/>
                  </a:schemeClr>
                </a:solidFill>
              </a:rPr>
              <a:t>Testomgeving</a:t>
            </a:r>
            <a:r>
              <a:rPr lang="en-US" sz="1800" dirty="0">
                <a:solidFill>
                  <a:schemeClr val="tx1">
                    <a:lumMod val="50000"/>
                    <a:lumOff val="50000"/>
                  </a:schemeClr>
                </a:solidFill>
              </a:rPr>
              <a:t> </a:t>
            </a:r>
          </a:p>
          <a:p>
            <a:pPr lvl="0"/>
            <a:r>
              <a:rPr lang="en-US" sz="1800" dirty="0" err="1">
                <a:solidFill>
                  <a:schemeClr val="tx1">
                    <a:lumMod val="50000"/>
                    <a:lumOff val="50000"/>
                  </a:schemeClr>
                </a:solidFill>
              </a:rPr>
              <a:t>Opleiding</a:t>
            </a:r>
            <a:r>
              <a:rPr lang="en-US" sz="1800" b="1" dirty="0">
                <a:solidFill>
                  <a:schemeClr val="tx1">
                    <a:lumMod val="50000"/>
                    <a:lumOff val="50000"/>
                  </a:schemeClr>
                </a:solidFill>
              </a:rPr>
              <a:t> </a:t>
            </a:r>
          </a:p>
          <a:p>
            <a:pPr lvl="0"/>
            <a:r>
              <a:rPr lang="en-US" sz="1800" dirty="0">
                <a:solidFill>
                  <a:schemeClr val="tx1">
                    <a:lumMod val="50000"/>
                    <a:lumOff val="50000"/>
                  </a:schemeClr>
                </a:solidFill>
              </a:rPr>
              <a:t>Brochures </a:t>
            </a:r>
            <a:r>
              <a:rPr lang="en-US" sz="1800" dirty="0" err="1">
                <a:solidFill>
                  <a:schemeClr val="tx1">
                    <a:lumMod val="50000"/>
                    <a:lumOff val="50000"/>
                  </a:schemeClr>
                </a:solidFill>
              </a:rPr>
              <a:t>en</a:t>
            </a:r>
            <a:r>
              <a:rPr lang="en-US" sz="1800" dirty="0">
                <a:solidFill>
                  <a:schemeClr val="tx1">
                    <a:lumMod val="50000"/>
                    <a:lumOff val="50000"/>
                  </a:schemeClr>
                </a:solidFill>
              </a:rPr>
              <a:t> </a:t>
            </a:r>
            <a:r>
              <a:rPr lang="en-US" sz="1800" dirty="0" err="1">
                <a:solidFill>
                  <a:schemeClr val="tx1">
                    <a:lumMod val="50000"/>
                    <a:lumOff val="50000"/>
                  </a:schemeClr>
                </a:solidFill>
              </a:rPr>
              <a:t>filmpjes</a:t>
            </a:r>
            <a:endParaRPr lang="en-US" sz="1800" dirty="0">
              <a:solidFill>
                <a:schemeClr val="tx1">
                  <a:lumMod val="50000"/>
                  <a:lumOff val="50000"/>
                </a:schemeClr>
              </a:solidFill>
            </a:endParaRPr>
          </a:p>
          <a:p>
            <a:pPr lvl="0"/>
            <a:r>
              <a:rPr lang="en-US" sz="1800" dirty="0" err="1">
                <a:solidFill>
                  <a:schemeClr val="tx1">
                    <a:lumMod val="50000"/>
                    <a:lumOff val="50000"/>
                  </a:schemeClr>
                </a:solidFill>
              </a:rPr>
              <a:t>Licentiekost</a:t>
            </a:r>
            <a:r>
              <a:rPr lang="en-US" sz="1800" dirty="0">
                <a:solidFill>
                  <a:schemeClr val="tx1">
                    <a:lumMod val="50000"/>
                    <a:lumOff val="50000"/>
                  </a:schemeClr>
                </a:solidFill>
              </a:rPr>
              <a:t> platform</a:t>
            </a:r>
          </a:p>
          <a:p>
            <a:pPr lvl="0"/>
            <a:r>
              <a:rPr lang="en-US" sz="1800" dirty="0" err="1">
                <a:solidFill>
                  <a:schemeClr val="tx1">
                    <a:lumMod val="50000"/>
                    <a:lumOff val="50000"/>
                  </a:schemeClr>
                </a:solidFill>
              </a:rPr>
              <a:t>Evaluatie</a:t>
            </a:r>
            <a:r>
              <a:rPr lang="en-US" sz="1800" dirty="0">
                <a:solidFill>
                  <a:schemeClr val="tx1">
                    <a:lumMod val="50000"/>
                    <a:lumOff val="50000"/>
                  </a:schemeClr>
                </a:solidFill>
              </a:rPr>
              <a:t>  (start </a:t>
            </a:r>
            <a:r>
              <a:rPr lang="en-US" sz="1800" dirty="0" err="1">
                <a:solidFill>
                  <a:schemeClr val="tx1">
                    <a:lumMod val="50000"/>
                    <a:lumOff val="50000"/>
                  </a:schemeClr>
                </a:solidFill>
              </a:rPr>
              <a:t>na</a:t>
            </a:r>
            <a:r>
              <a:rPr lang="en-US" sz="1800" dirty="0">
                <a:solidFill>
                  <a:schemeClr val="tx1">
                    <a:lumMod val="50000"/>
                    <a:lumOff val="50000"/>
                  </a:schemeClr>
                </a:solidFill>
              </a:rPr>
              <a:t> 3 </a:t>
            </a:r>
            <a:r>
              <a:rPr lang="en-US" sz="1800" dirty="0" err="1">
                <a:solidFill>
                  <a:schemeClr val="tx1">
                    <a:lumMod val="50000"/>
                    <a:lumOff val="50000"/>
                  </a:schemeClr>
                </a:solidFill>
              </a:rPr>
              <a:t>maanden</a:t>
            </a:r>
            <a:r>
              <a:rPr lang="en-US" sz="1800" dirty="0">
                <a:solidFill>
                  <a:schemeClr val="tx1">
                    <a:lumMod val="50000"/>
                    <a:lumOff val="50000"/>
                  </a:schemeClr>
                </a:solidFill>
              </a:rPr>
              <a:t>)</a:t>
            </a:r>
          </a:p>
          <a:p>
            <a:pPr lvl="0"/>
            <a:r>
              <a:rPr lang="en-US" sz="1800" dirty="0" err="1">
                <a:solidFill>
                  <a:schemeClr val="tx1">
                    <a:lumMod val="50000"/>
                    <a:lumOff val="50000"/>
                  </a:schemeClr>
                </a:solidFill>
              </a:rPr>
              <a:t>Gebruikersgroep</a:t>
            </a:r>
            <a:r>
              <a:rPr lang="en-US" sz="1800" dirty="0">
                <a:solidFill>
                  <a:schemeClr val="tx1">
                    <a:lumMod val="50000"/>
                    <a:lumOff val="50000"/>
                  </a:schemeClr>
                </a:solidFill>
              </a:rPr>
              <a:t> </a:t>
            </a:r>
            <a:r>
              <a:rPr lang="en-US" sz="1800" dirty="0" err="1">
                <a:solidFill>
                  <a:schemeClr val="tx1">
                    <a:lumMod val="50000"/>
                    <a:lumOff val="50000"/>
                  </a:schemeClr>
                </a:solidFill>
              </a:rPr>
              <a:t>voor</a:t>
            </a:r>
            <a:r>
              <a:rPr lang="en-US" sz="1800" dirty="0">
                <a:solidFill>
                  <a:schemeClr val="tx1">
                    <a:lumMod val="50000"/>
                    <a:lumOff val="50000"/>
                  </a:schemeClr>
                </a:solidFill>
              </a:rPr>
              <a:t> partners</a:t>
            </a:r>
          </a:p>
          <a:p>
            <a:pPr lvl="0"/>
            <a:r>
              <a:rPr lang="en-US" sz="1800" dirty="0" err="1">
                <a:solidFill>
                  <a:schemeClr val="tx1">
                    <a:lumMod val="50000"/>
                    <a:lumOff val="50000"/>
                  </a:schemeClr>
                </a:solidFill>
              </a:rPr>
              <a:t>Opvolging</a:t>
            </a:r>
            <a:endParaRPr lang="en-US" sz="1800" dirty="0">
              <a:solidFill>
                <a:schemeClr val="tx1">
                  <a:lumMod val="50000"/>
                  <a:lumOff val="50000"/>
                </a:schemeClr>
              </a:solidFill>
            </a:endParaRPr>
          </a:p>
          <a:p>
            <a:pPr lvl="0"/>
            <a:r>
              <a:rPr lang="en-US" sz="1800" dirty="0" err="1">
                <a:solidFill>
                  <a:schemeClr val="tx1">
                    <a:lumMod val="50000"/>
                    <a:lumOff val="50000"/>
                  </a:schemeClr>
                </a:solidFill>
              </a:rPr>
              <a:t>Terugkoppeling</a:t>
            </a:r>
            <a:r>
              <a:rPr lang="en-US" sz="1800" dirty="0">
                <a:solidFill>
                  <a:schemeClr val="tx1">
                    <a:lumMod val="50000"/>
                    <a:lumOff val="50000"/>
                  </a:schemeClr>
                </a:solidFill>
              </a:rPr>
              <a:t> </a:t>
            </a:r>
          </a:p>
          <a:p>
            <a:pPr marL="0" indent="0">
              <a:buNone/>
            </a:pPr>
            <a:endParaRPr lang="nl-BE" sz="2000" dirty="0"/>
          </a:p>
        </p:txBody>
      </p:sp>
      <p:sp>
        <p:nvSpPr>
          <p:cNvPr id="6" name="Rectangle 5"/>
          <p:cNvSpPr/>
          <p:nvPr/>
        </p:nvSpPr>
        <p:spPr>
          <a:xfrm>
            <a:off x="5273062" y="1854602"/>
            <a:ext cx="4353827" cy="4860818"/>
          </a:xfrm>
          <a:prstGeom prst="rect">
            <a:avLst/>
          </a:prstGeom>
        </p:spPr>
        <p:txBody>
          <a:bodyPr wrap="square">
            <a:spAutoFit/>
          </a:bodyPr>
          <a:lstStyle/>
          <a:p>
            <a:pPr lvl="0"/>
            <a:r>
              <a:rPr lang="en-US" sz="2000" b="1" dirty="0" err="1">
                <a:solidFill>
                  <a:srgbClr val="3FBCBC"/>
                </a:solidFill>
              </a:rPr>
              <a:t>Ondersteuning</a:t>
            </a:r>
            <a:r>
              <a:rPr lang="en-US" sz="2000" b="1" dirty="0">
                <a:solidFill>
                  <a:srgbClr val="3FBCBC"/>
                </a:solidFill>
              </a:rPr>
              <a:t> </a:t>
            </a:r>
            <a:r>
              <a:rPr lang="en-US" sz="2000" b="1" dirty="0" err="1">
                <a:solidFill>
                  <a:srgbClr val="3FBCBC"/>
                </a:solidFill>
              </a:rPr>
              <a:t>bij</a:t>
            </a:r>
            <a:r>
              <a:rPr lang="en-US" sz="2000" b="1" dirty="0">
                <a:solidFill>
                  <a:srgbClr val="3FBCBC"/>
                </a:solidFill>
              </a:rPr>
              <a:t> </a:t>
            </a:r>
            <a:r>
              <a:rPr lang="en-US" sz="2000" b="1" dirty="0" err="1">
                <a:solidFill>
                  <a:srgbClr val="3FBCBC"/>
                </a:solidFill>
              </a:rPr>
              <a:t>implementatie</a:t>
            </a:r>
            <a:endParaRPr lang="en-US" sz="2000" b="1" dirty="0">
              <a:solidFill>
                <a:srgbClr val="3FBCBC"/>
              </a:solidFill>
            </a:endParaRPr>
          </a:p>
          <a:p>
            <a:pPr lvl="0"/>
            <a:endParaRPr lang="en-US" sz="2000" b="1" dirty="0">
              <a:solidFill>
                <a:srgbClr val="3FBCBC"/>
              </a:solidFill>
            </a:endParaRPr>
          </a:p>
          <a:p>
            <a:pPr marL="228600" indent="-228600">
              <a:lnSpc>
                <a:spcPct val="90000"/>
              </a:lnSpc>
              <a:spcBef>
                <a:spcPts val="1000"/>
              </a:spcBef>
              <a:buFont typeface="Arial" panose="020B0604020202020204" pitchFamily="34" charset="0"/>
              <a:buChar char="•"/>
              <a:defRPr/>
            </a:pPr>
            <a:r>
              <a:rPr lang="en-US" dirty="0">
                <a:solidFill>
                  <a:schemeClr val="tx1">
                    <a:lumMod val="50000"/>
                    <a:lumOff val="50000"/>
                  </a:schemeClr>
                </a:solidFill>
                <a:latin typeface="Corbel"/>
              </a:rPr>
              <a:t>Meeting management</a:t>
            </a:r>
          </a:p>
          <a:p>
            <a:pPr marL="228600" indent="-228600">
              <a:lnSpc>
                <a:spcPct val="90000"/>
              </a:lnSpc>
              <a:spcBef>
                <a:spcPts val="1000"/>
              </a:spcBef>
              <a:buFont typeface="Arial" panose="020B0604020202020204" pitchFamily="34" charset="0"/>
              <a:buChar char="•"/>
              <a:defRPr/>
            </a:pPr>
            <a:r>
              <a:rPr lang="en-US" dirty="0">
                <a:solidFill>
                  <a:schemeClr val="tx1">
                    <a:lumMod val="50000"/>
                    <a:lumOff val="50000"/>
                  </a:schemeClr>
                </a:solidFill>
                <a:latin typeface="Corbel"/>
              </a:rPr>
              <a:t>Meeting IT</a:t>
            </a:r>
          </a:p>
          <a:p>
            <a:pPr marL="228600" indent="-228600">
              <a:lnSpc>
                <a:spcPct val="90000"/>
              </a:lnSpc>
              <a:spcBef>
                <a:spcPts val="1000"/>
              </a:spcBef>
              <a:buFont typeface="Arial" panose="020B0604020202020204" pitchFamily="34" charset="0"/>
              <a:buChar char="•"/>
              <a:defRPr/>
            </a:pPr>
            <a:r>
              <a:rPr lang="en-US" dirty="0">
                <a:solidFill>
                  <a:schemeClr val="tx1">
                    <a:lumMod val="50000"/>
                    <a:lumOff val="50000"/>
                  </a:schemeClr>
                </a:solidFill>
              </a:rPr>
              <a:t>Meeting </a:t>
            </a:r>
            <a:r>
              <a:rPr lang="en-US" dirty="0" err="1">
                <a:solidFill>
                  <a:schemeClr val="tx1">
                    <a:lumMod val="50000"/>
                    <a:lumOff val="50000"/>
                  </a:schemeClr>
                </a:solidFill>
              </a:rPr>
              <a:t>gebruikers</a:t>
            </a:r>
            <a:endParaRPr lang="en-US" dirty="0">
              <a:solidFill>
                <a:schemeClr val="tx1">
                  <a:lumMod val="50000"/>
                  <a:lumOff val="50000"/>
                </a:schemeClr>
              </a:solidFill>
            </a:endParaRPr>
          </a:p>
          <a:p>
            <a:pPr marL="685800" lvl="1" indent="-228600">
              <a:lnSpc>
                <a:spcPct val="90000"/>
              </a:lnSpc>
              <a:spcBef>
                <a:spcPts val="1000"/>
              </a:spcBef>
              <a:buFont typeface="Arial" panose="020B0604020202020204" pitchFamily="34" charset="0"/>
              <a:buChar char="•"/>
              <a:defRPr/>
            </a:pPr>
            <a:r>
              <a:rPr lang="en-US" dirty="0" err="1">
                <a:solidFill>
                  <a:schemeClr val="tx1">
                    <a:lumMod val="50000"/>
                    <a:lumOff val="50000"/>
                  </a:schemeClr>
                </a:solidFill>
              </a:rPr>
              <a:t>Informeren</a:t>
            </a:r>
            <a:endParaRPr lang="en-US" dirty="0">
              <a:solidFill>
                <a:schemeClr val="tx1">
                  <a:lumMod val="50000"/>
                  <a:lumOff val="50000"/>
                </a:schemeClr>
              </a:solidFill>
            </a:endParaRPr>
          </a:p>
          <a:p>
            <a:pPr marL="685800" lvl="1" indent="-228600">
              <a:lnSpc>
                <a:spcPct val="90000"/>
              </a:lnSpc>
              <a:spcBef>
                <a:spcPts val="1000"/>
              </a:spcBef>
              <a:buFont typeface="Arial" panose="020B0604020202020204" pitchFamily="34" charset="0"/>
              <a:buChar char="•"/>
              <a:defRPr/>
            </a:pPr>
            <a:r>
              <a:rPr lang="en-US" dirty="0" err="1">
                <a:solidFill>
                  <a:schemeClr val="tx1">
                    <a:lumMod val="50000"/>
                    <a:lumOff val="50000"/>
                  </a:schemeClr>
                </a:solidFill>
              </a:rPr>
              <a:t>Opleiden</a:t>
            </a:r>
            <a:endParaRPr lang="en-US" dirty="0">
              <a:solidFill>
                <a:schemeClr val="tx1">
                  <a:lumMod val="50000"/>
                  <a:lumOff val="50000"/>
                </a:schemeClr>
              </a:solidFill>
            </a:endParaRPr>
          </a:p>
          <a:p>
            <a:pPr marL="685800" lvl="1" indent="-228600">
              <a:lnSpc>
                <a:spcPct val="90000"/>
              </a:lnSpc>
              <a:spcBef>
                <a:spcPts val="1000"/>
              </a:spcBef>
              <a:buFont typeface="Arial" panose="020B0604020202020204" pitchFamily="34" charset="0"/>
              <a:buChar char="•"/>
              <a:defRPr/>
            </a:pPr>
            <a:r>
              <a:rPr lang="en-US" dirty="0" err="1">
                <a:solidFill>
                  <a:schemeClr val="tx1">
                    <a:lumMod val="50000"/>
                    <a:lumOff val="50000"/>
                  </a:schemeClr>
                </a:solidFill>
              </a:rPr>
              <a:t>Deelname</a:t>
            </a:r>
            <a:r>
              <a:rPr lang="en-US" dirty="0">
                <a:solidFill>
                  <a:schemeClr val="tx1">
                    <a:lumMod val="50000"/>
                    <a:lumOff val="50000"/>
                  </a:schemeClr>
                </a:solidFill>
              </a:rPr>
              <a:t> </a:t>
            </a:r>
            <a:r>
              <a:rPr lang="en-US" dirty="0" err="1">
                <a:solidFill>
                  <a:schemeClr val="tx1">
                    <a:lumMod val="50000"/>
                    <a:lumOff val="50000"/>
                  </a:schemeClr>
                </a:solidFill>
              </a:rPr>
              <a:t>aan</a:t>
            </a:r>
            <a:r>
              <a:rPr lang="en-US" dirty="0">
                <a:solidFill>
                  <a:schemeClr val="tx1">
                    <a:lumMod val="50000"/>
                    <a:lumOff val="50000"/>
                  </a:schemeClr>
                </a:solidFill>
              </a:rPr>
              <a:t> </a:t>
            </a:r>
            <a:r>
              <a:rPr lang="en-US" dirty="0" err="1">
                <a:solidFill>
                  <a:schemeClr val="tx1">
                    <a:lumMod val="50000"/>
                    <a:lumOff val="50000"/>
                  </a:schemeClr>
                </a:solidFill>
              </a:rPr>
              <a:t>werkgroepen</a:t>
            </a:r>
            <a:endParaRPr lang="en-US" dirty="0">
              <a:solidFill>
                <a:schemeClr val="tx1">
                  <a:lumMod val="50000"/>
                  <a:lumOff val="50000"/>
                </a:schemeClr>
              </a:solidFill>
            </a:endParaRPr>
          </a:p>
          <a:p>
            <a:pPr marL="685800" lvl="1" indent="-228600">
              <a:lnSpc>
                <a:spcPct val="90000"/>
              </a:lnSpc>
              <a:spcBef>
                <a:spcPts val="1000"/>
              </a:spcBef>
              <a:buFont typeface="Arial" panose="020B0604020202020204" pitchFamily="34" charset="0"/>
              <a:buChar char="•"/>
              <a:defRPr/>
            </a:pPr>
            <a:r>
              <a:rPr lang="en-US" dirty="0" err="1">
                <a:solidFill>
                  <a:schemeClr val="tx1">
                    <a:lumMod val="50000"/>
                    <a:lumOff val="50000"/>
                  </a:schemeClr>
                </a:solidFill>
              </a:rPr>
              <a:t>Ondersteuning</a:t>
            </a:r>
            <a:r>
              <a:rPr lang="en-US" dirty="0">
                <a:solidFill>
                  <a:schemeClr val="tx1">
                    <a:lumMod val="50000"/>
                    <a:lumOff val="50000"/>
                  </a:schemeClr>
                </a:solidFill>
              </a:rPr>
              <a:t> </a:t>
            </a:r>
            <a:r>
              <a:rPr lang="en-US" dirty="0" err="1">
                <a:solidFill>
                  <a:schemeClr val="tx1">
                    <a:lumMod val="50000"/>
                    <a:lumOff val="50000"/>
                  </a:schemeClr>
                </a:solidFill>
              </a:rPr>
              <a:t>bij</a:t>
            </a:r>
            <a:r>
              <a:rPr lang="en-US" dirty="0">
                <a:solidFill>
                  <a:schemeClr val="tx1">
                    <a:lumMod val="50000"/>
                    <a:lumOff val="50000"/>
                  </a:schemeClr>
                </a:solidFill>
              </a:rPr>
              <a:t> </a:t>
            </a:r>
            <a:r>
              <a:rPr lang="en-US" dirty="0" err="1">
                <a:solidFill>
                  <a:schemeClr val="tx1">
                    <a:lumMod val="50000"/>
                    <a:lumOff val="50000"/>
                  </a:schemeClr>
                </a:solidFill>
              </a:rPr>
              <a:t>implementatie</a:t>
            </a:r>
            <a:endParaRPr lang="en-US" dirty="0">
              <a:solidFill>
                <a:schemeClr val="tx1">
                  <a:lumMod val="50000"/>
                  <a:lumOff val="50000"/>
                </a:schemeClr>
              </a:solidFill>
            </a:endParaRPr>
          </a:p>
          <a:p>
            <a:pPr marL="685800" lvl="1" indent="-228600">
              <a:lnSpc>
                <a:spcPct val="90000"/>
              </a:lnSpc>
              <a:spcBef>
                <a:spcPts val="1000"/>
              </a:spcBef>
              <a:buFont typeface="Arial" panose="020B0604020202020204" pitchFamily="34" charset="0"/>
              <a:buChar char="•"/>
              <a:defRPr/>
            </a:pPr>
            <a:r>
              <a:rPr lang="en-US" dirty="0" err="1">
                <a:solidFill>
                  <a:schemeClr val="tx1">
                    <a:lumMod val="50000"/>
                    <a:lumOff val="50000"/>
                  </a:schemeClr>
                </a:solidFill>
              </a:rPr>
              <a:t>Brug</a:t>
            </a:r>
            <a:r>
              <a:rPr lang="en-US" dirty="0">
                <a:solidFill>
                  <a:schemeClr val="tx1">
                    <a:lumMod val="50000"/>
                    <a:lumOff val="50000"/>
                  </a:schemeClr>
                </a:solidFill>
              </a:rPr>
              <a:t> </a:t>
            </a:r>
            <a:r>
              <a:rPr lang="en-US" dirty="0" err="1">
                <a:solidFill>
                  <a:schemeClr val="tx1">
                    <a:lumMod val="50000"/>
                    <a:lumOff val="50000"/>
                  </a:schemeClr>
                </a:solidFill>
              </a:rPr>
              <a:t>naar</a:t>
            </a:r>
            <a:r>
              <a:rPr lang="en-US" dirty="0">
                <a:solidFill>
                  <a:schemeClr val="tx1">
                    <a:lumMod val="50000"/>
                    <a:lumOff val="50000"/>
                  </a:schemeClr>
                </a:solidFill>
              </a:rPr>
              <a:t> transmural </a:t>
            </a:r>
            <a:r>
              <a:rPr lang="en-US" dirty="0" err="1">
                <a:solidFill>
                  <a:schemeClr val="tx1">
                    <a:lumMod val="50000"/>
                    <a:lumOff val="50000"/>
                  </a:schemeClr>
                </a:solidFill>
              </a:rPr>
              <a:t>netwerk</a:t>
            </a:r>
            <a:endParaRPr lang="en-US" dirty="0">
              <a:solidFill>
                <a:schemeClr val="tx1">
                  <a:lumMod val="50000"/>
                  <a:lumOff val="50000"/>
                </a:schemeClr>
              </a:solidFill>
            </a:endParaRPr>
          </a:p>
          <a:p>
            <a:pPr marL="685800" lvl="1" indent="-228600">
              <a:lnSpc>
                <a:spcPct val="90000"/>
              </a:lnSpc>
              <a:spcBef>
                <a:spcPts val="1000"/>
              </a:spcBef>
              <a:buFont typeface="Arial" panose="020B0604020202020204" pitchFamily="34" charset="0"/>
              <a:buChar char="•"/>
              <a:defRPr/>
            </a:pPr>
            <a:endParaRPr lang="en-US" dirty="0">
              <a:solidFill>
                <a:schemeClr val="tx1">
                  <a:lumMod val="50000"/>
                  <a:lumOff val="50000"/>
                </a:schemeClr>
              </a:solidFill>
            </a:endParaRPr>
          </a:p>
          <a:p>
            <a:pPr marL="228600" indent="-228600">
              <a:lnSpc>
                <a:spcPct val="90000"/>
              </a:lnSpc>
              <a:spcBef>
                <a:spcPts val="1000"/>
              </a:spcBef>
              <a:buFont typeface="Arial" panose="020B0604020202020204" pitchFamily="34" charset="0"/>
              <a:buChar char="•"/>
              <a:defRPr/>
            </a:pPr>
            <a:endParaRPr lang="en-US" dirty="0">
              <a:solidFill>
                <a:schemeClr val="tx1">
                  <a:lumMod val="50000"/>
                  <a:lumOff val="50000"/>
                </a:schemeClr>
              </a:solidFill>
              <a:latin typeface="Corbel"/>
            </a:endParaRPr>
          </a:p>
          <a:p>
            <a:pPr marL="228600" indent="-228600">
              <a:lnSpc>
                <a:spcPct val="90000"/>
              </a:lnSpc>
              <a:spcBef>
                <a:spcPts val="1000"/>
              </a:spcBef>
              <a:buFont typeface="Arial" panose="020B0604020202020204" pitchFamily="34" charset="0"/>
              <a:buChar char="•"/>
              <a:defRPr/>
            </a:pPr>
            <a:endParaRPr lang="en-US" dirty="0">
              <a:solidFill>
                <a:schemeClr val="tx1">
                  <a:lumMod val="50000"/>
                  <a:lumOff val="50000"/>
                </a:schemeClr>
              </a:solidFill>
              <a:latin typeface="Corbel"/>
            </a:endParaRPr>
          </a:p>
        </p:txBody>
      </p:sp>
    </p:spTree>
    <p:extLst>
      <p:ext uri="{BB962C8B-B14F-4D97-AF65-F5344CB8AC3E}">
        <p14:creationId xmlns:p14="http://schemas.microsoft.com/office/powerpoint/2010/main" val="2098872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cstate="hqprint">
            <a:extLst>
              <a:ext uri="{28A0092B-C50C-407E-A947-70E740481C1C}">
                <a14:useLocalDpi xmlns:a14="http://schemas.microsoft.com/office/drawing/2010/main" val="0"/>
              </a:ext>
            </a:extLst>
          </a:blip>
          <a:srcRect t="28680" b="21497"/>
          <a:stretch/>
        </p:blipFill>
        <p:spPr>
          <a:xfrm rot="10800000" flipH="1" flipV="1">
            <a:off x="9812464" y="9776981"/>
            <a:ext cx="1191873" cy="421277"/>
          </a:xfrm>
          <a:prstGeom prst="rect">
            <a:avLst/>
          </a:prstGeom>
        </p:spPr>
      </p:pic>
      <p:pic>
        <p:nvPicPr>
          <p:cNvPr id="1032" name="Picture 8" descr="https://borninbelgiumpro.be/wp-content/uploads/2022/03/LOGO-i-mens-CMYK-300x6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8996" y="10590835"/>
            <a:ext cx="1796411" cy="3952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7536620" y="2893483"/>
            <a:ext cx="1346724" cy="1008853"/>
          </a:xfrm>
          <a:prstGeom prst="rect">
            <a:avLst/>
          </a:prstGeom>
        </p:spPr>
      </p:pic>
      <p:pic>
        <p:nvPicPr>
          <p:cNvPr id="7" name="Picture 6"/>
          <p:cNvPicPr>
            <a:picLocks noChangeAspect="1"/>
          </p:cNvPicPr>
          <p:nvPr/>
        </p:nvPicPr>
        <p:blipFill>
          <a:blip r:embed="rId6"/>
          <a:stretch>
            <a:fillRect/>
          </a:stretch>
        </p:blipFill>
        <p:spPr>
          <a:xfrm>
            <a:off x="6166350" y="1250782"/>
            <a:ext cx="2291311" cy="667497"/>
          </a:xfrm>
          <a:prstGeom prst="rect">
            <a:avLst/>
          </a:prstGeom>
        </p:spPr>
      </p:pic>
      <p:pic>
        <p:nvPicPr>
          <p:cNvPr id="52" name="Picture 2" descr="Home | Werken in het UZ Brussel"/>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340601" y="1851624"/>
            <a:ext cx="1473405" cy="6130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s://borninbelgiumpro.be/wp-content/uploads/2022/03/UZA-300x129.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8292" y="1132040"/>
            <a:ext cx="1609879" cy="69224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s://borninbelgiumpro.be/wp-content/uploads/2022/03/AZ-sint-jan-300x15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flipH="1" flipV="1">
            <a:off x="3109232" y="3673630"/>
            <a:ext cx="1907018" cy="69448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https://borninbelgiumpro.be/wp-content/uploads/2022/03/AZ-Klina-300x15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6846" y="6060737"/>
            <a:ext cx="1378704" cy="70773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2" descr="https://borninbelgiumpro.be/wp-content/uploads/2022/03/Heilig-Hart-Lier2-300x15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06307" y="4445624"/>
            <a:ext cx="1895414" cy="98561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p:cNvPicPr>
            <a:picLocks noChangeAspect="1"/>
          </p:cNvPicPr>
          <p:nvPr/>
        </p:nvPicPr>
        <p:blipFill>
          <a:blip r:embed="rId12"/>
          <a:stretch>
            <a:fillRect/>
          </a:stretch>
        </p:blipFill>
        <p:spPr>
          <a:xfrm>
            <a:off x="10795123" y="6060737"/>
            <a:ext cx="1362185" cy="694992"/>
          </a:xfrm>
          <a:prstGeom prst="rect">
            <a:avLst/>
          </a:prstGeom>
        </p:spPr>
      </p:pic>
      <p:pic>
        <p:nvPicPr>
          <p:cNvPr id="58" name="Picture 57"/>
          <p:cNvPicPr>
            <a:picLocks noChangeAspect="1"/>
          </p:cNvPicPr>
          <p:nvPr/>
        </p:nvPicPr>
        <p:blipFill rotWithShape="1">
          <a:blip r:embed="rId13"/>
          <a:srcRect l="13999" t="7438" r="8095"/>
          <a:stretch/>
        </p:blipFill>
        <p:spPr>
          <a:xfrm>
            <a:off x="119555" y="2147980"/>
            <a:ext cx="1117862" cy="794222"/>
          </a:xfrm>
          <a:prstGeom prst="rect">
            <a:avLst/>
          </a:prstGeom>
        </p:spPr>
      </p:pic>
      <p:pic>
        <p:nvPicPr>
          <p:cNvPr id="59" name="Picture 58"/>
          <p:cNvPicPr>
            <a:picLocks noChangeAspect="1"/>
          </p:cNvPicPr>
          <p:nvPr/>
        </p:nvPicPr>
        <p:blipFill rotWithShape="1">
          <a:blip r:embed="rId14"/>
          <a:srcRect l="28125" t="24074" r="26250" b="47407"/>
          <a:stretch/>
        </p:blipFill>
        <p:spPr>
          <a:xfrm>
            <a:off x="8497350" y="75389"/>
            <a:ext cx="2551351" cy="897050"/>
          </a:xfrm>
          <a:prstGeom prst="rect">
            <a:avLst/>
          </a:prstGeom>
        </p:spPr>
      </p:pic>
      <p:pic>
        <p:nvPicPr>
          <p:cNvPr id="23" name="Picture 22"/>
          <p:cNvPicPr>
            <a:picLocks noChangeAspect="1"/>
          </p:cNvPicPr>
          <p:nvPr/>
        </p:nvPicPr>
        <p:blipFill>
          <a:blip r:embed="rId15"/>
          <a:stretch>
            <a:fillRect/>
          </a:stretch>
        </p:blipFill>
        <p:spPr>
          <a:xfrm>
            <a:off x="4429687" y="2259845"/>
            <a:ext cx="1904282" cy="598039"/>
          </a:xfrm>
          <a:prstGeom prst="rect">
            <a:avLst/>
          </a:prstGeom>
        </p:spPr>
      </p:pic>
      <p:pic>
        <p:nvPicPr>
          <p:cNvPr id="28" name="Picture 27"/>
          <p:cNvPicPr>
            <a:picLocks noChangeAspect="1"/>
          </p:cNvPicPr>
          <p:nvPr/>
        </p:nvPicPr>
        <p:blipFill>
          <a:blip r:embed="rId16"/>
          <a:stretch>
            <a:fillRect/>
          </a:stretch>
        </p:blipFill>
        <p:spPr>
          <a:xfrm>
            <a:off x="130684" y="3599923"/>
            <a:ext cx="1143369" cy="970593"/>
          </a:xfrm>
          <a:prstGeom prst="rect">
            <a:avLst/>
          </a:prstGeom>
        </p:spPr>
      </p:pic>
      <p:pic>
        <p:nvPicPr>
          <p:cNvPr id="2051" name="Picture 2050"/>
          <p:cNvPicPr>
            <a:picLocks noChangeAspect="1"/>
          </p:cNvPicPr>
          <p:nvPr/>
        </p:nvPicPr>
        <p:blipFill>
          <a:blip r:embed="rId17"/>
          <a:stretch>
            <a:fillRect/>
          </a:stretch>
        </p:blipFill>
        <p:spPr>
          <a:xfrm>
            <a:off x="2425523" y="96079"/>
            <a:ext cx="1933198" cy="840521"/>
          </a:xfrm>
          <a:prstGeom prst="rect">
            <a:avLst/>
          </a:prstGeom>
        </p:spPr>
      </p:pic>
      <p:pic>
        <p:nvPicPr>
          <p:cNvPr id="62" name="Picture 61"/>
          <p:cNvPicPr>
            <a:picLocks noChangeAspect="1"/>
          </p:cNvPicPr>
          <p:nvPr/>
        </p:nvPicPr>
        <p:blipFill rotWithShape="1">
          <a:blip r:embed="rId18" cstate="hqprint">
            <a:extLst>
              <a:ext uri="{28A0092B-C50C-407E-A947-70E740481C1C}">
                <a14:useLocalDpi xmlns:a14="http://schemas.microsoft.com/office/drawing/2010/main" val="0"/>
              </a:ext>
            </a:extLst>
          </a:blip>
          <a:srcRect t="28943" b="28455"/>
          <a:stretch/>
        </p:blipFill>
        <p:spPr>
          <a:xfrm>
            <a:off x="164534" y="96079"/>
            <a:ext cx="2110305" cy="899025"/>
          </a:xfrm>
          <a:prstGeom prst="rect">
            <a:avLst/>
          </a:prstGeom>
        </p:spPr>
      </p:pic>
      <p:pic>
        <p:nvPicPr>
          <p:cNvPr id="63" name="Picture 12" descr="Medikuregem.b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354433" y="146669"/>
            <a:ext cx="2869881" cy="65643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p:cNvPicPr>
            <a:picLocks noChangeAspect="1"/>
          </p:cNvPicPr>
          <p:nvPr/>
        </p:nvPicPr>
        <p:blipFill rotWithShape="1">
          <a:blip r:embed="rId20" cstate="hqprint">
            <a:extLst>
              <a:ext uri="{28A0092B-C50C-407E-A947-70E740481C1C}">
                <a14:useLocalDpi xmlns:a14="http://schemas.microsoft.com/office/drawing/2010/main" val="0"/>
              </a:ext>
            </a:extLst>
          </a:blip>
          <a:srcRect r="2823" b="22330"/>
          <a:stretch/>
        </p:blipFill>
        <p:spPr>
          <a:xfrm>
            <a:off x="95214" y="6000467"/>
            <a:ext cx="1329103" cy="743283"/>
          </a:xfrm>
          <a:prstGeom prst="rect">
            <a:avLst/>
          </a:prstGeom>
        </p:spPr>
      </p:pic>
      <p:pic>
        <p:nvPicPr>
          <p:cNvPr id="65" name="Picture 64"/>
          <p:cNvPicPr>
            <a:picLocks noChangeAspect="1"/>
          </p:cNvPicPr>
          <p:nvPr/>
        </p:nvPicPr>
        <p:blipFill>
          <a:blip r:embed="rId21"/>
          <a:stretch>
            <a:fillRect/>
          </a:stretch>
        </p:blipFill>
        <p:spPr>
          <a:xfrm>
            <a:off x="10535558" y="1975453"/>
            <a:ext cx="1428473" cy="1053499"/>
          </a:xfrm>
          <a:prstGeom prst="rect">
            <a:avLst/>
          </a:prstGeom>
        </p:spPr>
      </p:pic>
      <p:pic>
        <p:nvPicPr>
          <p:cNvPr id="66" name="Picture 16" descr="https://borninbelgiumpro.be/wp-content/uploads/2022/03/LOGO-i-mens-CMYK-300x6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7350" y="1052087"/>
            <a:ext cx="1982501" cy="43615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a:picLocks noChangeAspect="1"/>
          </p:cNvPicPr>
          <p:nvPr/>
        </p:nvPicPr>
        <p:blipFill>
          <a:blip r:embed="rId22"/>
          <a:stretch>
            <a:fillRect/>
          </a:stretch>
        </p:blipFill>
        <p:spPr>
          <a:xfrm>
            <a:off x="6426819" y="2011582"/>
            <a:ext cx="1976962" cy="840209"/>
          </a:xfrm>
          <a:prstGeom prst="rect">
            <a:avLst/>
          </a:prstGeom>
        </p:spPr>
      </p:pic>
      <p:pic>
        <p:nvPicPr>
          <p:cNvPr id="68" name="Picture 14" descr="https://borninbelgiumpro.be/wp-content/uploads/2022/03/Ferm_thuiszorg_V_zw-300x264.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294" y="1081324"/>
            <a:ext cx="1196908" cy="105327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p:cNvPicPr>
            <a:picLocks noChangeAspect="1"/>
          </p:cNvPicPr>
          <p:nvPr/>
        </p:nvPicPr>
        <p:blipFill rotWithShape="1">
          <a:blip r:embed="rId24"/>
          <a:srcRect l="19804" t="-1629" b="-1"/>
          <a:stretch/>
        </p:blipFill>
        <p:spPr>
          <a:xfrm>
            <a:off x="1323873" y="1052087"/>
            <a:ext cx="1391342" cy="689636"/>
          </a:xfrm>
          <a:prstGeom prst="rect">
            <a:avLst/>
          </a:prstGeom>
        </p:spPr>
      </p:pic>
      <p:pic>
        <p:nvPicPr>
          <p:cNvPr id="70" name="Picture 69"/>
          <p:cNvPicPr>
            <a:picLocks noChangeAspect="1"/>
          </p:cNvPicPr>
          <p:nvPr/>
        </p:nvPicPr>
        <p:blipFill>
          <a:blip r:embed="rId25"/>
          <a:stretch>
            <a:fillRect/>
          </a:stretch>
        </p:blipFill>
        <p:spPr>
          <a:xfrm>
            <a:off x="2813954" y="1000087"/>
            <a:ext cx="1427555" cy="894783"/>
          </a:xfrm>
          <a:prstGeom prst="rect">
            <a:avLst/>
          </a:prstGeom>
        </p:spPr>
      </p:pic>
      <p:pic>
        <p:nvPicPr>
          <p:cNvPr id="72" name="Picture 71"/>
          <p:cNvPicPr>
            <a:picLocks noChangeAspect="1"/>
          </p:cNvPicPr>
          <p:nvPr/>
        </p:nvPicPr>
        <p:blipFill>
          <a:blip r:embed="rId26"/>
          <a:stretch>
            <a:fillRect/>
          </a:stretch>
        </p:blipFill>
        <p:spPr>
          <a:xfrm>
            <a:off x="1288124" y="2538903"/>
            <a:ext cx="1638409" cy="540506"/>
          </a:xfrm>
          <a:prstGeom prst="rect">
            <a:avLst/>
          </a:prstGeom>
        </p:spPr>
      </p:pic>
      <p:pic>
        <p:nvPicPr>
          <p:cNvPr id="73" name="Picture 4" descr="WGC De Brug |"/>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4504" y="3092785"/>
            <a:ext cx="2853414" cy="461330"/>
          </a:xfrm>
          <a:prstGeom prst="rect">
            <a:avLst/>
          </a:prstGeom>
          <a:noFill/>
          <a:extLst>
            <a:ext uri="{909E8E84-426E-40DD-AFC4-6F175D3DCCD1}">
              <a14:hiddenFill xmlns:a14="http://schemas.microsoft.com/office/drawing/2010/main">
                <a:solidFill>
                  <a:srgbClr val="FFFFFF"/>
                </a:solidFill>
              </a14:hiddenFill>
            </a:ext>
          </a:extLst>
        </p:spPr>
      </p:pic>
      <p:pic>
        <p:nvPicPr>
          <p:cNvPr id="74" name="x_Image 2" descr="logo_nl_rvb_45x3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38468" y="5846691"/>
            <a:ext cx="1337720" cy="8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
          <p:cNvPicPr>
            <a:picLocks noChangeAspect="1"/>
          </p:cNvPicPr>
          <p:nvPr/>
        </p:nvPicPr>
        <p:blipFill>
          <a:blip r:embed="rId29"/>
          <a:stretch>
            <a:fillRect/>
          </a:stretch>
        </p:blipFill>
        <p:spPr>
          <a:xfrm>
            <a:off x="4261230" y="844296"/>
            <a:ext cx="2998480" cy="338411"/>
          </a:xfrm>
          <a:prstGeom prst="rect">
            <a:avLst/>
          </a:prstGeom>
        </p:spPr>
      </p:pic>
      <p:pic>
        <p:nvPicPr>
          <p:cNvPr id="76" name="Picture 75"/>
          <p:cNvPicPr>
            <a:picLocks noChangeAspect="1"/>
          </p:cNvPicPr>
          <p:nvPr/>
        </p:nvPicPr>
        <p:blipFill>
          <a:blip r:embed="rId30"/>
          <a:stretch>
            <a:fillRect/>
          </a:stretch>
        </p:blipFill>
        <p:spPr>
          <a:xfrm>
            <a:off x="8546102" y="1620147"/>
            <a:ext cx="1884996" cy="354704"/>
          </a:xfrm>
          <a:prstGeom prst="rect">
            <a:avLst/>
          </a:prstGeom>
        </p:spPr>
      </p:pic>
      <p:pic>
        <p:nvPicPr>
          <p:cNvPr id="77" name="Picture 76"/>
          <p:cNvPicPr>
            <a:picLocks noChangeAspect="1"/>
          </p:cNvPicPr>
          <p:nvPr/>
        </p:nvPicPr>
        <p:blipFill>
          <a:blip r:embed="rId31"/>
          <a:stretch>
            <a:fillRect/>
          </a:stretch>
        </p:blipFill>
        <p:spPr>
          <a:xfrm>
            <a:off x="4406307" y="1262572"/>
            <a:ext cx="1631234" cy="895579"/>
          </a:xfrm>
          <a:prstGeom prst="rect">
            <a:avLst/>
          </a:prstGeom>
        </p:spPr>
      </p:pic>
      <p:pic>
        <p:nvPicPr>
          <p:cNvPr id="2053" name="Picture 2052"/>
          <p:cNvPicPr>
            <a:picLocks noChangeAspect="1"/>
          </p:cNvPicPr>
          <p:nvPr/>
        </p:nvPicPr>
        <p:blipFill>
          <a:blip r:embed="rId32"/>
          <a:stretch>
            <a:fillRect/>
          </a:stretch>
        </p:blipFill>
        <p:spPr>
          <a:xfrm>
            <a:off x="1334810" y="3616984"/>
            <a:ext cx="1713665" cy="751134"/>
          </a:xfrm>
          <a:prstGeom prst="rect">
            <a:avLst/>
          </a:prstGeom>
        </p:spPr>
      </p:pic>
      <p:pic>
        <p:nvPicPr>
          <p:cNvPr id="2055" name="Picture 2054"/>
          <p:cNvPicPr>
            <a:picLocks noChangeAspect="1"/>
          </p:cNvPicPr>
          <p:nvPr/>
        </p:nvPicPr>
        <p:blipFill>
          <a:blip r:embed="rId33"/>
          <a:stretch>
            <a:fillRect/>
          </a:stretch>
        </p:blipFill>
        <p:spPr>
          <a:xfrm>
            <a:off x="8326175" y="4275143"/>
            <a:ext cx="1863418" cy="623045"/>
          </a:xfrm>
          <a:prstGeom prst="rect">
            <a:avLst/>
          </a:prstGeom>
        </p:spPr>
      </p:pic>
      <p:pic>
        <p:nvPicPr>
          <p:cNvPr id="2057" name="Picture 2056"/>
          <p:cNvPicPr>
            <a:picLocks noChangeAspect="1"/>
          </p:cNvPicPr>
          <p:nvPr/>
        </p:nvPicPr>
        <p:blipFill>
          <a:blip r:embed="rId34"/>
          <a:stretch>
            <a:fillRect/>
          </a:stretch>
        </p:blipFill>
        <p:spPr>
          <a:xfrm>
            <a:off x="10419795" y="3142888"/>
            <a:ext cx="1712925" cy="1041716"/>
          </a:xfrm>
          <a:prstGeom prst="rect">
            <a:avLst/>
          </a:prstGeom>
        </p:spPr>
      </p:pic>
      <p:pic>
        <p:nvPicPr>
          <p:cNvPr id="2059" name="Picture 2058"/>
          <p:cNvPicPr>
            <a:picLocks noChangeAspect="1"/>
          </p:cNvPicPr>
          <p:nvPr/>
        </p:nvPicPr>
        <p:blipFill>
          <a:blip r:embed="rId35"/>
          <a:stretch>
            <a:fillRect/>
          </a:stretch>
        </p:blipFill>
        <p:spPr>
          <a:xfrm>
            <a:off x="7236514" y="38492"/>
            <a:ext cx="1167267" cy="1040696"/>
          </a:xfrm>
          <a:prstGeom prst="rect">
            <a:avLst/>
          </a:prstGeom>
        </p:spPr>
      </p:pic>
      <p:pic>
        <p:nvPicPr>
          <p:cNvPr id="2060" name="Picture 2059"/>
          <p:cNvPicPr>
            <a:picLocks noChangeAspect="1"/>
          </p:cNvPicPr>
          <p:nvPr/>
        </p:nvPicPr>
        <p:blipFill>
          <a:blip r:embed="rId36"/>
          <a:stretch>
            <a:fillRect/>
          </a:stretch>
        </p:blipFill>
        <p:spPr>
          <a:xfrm>
            <a:off x="2820627" y="5753399"/>
            <a:ext cx="1351780" cy="1015073"/>
          </a:xfrm>
          <a:prstGeom prst="rect">
            <a:avLst/>
          </a:prstGeom>
        </p:spPr>
      </p:pic>
      <p:pic>
        <p:nvPicPr>
          <p:cNvPr id="2061" name="Picture 2060"/>
          <p:cNvPicPr>
            <a:picLocks noChangeAspect="1"/>
          </p:cNvPicPr>
          <p:nvPr/>
        </p:nvPicPr>
        <p:blipFill>
          <a:blip r:embed="rId37"/>
          <a:stretch>
            <a:fillRect/>
          </a:stretch>
        </p:blipFill>
        <p:spPr>
          <a:xfrm>
            <a:off x="5629324" y="6111083"/>
            <a:ext cx="2300368" cy="644646"/>
          </a:xfrm>
          <a:prstGeom prst="rect">
            <a:avLst/>
          </a:prstGeom>
        </p:spPr>
      </p:pic>
      <p:pic>
        <p:nvPicPr>
          <p:cNvPr id="71" name="Picture 70"/>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9089085" y="2954256"/>
            <a:ext cx="1219280" cy="938274"/>
          </a:xfrm>
          <a:prstGeom prst="rect">
            <a:avLst/>
          </a:prstGeom>
        </p:spPr>
      </p:pic>
      <p:pic>
        <p:nvPicPr>
          <p:cNvPr id="2062" name="Picture 2061"/>
          <p:cNvPicPr>
            <a:picLocks noChangeAspect="1"/>
          </p:cNvPicPr>
          <p:nvPr/>
        </p:nvPicPr>
        <p:blipFill>
          <a:blip r:embed="rId39"/>
          <a:stretch>
            <a:fillRect/>
          </a:stretch>
        </p:blipFill>
        <p:spPr>
          <a:xfrm>
            <a:off x="5085205" y="2966172"/>
            <a:ext cx="2330095" cy="956771"/>
          </a:xfrm>
          <a:prstGeom prst="rect">
            <a:avLst/>
          </a:prstGeom>
        </p:spPr>
      </p:pic>
      <p:pic>
        <p:nvPicPr>
          <p:cNvPr id="86" name="Picture 85"/>
          <p:cNvPicPr>
            <a:picLocks noChangeAspect="1"/>
          </p:cNvPicPr>
          <p:nvPr/>
        </p:nvPicPr>
        <p:blipFill>
          <a:blip r:embed="rId40"/>
          <a:stretch>
            <a:fillRect/>
          </a:stretch>
        </p:blipFill>
        <p:spPr>
          <a:xfrm>
            <a:off x="11142270" y="67881"/>
            <a:ext cx="988029" cy="868719"/>
          </a:xfrm>
          <a:prstGeom prst="rect">
            <a:avLst/>
          </a:prstGeom>
        </p:spPr>
      </p:pic>
      <p:grpSp>
        <p:nvGrpSpPr>
          <p:cNvPr id="2063" name="Group 2062"/>
          <p:cNvGrpSpPr/>
          <p:nvPr/>
        </p:nvGrpSpPr>
        <p:grpSpPr>
          <a:xfrm>
            <a:off x="2875739" y="1993327"/>
            <a:ext cx="1448169" cy="942249"/>
            <a:chOff x="10260697" y="2580288"/>
            <a:chExt cx="1822037" cy="1149746"/>
          </a:xfrm>
        </p:grpSpPr>
        <p:pic>
          <p:nvPicPr>
            <p:cNvPr id="87" name="Picture 86"/>
            <p:cNvPicPr>
              <a:picLocks noChangeAspect="1"/>
            </p:cNvPicPr>
            <p:nvPr/>
          </p:nvPicPr>
          <p:blipFill>
            <a:blip r:embed="rId41"/>
            <a:stretch>
              <a:fillRect/>
            </a:stretch>
          </p:blipFill>
          <p:spPr>
            <a:xfrm>
              <a:off x="10283900" y="3475674"/>
              <a:ext cx="1775629" cy="254360"/>
            </a:xfrm>
            <a:prstGeom prst="rect">
              <a:avLst/>
            </a:prstGeom>
          </p:spPr>
        </p:pic>
        <p:pic>
          <p:nvPicPr>
            <p:cNvPr id="88" name="Picture 87" descr="CAW Brussel vzw | CAW"/>
            <p:cNvPicPr>
              <a:picLocks noChangeAspect="1" noChangeArrowheads="1"/>
            </p:cNvPicPr>
            <p:nvPr/>
          </p:nvPicPr>
          <p:blipFill rotWithShape="1">
            <a:blip r:embed="rId42" cstate="hqprint">
              <a:extLst>
                <a:ext uri="{28A0092B-C50C-407E-A947-70E740481C1C}">
                  <a14:useLocalDpi xmlns:a14="http://schemas.microsoft.com/office/drawing/2010/main" val="0"/>
                </a:ext>
              </a:extLst>
            </a:blip>
            <a:srcRect l="23887" t="26806" r="24451" b="24476"/>
            <a:stretch/>
          </p:blipFill>
          <p:spPr bwMode="auto">
            <a:xfrm>
              <a:off x="10260697" y="2580288"/>
              <a:ext cx="1822037" cy="902058"/>
            </a:xfrm>
            <a:prstGeom prst="rect">
              <a:avLst/>
            </a:prstGeom>
            <a:noFill/>
            <a:extLst>
              <a:ext uri="{909E8E84-426E-40DD-AFC4-6F175D3DCCD1}">
                <a14:hiddenFill xmlns:a14="http://schemas.microsoft.com/office/drawing/2010/main">
                  <a:solidFill>
                    <a:srgbClr val="FFFFFF"/>
                  </a:solidFill>
                </a14:hiddenFill>
              </a:ext>
            </a:extLst>
          </p:spPr>
        </p:pic>
      </p:grpSp>
      <p:pic>
        <p:nvPicPr>
          <p:cNvPr id="90" name="Picture 10" descr="in Belgium"/>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496631" y="2062488"/>
            <a:ext cx="1879521" cy="76626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6" descr="Planning St Josse ASBL, Centre Laïque de Planning Familial"/>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95215" y="4651244"/>
            <a:ext cx="1268495" cy="1268495"/>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91"/>
          <p:cNvPicPr>
            <a:picLocks noChangeAspect="1"/>
          </p:cNvPicPr>
          <p:nvPr/>
        </p:nvPicPr>
        <p:blipFill>
          <a:blip r:embed="rId45"/>
          <a:stretch>
            <a:fillRect/>
          </a:stretch>
        </p:blipFill>
        <p:spPr>
          <a:xfrm>
            <a:off x="7963466" y="6111083"/>
            <a:ext cx="2831657" cy="641131"/>
          </a:xfrm>
          <a:prstGeom prst="rect">
            <a:avLst/>
          </a:prstGeom>
        </p:spPr>
      </p:pic>
      <p:pic>
        <p:nvPicPr>
          <p:cNvPr id="93" name="Picture 8" descr="Maison médicale de Laeken asbl"/>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445981" y="4378979"/>
            <a:ext cx="1147125" cy="145685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93"/>
          <p:cNvPicPr>
            <a:picLocks noChangeAspect="1"/>
          </p:cNvPicPr>
          <p:nvPr/>
        </p:nvPicPr>
        <p:blipFill>
          <a:blip r:embed="rId47"/>
          <a:stretch>
            <a:fillRect/>
          </a:stretch>
        </p:blipFill>
        <p:spPr>
          <a:xfrm>
            <a:off x="4988160" y="3923045"/>
            <a:ext cx="5420240" cy="494999"/>
          </a:xfrm>
          <a:prstGeom prst="rect">
            <a:avLst/>
          </a:prstGeom>
        </p:spPr>
      </p:pic>
      <p:pic>
        <p:nvPicPr>
          <p:cNvPr id="95" name="Picture 10" descr="CSD Centrale de soins et services a domicile Bruxelles"/>
          <p:cNvPicPr>
            <a:picLocks noChangeAspect="1" noChangeArrowheads="1"/>
          </p:cNvPicPr>
          <p:nvPr/>
        </p:nvPicPr>
        <p:blipFill rotWithShape="1">
          <a:blip r:embed="rId48">
            <a:extLst>
              <a:ext uri="{28A0092B-C50C-407E-A947-70E740481C1C}">
                <a14:useLocalDpi xmlns:a14="http://schemas.microsoft.com/office/drawing/2010/main" val="0"/>
              </a:ext>
            </a:extLst>
          </a:blip>
          <a:srcRect l="11768" t="32784" r="9978" b="21769"/>
          <a:stretch/>
        </p:blipFill>
        <p:spPr bwMode="auto">
          <a:xfrm>
            <a:off x="4261230" y="5397892"/>
            <a:ext cx="1333930" cy="6042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6" name="Object 95"/>
          <p:cNvGraphicFramePr>
            <a:graphicFrameLocks noChangeAspect="1"/>
          </p:cNvGraphicFramePr>
          <p:nvPr>
            <p:extLst>
              <p:ext uri="{D42A27DB-BD31-4B8C-83A1-F6EECF244321}">
                <p14:modId xmlns:p14="http://schemas.microsoft.com/office/powerpoint/2010/main" val="4198825415"/>
              </p:ext>
            </p:extLst>
          </p:nvPr>
        </p:nvGraphicFramePr>
        <p:xfrm>
          <a:off x="2641232" y="4459339"/>
          <a:ext cx="1619998" cy="1146697"/>
        </p:xfrm>
        <a:graphic>
          <a:graphicData uri="http://schemas.openxmlformats.org/presentationml/2006/ole">
            <mc:AlternateContent xmlns:mc="http://schemas.openxmlformats.org/markup-compatibility/2006">
              <mc:Choice xmlns:v="urn:schemas-microsoft-com:vml" Requires="v">
                <p:oleObj name="Acrobat Document" r:id="rId49" imgW="8019826" imgH="5676658" progId="AcroExch.Document.DC">
                  <p:embed/>
                </p:oleObj>
              </mc:Choice>
              <mc:Fallback>
                <p:oleObj name="Acrobat Document" r:id="rId49" imgW="8019826" imgH="5676658" progId="AcroExch.Document.DC">
                  <p:embed/>
                  <p:pic>
                    <p:nvPicPr>
                      <p:cNvPr id="30" name="Object 29"/>
                      <p:cNvPicPr/>
                      <p:nvPr/>
                    </p:nvPicPr>
                    <p:blipFill>
                      <a:blip r:embed="rId50"/>
                      <a:stretch>
                        <a:fillRect/>
                      </a:stretch>
                    </p:blipFill>
                    <p:spPr>
                      <a:xfrm>
                        <a:off x="2641232" y="4459339"/>
                        <a:ext cx="1619998" cy="1146697"/>
                      </a:xfrm>
                      <a:prstGeom prst="rect">
                        <a:avLst/>
                      </a:prstGeom>
                    </p:spPr>
                  </p:pic>
                </p:oleObj>
              </mc:Fallback>
            </mc:AlternateContent>
          </a:graphicData>
        </a:graphic>
      </p:graphicFrame>
      <p:pic>
        <p:nvPicPr>
          <p:cNvPr id="2065" name="Picture 2064"/>
          <p:cNvPicPr>
            <a:picLocks noChangeAspect="1"/>
          </p:cNvPicPr>
          <p:nvPr/>
        </p:nvPicPr>
        <p:blipFill>
          <a:blip r:embed="rId51"/>
          <a:stretch>
            <a:fillRect/>
          </a:stretch>
        </p:blipFill>
        <p:spPr>
          <a:xfrm>
            <a:off x="9543825" y="4782891"/>
            <a:ext cx="1340220" cy="1334044"/>
          </a:xfrm>
          <a:prstGeom prst="rect">
            <a:avLst/>
          </a:prstGeom>
        </p:spPr>
      </p:pic>
      <p:pic>
        <p:nvPicPr>
          <p:cNvPr id="2066" name="Picture 2065"/>
          <p:cNvPicPr>
            <a:picLocks noChangeAspect="1"/>
          </p:cNvPicPr>
          <p:nvPr/>
        </p:nvPicPr>
        <p:blipFill>
          <a:blip r:embed="rId52"/>
          <a:stretch>
            <a:fillRect/>
          </a:stretch>
        </p:blipFill>
        <p:spPr>
          <a:xfrm>
            <a:off x="5659724" y="5442872"/>
            <a:ext cx="2307862" cy="621053"/>
          </a:xfrm>
          <a:prstGeom prst="rect">
            <a:avLst/>
          </a:prstGeom>
        </p:spPr>
      </p:pic>
      <p:pic>
        <p:nvPicPr>
          <p:cNvPr id="2067" name="Picture 2066"/>
          <p:cNvPicPr>
            <a:picLocks noChangeAspect="1"/>
          </p:cNvPicPr>
          <p:nvPr/>
        </p:nvPicPr>
        <p:blipFill>
          <a:blip r:embed="rId53"/>
          <a:stretch>
            <a:fillRect/>
          </a:stretch>
        </p:blipFill>
        <p:spPr>
          <a:xfrm>
            <a:off x="10943529" y="4655986"/>
            <a:ext cx="1240457" cy="1409315"/>
          </a:xfrm>
          <a:prstGeom prst="rect">
            <a:avLst/>
          </a:prstGeom>
        </p:spPr>
      </p:pic>
      <p:pic>
        <p:nvPicPr>
          <p:cNvPr id="2068" name="Picture 2067"/>
          <p:cNvPicPr>
            <a:picLocks noChangeAspect="1"/>
          </p:cNvPicPr>
          <p:nvPr/>
        </p:nvPicPr>
        <p:blipFill>
          <a:blip r:embed="rId54"/>
          <a:stretch>
            <a:fillRect/>
          </a:stretch>
        </p:blipFill>
        <p:spPr>
          <a:xfrm>
            <a:off x="8075020" y="4828665"/>
            <a:ext cx="1361371" cy="1205148"/>
          </a:xfrm>
          <a:prstGeom prst="rect">
            <a:avLst/>
          </a:prstGeom>
        </p:spPr>
      </p:pic>
      <p:pic>
        <p:nvPicPr>
          <p:cNvPr id="2069" name="Picture 2068"/>
          <p:cNvPicPr>
            <a:picLocks noChangeAspect="1"/>
          </p:cNvPicPr>
          <p:nvPr/>
        </p:nvPicPr>
        <p:blipFill>
          <a:blip r:embed="rId55"/>
          <a:stretch>
            <a:fillRect/>
          </a:stretch>
        </p:blipFill>
        <p:spPr>
          <a:xfrm>
            <a:off x="10371647" y="4220102"/>
            <a:ext cx="1785661" cy="535184"/>
          </a:xfrm>
          <a:prstGeom prst="rect">
            <a:avLst/>
          </a:prstGeom>
        </p:spPr>
      </p:pic>
      <p:pic>
        <p:nvPicPr>
          <p:cNvPr id="2070" name="Picture 2069"/>
          <p:cNvPicPr>
            <a:picLocks noChangeAspect="1"/>
          </p:cNvPicPr>
          <p:nvPr/>
        </p:nvPicPr>
        <p:blipFill>
          <a:blip r:embed="rId56"/>
          <a:stretch>
            <a:fillRect/>
          </a:stretch>
        </p:blipFill>
        <p:spPr>
          <a:xfrm>
            <a:off x="3115698" y="2920537"/>
            <a:ext cx="1885794" cy="752137"/>
          </a:xfrm>
          <a:prstGeom prst="rect">
            <a:avLst/>
          </a:prstGeom>
        </p:spPr>
      </p:pic>
      <p:pic>
        <p:nvPicPr>
          <p:cNvPr id="2071" name="Picture 2070"/>
          <p:cNvPicPr>
            <a:picLocks noChangeAspect="1"/>
          </p:cNvPicPr>
          <p:nvPr/>
        </p:nvPicPr>
        <p:blipFill>
          <a:blip r:embed="rId57"/>
          <a:stretch>
            <a:fillRect/>
          </a:stretch>
        </p:blipFill>
        <p:spPr>
          <a:xfrm>
            <a:off x="6337558" y="4495782"/>
            <a:ext cx="1806563" cy="814485"/>
          </a:xfrm>
          <a:prstGeom prst="rect">
            <a:avLst/>
          </a:prstGeom>
        </p:spPr>
      </p:pic>
    </p:spTree>
    <p:extLst>
      <p:ext uri="{BB962C8B-B14F-4D97-AF65-F5344CB8AC3E}">
        <p14:creationId xmlns:p14="http://schemas.microsoft.com/office/powerpoint/2010/main" val="919385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Take home </a:t>
            </a:r>
            <a:r>
              <a:rPr lang="nl-BE" dirty="0" err="1"/>
              <a:t>messages</a:t>
            </a:r>
            <a:r>
              <a:rPr lang="nl-BE" dirty="0"/>
              <a:t> </a:t>
            </a:r>
          </a:p>
        </p:txBody>
      </p:sp>
      <p:pic>
        <p:nvPicPr>
          <p:cNvPr id="4" name="Picture 4" descr="Background pattern&#10;&#10;Description automatically generated">
            <a:extLst>
              <a:ext uri="{FF2B5EF4-FFF2-40B4-BE49-F238E27FC236}">
                <a16:creationId xmlns:a16="http://schemas.microsoft.com/office/drawing/2014/main" id="{635404BD-026C-45F1-9F6A-D87E7734E585}"/>
              </a:ext>
            </a:extLst>
          </p:cNvPr>
          <p:cNvPicPr>
            <a:picLocks noChangeAspect="1"/>
          </p:cNvPicPr>
          <p:nvPr/>
        </p:nvPicPr>
        <p:blipFill>
          <a:blip r:embed="rId2"/>
          <a:stretch>
            <a:fillRect/>
          </a:stretch>
        </p:blipFill>
        <p:spPr>
          <a:xfrm>
            <a:off x="9682206" y="3659244"/>
            <a:ext cx="2463800" cy="3155269"/>
          </a:xfrm>
          <a:prstGeom prst="rect">
            <a:avLst/>
          </a:prstGeom>
        </p:spPr>
      </p:pic>
      <p:sp>
        <p:nvSpPr>
          <p:cNvPr id="5" name="Content Placeholder 2"/>
          <p:cNvSpPr txBox="1">
            <a:spLocks/>
          </p:cNvSpPr>
          <p:nvPr/>
        </p:nvSpPr>
        <p:spPr>
          <a:xfrm>
            <a:off x="1834890" y="1997027"/>
            <a:ext cx="7772233" cy="402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dirty="0"/>
              <a:t>Identificatie psychosociale </a:t>
            </a:r>
            <a:r>
              <a:rPr lang="nl-BE" b="1" dirty="0"/>
              <a:t>noden</a:t>
            </a:r>
          </a:p>
          <a:p>
            <a:pPr marL="0" indent="0">
              <a:buFont typeface="Arial" panose="020B0604020202020204" pitchFamily="34" charset="0"/>
              <a:buNone/>
            </a:pPr>
            <a:endParaRPr lang="nl-BE" dirty="0"/>
          </a:p>
          <a:p>
            <a:pPr marL="0" indent="0">
              <a:buFont typeface="Arial" panose="020B0604020202020204" pitchFamily="34" charset="0"/>
              <a:buNone/>
            </a:pPr>
            <a:r>
              <a:rPr lang="nl-BE" dirty="0"/>
              <a:t>Multidisciplinair </a:t>
            </a:r>
            <a:r>
              <a:rPr lang="nl-BE" b="1" dirty="0"/>
              <a:t>samenwerken</a:t>
            </a:r>
            <a:r>
              <a:rPr lang="nl-BE" dirty="0"/>
              <a:t> </a:t>
            </a:r>
          </a:p>
          <a:p>
            <a:endParaRPr lang="nl-BE" dirty="0"/>
          </a:p>
          <a:p>
            <a:pPr marL="0" indent="0">
              <a:buFont typeface="Arial" panose="020B0604020202020204" pitchFamily="34" charset="0"/>
              <a:buNone/>
            </a:pPr>
            <a:r>
              <a:rPr lang="nl-BE" b="1" dirty="0"/>
              <a:t>Continuïteit</a:t>
            </a:r>
            <a:r>
              <a:rPr lang="nl-BE" dirty="0"/>
              <a:t> van zorg</a:t>
            </a:r>
          </a:p>
          <a:p>
            <a:endParaRPr lang="nl-BE" dirty="0"/>
          </a:p>
          <a:p>
            <a:pPr marL="0" indent="0">
              <a:buFont typeface="Arial" panose="020B0604020202020204" pitchFamily="34" charset="0"/>
              <a:buNone/>
            </a:pPr>
            <a:r>
              <a:rPr lang="nl-BE" b="1" dirty="0"/>
              <a:t>Geïntegreerde zorg </a:t>
            </a:r>
            <a:r>
              <a:rPr lang="nl-BE" dirty="0"/>
              <a:t>voor kwetsbare vrouwen</a:t>
            </a:r>
          </a:p>
          <a:p>
            <a:endParaRPr lang="nl-BE" dirty="0"/>
          </a:p>
          <a:p>
            <a:endParaRPr lang="nl-BE" dirty="0"/>
          </a:p>
        </p:txBody>
      </p:sp>
      <p:pic>
        <p:nvPicPr>
          <p:cNvPr id="6" name="Graphic 37">
            <a:extLst>
              <a:ext uri="{FF2B5EF4-FFF2-40B4-BE49-F238E27FC236}">
                <a16:creationId xmlns:a16="http://schemas.microsoft.com/office/drawing/2014/main" id="{637E7C47-70F0-41AC-89EC-159421A70904}"/>
              </a:ext>
            </a:extLst>
          </p:cNvPr>
          <p:cNvPicPr>
            <a:picLocks noChangeAspect="1"/>
          </p:cNvPicPr>
          <p:nvPr/>
        </p:nvPicPr>
        <p:blipFill>
          <a:blip r:embed="rId3">
            <a:duotone>
              <a:schemeClr val="accent2">
                <a:shade val="45000"/>
                <a:satMod val="135000"/>
              </a:schemeClr>
              <a:prstClr val="white"/>
            </a:duotone>
            <a:extLst>
              <a:ext uri="{96DAC541-7B7A-43D3-8B79-37D633B846F1}">
                <asvg:svgBlip xmlns:asvg="http://schemas.microsoft.com/office/drawing/2016/SVG/main" r:embed="rId4"/>
              </a:ext>
            </a:extLst>
          </a:blip>
          <a:stretch>
            <a:fillRect/>
          </a:stretch>
        </p:blipFill>
        <p:spPr>
          <a:xfrm>
            <a:off x="838200" y="1997027"/>
            <a:ext cx="572701" cy="572701"/>
          </a:xfrm>
          <a:prstGeom prst="rect">
            <a:avLst/>
          </a:prstGeom>
        </p:spPr>
      </p:pic>
      <p:pic>
        <p:nvPicPr>
          <p:cNvPr id="7" name="Graphic 34">
            <a:extLst>
              <a:ext uri="{FF2B5EF4-FFF2-40B4-BE49-F238E27FC236}">
                <a16:creationId xmlns:a16="http://schemas.microsoft.com/office/drawing/2014/main" id="{1C024603-EA76-4D90-A8ED-77D8191963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200" y="2956091"/>
            <a:ext cx="666327" cy="666327"/>
          </a:xfrm>
          <a:prstGeom prst="rect">
            <a:avLst/>
          </a:prstGeom>
        </p:spPr>
      </p:pic>
      <p:pic>
        <p:nvPicPr>
          <p:cNvPr id="8" name="Picture 7"/>
          <p:cNvPicPr>
            <a:picLocks noChangeAspect="1"/>
          </p:cNvPicPr>
          <p:nvPr/>
        </p:nvPicPr>
        <p:blipFill rotWithShape="1">
          <a:blip r:embed="rId7">
            <a:duotone>
              <a:schemeClr val="accent2">
                <a:shade val="45000"/>
                <a:satMod val="135000"/>
              </a:schemeClr>
              <a:prstClr val="white"/>
            </a:duotone>
          </a:blip>
          <a:srcRect l="19524" t="26906" r="16984" b="31443"/>
          <a:stretch/>
        </p:blipFill>
        <p:spPr>
          <a:xfrm>
            <a:off x="894466" y="4008781"/>
            <a:ext cx="745514" cy="489057"/>
          </a:xfrm>
          <a:prstGeom prst="rect">
            <a:avLst/>
          </a:prstGeom>
        </p:spPr>
      </p:pic>
      <p:pic>
        <p:nvPicPr>
          <p:cNvPr id="9" name="Graphic 41">
            <a:extLst>
              <a:ext uri="{FF2B5EF4-FFF2-40B4-BE49-F238E27FC236}">
                <a16:creationId xmlns:a16="http://schemas.microsoft.com/office/drawing/2014/main" id="{F39129C2-AEFE-43B3-88D0-778BAF0F8AB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4466" y="5007066"/>
            <a:ext cx="625687" cy="625687"/>
          </a:xfrm>
          <a:prstGeom prst="rect">
            <a:avLst/>
          </a:prstGeom>
        </p:spPr>
      </p:pic>
    </p:spTree>
    <p:extLst>
      <p:ext uri="{BB962C8B-B14F-4D97-AF65-F5344CB8AC3E}">
        <p14:creationId xmlns:p14="http://schemas.microsoft.com/office/powerpoint/2010/main" val="4062601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FDC26B44-0E0C-48CF-9416-F6DFF12B70AF}"/>
              </a:ext>
            </a:extLst>
          </p:cNvPr>
          <p:cNvPicPr>
            <a:picLocks noChangeAspect="1"/>
          </p:cNvPicPr>
          <p:nvPr/>
        </p:nvPicPr>
        <p:blipFill>
          <a:blip r:embed="rId3"/>
          <a:stretch>
            <a:fillRect/>
          </a:stretch>
        </p:blipFill>
        <p:spPr>
          <a:xfrm>
            <a:off x="111760" y="5882833"/>
            <a:ext cx="1505403" cy="853416"/>
          </a:xfrm>
          <a:prstGeom prst="rect">
            <a:avLst/>
          </a:prstGeom>
        </p:spPr>
      </p:pic>
      <p:sp>
        <p:nvSpPr>
          <p:cNvPr id="9" name="Google Shape;1081;p58">
            <a:extLst>
              <a:ext uri="{FF2B5EF4-FFF2-40B4-BE49-F238E27FC236}">
                <a16:creationId xmlns:a16="http://schemas.microsoft.com/office/drawing/2014/main" id="{F01B7275-C035-4AB2-B3B3-E407C28F3856}"/>
              </a:ext>
            </a:extLst>
          </p:cNvPr>
          <p:cNvSpPr txBox="1">
            <a:spLocks/>
          </p:cNvSpPr>
          <p:nvPr/>
        </p:nvSpPr>
        <p:spPr>
          <a:xfrm>
            <a:off x="1183407" y="411777"/>
            <a:ext cx="5879600" cy="1736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2800"/>
              <a:buFont typeface="Prata"/>
              <a:buNone/>
              <a:defRPr sz="3000" b="1" i="0" u="none" strike="noStrike" cap="none">
                <a:solidFill>
                  <a:schemeClr val="dk1"/>
                </a:solidFill>
                <a:latin typeface="Prata"/>
                <a:ea typeface="Prata"/>
                <a:cs typeface="Prata"/>
                <a:sym typeface="Prata"/>
              </a:defRPr>
            </a:lvl1pPr>
            <a:lvl2pPr marR="0" lvl="1" algn="l" rtl="0" eaLnBrk="1" hangingPunct="1">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2pPr>
            <a:lvl3pPr marR="0" lvl="2" algn="l" rtl="0" eaLnBrk="1" hangingPunct="1">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3pPr>
            <a:lvl4pPr marR="0" lvl="3" algn="l" rtl="0" eaLnBrk="1" hangingPunct="1">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4pPr>
            <a:lvl5pPr marR="0" lvl="4" algn="l" rtl="0" eaLnBrk="1" hangingPunct="1">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5pPr>
            <a:lvl6pPr marR="0" lvl="5" algn="l" rtl="0" eaLnBrk="1" hangingPunct="1">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6pPr>
            <a:lvl7pPr marR="0" lvl="6" algn="l" rtl="0" eaLnBrk="1" hangingPunct="1">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7pPr>
            <a:lvl8pPr marR="0" lvl="7" algn="l" rtl="0" eaLnBrk="1" hangingPunct="1">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8pPr>
            <a:lvl9pPr marR="0" lvl="8" algn="l" rtl="0" eaLnBrk="1" hangingPunct="1">
              <a:lnSpc>
                <a:spcPct val="100000"/>
              </a:lnSpc>
              <a:spcBef>
                <a:spcPts val="0"/>
              </a:spcBef>
              <a:spcAft>
                <a:spcPts val="0"/>
              </a:spcAft>
              <a:buClr>
                <a:schemeClr val="dk1"/>
              </a:buClr>
              <a:buSzPts val="2800"/>
              <a:buFont typeface="Prata"/>
              <a:buNone/>
              <a:defRPr sz="2800" b="1" i="0" u="none" strike="noStrike" cap="none">
                <a:solidFill>
                  <a:schemeClr val="dk1"/>
                </a:solidFill>
                <a:latin typeface="Prata"/>
                <a:ea typeface="Prata"/>
                <a:cs typeface="Prata"/>
                <a:sym typeface="Prata"/>
              </a:defRPr>
            </a:lvl9pPr>
          </a:lstStyle>
          <a:p>
            <a:r>
              <a:rPr lang="en-US" sz="7200" dirty="0">
                <a:solidFill>
                  <a:schemeClr val="accent1"/>
                </a:solidFill>
                <a:latin typeface="+mj-lt"/>
                <a:cs typeface="Times New Roman" panose="02020603050405020304" pitchFamily="18" charset="0"/>
              </a:rPr>
              <a:t>Bedankt</a:t>
            </a:r>
            <a:r>
              <a:rPr lang="en-US" sz="7200" dirty="0">
                <a:solidFill>
                  <a:schemeClr val="accent1"/>
                </a:solidFill>
                <a:latin typeface="Times New Roman" panose="02020603050405020304" pitchFamily="18" charset="0"/>
                <a:cs typeface="Times New Roman" panose="02020603050405020304" pitchFamily="18" charset="0"/>
              </a:rPr>
              <a:t>!</a:t>
            </a:r>
          </a:p>
        </p:txBody>
      </p:sp>
      <p:sp>
        <p:nvSpPr>
          <p:cNvPr id="10" name="Google Shape;1082;p58">
            <a:extLst>
              <a:ext uri="{FF2B5EF4-FFF2-40B4-BE49-F238E27FC236}">
                <a16:creationId xmlns:a16="http://schemas.microsoft.com/office/drawing/2014/main" id="{4533AF91-235D-450B-9262-5C054653D61B}"/>
              </a:ext>
            </a:extLst>
          </p:cNvPr>
          <p:cNvSpPr txBox="1"/>
          <p:nvPr/>
        </p:nvSpPr>
        <p:spPr>
          <a:xfrm>
            <a:off x="3662246" y="2683886"/>
            <a:ext cx="4828000" cy="1586800"/>
          </a:xfrm>
          <a:prstGeom prst="rect">
            <a:avLst/>
          </a:prstGeom>
          <a:noFill/>
          <a:ln>
            <a:noFill/>
          </a:ln>
        </p:spPr>
        <p:txBody>
          <a:bodyPr spcFirstLastPara="1" wrap="square" lIns="121900" tIns="121900" rIns="121900" bIns="121900" anchor="t" anchorCtr="0">
            <a:noAutofit/>
          </a:bodyPr>
          <a:lstStyle/>
          <a:p>
            <a:pPr algn="ctr"/>
            <a:endParaRPr sz="2133" dirty="0">
              <a:solidFill>
                <a:schemeClr val="dk1"/>
              </a:solidFill>
              <a:latin typeface="Corbel" panose="020B0503020204020204" pitchFamily="34" charset="0"/>
              <a:ea typeface="Spectral"/>
              <a:cs typeface="Spectral"/>
              <a:sym typeface="Spectral"/>
            </a:endParaRPr>
          </a:p>
        </p:txBody>
      </p:sp>
      <p:sp>
        <p:nvSpPr>
          <p:cNvPr id="3" name="TextBox 2"/>
          <p:cNvSpPr txBox="1"/>
          <p:nvPr/>
        </p:nvSpPr>
        <p:spPr>
          <a:xfrm>
            <a:off x="2218080" y="1995065"/>
            <a:ext cx="3067519" cy="1754326"/>
          </a:xfrm>
          <a:prstGeom prst="rect">
            <a:avLst/>
          </a:prstGeom>
          <a:noFill/>
        </p:spPr>
        <p:txBody>
          <a:bodyPr wrap="square" rtlCol="0">
            <a:spAutoFit/>
          </a:bodyPr>
          <a:lstStyle/>
          <a:p>
            <a:r>
              <a:rPr lang="nl-BE" dirty="0">
                <a:solidFill>
                  <a:schemeClr val="tx1">
                    <a:lumMod val="50000"/>
                    <a:lumOff val="50000"/>
                  </a:schemeClr>
                </a:solidFill>
              </a:rPr>
              <a:t>Contactinfo </a:t>
            </a:r>
          </a:p>
          <a:p>
            <a:r>
              <a:rPr lang="nl-BE" dirty="0">
                <a:solidFill>
                  <a:schemeClr val="tx1">
                    <a:lumMod val="50000"/>
                    <a:lumOff val="50000"/>
                  </a:schemeClr>
                </a:solidFill>
              </a:rPr>
              <a:t>Born in Belgium Pro:</a:t>
            </a:r>
          </a:p>
          <a:p>
            <a:r>
              <a:rPr lang="nl-BE" dirty="0">
                <a:solidFill>
                  <a:srgbClr val="3FBCBC"/>
                </a:solidFill>
                <a:hlinkClick r:id="rId4"/>
              </a:rPr>
              <a:t>Info@borninbelgiumpro.be</a:t>
            </a:r>
            <a:r>
              <a:rPr lang="nl-BE" dirty="0">
                <a:solidFill>
                  <a:srgbClr val="3FBCBC"/>
                </a:solidFill>
              </a:rPr>
              <a:t> </a:t>
            </a:r>
          </a:p>
          <a:p>
            <a:r>
              <a:rPr lang="nl-BE" dirty="0">
                <a:solidFill>
                  <a:srgbClr val="3FBCBC"/>
                </a:solidFill>
                <a:hlinkClick r:id="rId5"/>
              </a:rPr>
              <a:t>https://borninbelgiumpro.be/</a:t>
            </a:r>
            <a:endParaRPr lang="nl-BE" dirty="0">
              <a:solidFill>
                <a:srgbClr val="3FBCBC"/>
              </a:solidFill>
            </a:endParaRPr>
          </a:p>
          <a:p>
            <a:r>
              <a:rPr lang="nl-BE" dirty="0">
                <a:solidFill>
                  <a:srgbClr val="3FBCBC"/>
                </a:solidFill>
              </a:rPr>
              <a:t>02/ 474 98 52</a:t>
            </a:r>
          </a:p>
          <a:p>
            <a:endParaRPr lang="nl-BE" dirty="0"/>
          </a:p>
        </p:txBody>
      </p:sp>
      <p:sp>
        <p:nvSpPr>
          <p:cNvPr id="23" name="TextBox 22"/>
          <p:cNvSpPr txBox="1"/>
          <p:nvPr/>
        </p:nvSpPr>
        <p:spPr>
          <a:xfrm>
            <a:off x="2218080" y="3893081"/>
            <a:ext cx="3906078" cy="2585323"/>
          </a:xfrm>
          <a:prstGeom prst="rect">
            <a:avLst/>
          </a:prstGeom>
          <a:noFill/>
        </p:spPr>
        <p:txBody>
          <a:bodyPr wrap="square" rtlCol="0">
            <a:spAutoFit/>
          </a:bodyPr>
          <a:lstStyle/>
          <a:p>
            <a:r>
              <a:rPr lang="nl-BE" dirty="0">
                <a:solidFill>
                  <a:schemeClr val="tx1">
                    <a:lumMod val="50000"/>
                    <a:lumOff val="50000"/>
                  </a:schemeClr>
                </a:solidFill>
              </a:rPr>
              <a:t>Contactinfo </a:t>
            </a:r>
          </a:p>
          <a:p>
            <a:r>
              <a:rPr lang="nl-BE" dirty="0">
                <a:solidFill>
                  <a:schemeClr val="tx1">
                    <a:lumMod val="50000"/>
                    <a:lumOff val="50000"/>
                  </a:schemeClr>
                </a:solidFill>
              </a:rPr>
              <a:t>VENPMG:</a:t>
            </a:r>
          </a:p>
          <a:p>
            <a:pPr marL="285750" indent="-285750">
              <a:buFont typeface="Arial" panose="020B0604020202020204" pitchFamily="34" charset="0"/>
              <a:buChar char="•"/>
            </a:pPr>
            <a:r>
              <a:rPr lang="nl-BE" dirty="0">
                <a:solidFill>
                  <a:schemeClr val="tx1">
                    <a:lumMod val="50000"/>
                    <a:lumOff val="50000"/>
                  </a:schemeClr>
                </a:solidFill>
              </a:rPr>
              <a:t>dr. An-Sofie Van </a:t>
            </a:r>
            <a:r>
              <a:rPr lang="nl-BE" dirty="0" err="1">
                <a:solidFill>
                  <a:schemeClr val="tx1">
                    <a:lumMod val="50000"/>
                    <a:lumOff val="50000"/>
                  </a:schemeClr>
                </a:solidFill>
              </a:rPr>
              <a:t>Parys</a:t>
            </a:r>
            <a:r>
              <a:rPr lang="nl-BE" dirty="0">
                <a:solidFill>
                  <a:schemeClr val="tx1">
                    <a:lumMod val="50000"/>
                    <a:lumOff val="50000"/>
                  </a:schemeClr>
                </a:solidFill>
              </a:rPr>
              <a:t>: </a:t>
            </a:r>
            <a:br>
              <a:rPr lang="nl-BE" dirty="0">
                <a:solidFill>
                  <a:schemeClr val="tx1">
                    <a:lumMod val="50000"/>
                    <a:lumOff val="50000"/>
                  </a:schemeClr>
                </a:solidFill>
              </a:rPr>
            </a:br>
            <a:r>
              <a:rPr lang="nl-BE" dirty="0">
                <a:solidFill>
                  <a:schemeClr val="tx1">
                    <a:lumMod val="50000"/>
                    <a:lumOff val="50000"/>
                  </a:schemeClr>
                </a:solidFill>
                <a:hlinkClick r:id="rId6"/>
              </a:rPr>
              <a:t>An-Sofie.VanParys@uzgent.be</a:t>
            </a:r>
            <a:r>
              <a:rPr lang="nl-BE" dirty="0">
                <a:solidFill>
                  <a:schemeClr val="tx1">
                    <a:lumMod val="50000"/>
                    <a:lumOff val="50000"/>
                  </a:schemeClr>
                </a:solidFill>
              </a:rPr>
              <a:t>   </a:t>
            </a:r>
          </a:p>
          <a:p>
            <a:pPr marL="285750" indent="-285750">
              <a:buFont typeface="Arial" panose="020B0604020202020204" pitchFamily="34" charset="0"/>
              <a:buChar char="•"/>
            </a:pPr>
            <a:r>
              <a:rPr lang="nl-BE" dirty="0">
                <a:solidFill>
                  <a:schemeClr val="tx1">
                    <a:lumMod val="50000"/>
                    <a:lumOff val="50000"/>
                  </a:schemeClr>
                </a:solidFill>
              </a:rPr>
              <a:t>Charlotte Brosens:</a:t>
            </a:r>
            <a:br>
              <a:rPr lang="nl-BE" dirty="0">
                <a:solidFill>
                  <a:schemeClr val="tx1">
                    <a:lumMod val="50000"/>
                    <a:lumOff val="50000"/>
                  </a:schemeClr>
                </a:solidFill>
              </a:rPr>
            </a:br>
            <a:r>
              <a:rPr lang="nl-BE" dirty="0">
                <a:solidFill>
                  <a:schemeClr val="tx1">
                    <a:lumMod val="50000"/>
                    <a:lumOff val="50000"/>
                  </a:schemeClr>
                </a:solidFill>
                <a:hlinkClick r:id="rId7"/>
              </a:rPr>
              <a:t>charlotte.brosens@emmaus.be</a:t>
            </a:r>
            <a:r>
              <a:rPr lang="nl-BE" dirty="0">
                <a:solidFill>
                  <a:schemeClr val="tx1">
                    <a:lumMod val="50000"/>
                    <a:lumOff val="50000"/>
                  </a:schemeClr>
                </a:solidFill>
              </a:rPr>
              <a:t> </a:t>
            </a:r>
          </a:p>
          <a:p>
            <a:pPr marL="285750" indent="-285750">
              <a:buFont typeface="Arial" panose="020B0604020202020204" pitchFamily="34" charset="0"/>
              <a:buChar char="•"/>
            </a:pPr>
            <a:r>
              <a:rPr lang="nl-BE" dirty="0">
                <a:solidFill>
                  <a:schemeClr val="tx1">
                    <a:lumMod val="50000"/>
                    <a:lumOff val="50000"/>
                  </a:schemeClr>
                </a:solidFill>
              </a:rPr>
              <a:t>Marieke Vermaas:</a:t>
            </a:r>
            <a:br>
              <a:rPr lang="nl-BE" dirty="0">
                <a:solidFill>
                  <a:schemeClr val="tx1">
                    <a:lumMod val="50000"/>
                    <a:lumOff val="50000"/>
                  </a:schemeClr>
                </a:solidFill>
              </a:rPr>
            </a:br>
            <a:r>
              <a:rPr lang="nl-BE" dirty="0">
                <a:solidFill>
                  <a:schemeClr val="tx1">
                    <a:lumMod val="50000"/>
                    <a:lumOff val="50000"/>
                  </a:schemeClr>
                </a:solidFill>
                <a:hlinkClick r:id="rId8"/>
              </a:rPr>
              <a:t>marieke.vermaas@upckuleuven.be</a:t>
            </a:r>
            <a:r>
              <a:rPr lang="nl-BE" dirty="0">
                <a:solidFill>
                  <a:schemeClr val="tx1">
                    <a:lumMod val="50000"/>
                    <a:lumOff val="50000"/>
                  </a:schemeClr>
                </a:solidFill>
              </a:rPr>
              <a:t> </a:t>
            </a:r>
          </a:p>
          <a:p>
            <a:endParaRPr lang="nl-BE" dirty="0"/>
          </a:p>
        </p:txBody>
      </p:sp>
      <p:sp>
        <p:nvSpPr>
          <p:cNvPr id="5" name="TextBox 4"/>
          <p:cNvSpPr txBox="1"/>
          <p:nvPr/>
        </p:nvSpPr>
        <p:spPr>
          <a:xfrm>
            <a:off x="6725075" y="2872228"/>
            <a:ext cx="4222991" cy="1200329"/>
          </a:xfrm>
          <a:prstGeom prst="rect">
            <a:avLst/>
          </a:prstGeom>
          <a:noFill/>
        </p:spPr>
        <p:txBody>
          <a:bodyPr wrap="square" rtlCol="0">
            <a:spAutoFit/>
          </a:bodyPr>
          <a:lstStyle/>
          <a:p>
            <a:r>
              <a:rPr lang="fr-FR" dirty="0"/>
              <a:t> </a:t>
            </a:r>
            <a:endParaRPr lang="nl-BE" dirty="0"/>
          </a:p>
          <a:p>
            <a:r>
              <a:rPr lang="nl-BE" dirty="0">
                <a:solidFill>
                  <a:schemeClr val="tx1">
                    <a:lumMod val="50000"/>
                    <a:lumOff val="50000"/>
                  </a:schemeClr>
                </a:solidFill>
              </a:rPr>
              <a:t>Wilt u onze maandelijkse nieuwsbrief ontvangen? Meld u aan via </a:t>
            </a:r>
            <a:r>
              <a:rPr lang="nl-BE" dirty="0">
                <a:hlinkClick r:id="rId9"/>
              </a:rPr>
              <a:t>deze link</a:t>
            </a:r>
            <a:r>
              <a:rPr lang="nl-BE" dirty="0"/>
              <a:t>.</a:t>
            </a:r>
          </a:p>
          <a:p>
            <a:r>
              <a:rPr lang="nl-BE" dirty="0">
                <a:solidFill>
                  <a:schemeClr val="tx1">
                    <a:lumMod val="50000"/>
                    <a:lumOff val="50000"/>
                  </a:schemeClr>
                </a:solidFill>
              </a:rPr>
              <a:t> </a:t>
            </a:r>
          </a:p>
        </p:txBody>
      </p:sp>
      <p:sp>
        <p:nvSpPr>
          <p:cNvPr id="2" name="AutoShape 2" descr="63.200+ Nieuwsbrief Stockfoto's, afbeeldingen en royalty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3080" name="Picture 8" descr="Nieuwsbrief afbeelding - Restauratoren Nederland"/>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8183316" y="2275154"/>
            <a:ext cx="907847" cy="81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77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Perinatale psychosociale gezondheid</a:t>
            </a:r>
          </a:p>
        </p:txBody>
      </p:sp>
      <p:pic>
        <p:nvPicPr>
          <p:cNvPr id="19" name="Content Placeholder 17"/>
          <p:cNvPicPr>
            <a:picLocks noGrp="1" noChangeAspect="1"/>
          </p:cNvPicPr>
          <p:nvPr>
            <p:ph idx="1"/>
          </p:nvPr>
        </p:nvPicPr>
        <p:blipFill rotWithShape="1">
          <a:blip r:embed="rId3">
            <a:duotone>
              <a:schemeClr val="accent3">
                <a:shade val="45000"/>
                <a:satMod val="135000"/>
              </a:schemeClr>
              <a:prstClr val="white"/>
            </a:duotone>
          </a:blip>
          <a:srcRect l="68522" t="12322" r="13800" b="44769"/>
          <a:stretch/>
        </p:blipFill>
        <p:spPr>
          <a:xfrm>
            <a:off x="8723307" y="2730462"/>
            <a:ext cx="954093" cy="1069740"/>
          </a:xfrm>
          <a:prstGeom prst="rect">
            <a:avLst/>
          </a:prstGeom>
        </p:spPr>
      </p:pic>
      <p:pic>
        <p:nvPicPr>
          <p:cNvPr id="4" name="Picture 2" descr="Baby Pictogram - Openclipart"/>
          <p:cNvPicPr>
            <a:picLocks noChangeAspect="1" noChangeArrowheads="1"/>
          </p:cNvPicPr>
          <p:nvPr/>
        </p:nvPicPr>
        <p:blipFill>
          <a:blip r:embed="rId4" cstate="hq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83482" y="2062155"/>
            <a:ext cx="439450" cy="6264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aby Pictogram - Openclipart"/>
          <p:cNvPicPr>
            <a:picLocks noChangeAspect="1" noChangeArrowheads="1"/>
          </p:cNvPicPr>
          <p:nvPr/>
        </p:nvPicPr>
        <p:blipFill>
          <a:blip r:embed="rId4" cstate="hq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1784" y="2053508"/>
            <a:ext cx="439450" cy="6264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aby Pictogram - Openclipart"/>
          <p:cNvPicPr>
            <a:picLocks noChangeAspect="1" noChangeArrowheads="1"/>
          </p:cNvPicPr>
          <p:nvPr/>
        </p:nvPicPr>
        <p:blipFill>
          <a:blip r:embed="rId4" cstate="hq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32916" y="2062155"/>
            <a:ext cx="439450" cy="6264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Baby Pictogram - Openclipart"/>
          <p:cNvPicPr>
            <a:picLocks noChangeAspect="1" noChangeArrowheads="1"/>
          </p:cNvPicPr>
          <p:nvPr/>
        </p:nvPicPr>
        <p:blipFill>
          <a:blip r:embed="rId4" cstate="hq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82350" y="2062155"/>
            <a:ext cx="439450" cy="6264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Baby Pictogram - Openclipart"/>
          <p:cNvPicPr>
            <a:picLocks noChangeAspect="1" noChangeArrowheads="1"/>
          </p:cNvPicPr>
          <p:nvPr/>
        </p:nvPicPr>
        <p:blipFill>
          <a:blip r:embed="rId4" cstate="hq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0086" y="2053508"/>
            <a:ext cx="439450" cy="6264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aby Pictogram - Openclipart"/>
          <p:cNvPicPr>
            <a:picLocks noChangeAspect="1" noChangeArrowheads="1"/>
          </p:cNvPicPr>
          <p:nvPr/>
        </p:nvPicPr>
        <p:blipFill>
          <a:blip r:embed="rId4" cstate="hq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30652" y="2053508"/>
            <a:ext cx="439450" cy="6264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aby Pictogram - Openclipart"/>
          <p:cNvPicPr>
            <a:picLocks noChangeAspect="1" noChangeArrowheads="1"/>
          </p:cNvPicPr>
          <p:nvPr/>
        </p:nvPicPr>
        <p:blipFill>
          <a:blip r:embed="rId4" cstate="hq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1218" y="2053508"/>
            <a:ext cx="439450" cy="626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Chart 16"/>
          <p:cNvGraphicFramePr/>
          <p:nvPr>
            <p:extLst>
              <p:ext uri="{D42A27DB-BD31-4B8C-83A1-F6EECF244321}">
                <p14:modId xmlns:p14="http://schemas.microsoft.com/office/powerpoint/2010/main" val="992038971"/>
              </p:ext>
            </p:extLst>
          </p:nvPr>
        </p:nvGraphicFramePr>
        <p:xfrm>
          <a:off x="7577166" y="4089501"/>
          <a:ext cx="3278560" cy="2377251"/>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p:cNvSpPr txBox="1"/>
          <p:nvPr/>
        </p:nvSpPr>
        <p:spPr>
          <a:xfrm>
            <a:off x="9231878" y="4523446"/>
            <a:ext cx="785464" cy="461665"/>
          </a:xfrm>
          <a:prstGeom prst="rect">
            <a:avLst/>
          </a:prstGeom>
          <a:noFill/>
        </p:spPr>
        <p:txBody>
          <a:bodyPr wrap="square" rtlCol="0">
            <a:spAutoFit/>
          </a:bodyPr>
          <a:lstStyle/>
          <a:p>
            <a:r>
              <a:rPr lang="nl-BE" sz="2400" b="1" dirty="0">
                <a:solidFill>
                  <a:srgbClr val="C6D427"/>
                </a:solidFill>
              </a:rPr>
              <a:t>23%</a:t>
            </a:r>
          </a:p>
        </p:txBody>
      </p:sp>
      <p:pic>
        <p:nvPicPr>
          <p:cNvPr id="20" name="Picture 19" descr="Pregnant Woman Icons - Download Free Vector Icons | Noun Project"/>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670882" y="4671532"/>
            <a:ext cx="913942" cy="913942"/>
          </a:xfrm>
          <a:prstGeom prst="rect">
            <a:avLst/>
          </a:prstGeom>
          <a:noFill/>
          <a:extLst>
            <a:ext uri="{909E8E84-426E-40DD-AFC4-6F175D3DCCD1}">
              <a14:hiddenFill xmlns:a14="http://schemas.microsoft.com/office/drawing/2010/main">
                <a:solidFill>
                  <a:srgbClr val="FFFFFF"/>
                </a:solidFill>
              </a14:hiddenFill>
            </a:ext>
          </a:extLst>
        </p:spPr>
      </p:pic>
      <p:pic>
        <p:nvPicPr>
          <p:cNvPr id="21" name="Content Placeholder 6" descr="Pregnant Woman Icons - Download Free Vector Icons | Noun Project"/>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516230" y="4690753"/>
            <a:ext cx="878960" cy="878960"/>
          </a:xfrm>
          <a:prstGeom prst="rect">
            <a:avLst/>
          </a:prstGeom>
          <a:noFill/>
          <a:extLst>
            <a:ext uri="{909E8E84-426E-40DD-AFC4-6F175D3DCCD1}">
              <a14:hiddenFill xmlns:a14="http://schemas.microsoft.com/office/drawing/2010/main">
                <a:solidFill>
                  <a:srgbClr val="FFFFFF"/>
                </a:solidFill>
              </a14:hiddenFill>
            </a:ext>
          </a:extLst>
        </p:spPr>
      </p:pic>
      <p:pic>
        <p:nvPicPr>
          <p:cNvPr id="22" name="Content Placeholder 6" descr="Pregnant Woman Icons - Download Free Vector Icons | Noun Project"/>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054598" y="4685737"/>
            <a:ext cx="835898" cy="899737"/>
          </a:xfrm>
          <a:prstGeom prst="rect">
            <a:avLst/>
          </a:prstGeom>
          <a:noFill/>
          <a:extLst>
            <a:ext uri="{909E8E84-426E-40DD-AFC4-6F175D3DCCD1}">
              <a14:hiddenFill xmlns:a14="http://schemas.microsoft.com/office/drawing/2010/main">
                <a:solidFill>
                  <a:srgbClr val="FFFFFF"/>
                </a:solidFill>
              </a14:hiddenFill>
            </a:ext>
          </a:extLst>
        </p:spPr>
      </p:pic>
      <p:pic>
        <p:nvPicPr>
          <p:cNvPr id="23" name="Content Placeholder 6" descr="Pregnant Woman Icons - Download Free Vector Icons | Noun Project"/>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598995" y="4680693"/>
            <a:ext cx="866392" cy="889952"/>
          </a:xfrm>
          <a:prstGeom prst="rect">
            <a:avLst/>
          </a:prstGeom>
          <a:noFill/>
          <a:extLst>
            <a:ext uri="{909E8E84-426E-40DD-AFC4-6F175D3DCCD1}">
              <a14:hiddenFill xmlns:a14="http://schemas.microsoft.com/office/drawing/2010/main">
                <a:solidFill>
                  <a:srgbClr val="FFFFFF"/>
                </a:solidFill>
              </a14:hiddenFill>
            </a:ext>
          </a:extLst>
        </p:spPr>
      </p:pic>
      <p:pic>
        <p:nvPicPr>
          <p:cNvPr id="24" name="Content Placeholder 6" descr="Pregnant Woman Icons - Download Free Vector Icons | Noun Project"/>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151732" y="4697115"/>
            <a:ext cx="861682" cy="876979"/>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p:cNvSpPr/>
          <p:nvPr/>
        </p:nvSpPr>
        <p:spPr>
          <a:xfrm>
            <a:off x="2068970" y="1707110"/>
            <a:ext cx="4713338" cy="15564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 name="TextBox 25"/>
          <p:cNvSpPr txBox="1"/>
          <p:nvPr/>
        </p:nvSpPr>
        <p:spPr>
          <a:xfrm>
            <a:off x="2690585" y="2696380"/>
            <a:ext cx="3683671" cy="461665"/>
          </a:xfrm>
          <a:prstGeom prst="rect">
            <a:avLst/>
          </a:prstGeom>
          <a:noFill/>
        </p:spPr>
        <p:txBody>
          <a:bodyPr wrap="square" rtlCol="0">
            <a:spAutoFit/>
          </a:bodyPr>
          <a:lstStyle/>
          <a:p>
            <a:r>
              <a:rPr lang="nl-BE" sz="2400" dirty="0" err="1">
                <a:solidFill>
                  <a:schemeClr val="tx1">
                    <a:lumMod val="50000"/>
                    <a:lumOff val="50000"/>
                  </a:schemeClr>
                </a:solidFill>
              </a:rPr>
              <a:t>Kansarmoede</a:t>
            </a:r>
            <a:r>
              <a:rPr lang="nl-BE" sz="2400" dirty="0">
                <a:solidFill>
                  <a:schemeClr val="tx1">
                    <a:lumMod val="50000"/>
                    <a:lumOff val="50000"/>
                  </a:schemeClr>
                </a:solidFill>
              </a:rPr>
              <a:t>: 1/8 kinderen</a:t>
            </a:r>
          </a:p>
        </p:txBody>
      </p:sp>
      <p:sp>
        <p:nvSpPr>
          <p:cNvPr id="27" name="Rounded Rectangle 26"/>
          <p:cNvSpPr/>
          <p:nvPr/>
        </p:nvSpPr>
        <p:spPr>
          <a:xfrm>
            <a:off x="7608030" y="1672448"/>
            <a:ext cx="3247696" cy="2175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27"/>
          <p:cNvSpPr txBox="1"/>
          <p:nvPr/>
        </p:nvSpPr>
        <p:spPr>
          <a:xfrm>
            <a:off x="7863078" y="1753868"/>
            <a:ext cx="2521099" cy="1015663"/>
          </a:xfrm>
          <a:prstGeom prst="rect">
            <a:avLst/>
          </a:prstGeom>
          <a:noFill/>
        </p:spPr>
        <p:txBody>
          <a:bodyPr wrap="square" rtlCol="0">
            <a:spAutoFit/>
          </a:bodyPr>
          <a:lstStyle/>
          <a:p>
            <a:pPr algn="ctr"/>
            <a:r>
              <a:rPr lang="nl-BE" sz="2000" dirty="0">
                <a:solidFill>
                  <a:schemeClr val="tx1">
                    <a:lumMod val="50000"/>
                    <a:lumOff val="50000"/>
                  </a:schemeClr>
                </a:solidFill>
              </a:rPr>
              <a:t>Gevolgen voor baby, moeder, familie en gemeenschap</a:t>
            </a:r>
          </a:p>
        </p:txBody>
      </p:sp>
      <p:sp>
        <p:nvSpPr>
          <p:cNvPr id="29" name="Rounded Rectangle 28"/>
          <p:cNvSpPr/>
          <p:nvPr/>
        </p:nvSpPr>
        <p:spPr>
          <a:xfrm>
            <a:off x="1540047" y="3664266"/>
            <a:ext cx="3041714" cy="20323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TextBox 29"/>
          <p:cNvSpPr txBox="1"/>
          <p:nvPr/>
        </p:nvSpPr>
        <p:spPr>
          <a:xfrm>
            <a:off x="1760440" y="3848376"/>
            <a:ext cx="2771980" cy="830997"/>
          </a:xfrm>
          <a:prstGeom prst="rect">
            <a:avLst/>
          </a:prstGeom>
          <a:noFill/>
        </p:spPr>
        <p:txBody>
          <a:bodyPr wrap="square" rtlCol="0">
            <a:spAutoFit/>
          </a:bodyPr>
          <a:lstStyle/>
          <a:p>
            <a:pPr algn="ctr"/>
            <a:r>
              <a:rPr lang="nl-BE" sz="2400" dirty="0">
                <a:solidFill>
                  <a:schemeClr val="tx1">
                    <a:lumMod val="50000"/>
                    <a:lumOff val="50000"/>
                  </a:schemeClr>
                </a:solidFill>
              </a:rPr>
              <a:t>Mentale problemen bij 1/5 moeders</a:t>
            </a:r>
          </a:p>
        </p:txBody>
      </p:sp>
      <p:sp>
        <p:nvSpPr>
          <p:cNvPr id="31" name="TextBox 30"/>
          <p:cNvSpPr txBox="1"/>
          <p:nvPr/>
        </p:nvSpPr>
        <p:spPr>
          <a:xfrm>
            <a:off x="5450123" y="4813359"/>
            <a:ext cx="2742621" cy="707886"/>
          </a:xfrm>
          <a:prstGeom prst="rect">
            <a:avLst/>
          </a:prstGeom>
          <a:noFill/>
        </p:spPr>
        <p:txBody>
          <a:bodyPr wrap="square" rtlCol="0">
            <a:spAutoFit/>
          </a:bodyPr>
          <a:lstStyle/>
          <a:p>
            <a:pPr algn="ctr"/>
            <a:r>
              <a:rPr lang="nl-BE" sz="2000" dirty="0">
                <a:solidFill>
                  <a:schemeClr val="tx1">
                    <a:lumMod val="50000"/>
                    <a:lumOff val="50000"/>
                  </a:schemeClr>
                </a:solidFill>
              </a:rPr>
              <a:t>¼ sterft aan mentale gezondheidsproblemen </a:t>
            </a:r>
          </a:p>
        </p:txBody>
      </p:sp>
      <p:sp>
        <p:nvSpPr>
          <p:cNvPr id="32" name="Rounded Rectangle 31"/>
          <p:cNvSpPr/>
          <p:nvPr/>
        </p:nvSpPr>
        <p:spPr>
          <a:xfrm>
            <a:off x="5439747" y="4088459"/>
            <a:ext cx="5415979" cy="23782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3256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Onderdetectie</a:t>
            </a:r>
            <a:r>
              <a:rPr lang="nl-BE" dirty="0"/>
              <a:t> en </a:t>
            </a:r>
            <a:r>
              <a:rPr lang="nl-BE" dirty="0" err="1"/>
              <a:t>onderbehandeling</a:t>
            </a:r>
            <a:endParaRPr lang="nl-BE"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3257022359"/>
              </p:ext>
            </p:extLst>
          </p:nvPr>
        </p:nvGraphicFramePr>
        <p:xfrm>
          <a:off x="496188" y="1710231"/>
          <a:ext cx="4453499" cy="3704976"/>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Arrow 4"/>
          <p:cNvSpPr/>
          <p:nvPr/>
        </p:nvSpPr>
        <p:spPr>
          <a:xfrm>
            <a:off x="4469005" y="2725167"/>
            <a:ext cx="1259133" cy="859350"/>
          </a:xfrm>
          <a:prstGeom prst="rightArrow">
            <a:avLst/>
          </a:prstGeom>
          <a:solidFill>
            <a:srgbClr val="1E9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p:cNvSpPr/>
          <p:nvPr/>
        </p:nvSpPr>
        <p:spPr>
          <a:xfrm>
            <a:off x="6201105" y="2924010"/>
            <a:ext cx="5767028" cy="461665"/>
          </a:xfrm>
          <a:prstGeom prst="rect">
            <a:avLst/>
          </a:prstGeom>
        </p:spPr>
        <p:txBody>
          <a:bodyPr wrap="none">
            <a:spAutoFit/>
          </a:bodyPr>
          <a:lstStyle/>
          <a:p>
            <a:pPr algn="ctr"/>
            <a:r>
              <a:rPr lang="nl-BE" sz="2400" dirty="0">
                <a:solidFill>
                  <a:schemeClr val="tx1">
                    <a:lumMod val="50000"/>
                    <a:lumOff val="50000"/>
                  </a:schemeClr>
                </a:solidFill>
              </a:rPr>
              <a:t>Systematische screenings: detectiegraad X5</a:t>
            </a:r>
          </a:p>
        </p:txBody>
      </p:sp>
      <p:sp>
        <p:nvSpPr>
          <p:cNvPr id="7" name="Rounded Rectangle 6"/>
          <p:cNvSpPr/>
          <p:nvPr/>
        </p:nvSpPr>
        <p:spPr>
          <a:xfrm>
            <a:off x="6201105" y="2924011"/>
            <a:ext cx="5767028" cy="46166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Picture 2" descr="Pregnant Woman Icons - Download Free Vector Icons | Noun Project"/>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73433" y="4148708"/>
            <a:ext cx="2129172" cy="2129172"/>
          </a:xfrm>
          <a:prstGeom prst="rect">
            <a:avLst/>
          </a:prstGeom>
          <a:noFill/>
          <a:scene3d>
            <a:camera prst="orthographicFront">
              <a:rot lat="0" lon="10799999" rev="0"/>
            </a:camera>
            <a:lightRig rig="threePt" dir="t"/>
          </a:scene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066632" y="4520797"/>
            <a:ext cx="2550839" cy="1384995"/>
          </a:xfrm>
          <a:prstGeom prst="rect">
            <a:avLst/>
          </a:prstGeom>
          <a:noFill/>
        </p:spPr>
        <p:txBody>
          <a:bodyPr wrap="square" rtlCol="0">
            <a:spAutoFit/>
          </a:bodyPr>
          <a:lstStyle/>
          <a:p>
            <a:pPr algn="ctr"/>
            <a:r>
              <a:rPr lang="nl-BE" sz="2800" dirty="0">
                <a:solidFill>
                  <a:schemeClr val="tx1">
                    <a:lumMod val="50000"/>
                    <a:lumOff val="50000"/>
                  </a:schemeClr>
                </a:solidFill>
              </a:rPr>
              <a:t>Zwangerschap </a:t>
            </a:r>
          </a:p>
          <a:p>
            <a:pPr algn="ctr"/>
            <a:r>
              <a:rPr lang="nl-BE" sz="2800" dirty="0">
                <a:solidFill>
                  <a:schemeClr val="tx1">
                    <a:lumMod val="50000"/>
                    <a:lumOff val="50000"/>
                  </a:schemeClr>
                </a:solidFill>
              </a:rPr>
              <a:t>= </a:t>
            </a:r>
          </a:p>
          <a:p>
            <a:pPr algn="ctr"/>
            <a:r>
              <a:rPr lang="nl-BE" sz="2800" dirty="0">
                <a:solidFill>
                  <a:schemeClr val="tx1">
                    <a:lumMod val="50000"/>
                    <a:lumOff val="50000"/>
                  </a:schemeClr>
                </a:solidFill>
              </a:rPr>
              <a:t>unieke kans </a:t>
            </a:r>
          </a:p>
        </p:txBody>
      </p:sp>
      <p:sp>
        <p:nvSpPr>
          <p:cNvPr id="10" name="Rounded Rectangle 9"/>
          <p:cNvSpPr/>
          <p:nvPr/>
        </p:nvSpPr>
        <p:spPr>
          <a:xfrm>
            <a:off x="7066632" y="3946799"/>
            <a:ext cx="4035973" cy="25329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983116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64933-60EE-4990-9BD3-0603AE43B3B8}"/>
              </a:ext>
            </a:extLst>
          </p:cNvPr>
          <p:cNvSpPr>
            <a:spLocks noGrp="1"/>
          </p:cNvSpPr>
          <p:nvPr>
            <p:ph type="title"/>
          </p:nvPr>
        </p:nvSpPr>
        <p:spPr/>
        <p:txBody>
          <a:bodyPr/>
          <a:lstStyle/>
          <a:p>
            <a:r>
              <a:rPr lang="nl-BE" dirty="0"/>
              <a:t>Barrières – hulpverleners </a:t>
            </a:r>
            <a:br>
              <a:rPr lang="nl-BE" dirty="0"/>
            </a:br>
            <a:endParaRPr lang="nl-BE" sz="3600" b="0" dirty="0">
              <a:solidFill>
                <a:srgbClr val="C6D427"/>
              </a:solidFill>
              <a:latin typeface="+mn-lt"/>
              <a:ea typeface="+mn-ea"/>
              <a:cs typeface="+mn-cs"/>
            </a:endParaRPr>
          </a:p>
        </p:txBody>
      </p:sp>
      <p:sp>
        <p:nvSpPr>
          <p:cNvPr id="4" name="Tijdelijke aanduiding voor inhoud 3">
            <a:extLst>
              <a:ext uri="{FF2B5EF4-FFF2-40B4-BE49-F238E27FC236}">
                <a16:creationId xmlns:a16="http://schemas.microsoft.com/office/drawing/2014/main" id="{96AC4346-A0BA-4FF7-BF78-79CC286DD917}"/>
              </a:ext>
            </a:extLst>
          </p:cNvPr>
          <p:cNvSpPr>
            <a:spLocks noGrp="1"/>
          </p:cNvSpPr>
          <p:nvPr>
            <p:ph sz="half" idx="2"/>
          </p:nvPr>
        </p:nvSpPr>
        <p:spPr>
          <a:xfrm>
            <a:off x="839788" y="1939159"/>
            <a:ext cx="7027205" cy="4250504"/>
          </a:xfrm>
        </p:spPr>
        <p:txBody>
          <a:bodyPr/>
          <a:lstStyle/>
          <a:p>
            <a:pPr marL="0" indent="0">
              <a:buNone/>
            </a:pPr>
            <a:endParaRPr lang="nl-BE" sz="2000" dirty="0">
              <a:solidFill>
                <a:schemeClr val="tx1">
                  <a:lumMod val="75000"/>
                  <a:lumOff val="25000"/>
                </a:schemeClr>
              </a:solidFill>
            </a:endParaRPr>
          </a:p>
          <a:p>
            <a:r>
              <a:rPr lang="nl-BE" sz="2400" dirty="0">
                <a:solidFill>
                  <a:schemeClr val="tx1">
                    <a:lumMod val="50000"/>
                    <a:lumOff val="50000"/>
                  </a:schemeClr>
                </a:solidFill>
              </a:rPr>
              <a:t>Focus </a:t>
            </a:r>
            <a:r>
              <a:rPr lang="nl-BE" sz="2400" b="1" dirty="0">
                <a:solidFill>
                  <a:schemeClr val="tx1">
                    <a:lumMod val="50000"/>
                    <a:lumOff val="50000"/>
                  </a:schemeClr>
                </a:solidFill>
              </a:rPr>
              <a:t>medische</a:t>
            </a:r>
            <a:r>
              <a:rPr lang="nl-BE" sz="2400" dirty="0">
                <a:solidFill>
                  <a:schemeClr val="tx1">
                    <a:lumMod val="50000"/>
                    <a:lumOff val="50000"/>
                  </a:schemeClr>
                </a:solidFill>
              </a:rPr>
              <a:t> opvolging </a:t>
            </a:r>
          </a:p>
          <a:p>
            <a:r>
              <a:rPr lang="nl-BE" sz="2400" b="1" dirty="0">
                <a:solidFill>
                  <a:schemeClr val="tx1">
                    <a:lumMod val="50000"/>
                    <a:lumOff val="50000"/>
                  </a:schemeClr>
                </a:solidFill>
              </a:rPr>
              <a:t>Tijd</a:t>
            </a:r>
            <a:r>
              <a:rPr lang="nl-BE" sz="2400" dirty="0">
                <a:solidFill>
                  <a:schemeClr val="tx1">
                    <a:lumMod val="50000"/>
                    <a:lumOff val="50000"/>
                  </a:schemeClr>
                </a:solidFill>
              </a:rPr>
              <a:t>sgebrek</a:t>
            </a:r>
          </a:p>
          <a:p>
            <a:r>
              <a:rPr lang="nl-BE" sz="2400" b="1" dirty="0">
                <a:solidFill>
                  <a:schemeClr val="tx1">
                    <a:lumMod val="50000"/>
                    <a:lumOff val="50000"/>
                  </a:schemeClr>
                </a:solidFill>
              </a:rPr>
              <a:t>Financiering</a:t>
            </a:r>
          </a:p>
          <a:p>
            <a:r>
              <a:rPr lang="nl-BE" sz="2400" dirty="0">
                <a:solidFill>
                  <a:schemeClr val="tx1">
                    <a:lumMod val="50000"/>
                    <a:lumOff val="50000"/>
                  </a:schemeClr>
                </a:solidFill>
              </a:rPr>
              <a:t>Gebrek transparantie </a:t>
            </a:r>
            <a:r>
              <a:rPr lang="nl-BE" sz="2400" b="1" dirty="0">
                <a:solidFill>
                  <a:schemeClr val="tx1">
                    <a:lumMod val="50000"/>
                    <a:lumOff val="50000"/>
                  </a:schemeClr>
                </a:solidFill>
              </a:rPr>
              <a:t>zorgaanbod </a:t>
            </a:r>
          </a:p>
          <a:p>
            <a:r>
              <a:rPr lang="nl-BE" sz="2400" dirty="0">
                <a:solidFill>
                  <a:schemeClr val="tx1">
                    <a:lumMod val="50000"/>
                    <a:lumOff val="50000"/>
                  </a:schemeClr>
                </a:solidFill>
              </a:rPr>
              <a:t>Zorgaanbod als ontoereikend ervaren (wachtlijsten)</a:t>
            </a:r>
          </a:p>
          <a:p>
            <a:r>
              <a:rPr lang="nl-BE" sz="2400" dirty="0">
                <a:solidFill>
                  <a:schemeClr val="tx1">
                    <a:lumMod val="50000"/>
                    <a:lumOff val="50000"/>
                  </a:schemeClr>
                </a:solidFill>
              </a:rPr>
              <a:t>Gemis </a:t>
            </a:r>
            <a:r>
              <a:rPr lang="nl-BE" sz="2400" b="1" dirty="0">
                <a:solidFill>
                  <a:schemeClr val="tx1">
                    <a:lumMod val="50000"/>
                    <a:lumOff val="50000"/>
                  </a:schemeClr>
                </a:solidFill>
              </a:rPr>
              <a:t>expertise</a:t>
            </a:r>
            <a:r>
              <a:rPr lang="nl-BE" sz="2400" dirty="0">
                <a:solidFill>
                  <a:schemeClr val="tx1">
                    <a:lumMod val="50000"/>
                    <a:lumOff val="50000"/>
                  </a:schemeClr>
                </a:solidFill>
              </a:rPr>
              <a:t> </a:t>
            </a:r>
          </a:p>
          <a:p>
            <a:pPr marL="0" indent="0">
              <a:buNone/>
            </a:pPr>
            <a:endParaRPr lang="nl-BE" dirty="0"/>
          </a:p>
        </p:txBody>
      </p:sp>
    </p:spTree>
    <p:extLst>
      <p:ext uri="{BB962C8B-B14F-4D97-AF65-F5344CB8AC3E}">
        <p14:creationId xmlns:p14="http://schemas.microsoft.com/office/powerpoint/2010/main" val="398794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64933-60EE-4990-9BD3-0603AE43B3B8}"/>
              </a:ext>
            </a:extLst>
          </p:cNvPr>
          <p:cNvSpPr>
            <a:spLocks noGrp="1"/>
          </p:cNvSpPr>
          <p:nvPr>
            <p:ph type="title"/>
          </p:nvPr>
        </p:nvSpPr>
        <p:spPr/>
        <p:txBody>
          <a:bodyPr/>
          <a:lstStyle/>
          <a:p>
            <a:r>
              <a:rPr lang="nl-BE" dirty="0"/>
              <a:t>Barrières – zorgvrager </a:t>
            </a:r>
            <a:br>
              <a:rPr lang="nl-BE" dirty="0"/>
            </a:br>
            <a:endParaRPr lang="nl-BE" sz="3600" b="0" dirty="0">
              <a:solidFill>
                <a:srgbClr val="C6D427"/>
              </a:solidFill>
              <a:latin typeface="+mn-lt"/>
              <a:ea typeface="+mn-ea"/>
              <a:cs typeface="+mn-cs"/>
            </a:endParaRPr>
          </a:p>
        </p:txBody>
      </p:sp>
      <p:sp>
        <p:nvSpPr>
          <p:cNvPr id="6" name="Tijdelijke aanduiding voor inhoud 5">
            <a:extLst>
              <a:ext uri="{FF2B5EF4-FFF2-40B4-BE49-F238E27FC236}">
                <a16:creationId xmlns:a16="http://schemas.microsoft.com/office/drawing/2014/main" id="{DC186BEA-8EF9-4319-81B9-DC53413A7009}"/>
              </a:ext>
            </a:extLst>
          </p:cNvPr>
          <p:cNvSpPr>
            <a:spLocks noGrp="1"/>
          </p:cNvSpPr>
          <p:nvPr>
            <p:ph sz="quarter" idx="4"/>
          </p:nvPr>
        </p:nvSpPr>
        <p:spPr>
          <a:xfrm>
            <a:off x="839788" y="1690688"/>
            <a:ext cx="10050518" cy="4147974"/>
          </a:xfrm>
        </p:spPr>
        <p:txBody>
          <a:bodyPr>
            <a:normAutofit/>
          </a:bodyPr>
          <a:lstStyle/>
          <a:p>
            <a:pPr marL="0" indent="0">
              <a:buNone/>
            </a:pPr>
            <a:endParaRPr lang="nl-BE" sz="3000" dirty="0">
              <a:solidFill>
                <a:schemeClr val="tx1">
                  <a:lumMod val="75000"/>
                  <a:lumOff val="25000"/>
                </a:schemeClr>
              </a:solidFill>
            </a:endParaRPr>
          </a:p>
          <a:p>
            <a:r>
              <a:rPr lang="nl-BE" sz="2400" b="1" dirty="0">
                <a:solidFill>
                  <a:schemeClr val="tx1">
                    <a:lumMod val="50000"/>
                    <a:lumOff val="50000"/>
                  </a:schemeClr>
                </a:solidFill>
              </a:rPr>
              <a:t>Taboe</a:t>
            </a:r>
            <a:r>
              <a:rPr lang="nl-BE" sz="2400" dirty="0">
                <a:solidFill>
                  <a:schemeClr val="tx1">
                    <a:lumMod val="50000"/>
                    <a:lumOff val="50000"/>
                  </a:schemeClr>
                </a:solidFill>
              </a:rPr>
              <a:t> en stigma</a:t>
            </a:r>
          </a:p>
          <a:p>
            <a:r>
              <a:rPr lang="nl-BE" sz="2400" dirty="0">
                <a:solidFill>
                  <a:schemeClr val="tx1">
                    <a:lumMod val="50000"/>
                    <a:lumOff val="50000"/>
                  </a:schemeClr>
                </a:solidFill>
              </a:rPr>
              <a:t>Angst voor </a:t>
            </a:r>
            <a:r>
              <a:rPr lang="nl-BE" sz="2400" b="1" dirty="0">
                <a:solidFill>
                  <a:schemeClr val="tx1">
                    <a:lumMod val="50000"/>
                    <a:lumOff val="50000"/>
                  </a:schemeClr>
                </a:solidFill>
              </a:rPr>
              <a:t>negatieve perceptie </a:t>
            </a:r>
            <a:r>
              <a:rPr lang="nl-BE" sz="2400" dirty="0">
                <a:solidFill>
                  <a:schemeClr val="tx1">
                    <a:lumMod val="50000"/>
                    <a:lumOff val="50000"/>
                  </a:schemeClr>
                </a:solidFill>
              </a:rPr>
              <a:t>op ouderschap</a:t>
            </a:r>
          </a:p>
          <a:p>
            <a:r>
              <a:rPr lang="nl-BE" sz="2400" dirty="0">
                <a:solidFill>
                  <a:schemeClr val="tx1">
                    <a:lumMod val="50000"/>
                    <a:lumOff val="50000"/>
                  </a:schemeClr>
                </a:solidFill>
              </a:rPr>
              <a:t>Angst </a:t>
            </a:r>
            <a:r>
              <a:rPr lang="nl-BE" sz="2400" b="1" dirty="0">
                <a:solidFill>
                  <a:schemeClr val="tx1">
                    <a:lumMod val="50000"/>
                    <a:lumOff val="50000"/>
                  </a:schemeClr>
                </a:solidFill>
              </a:rPr>
              <a:t>gescheiden</a:t>
            </a:r>
            <a:r>
              <a:rPr lang="nl-BE" sz="2400" dirty="0">
                <a:solidFill>
                  <a:schemeClr val="tx1">
                    <a:lumMod val="50000"/>
                    <a:lumOff val="50000"/>
                  </a:schemeClr>
                </a:solidFill>
              </a:rPr>
              <a:t> te worden van de baby </a:t>
            </a:r>
          </a:p>
          <a:p>
            <a:r>
              <a:rPr lang="nl-BE" sz="2400" dirty="0">
                <a:solidFill>
                  <a:schemeClr val="tx1">
                    <a:lumMod val="50000"/>
                    <a:lumOff val="50000"/>
                  </a:schemeClr>
                </a:solidFill>
              </a:rPr>
              <a:t>Zorg mijdend gedrag </a:t>
            </a:r>
          </a:p>
          <a:p>
            <a:r>
              <a:rPr lang="nl-BE" sz="2400" dirty="0">
                <a:solidFill>
                  <a:schemeClr val="tx1">
                    <a:lumMod val="50000"/>
                    <a:lumOff val="50000"/>
                  </a:schemeClr>
                </a:solidFill>
              </a:rPr>
              <a:t>Karakteristieken zorggebruikers</a:t>
            </a:r>
          </a:p>
          <a:p>
            <a:pPr marL="0" indent="0">
              <a:buNone/>
            </a:pPr>
            <a:endParaRPr lang="nl-BE" dirty="0">
              <a:solidFill>
                <a:schemeClr val="tx1">
                  <a:lumMod val="50000"/>
                  <a:lumOff val="50000"/>
                </a:schemeClr>
              </a:solidFill>
            </a:endParaRPr>
          </a:p>
        </p:txBody>
      </p:sp>
    </p:spTree>
    <p:extLst>
      <p:ext uri="{BB962C8B-B14F-4D97-AF65-F5344CB8AC3E}">
        <p14:creationId xmlns:p14="http://schemas.microsoft.com/office/powerpoint/2010/main" val="2783340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Gemeenschappelijke doelstellingen</a:t>
            </a:r>
          </a:p>
        </p:txBody>
      </p:sp>
      <p:sp>
        <p:nvSpPr>
          <p:cNvPr id="3" name="Content Placeholder 2"/>
          <p:cNvSpPr>
            <a:spLocks noGrp="1"/>
          </p:cNvSpPr>
          <p:nvPr>
            <p:ph idx="1"/>
          </p:nvPr>
        </p:nvSpPr>
        <p:spPr>
          <a:xfrm>
            <a:off x="838200" y="1690688"/>
            <a:ext cx="10812975" cy="4148452"/>
          </a:xfrm>
        </p:spPr>
        <p:txBody>
          <a:bodyPr>
            <a:normAutofit lnSpcReduction="10000"/>
          </a:bodyPr>
          <a:lstStyle/>
          <a:p>
            <a:pPr>
              <a:lnSpc>
                <a:spcPct val="210000"/>
              </a:lnSpc>
            </a:pPr>
            <a:r>
              <a:rPr lang="nl-BE" sz="2400" b="1" dirty="0">
                <a:solidFill>
                  <a:schemeClr val="tx1">
                    <a:lumMod val="50000"/>
                    <a:lumOff val="50000"/>
                  </a:schemeClr>
                </a:solidFill>
              </a:rPr>
              <a:t>Preventief</a:t>
            </a:r>
            <a:r>
              <a:rPr lang="nl-BE" sz="2400" dirty="0">
                <a:solidFill>
                  <a:schemeClr val="tx1">
                    <a:lumMod val="50000"/>
                    <a:lumOff val="50000"/>
                  </a:schemeClr>
                </a:solidFill>
              </a:rPr>
              <a:t> inzetten op </a:t>
            </a:r>
            <a:r>
              <a:rPr lang="nl-BE" sz="2400" b="1" dirty="0">
                <a:solidFill>
                  <a:schemeClr val="tx1">
                    <a:lumMod val="50000"/>
                    <a:lumOff val="50000"/>
                  </a:schemeClr>
                </a:solidFill>
              </a:rPr>
              <a:t>psychosociale</a:t>
            </a:r>
            <a:r>
              <a:rPr lang="nl-BE" sz="2400" dirty="0">
                <a:solidFill>
                  <a:schemeClr val="tx1">
                    <a:lumMod val="50000"/>
                    <a:lumOff val="50000"/>
                  </a:schemeClr>
                </a:solidFill>
              </a:rPr>
              <a:t> zorg </a:t>
            </a:r>
          </a:p>
          <a:p>
            <a:pPr>
              <a:lnSpc>
                <a:spcPct val="210000"/>
              </a:lnSpc>
            </a:pPr>
            <a:r>
              <a:rPr lang="nl-BE" sz="2400" b="1" dirty="0">
                <a:solidFill>
                  <a:schemeClr val="tx1">
                    <a:lumMod val="50000"/>
                    <a:lumOff val="50000"/>
                  </a:schemeClr>
                </a:solidFill>
              </a:rPr>
              <a:t>Systematische detectie</a:t>
            </a:r>
            <a:r>
              <a:rPr lang="nl-BE" sz="2400" dirty="0">
                <a:solidFill>
                  <a:schemeClr val="tx1">
                    <a:lumMod val="50000"/>
                    <a:lumOff val="50000"/>
                  </a:schemeClr>
                </a:solidFill>
              </a:rPr>
              <a:t>: identificeren psychosociale noden in zwangerschap. Zorg op maat aanbieden met behulp van </a:t>
            </a:r>
            <a:r>
              <a:rPr lang="nl-BE" sz="2400" b="1" dirty="0">
                <a:solidFill>
                  <a:schemeClr val="tx1">
                    <a:lumMod val="50000"/>
                    <a:lumOff val="50000"/>
                  </a:schemeClr>
                </a:solidFill>
              </a:rPr>
              <a:t>perinatale zorgpaden </a:t>
            </a:r>
          </a:p>
          <a:p>
            <a:pPr>
              <a:lnSpc>
                <a:spcPct val="210000"/>
              </a:lnSpc>
            </a:pPr>
            <a:r>
              <a:rPr lang="nl-BE" sz="2400" dirty="0">
                <a:solidFill>
                  <a:schemeClr val="tx1">
                    <a:lumMod val="50000"/>
                    <a:lumOff val="50000"/>
                  </a:schemeClr>
                </a:solidFill>
              </a:rPr>
              <a:t>Lokale </a:t>
            </a:r>
            <a:r>
              <a:rPr lang="nl-BE" sz="2400" b="1" dirty="0">
                <a:solidFill>
                  <a:schemeClr val="tx1">
                    <a:lumMod val="50000"/>
                    <a:lumOff val="50000"/>
                  </a:schemeClr>
                </a:solidFill>
              </a:rPr>
              <a:t>multidisciplinaire samenwerking bevorderen</a:t>
            </a:r>
          </a:p>
          <a:p>
            <a:pPr>
              <a:lnSpc>
                <a:spcPct val="210000"/>
              </a:lnSpc>
            </a:pPr>
            <a:r>
              <a:rPr lang="nl-BE" sz="2400" b="1" dirty="0">
                <a:solidFill>
                  <a:schemeClr val="tx1">
                    <a:lumMod val="50000"/>
                    <a:lumOff val="50000"/>
                  </a:schemeClr>
                </a:solidFill>
              </a:rPr>
              <a:t>Expertise</a:t>
            </a:r>
            <a:r>
              <a:rPr lang="nl-BE" sz="2400" dirty="0">
                <a:solidFill>
                  <a:schemeClr val="tx1">
                    <a:lumMod val="50000"/>
                    <a:lumOff val="50000"/>
                  </a:schemeClr>
                </a:solidFill>
              </a:rPr>
              <a:t> vergroten </a:t>
            </a:r>
          </a:p>
          <a:p>
            <a:pPr marL="0" indent="0">
              <a:buNone/>
            </a:pPr>
            <a:endParaRPr lang="nl-BE" dirty="0"/>
          </a:p>
        </p:txBody>
      </p:sp>
    </p:spTree>
    <p:extLst>
      <p:ext uri="{BB962C8B-B14F-4D97-AF65-F5344CB8AC3E}">
        <p14:creationId xmlns:p14="http://schemas.microsoft.com/office/powerpoint/2010/main" val="862237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Born in Belgium Pro-platform</a:t>
            </a:r>
          </a:p>
        </p:txBody>
      </p:sp>
      <p:sp>
        <p:nvSpPr>
          <p:cNvPr id="3" name="Content Placeholder 2"/>
          <p:cNvSpPr>
            <a:spLocks noGrp="1"/>
          </p:cNvSpPr>
          <p:nvPr>
            <p:ph idx="1"/>
          </p:nvPr>
        </p:nvSpPr>
        <p:spPr>
          <a:xfrm>
            <a:off x="838200" y="1677954"/>
            <a:ext cx="10526234" cy="4499009"/>
          </a:xfrm>
        </p:spPr>
        <p:txBody>
          <a:bodyPr>
            <a:normAutofit fontScale="85000" lnSpcReduction="20000"/>
          </a:bodyPr>
          <a:lstStyle/>
          <a:p>
            <a:pPr marL="0" indent="0">
              <a:buClr>
                <a:srgbClr val="1E9399"/>
              </a:buClr>
              <a:buNone/>
            </a:pPr>
            <a:r>
              <a:rPr lang="nl-BE" b="1" dirty="0">
                <a:solidFill>
                  <a:schemeClr val="tx1">
                    <a:lumMod val="50000"/>
                    <a:lumOff val="50000"/>
                  </a:schemeClr>
                </a:solidFill>
              </a:rPr>
              <a:t>Ontwikkeld </a:t>
            </a:r>
            <a:r>
              <a:rPr lang="nl-BE" b="1" u="sng" dirty="0">
                <a:solidFill>
                  <a:schemeClr val="tx1">
                    <a:lumMod val="50000"/>
                    <a:lumOff val="50000"/>
                  </a:schemeClr>
                </a:solidFill>
              </a:rPr>
              <a:t>door en voor </a:t>
            </a:r>
            <a:r>
              <a:rPr lang="nl-BE" b="1" dirty="0">
                <a:solidFill>
                  <a:schemeClr val="tx1">
                    <a:lumMod val="50000"/>
                    <a:lumOff val="50000"/>
                  </a:schemeClr>
                </a:solidFill>
              </a:rPr>
              <a:t>hulpverleners</a:t>
            </a:r>
          </a:p>
          <a:p>
            <a:pPr marL="0" indent="0">
              <a:buClr>
                <a:srgbClr val="1E9399"/>
              </a:buClr>
              <a:buNone/>
            </a:pPr>
            <a:r>
              <a:rPr lang="nl-BE" dirty="0">
                <a:solidFill>
                  <a:schemeClr val="tx1">
                    <a:lumMod val="50000"/>
                    <a:lumOff val="50000"/>
                  </a:schemeClr>
                </a:solidFill>
              </a:rPr>
              <a:t>Wetenschappelijk onderbouwd</a:t>
            </a:r>
          </a:p>
          <a:p>
            <a:pPr marL="0" indent="0">
              <a:buClr>
                <a:srgbClr val="1E9399"/>
              </a:buClr>
              <a:buNone/>
            </a:pPr>
            <a:r>
              <a:rPr lang="nl-BE" dirty="0">
                <a:solidFill>
                  <a:schemeClr val="tx1">
                    <a:lumMod val="50000"/>
                    <a:lumOff val="50000"/>
                  </a:schemeClr>
                </a:solidFill>
              </a:rPr>
              <a:t>Expertpanels (80 organisaties actief in de perinataliteit)</a:t>
            </a:r>
          </a:p>
          <a:p>
            <a:pPr marL="0" indent="0">
              <a:buClr>
                <a:srgbClr val="1E9399"/>
              </a:buClr>
              <a:buNone/>
            </a:pPr>
            <a:endParaRPr lang="nl-BE" b="1" dirty="0">
              <a:solidFill>
                <a:schemeClr val="tx1">
                  <a:lumMod val="50000"/>
                  <a:lumOff val="50000"/>
                </a:schemeClr>
              </a:solidFill>
            </a:endParaRPr>
          </a:p>
          <a:p>
            <a:pPr marL="0" indent="0">
              <a:buClr>
                <a:srgbClr val="1E9399"/>
              </a:buClr>
              <a:buNone/>
            </a:pPr>
            <a:r>
              <a:rPr lang="nl-BE" b="1" dirty="0">
                <a:solidFill>
                  <a:schemeClr val="tx1">
                    <a:lumMod val="50000"/>
                    <a:lumOff val="50000"/>
                  </a:schemeClr>
                </a:solidFill>
              </a:rPr>
              <a:t>Gedigitaliseerd door </a:t>
            </a:r>
          </a:p>
          <a:p>
            <a:pPr marL="0" indent="0">
              <a:buClr>
                <a:srgbClr val="1E9399"/>
              </a:buClr>
              <a:buNone/>
            </a:pPr>
            <a:endParaRPr lang="nl-BE" dirty="0">
              <a:solidFill>
                <a:schemeClr val="tx1">
                  <a:lumMod val="50000"/>
                  <a:lumOff val="50000"/>
                </a:schemeClr>
              </a:solidFill>
            </a:endParaRPr>
          </a:p>
          <a:p>
            <a:pPr marL="0" indent="0">
              <a:buClr>
                <a:srgbClr val="1E9399"/>
              </a:buClr>
              <a:buNone/>
            </a:pPr>
            <a:r>
              <a:rPr lang="nl-BE" b="1" dirty="0">
                <a:solidFill>
                  <a:schemeClr val="tx1">
                    <a:lumMod val="50000"/>
                    <a:lumOff val="50000"/>
                  </a:schemeClr>
                </a:solidFill>
              </a:rPr>
              <a:t>Digitaal platform </a:t>
            </a:r>
          </a:p>
          <a:p>
            <a:pPr marL="201168" lvl="1" indent="0">
              <a:buClr>
                <a:srgbClr val="1E9399"/>
              </a:buClr>
              <a:buNone/>
            </a:pPr>
            <a:r>
              <a:rPr lang="nl-BE" dirty="0">
                <a:solidFill>
                  <a:schemeClr val="tx1">
                    <a:lumMod val="50000"/>
                    <a:lumOff val="50000"/>
                  </a:schemeClr>
                </a:solidFill>
              </a:rPr>
              <a:t>Detectie psychosociale zorgnoden  </a:t>
            </a:r>
          </a:p>
          <a:p>
            <a:pPr marL="201168" lvl="1" indent="0">
              <a:buClr>
                <a:srgbClr val="1E9399"/>
              </a:buClr>
              <a:buNone/>
            </a:pPr>
            <a:r>
              <a:rPr lang="nl-BE" dirty="0">
                <a:solidFill>
                  <a:schemeClr val="tx1">
                    <a:lumMod val="50000"/>
                    <a:lumOff val="50000"/>
                  </a:schemeClr>
                </a:solidFill>
              </a:rPr>
              <a:t>Dynamische zorgpaden </a:t>
            </a:r>
          </a:p>
          <a:p>
            <a:pPr marL="201168" lvl="1" indent="0">
              <a:buClr>
                <a:srgbClr val="1E9399"/>
              </a:buClr>
              <a:buNone/>
            </a:pPr>
            <a:r>
              <a:rPr lang="nl-BE" dirty="0">
                <a:solidFill>
                  <a:schemeClr val="tx1">
                    <a:lumMod val="50000"/>
                    <a:lumOff val="50000"/>
                  </a:schemeClr>
                </a:solidFill>
              </a:rPr>
              <a:t>Gedeeld door hulpverleners over zorglijnen heen </a:t>
            </a:r>
          </a:p>
          <a:p>
            <a:pPr marL="201168" lvl="1" indent="0">
              <a:buClr>
                <a:schemeClr val="accent6">
                  <a:lumMod val="75000"/>
                </a:schemeClr>
              </a:buClr>
              <a:buNone/>
            </a:pPr>
            <a:r>
              <a:rPr lang="nl-BE" dirty="0">
                <a:solidFill>
                  <a:schemeClr val="tx1">
                    <a:lumMod val="50000"/>
                    <a:lumOff val="50000"/>
                  </a:schemeClr>
                </a:solidFill>
              </a:rPr>
              <a:t>Geïntegreerde databanken</a:t>
            </a:r>
          </a:p>
          <a:p>
            <a:pPr marL="201168" lvl="1" indent="0">
              <a:buClr>
                <a:schemeClr val="accent6">
                  <a:lumMod val="75000"/>
                </a:schemeClr>
              </a:buClr>
              <a:buNone/>
            </a:pPr>
            <a:endParaRPr lang="nl-BE" b="1" dirty="0">
              <a:solidFill>
                <a:schemeClr val="tx1">
                  <a:lumMod val="50000"/>
                  <a:lumOff val="50000"/>
                </a:schemeClr>
              </a:solidFill>
            </a:endParaRPr>
          </a:p>
          <a:p>
            <a:pPr marL="0" indent="-256032">
              <a:buClr>
                <a:schemeClr val="accent6">
                  <a:lumMod val="75000"/>
                </a:schemeClr>
              </a:buClr>
              <a:buNone/>
            </a:pPr>
            <a:r>
              <a:rPr lang="nl-BE" b="1" dirty="0">
                <a:solidFill>
                  <a:schemeClr val="tx1">
                    <a:lumMod val="50000"/>
                    <a:lumOff val="50000"/>
                  </a:schemeClr>
                </a:solidFill>
              </a:rPr>
              <a:t>Kosteloos aangeboden door het RIZIV</a:t>
            </a:r>
          </a:p>
          <a:p>
            <a:pPr marL="201168" lvl="1" indent="0">
              <a:buClr>
                <a:schemeClr val="accent6">
                  <a:lumMod val="75000"/>
                </a:schemeClr>
              </a:buClr>
              <a:buNone/>
            </a:pPr>
            <a:endParaRPr lang="nl-BE" sz="1400" dirty="0">
              <a:solidFill>
                <a:schemeClr val="tx1">
                  <a:lumMod val="50000"/>
                  <a:lumOff val="50000"/>
                </a:schemeClr>
              </a:solidFill>
            </a:endParaRPr>
          </a:p>
        </p:txBody>
      </p:sp>
      <p:pic>
        <p:nvPicPr>
          <p:cNvPr id="4"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680" y="3104742"/>
            <a:ext cx="1848454" cy="4519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ackground pattern&#10;&#10;Description automatically generated">
            <a:extLst>
              <a:ext uri="{FF2B5EF4-FFF2-40B4-BE49-F238E27FC236}">
                <a16:creationId xmlns:a16="http://schemas.microsoft.com/office/drawing/2014/main" id="{C7F526E6-FBAA-48E7-8430-191FD26CE956}"/>
              </a:ext>
            </a:extLst>
          </p:cNvPr>
          <p:cNvPicPr>
            <a:picLocks noChangeAspect="1"/>
          </p:cNvPicPr>
          <p:nvPr/>
        </p:nvPicPr>
        <p:blipFill>
          <a:blip r:embed="rId4"/>
          <a:stretch>
            <a:fillRect/>
          </a:stretch>
        </p:blipFill>
        <p:spPr>
          <a:xfrm>
            <a:off x="9716426" y="3424953"/>
            <a:ext cx="2148914" cy="2752010"/>
          </a:xfrm>
          <a:prstGeom prst="rect">
            <a:avLst/>
          </a:prstGeom>
        </p:spPr>
      </p:pic>
    </p:spTree>
    <p:extLst>
      <p:ext uri="{BB962C8B-B14F-4D97-AF65-F5344CB8AC3E}">
        <p14:creationId xmlns:p14="http://schemas.microsoft.com/office/powerpoint/2010/main" val="3632812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995" y="449208"/>
            <a:ext cx="10197662" cy="1258723"/>
          </a:xfrm>
        </p:spPr>
        <p:txBody>
          <a:bodyPr>
            <a:normAutofit fontScale="90000"/>
          </a:bodyPr>
          <a:lstStyle/>
          <a:p>
            <a:r>
              <a:rPr lang="nl-BE" dirty="0"/>
              <a:t>Dag opleiding “Niet stigmatiserend screenen naar psychosociale kwetsbaarheid”</a:t>
            </a:r>
          </a:p>
        </p:txBody>
      </p:sp>
      <p:sp>
        <p:nvSpPr>
          <p:cNvPr id="3" name="Content Placeholder 2"/>
          <p:cNvSpPr>
            <a:spLocks noGrp="1"/>
          </p:cNvSpPr>
          <p:nvPr>
            <p:ph idx="1"/>
          </p:nvPr>
        </p:nvSpPr>
        <p:spPr>
          <a:xfrm>
            <a:off x="901995" y="2077068"/>
            <a:ext cx="9094621" cy="4469032"/>
          </a:xfrm>
        </p:spPr>
        <p:txBody>
          <a:bodyPr/>
          <a:lstStyle/>
          <a:p>
            <a:pPr>
              <a:buClr>
                <a:srgbClr val="1E9399"/>
              </a:buClr>
            </a:pPr>
            <a:r>
              <a:rPr lang="nl-BE" dirty="0">
                <a:solidFill>
                  <a:schemeClr val="tx1">
                    <a:lumMod val="50000"/>
                    <a:lumOff val="50000"/>
                  </a:schemeClr>
                </a:solidFill>
              </a:rPr>
              <a:t>Voor (toekomstige) gebruikers van het platform Born in Belgium Professionals</a:t>
            </a:r>
          </a:p>
          <a:p>
            <a:pPr>
              <a:buClr>
                <a:srgbClr val="1E9399"/>
              </a:buClr>
            </a:pPr>
            <a:r>
              <a:rPr lang="nl-BE" dirty="0">
                <a:solidFill>
                  <a:schemeClr val="tx1">
                    <a:lumMod val="50000"/>
                    <a:lumOff val="50000"/>
                  </a:schemeClr>
                </a:solidFill>
              </a:rPr>
              <a:t>Focus op gesprekstechnieken </a:t>
            </a:r>
          </a:p>
          <a:p>
            <a:pPr lvl="1">
              <a:buClr>
                <a:srgbClr val="1E9399"/>
              </a:buClr>
              <a:buFont typeface="Wingdings" panose="05000000000000000000" pitchFamily="2" charset="2"/>
              <a:buChar char="à"/>
            </a:pPr>
            <a:r>
              <a:rPr lang="nl-BE" dirty="0">
                <a:solidFill>
                  <a:schemeClr val="tx1">
                    <a:lumMod val="50000"/>
                    <a:lumOff val="50000"/>
                  </a:schemeClr>
                </a:solidFill>
                <a:sym typeface="Wingdings" panose="05000000000000000000" pitchFamily="2" charset="2"/>
              </a:rPr>
              <a:t> gemis aan expertise</a:t>
            </a:r>
          </a:p>
          <a:p>
            <a:pPr lvl="1">
              <a:buClr>
                <a:srgbClr val="1E9399"/>
              </a:buClr>
              <a:buFont typeface="Wingdings" panose="05000000000000000000" pitchFamily="2" charset="2"/>
              <a:buChar char="à"/>
            </a:pPr>
            <a:r>
              <a:rPr lang="nl-BE" dirty="0">
                <a:solidFill>
                  <a:schemeClr val="tx1">
                    <a:lumMod val="50000"/>
                    <a:lumOff val="50000"/>
                  </a:schemeClr>
                </a:solidFill>
                <a:sym typeface="Wingdings" panose="05000000000000000000" pitchFamily="2" charset="2"/>
              </a:rPr>
              <a:t> taboe en schaamte </a:t>
            </a:r>
          </a:p>
          <a:p>
            <a:pPr>
              <a:buClr>
                <a:srgbClr val="1E9399"/>
              </a:buClr>
            </a:pPr>
            <a:r>
              <a:rPr lang="nl-BE" dirty="0">
                <a:solidFill>
                  <a:schemeClr val="tx1">
                    <a:lumMod val="50000"/>
                    <a:lumOff val="50000"/>
                  </a:schemeClr>
                </a:solidFill>
                <a:sym typeface="Wingdings" panose="05000000000000000000" pitchFamily="2" charset="2"/>
              </a:rPr>
              <a:t>Gratis voor partners </a:t>
            </a:r>
          </a:p>
          <a:p>
            <a:pPr>
              <a:buClr>
                <a:srgbClr val="1E9399"/>
              </a:buClr>
            </a:pPr>
            <a:r>
              <a:rPr lang="nl-BE" dirty="0">
                <a:solidFill>
                  <a:schemeClr val="tx1">
                    <a:lumMod val="50000"/>
                    <a:lumOff val="50000"/>
                  </a:schemeClr>
                </a:solidFill>
                <a:sym typeface="Wingdings" panose="05000000000000000000" pitchFamily="2" charset="2"/>
              </a:rPr>
              <a:t>Door experten gegeven: Dr. An-Sofie van Parys  en Kaatje Van Hemelrijk</a:t>
            </a:r>
            <a:endParaRPr lang="nl-BE" dirty="0">
              <a:solidFill>
                <a:schemeClr val="tx1">
                  <a:lumMod val="50000"/>
                  <a:lumOff val="50000"/>
                </a:schemeClr>
              </a:solidFill>
            </a:endParaRPr>
          </a:p>
        </p:txBody>
      </p:sp>
      <p:pic>
        <p:nvPicPr>
          <p:cNvPr id="5" name="Picture 4" descr="Background pattern&#10;&#10;Description automatically generated">
            <a:extLst>
              <a:ext uri="{FF2B5EF4-FFF2-40B4-BE49-F238E27FC236}">
                <a16:creationId xmlns:a16="http://schemas.microsoft.com/office/drawing/2014/main" id="{C7F526E6-FBAA-48E7-8430-191FD26CE956}"/>
              </a:ext>
            </a:extLst>
          </p:cNvPr>
          <p:cNvPicPr>
            <a:picLocks noChangeAspect="1"/>
          </p:cNvPicPr>
          <p:nvPr/>
        </p:nvPicPr>
        <p:blipFill>
          <a:blip r:embed="rId3"/>
          <a:stretch>
            <a:fillRect/>
          </a:stretch>
        </p:blipFill>
        <p:spPr>
          <a:xfrm>
            <a:off x="9716426" y="3424953"/>
            <a:ext cx="2148914" cy="2752010"/>
          </a:xfrm>
          <a:prstGeom prst="rect">
            <a:avLst/>
          </a:prstGeom>
        </p:spPr>
      </p:pic>
    </p:spTree>
    <p:extLst>
      <p:ext uri="{BB962C8B-B14F-4D97-AF65-F5344CB8AC3E}">
        <p14:creationId xmlns:p14="http://schemas.microsoft.com/office/powerpoint/2010/main" val="26443062"/>
      </p:ext>
    </p:extLst>
  </p:cSld>
  <p:clrMapOvr>
    <a:masterClrMapping/>
  </p:clrMapOvr>
</p:sld>
</file>

<file path=ppt/theme/theme1.xml><?xml version="1.0" encoding="utf-8"?>
<a:theme xmlns:a="http://schemas.openxmlformats.org/drawingml/2006/main" name="Kantoorthema">
  <a:themeElements>
    <a:clrScheme name="Born In Belgium V3.0">
      <a:dk1>
        <a:sysClr val="windowText" lastClr="000000"/>
      </a:dk1>
      <a:lt1>
        <a:sysClr val="window" lastClr="FFFFFF"/>
      </a:lt1>
      <a:dk2>
        <a:srgbClr val="44546A"/>
      </a:dk2>
      <a:lt2>
        <a:srgbClr val="E7E6E6"/>
      </a:lt2>
      <a:accent1>
        <a:srgbClr val="3FBCBC"/>
      </a:accent1>
      <a:accent2>
        <a:srgbClr val="C6D427"/>
      </a:accent2>
      <a:accent3>
        <a:srgbClr val="A5A5A5"/>
      </a:accent3>
      <a:accent4>
        <a:srgbClr val="8AD7D7"/>
      </a:accent4>
      <a:accent5>
        <a:srgbClr val="DEE67B"/>
      </a:accent5>
      <a:accent6>
        <a:srgbClr val="2F8D8D"/>
      </a:accent6>
      <a:hlink>
        <a:srgbClr val="949F1D"/>
      </a:hlink>
      <a:folHlink>
        <a:srgbClr val="626A13"/>
      </a:folHlink>
    </a:clrScheme>
    <a:fontScheme name="Corbel - Born In Belgium V3.0">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AEF16CD4-6C16-4187-98B0-15E0327772CB}" vid="{74A89D42-D70F-428E-AF9D-62B86B16FB2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4231</TotalTime>
  <Words>1691</Words>
  <Application>Microsoft Office PowerPoint</Application>
  <PresentationFormat>Breedbeeld</PresentationFormat>
  <Paragraphs>293</Paragraphs>
  <Slides>28</Slides>
  <Notes>23</Notes>
  <HiddenSlides>0</HiddenSlides>
  <MMClips>0</MMClips>
  <ScaleCrop>false</ScaleCrop>
  <HeadingPairs>
    <vt:vector size="8" baseType="variant">
      <vt:variant>
        <vt:lpstr>Gebruikte lettertypen</vt:lpstr>
      </vt:variant>
      <vt:variant>
        <vt:i4>8</vt:i4>
      </vt:variant>
      <vt:variant>
        <vt:lpstr>Thema</vt:lpstr>
      </vt:variant>
      <vt:variant>
        <vt:i4>1</vt:i4>
      </vt:variant>
      <vt:variant>
        <vt:lpstr>Ingesloten OLE-bronprogramma's</vt:lpstr>
      </vt:variant>
      <vt:variant>
        <vt:i4>1</vt:i4>
      </vt:variant>
      <vt:variant>
        <vt:lpstr>Diatitels</vt:lpstr>
      </vt:variant>
      <vt:variant>
        <vt:i4>28</vt:i4>
      </vt:variant>
    </vt:vector>
  </HeadingPairs>
  <TitlesOfParts>
    <vt:vector size="38" baseType="lpstr">
      <vt:lpstr>Arial</vt:lpstr>
      <vt:lpstr>Calibri</vt:lpstr>
      <vt:lpstr>Corbel</vt:lpstr>
      <vt:lpstr>Inconsolata</vt:lpstr>
      <vt:lpstr>Nunito</vt:lpstr>
      <vt:lpstr>Prata</vt:lpstr>
      <vt:lpstr>Times New Roman</vt:lpstr>
      <vt:lpstr>Wingdings</vt:lpstr>
      <vt:lpstr>Kantoorthema</vt:lpstr>
      <vt:lpstr>Acrobat Document</vt:lpstr>
      <vt:lpstr>Born in Belgium Professionals </vt:lpstr>
      <vt:lpstr>Samenwerking: implementatie Vlaanderen</vt:lpstr>
      <vt:lpstr>Perinatale psychosociale gezondheid</vt:lpstr>
      <vt:lpstr>Onderdetectie en onderbehandeling</vt:lpstr>
      <vt:lpstr>Barrières – hulpverleners  </vt:lpstr>
      <vt:lpstr>Barrières – zorgvrager  </vt:lpstr>
      <vt:lpstr>Gemeenschappelijke doelstellingen</vt:lpstr>
      <vt:lpstr>Born in Belgium Pro-platform</vt:lpstr>
      <vt:lpstr>Dag opleiding “Niet stigmatiserend screenen naar psychosociale kwetsbaarheid”</vt:lpstr>
      <vt:lpstr>Waar &amp; wanneer start de screening?</vt:lpstr>
      <vt:lpstr>Wat gebeurt na de screening?</vt:lpstr>
      <vt:lpstr>Toegang tot het platform</vt:lpstr>
      <vt:lpstr>Born in Belgium Pro-tool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Partner worden? </vt:lpstr>
      <vt:lpstr>Pré-Implementatie fase</vt:lpstr>
      <vt:lpstr>PowerPoint-presentatie</vt:lpstr>
      <vt:lpstr>Take home messages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Titeldia</dc:title>
  <dc:creator>Jarne De Koster</dc:creator>
  <cp:lastModifiedBy>Marieke Vermaas</cp:lastModifiedBy>
  <cp:revision>175</cp:revision>
  <dcterms:created xsi:type="dcterms:W3CDTF">2021-11-13T12:15:03Z</dcterms:created>
  <dcterms:modified xsi:type="dcterms:W3CDTF">2023-09-25T07:06:27Z</dcterms:modified>
</cp:coreProperties>
</file>