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834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i="1" kern="1200">
        <a:solidFill>
          <a:schemeClr val="tx2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A2AD"/>
    <a:srgbClr val="6C9FBC"/>
    <a:srgbClr val="7AA8C2"/>
    <a:srgbClr val="569CBE"/>
    <a:srgbClr val="0099CC"/>
    <a:srgbClr val="6699FF"/>
    <a:srgbClr val="0066CC"/>
    <a:srgbClr val="000099"/>
    <a:srgbClr val="7889F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347" autoAdjust="0"/>
    <p:restoredTop sz="97108" autoAdjust="0"/>
  </p:normalViewPr>
  <p:slideViewPr>
    <p:cSldViewPr snapToGrid="0">
      <p:cViewPr varScale="1">
        <p:scale>
          <a:sx n="67" d="100"/>
          <a:sy n="67" d="100"/>
        </p:scale>
        <p:origin x="5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1962" y="-108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54" tIns="46772" rIns="93554" bIns="46772" numCol="1" anchor="t" anchorCtr="0" compatLnSpc="1">
            <a:prstTxWarp prst="textNoShape">
              <a:avLst/>
            </a:prstTxWarp>
          </a:bodyPr>
          <a:lstStyle>
            <a:lvl1pPr defTabSz="939800">
              <a:defRPr sz="1200" i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54" tIns="46772" rIns="93554" bIns="46772" numCol="1" anchor="t" anchorCtr="0" compatLnSpc="1">
            <a:prstTxWarp prst="textNoShape">
              <a:avLst/>
            </a:prstTxWarp>
          </a:bodyPr>
          <a:lstStyle>
            <a:lvl1pPr algn="r" defTabSz="939800">
              <a:defRPr sz="900" i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10700"/>
            <a:ext cx="29813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54" tIns="46772" rIns="93554" bIns="46772" numCol="1" anchor="b" anchorCtr="0" compatLnSpc="1">
            <a:prstTxWarp prst="textNoShape">
              <a:avLst/>
            </a:prstTxWarp>
          </a:bodyPr>
          <a:lstStyle>
            <a:lvl1pPr algn="r" defTabSz="939800">
              <a:defRPr sz="900" i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ACA82696-98C6-4CFA-A5AE-280E22A406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65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54" tIns="46772" rIns="93554" bIns="46772" numCol="1" anchor="t" anchorCtr="0" compatLnSpc="1">
            <a:prstTxWarp prst="textNoShape">
              <a:avLst/>
            </a:prstTxWarp>
          </a:bodyPr>
          <a:lstStyle>
            <a:lvl1pPr defTabSz="939800">
              <a:defRPr sz="1000" b="1" i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54" tIns="46772" rIns="93554" bIns="46772" numCol="1" anchor="t" anchorCtr="0" compatLnSpc="1">
            <a:prstTxWarp prst="textNoShape">
              <a:avLst/>
            </a:prstTxWarp>
          </a:bodyPr>
          <a:lstStyle>
            <a:lvl1pPr algn="r" defTabSz="939800">
              <a:defRPr sz="900" i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05350"/>
            <a:ext cx="55086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54" tIns="46772" rIns="93554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13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54" tIns="46772" rIns="93554" bIns="46772" numCol="1" anchor="b" anchorCtr="0" compatLnSpc="1">
            <a:prstTxWarp prst="textNoShape">
              <a:avLst/>
            </a:prstTxWarp>
          </a:bodyPr>
          <a:lstStyle>
            <a:lvl1pPr algn="r" defTabSz="939800">
              <a:defRPr sz="900" i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7BD53604-0601-4F20-96A2-33B3E5F337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304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5257800"/>
            <a:ext cx="9144000" cy="1600200"/>
          </a:xfrm>
          <a:prstGeom prst="rect">
            <a:avLst/>
          </a:prstGeom>
          <a:solidFill>
            <a:srgbClr val="82A2AD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2" charset="2"/>
              <a:buNone/>
              <a:defRPr/>
            </a:pPr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0" y="0"/>
            <a:ext cx="9144000" cy="1600200"/>
          </a:xfrm>
          <a:prstGeom prst="rect">
            <a:avLst/>
          </a:prstGeom>
          <a:solidFill>
            <a:srgbClr val="82A2AD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828800" y="12192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05000" y="1219200"/>
            <a:ext cx="5138738" cy="306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288" tIns="18288" rIns="18288" bIns="18288" anchor="ctr"/>
          <a:lstStyle>
            <a:lvl1pPr marL="342900" indent="-34290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ct val="20000"/>
              </a:spcBef>
            </a:pPr>
            <a:r>
              <a:rPr lang="en-US" altLang="nl-BE" sz="1800" i="0" dirty="0" err="1">
                <a:solidFill>
                  <a:schemeClr val="bg1"/>
                </a:solidFill>
                <a:latin typeface="Calibri" pitchFamily="34" charset="0"/>
              </a:rPr>
              <a:t>Behandelingscentra</a:t>
            </a:r>
            <a:r>
              <a:rPr lang="en-US" altLang="nl-BE" sz="1800" i="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nl-BE" sz="1800" i="0" dirty="0" err="1">
                <a:solidFill>
                  <a:schemeClr val="bg1"/>
                </a:solidFill>
                <a:latin typeface="Calibri" pitchFamily="34" charset="0"/>
              </a:rPr>
              <a:t>voor</a:t>
            </a:r>
            <a:r>
              <a:rPr lang="en-US" altLang="nl-BE" sz="1800" i="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nl-BE" sz="1800" i="0" dirty="0" err="1">
                <a:solidFill>
                  <a:schemeClr val="bg1"/>
                </a:solidFill>
                <a:latin typeface="Calibri" pitchFamily="34" charset="0"/>
              </a:rPr>
              <a:t>drugsverslaafden</a:t>
            </a:r>
            <a:endParaRPr lang="en-US" altLang="nl-BE" sz="1800" i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61150" y="6096000"/>
            <a:ext cx="193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2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nl-BE" sz="1000" i="0" dirty="0">
                <a:solidFill>
                  <a:schemeClr val="bg1"/>
                </a:solidFill>
              </a:rPr>
              <a:t>© Copyright De Spiegel 2018</a:t>
            </a:r>
          </a:p>
          <a:p>
            <a:pPr algn="r" eaLnBrk="1" hangingPunct="1"/>
            <a:endParaRPr lang="en-US" altLang="nl-BE" sz="1000" i="0" dirty="0">
              <a:solidFill>
                <a:schemeClr val="bg1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nl-BE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nl-BE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4343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267200"/>
            <a:ext cx="3814354" cy="914400"/>
          </a:xfrm>
        </p:spPr>
        <p:txBody>
          <a:bodyPr lIns="91440" tIns="18000" rIns="91440"/>
          <a:lstStyle>
            <a:lvl1pPr marL="0" indent="0">
              <a:buFont typeface="Wingdings" pitchFamily="2" charset="2"/>
              <a:buNone/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78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667000"/>
            <a:ext cx="4804954" cy="914400"/>
          </a:xfrm>
        </p:spPr>
        <p:txBody>
          <a:bodyPr lIns="91440" rIns="91440" anchor="t"/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556" name="Picture 4" descr="\\spiegel-dc01\FolderRedirections\Cindy Vandevelde\Desktop\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29" y="2641113"/>
            <a:ext cx="2276300" cy="15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6514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0B850-9C75-4E30-9F80-E974AE35BA5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201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B2B14-D713-48E4-B87D-713C69A09FA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41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67544"/>
            <a:ext cx="4038600" cy="45586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67544"/>
            <a:ext cx="4038600" cy="45586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F147-E7DB-4D17-B037-DDFB20B1A3A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610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E036C-F0E8-444D-9E46-D209B5F5272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114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5B1A-2698-4DC4-8797-7C96DACBB4F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8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025"/>
            <a:ext cx="6531429" cy="5000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7550"/>
            <a:ext cx="8229600" cy="4138613"/>
          </a:xfrm>
        </p:spPr>
        <p:txBody>
          <a:bodyPr/>
          <a:lstStyle/>
          <a:p>
            <a:pPr lvl="0"/>
            <a:endParaRPr lang="nl-BE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60780-AD36-4786-97B8-2145DD38ECA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444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025"/>
            <a:ext cx="6466114" cy="5000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34849"/>
            <a:ext cx="8229600" cy="1992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79562"/>
            <a:ext cx="8229600" cy="199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6DA0-8F90-4D5C-92E9-2CD3868005B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965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025"/>
            <a:ext cx="6544491" cy="5000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80606"/>
            <a:ext cx="4038600" cy="4545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0606"/>
            <a:ext cx="4038600" cy="4545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B6B37-04E6-4BA4-842A-5980AF864EA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793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hidden">
          <a:xfrm>
            <a:off x="0" y="6477000"/>
            <a:ext cx="9144000" cy="381000"/>
          </a:xfrm>
          <a:prstGeom prst="rect">
            <a:avLst/>
          </a:prstGeom>
          <a:solidFill>
            <a:srgbClr val="82A2AD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hidden">
          <a:xfrm>
            <a:off x="0" y="0"/>
            <a:ext cx="7350736" cy="381000"/>
          </a:xfrm>
          <a:prstGeom prst="rect">
            <a:avLst/>
          </a:prstGeom>
          <a:solidFill>
            <a:srgbClr val="82A2AD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1025"/>
            <a:ext cx="65706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Titel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8938"/>
            <a:ext cx="8229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dirty="0"/>
              <a:t>Level One Text</a:t>
            </a:r>
          </a:p>
          <a:p>
            <a:pPr lvl="1"/>
            <a:r>
              <a:rPr lang="en-US" altLang="nl-BE" dirty="0"/>
              <a:t>Level Two Text</a:t>
            </a:r>
          </a:p>
          <a:p>
            <a:pPr lvl="2"/>
            <a:r>
              <a:rPr lang="en-US" altLang="nl-BE" dirty="0"/>
              <a:t>Level Three Text</a:t>
            </a:r>
          </a:p>
          <a:p>
            <a:pPr lvl="3"/>
            <a:r>
              <a:rPr lang="en-US" altLang="nl-BE" dirty="0"/>
              <a:t>Level Four Text</a:t>
            </a:r>
          </a:p>
          <a:p>
            <a:pPr lvl="4"/>
            <a:r>
              <a:rPr lang="en-US" altLang="nl-BE" dirty="0"/>
              <a:t>Level Five Text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34150"/>
            <a:ext cx="5486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6840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Datum</a:t>
            </a:r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1219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6840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69067F64-4E96-4A6A-949F-8D1D2C5EC77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1524000" y="74613"/>
            <a:ext cx="2217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1400" i="0" dirty="0" err="1">
                <a:solidFill>
                  <a:schemeClr val="bg1"/>
                </a:solidFill>
              </a:rPr>
              <a:t>Titel</a:t>
            </a:r>
            <a:r>
              <a:rPr lang="en-US" altLang="en-US" sz="1400" i="0" dirty="0">
                <a:solidFill>
                  <a:schemeClr val="bg1"/>
                </a:solidFill>
              </a:rPr>
              <a:t> van de </a:t>
            </a:r>
            <a:r>
              <a:rPr lang="en-US" altLang="en-US" sz="1400" i="0" dirty="0" err="1">
                <a:solidFill>
                  <a:schemeClr val="bg1"/>
                </a:solidFill>
              </a:rPr>
              <a:t>presentatie</a:t>
            </a:r>
            <a:endParaRPr lang="en-US" altLang="en-US" sz="1400" i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 flipV="1">
            <a:off x="1524000" y="1524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 flipV="1">
            <a:off x="1524000" y="64770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nl-BE"/>
          </a:p>
        </p:txBody>
      </p:sp>
      <p:pic>
        <p:nvPicPr>
          <p:cNvPr id="1037" name="Picture 13" descr="\\spiegel-dc01\FolderRedirections\Cindy Vandevelde\Desktop\Logo.jpg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" r="512" b="1"/>
          <a:stretch/>
        </p:blipFill>
        <p:spPr bwMode="auto">
          <a:xfrm>
            <a:off x="7350736" y="0"/>
            <a:ext cx="1793264" cy="125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Century Gothic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Century Gothic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Century Gothic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Century Gothic" pitchFamily="34" charset="0"/>
          <a:cs typeface="Arial" charset="0"/>
        </a:defRPr>
      </a:lvl9pPr>
    </p:titleStyle>
    <p:bodyStyle>
      <a:lvl1pPr marL="192088" indent="-192088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463550" indent="-185738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SimSun" pitchFamily="2" charset="-122"/>
        <a:buChar char="-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768350" indent="-193675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052513" indent="-180975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SimSun" pitchFamily="2" charset="-122"/>
        <a:buChar char="-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381125" indent="-146050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1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18383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6pPr>
      <a:lvl7pPr marL="22955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7pPr>
      <a:lvl8pPr marL="27527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8pPr>
      <a:lvl9pPr marL="32099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spiegel.org/nl/afdelingen/specifieke-werking/cocaineprojec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piege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lbeek.be/nl/welzijnscamp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1"/>
          <p:cNvSpPr>
            <a:spLocks noGrp="1"/>
          </p:cNvSpPr>
          <p:nvPr>
            <p:ph type="subTitle" idx="1"/>
          </p:nvPr>
        </p:nvSpPr>
        <p:spPr>
          <a:xfrm>
            <a:off x="2047741" y="4365938"/>
            <a:ext cx="4881093" cy="880056"/>
          </a:xfrm>
        </p:spPr>
        <p:txBody>
          <a:bodyPr/>
          <a:lstStyle/>
          <a:p>
            <a:pPr eaLnBrk="1" hangingPunct="1"/>
            <a:r>
              <a:rPr lang="fr-BE" altLang="nl-BE" sz="2000" b="1" dirty="0"/>
              <a:t>Geoffrey </a:t>
            </a:r>
            <a:r>
              <a:rPr lang="fr-BE" altLang="nl-BE" sz="2000" b="1" dirty="0" err="1"/>
              <a:t>Persyn</a:t>
            </a:r>
            <a:r>
              <a:rPr lang="fr-BE" altLang="nl-BE" sz="2000" b="1" dirty="0"/>
              <a:t> </a:t>
            </a:r>
          </a:p>
          <a:p>
            <a:pPr eaLnBrk="1" hangingPunct="1"/>
            <a:r>
              <a:rPr lang="fr-BE" altLang="nl-BE" sz="2000" b="1" dirty="0" err="1"/>
              <a:t>Netwerkbeurs</a:t>
            </a:r>
            <a:r>
              <a:rPr lang="fr-BE" altLang="nl-BE" sz="2000" b="1" dirty="0"/>
              <a:t>, 5 </a:t>
            </a:r>
            <a:r>
              <a:rPr lang="fr-BE" altLang="nl-BE" sz="2000" b="1" dirty="0" err="1"/>
              <a:t>oktober</a:t>
            </a:r>
            <a:r>
              <a:rPr lang="fr-BE" altLang="nl-BE" sz="2000" b="1" dirty="0"/>
              <a:t> 2021</a:t>
            </a:r>
          </a:p>
        </p:txBody>
      </p:sp>
      <p:sp>
        <p:nvSpPr>
          <p:cNvPr id="3075" name="Title 2"/>
          <p:cNvSpPr>
            <a:spLocks noGrp="1"/>
          </p:cNvSpPr>
          <p:nvPr>
            <p:ph type="ctrTitle" sz="quarter"/>
          </p:nvPr>
        </p:nvSpPr>
        <p:spPr>
          <a:xfrm>
            <a:off x="799563" y="2743200"/>
            <a:ext cx="4805363" cy="361682"/>
          </a:xfrm>
        </p:spPr>
        <p:txBody>
          <a:bodyPr/>
          <a:lstStyle/>
          <a:p>
            <a:pPr eaLnBrk="1" hangingPunct="1"/>
            <a:r>
              <a:rPr lang="fr-BE" altLang="nl-BE" dirty="0"/>
              <a:t>Ambulante </a:t>
            </a:r>
            <a:r>
              <a:rPr lang="fr-BE" altLang="nl-BE" dirty="0" err="1"/>
              <a:t>drugszorg</a:t>
            </a:r>
            <a:r>
              <a:rPr lang="fr-BE" altLang="nl-BE" dirty="0"/>
              <a:t> Asse/Halle/Dilbeek</a:t>
            </a:r>
            <a:endParaRPr lang="nl-BE" altLang="nl-BE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9809A-FC10-4F0A-A173-553558C2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Specifieke werkingen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DD973-9926-458F-A57D-F1BCCB870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9342"/>
            <a:ext cx="8229600" cy="4467225"/>
          </a:xfrm>
        </p:spPr>
        <p:txBody>
          <a:bodyPr/>
          <a:lstStyle/>
          <a:p>
            <a:r>
              <a:rPr lang="nl-BE" dirty="0"/>
              <a:t>Cocaïneproject </a:t>
            </a:r>
          </a:p>
          <a:p>
            <a:pPr lvl="1"/>
            <a:r>
              <a:rPr lang="nl-BE" dirty="0"/>
              <a:t>Verslaving aan cocaïne en wens om te stoppen</a:t>
            </a:r>
          </a:p>
          <a:p>
            <a:pPr lvl="1"/>
            <a:r>
              <a:rPr lang="nl-BE" dirty="0"/>
              <a:t>Intensieve behandeling</a:t>
            </a:r>
          </a:p>
          <a:p>
            <a:pPr lvl="2"/>
            <a:r>
              <a:rPr lang="nl-NL" sz="2000" dirty="0"/>
              <a:t>de eerste 3 maanden 3x/week (nadien 2X/week) voor behandeling naar De Spiegel te komen </a:t>
            </a:r>
          </a:p>
          <a:p>
            <a:pPr lvl="1"/>
            <a:r>
              <a:rPr lang="nl-NL" dirty="0"/>
              <a:t>Community </a:t>
            </a:r>
            <a:r>
              <a:rPr lang="nl-NL" dirty="0" err="1"/>
              <a:t>Reinforcement</a:t>
            </a:r>
            <a:r>
              <a:rPr lang="nl-NL" dirty="0"/>
              <a:t> Approach (CRA) + vouchers (beloningspunten). </a:t>
            </a:r>
            <a:endParaRPr lang="nl-NL" sz="2000" dirty="0"/>
          </a:p>
          <a:p>
            <a:pPr lvl="3"/>
            <a:r>
              <a:rPr lang="nl-NL" sz="1800" dirty="0"/>
              <a:t>Gericht op veranderingen aan te brengen in je levensstijl </a:t>
            </a:r>
          </a:p>
          <a:p>
            <a:pPr lvl="3"/>
            <a:r>
              <a:rPr lang="nl-NL" sz="1800" dirty="0"/>
              <a:t>realiseren dit doel via het belonen van gedragsveranderingen: bij negatieve urinecontrole/speekseltest krijgt cliënt voucher </a:t>
            </a:r>
          </a:p>
          <a:p>
            <a:pPr lvl="3"/>
            <a:r>
              <a:rPr lang="nl-NL" sz="1800" dirty="0"/>
              <a:t>Voucher = een geldbedrag: wat ermee gekocht wordt is in samenspraak met therapeut (vb. fitnessabonnement) </a:t>
            </a:r>
          </a:p>
          <a:p>
            <a:pPr marL="871538" lvl="3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Meer info: https://despiegel.org/nl/afdelingen/specifieke-werking/cocaineproject/</a:t>
            </a:r>
            <a:endParaRPr lang="nl-NL" sz="1400" dirty="0"/>
          </a:p>
          <a:p>
            <a:pPr marL="587375" lvl="2" indent="0">
              <a:buNone/>
            </a:pPr>
            <a:endParaRPr lang="nl-NL" sz="1000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435210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9809A-FC10-4F0A-A173-553558C2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Specifieke werkingen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DD973-9926-458F-A57D-F1BCCB870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3629"/>
            <a:ext cx="8229600" cy="4467225"/>
          </a:xfrm>
        </p:spPr>
        <p:txBody>
          <a:bodyPr/>
          <a:lstStyle/>
          <a:p>
            <a:pPr algn="l"/>
            <a:r>
              <a:rPr lang="nl-BE" dirty="0"/>
              <a:t>Ambulante substitutietherapie</a:t>
            </a:r>
            <a:endParaRPr lang="nl-NL" dirty="0"/>
          </a:p>
          <a:p>
            <a:pPr lvl="1">
              <a:lnSpc>
                <a:spcPct val="150000"/>
              </a:lnSpc>
            </a:pPr>
            <a:r>
              <a:rPr lang="nl-BE" dirty="0"/>
              <a:t>Afhankelijkheid van Opiaten (heroïne, codeïne, morfine,..) </a:t>
            </a:r>
          </a:p>
          <a:p>
            <a:pPr lvl="1">
              <a:lnSpc>
                <a:spcPct val="150000"/>
              </a:lnSpc>
            </a:pPr>
            <a:r>
              <a:rPr lang="nl-BE" dirty="0"/>
              <a:t>Substitutietherapie met Methadon of </a:t>
            </a:r>
            <a:r>
              <a:rPr lang="nl-BE" dirty="0" err="1"/>
              <a:t>Suboxone</a:t>
            </a:r>
            <a:endParaRPr lang="nl-BE" dirty="0"/>
          </a:p>
          <a:p>
            <a:pPr lvl="1">
              <a:lnSpc>
                <a:spcPct val="150000"/>
              </a:lnSpc>
            </a:pPr>
            <a:r>
              <a:rPr lang="nl-NL" dirty="0"/>
              <a:t>vangt de ontwenningssymptomen op waardoor men niet langer constant naar een opiaat op zoek moet gaan om niet ziek te worden. </a:t>
            </a:r>
          </a:p>
          <a:p>
            <a:pPr lvl="1">
              <a:lnSpc>
                <a:spcPct val="150000"/>
              </a:lnSpc>
            </a:pPr>
            <a:r>
              <a:rPr lang="nl-NL" dirty="0"/>
              <a:t>Drang naar het opiaat vermindert </a:t>
            </a:r>
          </a:p>
          <a:p>
            <a:pPr lvl="1">
              <a:lnSpc>
                <a:spcPct val="150000"/>
              </a:lnSpc>
            </a:pPr>
            <a:r>
              <a:rPr lang="nl-NL" dirty="0"/>
              <a:t>Deze medicatie biedt dan ook de mogelijkheid om het heroïnegebruik (of ander opiaatgebruik) te verminderen of te stoppen</a:t>
            </a:r>
          </a:p>
          <a:p>
            <a:pPr marL="277812" lvl="1" indent="0">
              <a:lnSpc>
                <a:spcPct val="150000"/>
              </a:lnSpc>
              <a:buNone/>
            </a:pPr>
            <a:endParaRPr lang="nl-NL" sz="1050" dirty="0"/>
          </a:p>
          <a:p>
            <a:pPr marL="0" indent="0">
              <a:lnSpc>
                <a:spcPct val="150000"/>
              </a:lnSpc>
              <a:buNone/>
            </a:pPr>
            <a:r>
              <a:rPr lang="nl-BE" sz="1400" dirty="0"/>
              <a:t>Meer info: https://despiegel.org/nl/afdelingen/specifieke-werking/substitutietherapie/</a:t>
            </a:r>
          </a:p>
        </p:txBody>
      </p:sp>
    </p:spTree>
    <p:extLst>
      <p:ext uri="{BB962C8B-B14F-4D97-AF65-F5344CB8AC3E}">
        <p14:creationId xmlns:p14="http://schemas.microsoft.com/office/powerpoint/2010/main" val="38770359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9809A-FC10-4F0A-A173-553558C2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Specifieke werkingen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DD973-9926-458F-A57D-F1BCCB870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3629"/>
            <a:ext cx="8229600" cy="4467225"/>
          </a:xfrm>
        </p:spPr>
        <p:txBody>
          <a:bodyPr/>
          <a:lstStyle/>
          <a:p>
            <a:pPr algn="l"/>
            <a:r>
              <a:rPr lang="nl-BE" dirty="0"/>
              <a:t>Spuitenruil </a:t>
            </a:r>
          </a:p>
          <a:p>
            <a:pPr lvl="1"/>
            <a:r>
              <a:rPr lang="nl-BE" dirty="0"/>
              <a:t>Schadebeperkend aanbod</a:t>
            </a:r>
          </a:p>
          <a:p>
            <a:pPr lvl="1"/>
            <a:r>
              <a:rPr lang="nl-NL" dirty="0"/>
              <a:t>Naalden, lepels, steriel water en alcoholdoekjes ter beschikking </a:t>
            </a:r>
          </a:p>
          <a:p>
            <a:pPr lvl="1"/>
            <a:r>
              <a:rPr lang="nl-NL" dirty="0"/>
              <a:t>Terugbrengen van gebruikte spuiten in een daarvoor voorziene container</a:t>
            </a:r>
          </a:p>
          <a:p>
            <a:pPr lvl="1"/>
            <a:r>
              <a:rPr lang="nl-NL" dirty="0"/>
              <a:t>Gebruikers kunnen tijdens de openingsuren in ons centrum terecht aan het onthaal om zich in het gevraagde materiaal te voorzien. Indien de persoon dit wenst kan hij/zij een afspraak krijgen bij een verpleegkundige voor medische vragen.</a:t>
            </a:r>
          </a:p>
          <a:p>
            <a:pPr lvl="1"/>
            <a:r>
              <a:rPr lang="nl-NL" dirty="0"/>
              <a:t>Ook niet-cliënten kunnen gebruik maken van dit aanbod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lnSpc>
                <a:spcPct val="150000"/>
              </a:lnSpc>
              <a:buNone/>
            </a:pPr>
            <a:r>
              <a:rPr lang="nl-BE" sz="1400" dirty="0"/>
              <a:t>Meer info: https://despiegel.org/nl/afdelingen/specifieke-werking/spuitenruil/</a:t>
            </a:r>
          </a:p>
        </p:txBody>
      </p:sp>
    </p:spTree>
    <p:extLst>
      <p:ext uri="{BB962C8B-B14F-4D97-AF65-F5344CB8AC3E}">
        <p14:creationId xmlns:p14="http://schemas.microsoft.com/office/powerpoint/2010/main" val="27292454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4A8DF9A-695B-442C-A422-A5E8B2D9C8B6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762000" y="2107706"/>
            <a:ext cx="4804954" cy="914400"/>
          </a:xfrm>
        </p:spPr>
        <p:txBody>
          <a:bodyPr/>
          <a:lstStyle/>
          <a:p>
            <a:pPr algn="ctr"/>
            <a:r>
              <a:rPr lang="nl-BE" sz="4800" dirty="0"/>
              <a:t>Vragen? </a:t>
            </a:r>
          </a:p>
        </p:txBody>
      </p:sp>
      <p:pic>
        <p:nvPicPr>
          <p:cNvPr id="1026" name="Picture 2" descr="Vragen aan de Sollicitant">
            <a:extLst>
              <a:ext uri="{FF2B5EF4-FFF2-40B4-BE49-F238E27FC236}">
                <a16:creationId xmlns:a16="http://schemas.microsoft.com/office/drawing/2014/main" id="{A2D00460-C111-4C72-9BDB-14FB57E73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4BACC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00" b="94400" l="10000" r="90000">
                        <a14:foregroundMark x1="61625" y1="94400" x2="61625" y2="94400"/>
                        <a14:foregroundMark x1="59250" y1="6200" x2="59250" y2="6200"/>
                        <a14:foregroundMark x1="33750" y1="1800" x2="33750" y2="1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999" y="3022106"/>
            <a:ext cx="2903001" cy="18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3907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nl-BE" dirty="0"/>
              <a:t>De Spiegel</a:t>
            </a:r>
            <a:endParaRPr lang="nl-BE" altLang="nl-BE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lvl="2" indent="0" eaLnBrk="1" hangingPunct="1">
              <a:buNone/>
            </a:pPr>
            <a:r>
              <a:rPr lang="fr-BE" altLang="nl-BE" sz="2400" b="1" dirty="0"/>
              <a:t>Residentiële afdelingen</a:t>
            </a:r>
          </a:p>
          <a:p>
            <a:pPr marL="574675" lvl="2" indent="0" eaLnBrk="1" hangingPunct="1">
              <a:buNone/>
            </a:pPr>
            <a:r>
              <a:rPr lang="fr-BE" altLang="nl-BE" sz="2400" dirty="0" err="1"/>
              <a:t>Ontwenningsprogramma</a:t>
            </a:r>
            <a:r>
              <a:rPr lang="fr-BE" altLang="nl-BE" sz="2400" dirty="0"/>
              <a:t> en </a:t>
            </a:r>
            <a:r>
              <a:rPr lang="fr-BE" altLang="nl-BE" sz="2400" dirty="0" err="1"/>
              <a:t>therapeutische</a:t>
            </a:r>
            <a:r>
              <a:rPr lang="fr-BE" altLang="nl-BE" sz="2400" dirty="0"/>
              <a:t> </a:t>
            </a:r>
            <a:r>
              <a:rPr lang="fr-BE" altLang="nl-BE" sz="2400" dirty="0" err="1"/>
              <a:t>gemeenschap</a:t>
            </a:r>
            <a:r>
              <a:rPr lang="fr-BE" altLang="nl-BE" sz="2400" dirty="0"/>
              <a:t> </a:t>
            </a:r>
          </a:p>
          <a:p>
            <a:pPr marL="574675" lvl="2" indent="0" eaLnBrk="1" hangingPunct="1">
              <a:buNone/>
            </a:pPr>
            <a:r>
              <a:rPr lang="fr-BE" altLang="nl-BE" sz="2400" dirty="0"/>
              <a:t>Kessel-Lo </a:t>
            </a:r>
          </a:p>
          <a:p>
            <a:pPr marL="574675" lvl="2" indent="0" eaLnBrk="1" hangingPunct="1">
              <a:buNone/>
            </a:pPr>
            <a:r>
              <a:rPr lang="fr-BE" altLang="nl-BE" sz="2400" dirty="0" err="1"/>
              <a:t>Meer</a:t>
            </a:r>
            <a:r>
              <a:rPr lang="fr-BE" altLang="nl-BE" sz="2400" dirty="0"/>
              <a:t> </a:t>
            </a:r>
            <a:r>
              <a:rPr lang="fr-BE" altLang="nl-BE" sz="2400" dirty="0" err="1"/>
              <a:t>informatie</a:t>
            </a:r>
            <a:r>
              <a:rPr lang="fr-BE" altLang="nl-BE" sz="2400" dirty="0"/>
              <a:t> </a:t>
            </a:r>
            <a:r>
              <a:rPr lang="fr-BE" altLang="nl-BE" sz="2400" dirty="0" err="1"/>
              <a:t>hierover</a:t>
            </a:r>
            <a:r>
              <a:rPr lang="fr-BE" altLang="nl-BE" sz="2400" dirty="0"/>
              <a:t> </a:t>
            </a:r>
            <a:r>
              <a:rPr lang="fr-BE" altLang="nl-BE" sz="2400" dirty="0" err="1"/>
              <a:t>vind</a:t>
            </a:r>
            <a:r>
              <a:rPr lang="fr-BE" altLang="nl-BE" sz="2400" dirty="0"/>
              <a:t> u op de </a:t>
            </a:r>
            <a:r>
              <a:rPr lang="fr-BE" altLang="nl-BE" sz="2400" dirty="0" err="1"/>
              <a:t>website</a:t>
            </a:r>
            <a:r>
              <a:rPr lang="fr-BE" altLang="nl-BE" sz="2400" dirty="0"/>
              <a:t>: </a:t>
            </a:r>
            <a:r>
              <a:rPr lang="fr-BE" altLang="nl-BE" sz="2400" dirty="0">
                <a:hlinkClick r:id="rId2"/>
              </a:rPr>
              <a:t>www.despiegel.org</a:t>
            </a:r>
            <a:r>
              <a:rPr lang="fr-BE" altLang="nl-BE" sz="2400" dirty="0"/>
              <a:t> </a:t>
            </a:r>
          </a:p>
          <a:p>
            <a:pPr marL="574675" lvl="2" indent="0" eaLnBrk="1" hangingPunct="1">
              <a:buNone/>
            </a:pPr>
            <a:endParaRPr lang="fr-BE" altLang="nl-BE" sz="2400" dirty="0"/>
          </a:p>
          <a:p>
            <a:pPr marL="574675" lvl="2" indent="0" eaLnBrk="1" hangingPunct="1">
              <a:buNone/>
            </a:pPr>
            <a:r>
              <a:rPr lang="fr-BE" altLang="nl-BE" sz="2400" b="1" dirty="0"/>
              <a:t>Ambulante </a:t>
            </a:r>
            <a:r>
              <a:rPr lang="fr-BE" altLang="nl-BE" sz="2400" b="1" dirty="0" err="1"/>
              <a:t>drugszorg</a:t>
            </a:r>
            <a:r>
              <a:rPr lang="fr-BE" altLang="nl-BE" sz="2400" b="1" dirty="0"/>
              <a:t> </a:t>
            </a:r>
          </a:p>
          <a:p>
            <a:pPr marL="574675" lvl="2" indent="0" eaLnBrk="1" hangingPunct="1">
              <a:buNone/>
            </a:pPr>
            <a:r>
              <a:rPr lang="fr-BE" altLang="nl-BE" sz="2400" dirty="0" err="1"/>
              <a:t>Drie</a:t>
            </a:r>
            <a:r>
              <a:rPr lang="fr-BE" altLang="nl-BE" sz="2400" dirty="0"/>
              <a:t> </a:t>
            </a:r>
            <a:r>
              <a:rPr lang="fr-BE" altLang="nl-BE" sz="2400" dirty="0" err="1"/>
              <a:t>vestigingen</a:t>
            </a:r>
            <a:r>
              <a:rPr lang="fr-BE" altLang="nl-BE" sz="2400" dirty="0"/>
              <a:t>: Asse, Halle en (</a:t>
            </a:r>
            <a:r>
              <a:rPr lang="fr-BE" altLang="nl-BE" sz="2400" dirty="0" err="1"/>
              <a:t>binnenkort</a:t>
            </a:r>
            <a:r>
              <a:rPr lang="fr-BE" altLang="nl-BE" sz="2400" dirty="0"/>
              <a:t>) Dilbeek</a:t>
            </a:r>
          </a:p>
        </p:txBody>
      </p:sp>
    </p:spTree>
    <p:extLst>
      <p:ext uri="{BB962C8B-B14F-4D97-AF65-F5344CB8AC3E}">
        <p14:creationId xmlns:p14="http://schemas.microsoft.com/office/powerpoint/2010/main" val="31566343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nl-BE" dirty="0"/>
              <a:t>Ambulante </a:t>
            </a:r>
            <a:r>
              <a:rPr lang="fr-BE" altLang="nl-BE" dirty="0" err="1"/>
              <a:t>werking</a:t>
            </a:r>
            <a:r>
              <a:rPr lang="fr-BE" altLang="nl-BE" dirty="0"/>
              <a:t> van De Spiegel</a:t>
            </a:r>
            <a:endParaRPr lang="nl-BE" altLang="nl-BE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BE" altLang="nl-BE" dirty="0" err="1"/>
              <a:t>Individueel</a:t>
            </a:r>
            <a:r>
              <a:rPr lang="fr-BE" altLang="nl-BE" dirty="0"/>
              <a:t> &amp; ambulant </a:t>
            </a:r>
          </a:p>
          <a:p>
            <a:pPr lvl="1" eaLnBrk="1" hangingPunct="1"/>
            <a:r>
              <a:rPr lang="fr-BE" altLang="nl-BE" dirty="0" err="1"/>
              <a:t>betrekking</a:t>
            </a:r>
            <a:r>
              <a:rPr lang="fr-BE" altLang="nl-BE" dirty="0"/>
              <a:t> </a:t>
            </a:r>
            <a:r>
              <a:rPr lang="fr-BE" altLang="nl-BE" dirty="0" err="1"/>
              <a:t>context</a:t>
            </a:r>
            <a:r>
              <a:rPr lang="fr-BE" altLang="nl-BE" dirty="0"/>
              <a:t> </a:t>
            </a:r>
            <a:r>
              <a:rPr lang="fr-BE" altLang="nl-BE" dirty="0" err="1"/>
              <a:t>mogelijk</a:t>
            </a:r>
            <a:endParaRPr lang="fr-BE" altLang="nl-BE" dirty="0"/>
          </a:p>
          <a:p>
            <a:pPr marL="277812" lvl="1" indent="0" eaLnBrk="1" hangingPunct="1">
              <a:buNone/>
            </a:pPr>
            <a:r>
              <a:rPr lang="fr-BE" altLang="nl-BE" dirty="0"/>
              <a:t> </a:t>
            </a:r>
          </a:p>
          <a:p>
            <a:pPr eaLnBrk="1" hangingPunct="1"/>
            <a:r>
              <a:rPr lang="fr-BE" altLang="nl-BE" dirty="0"/>
              <a:t>RIZIV – </a:t>
            </a:r>
            <a:r>
              <a:rPr lang="fr-BE" altLang="nl-BE" dirty="0" err="1"/>
              <a:t>conventie</a:t>
            </a:r>
            <a:endParaRPr lang="fr-BE" altLang="nl-BE" dirty="0"/>
          </a:p>
          <a:p>
            <a:pPr lvl="1" eaLnBrk="1" hangingPunct="1"/>
            <a:r>
              <a:rPr lang="fr-BE" altLang="nl-BE" dirty="0" err="1"/>
              <a:t>cliënten</a:t>
            </a:r>
            <a:r>
              <a:rPr lang="fr-BE" altLang="nl-BE" dirty="0"/>
              <a:t> </a:t>
            </a:r>
            <a:r>
              <a:rPr lang="fr-BE" altLang="nl-BE" dirty="0" err="1"/>
              <a:t>betalen</a:t>
            </a:r>
            <a:r>
              <a:rPr lang="fr-BE" altLang="nl-BE" dirty="0"/>
              <a:t> €1,85 </a:t>
            </a:r>
            <a:r>
              <a:rPr lang="fr-BE" altLang="nl-BE" dirty="0" err="1"/>
              <a:t>remgeld</a:t>
            </a:r>
            <a:r>
              <a:rPr lang="fr-BE" altLang="nl-BE" dirty="0"/>
              <a:t> (</a:t>
            </a:r>
            <a:r>
              <a:rPr lang="fr-BE" altLang="nl-BE" dirty="0" err="1"/>
              <a:t>verhoogde</a:t>
            </a:r>
            <a:r>
              <a:rPr lang="fr-BE" altLang="nl-BE" dirty="0"/>
              <a:t> </a:t>
            </a:r>
            <a:r>
              <a:rPr lang="fr-BE" altLang="nl-BE" dirty="0" err="1"/>
              <a:t>tegemoetkoming</a:t>
            </a:r>
            <a:r>
              <a:rPr lang="fr-BE" altLang="nl-BE" dirty="0"/>
              <a:t> = €0)</a:t>
            </a:r>
          </a:p>
          <a:p>
            <a:pPr lvl="1" eaLnBrk="1" hangingPunct="1"/>
            <a:r>
              <a:rPr lang="fr-BE" altLang="nl-BE" dirty="0" err="1"/>
              <a:t>Voorwaarde</a:t>
            </a:r>
            <a:r>
              <a:rPr lang="fr-BE" altLang="nl-BE" dirty="0"/>
              <a:t>: </a:t>
            </a:r>
            <a:r>
              <a:rPr lang="fr-BE" altLang="nl-BE" dirty="0" err="1"/>
              <a:t>cliënt</a:t>
            </a:r>
            <a:r>
              <a:rPr lang="fr-BE" altLang="nl-BE" dirty="0"/>
              <a:t> </a:t>
            </a:r>
            <a:r>
              <a:rPr lang="fr-BE" altLang="nl-BE" dirty="0" err="1"/>
              <a:t>is</a:t>
            </a:r>
            <a:r>
              <a:rPr lang="fr-BE" altLang="nl-BE" dirty="0"/>
              <a:t> </a:t>
            </a:r>
            <a:r>
              <a:rPr lang="fr-BE" altLang="nl-BE" dirty="0" err="1"/>
              <a:t>aangesloten</a:t>
            </a:r>
            <a:r>
              <a:rPr lang="fr-BE" altLang="nl-BE" dirty="0"/>
              <a:t> </a:t>
            </a:r>
            <a:r>
              <a:rPr lang="fr-BE" altLang="nl-BE" dirty="0" err="1"/>
              <a:t>bij</a:t>
            </a:r>
            <a:r>
              <a:rPr lang="fr-BE" altLang="nl-BE" dirty="0"/>
              <a:t> </a:t>
            </a:r>
            <a:r>
              <a:rPr lang="fr-BE" altLang="nl-BE" dirty="0" err="1"/>
              <a:t>mutualiteit</a:t>
            </a:r>
            <a:r>
              <a:rPr lang="fr-BE" altLang="nl-BE" dirty="0"/>
              <a:t> </a:t>
            </a:r>
          </a:p>
          <a:p>
            <a:pPr lvl="1" eaLnBrk="1" hangingPunct="1"/>
            <a:endParaRPr lang="fr-BE" altLang="nl-BE" dirty="0"/>
          </a:p>
          <a:p>
            <a:pPr eaLnBrk="1" hangingPunct="1"/>
            <a:r>
              <a:rPr lang="fr-BE" altLang="nl-BE" dirty="0"/>
              <a:t>Multidisciplinaire </a:t>
            </a:r>
            <a:r>
              <a:rPr lang="fr-BE" altLang="nl-BE" dirty="0" err="1"/>
              <a:t>werking</a:t>
            </a:r>
            <a:r>
              <a:rPr lang="fr-BE" altLang="nl-BE" dirty="0"/>
              <a:t> </a:t>
            </a:r>
          </a:p>
          <a:p>
            <a:pPr lvl="1" eaLnBrk="1" hangingPunct="1"/>
            <a:r>
              <a:rPr lang="fr-BE" altLang="nl-BE" dirty="0" err="1"/>
              <a:t>Psychologen</a:t>
            </a:r>
            <a:r>
              <a:rPr lang="fr-BE" altLang="nl-BE" dirty="0"/>
              <a:t>, </a:t>
            </a:r>
            <a:r>
              <a:rPr lang="fr-BE" altLang="nl-BE" dirty="0" err="1"/>
              <a:t>maatschappelijk</a:t>
            </a:r>
            <a:r>
              <a:rPr lang="fr-BE" altLang="nl-BE" dirty="0"/>
              <a:t> </a:t>
            </a:r>
            <a:r>
              <a:rPr lang="fr-BE" altLang="nl-BE" dirty="0" err="1"/>
              <a:t>werkers</a:t>
            </a:r>
            <a:r>
              <a:rPr lang="fr-BE" altLang="nl-BE" dirty="0"/>
              <a:t>, </a:t>
            </a:r>
            <a:r>
              <a:rPr lang="fr-BE" altLang="nl-BE" dirty="0" err="1"/>
              <a:t>verpleegkundige</a:t>
            </a:r>
            <a:r>
              <a:rPr lang="fr-BE" altLang="nl-BE" dirty="0"/>
              <a:t>, </a:t>
            </a:r>
            <a:r>
              <a:rPr lang="fr-BE" altLang="nl-BE" dirty="0" err="1"/>
              <a:t>artsen</a:t>
            </a:r>
            <a:r>
              <a:rPr lang="fr-BE" altLang="nl-BE" dirty="0"/>
              <a:t> en </a:t>
            </a:r>
            <a:r>
              <a:rPr lang="fr-BE" altLang="nl-BE" dirty="0" err="1"/>
              <a:t>een</a:t>
            </a:r>
            <a:r>
              <a:rPr lang="fr-BE" altLang="nl-BE" dirty="0"/>
              <a:t> assistent </a:t>
            </a:r>
            <a:r>
              <a:rPr lang="fr-BE" altLang="nl-BE" dirty="0" err="1"/>
              <a:t>psychiater</a:t>
            </a:r>
            <a:r>
              <a:rPr lang="fr-BE" altLang="nl-BE" dirty="0"/>
              <a:t> </a:t>
            </a:r>
          </a:p>
          <a:p>
            <a:pPr lvl="2" eaLnBrk="1" hangingPunct="1"/>
            <a:endParaRPr lang="fr-BE" altLang="nl-BE" dirty="0"/>
          </a:p>
          <a:p>
            <a:pPr lvl="2" eaLnBrk="1" hangingPunct="1"/>
            <a:endParaRPr lang="fr-BE" altLang="nl-BE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7DE7A-67B7-44F2-975A-D91E75B1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Doelgroep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160A63-8304-42BC-BB53-96615BA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7" y="1402672"/>
            <a:ext cx="8851036" cy="472349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l-BE" dirty="0"/>
              <a:t>Iedereen die moeilijkheden ervaart door het gebruik van illegale drugs (cannabis, amfetamines, cocaïne, heroïne,…)  en/of medicatie (benzodiazepines, slaapmiddelen, pijnstillers, …)</a:t>
            </a:r>
          </a:p>
          <a:p>
            <a:pPr marL="0" indent="0" eaLnBrk="1" hangingPunct="1">
              <a:buNone/>
            </a:pPr>
            <a:endParaRPr lang="nl-BE" sz="1400" dirty="0"/>
          </a:p>
          <a:p>
            <a:pPr lvl="2" eaLnBrk="1" hangingPunct="1"/>
            <a:r>
              <a:rPr lang="fr-BE" altLang="nl-BE" dirty="0" err="1"/>
              <a:t>Geen</a:t>
            </a:r>
            <a:r>
              <a:rPr lang="fr-BE" altLang="nl-BE" dirty="0"/>
              <a:t> </a:t>
            </a:r>
            <a:r>
              <a:rPr lang="fr-BE" altLang="nl-BE" dirty="0" err="1"/>
              <a:t>leeftijdsbeperking</a:t>
            </a:r>
            <a:r>
              <a:rPr lang="fr-BE" altLang="nl-BE" dirty="0"/>
              <a:t> (dus </a:t>
            </a:r>
            <a:r>
              <a:rPr lang="fr-BE" altLang="nl-BE" dirty="0" err="1"/>
              <a:t>ook</a:t>
            </a:r>
            <a:r>
              <a:rPr lang="fr-BE" altLang="nl-BE" dirty="0"/>
              <a:t> </a:t>
            </a:r>
            <a:r>
              <a:rPr lang="fr-BE" altLang="nl-BE" dirty="0" err="1"/>
              <a:t>jongeren</a:t>
            </a:r>
            <a:r>
              <a:rPr lang="fr-BE" altLang="nl-BE" dirty="0"/>
              <a:t>)</a:t>
            </a:r>
          </a:p>
          <a:p>
            <a:pPr lvl="2" eaLnBrk="1" hangingPunct="1"/>
            <a:r>
              <a:rPr lang="fr-BE" altLang="nl-BE" dirty="0" err="1"/>
              <a:t>Geen</a:t>
            </a:r>
            <a:r>
              <a:rPr lang="fr-BE" altLang="nl-BE" dirty="0"/>
              <a:t> </a:t>
            </a:r>
            <a:r>
              <a:rPr lang="fr-BE" altLang="nl-BE" dirty="0" err="1"/>
              <a:t>regionale</a:t>
            </a:r>
            <a:r>
              <a:rPr lang="fr-BE" altLang="nl-BE" dirty="0"/>
              <a:t> </a:t>
            </a:r>
            <a:r>
              <a:rPr lang="fr-BE" altLang="nl-BE" dirty="0" err="1"/>
              <a:t>beperking</a:t>
            </a:r>
            <a:r>
              <a:rPr lang="fr-BE" altLang="nl-BE" dirty="0"/>
              <a:t> (</a:t>
            </a:r>
            <a:r>
              <a:rPr lang="fr-BE" altLang="nl-BE" dirty="0" err="1"/>
              <a:t>cliënten</a:t>
            </a:r>
            <a:r>
              <a:rPr lang="fr-BE" altLang="nl-BE" dirty="0"/>
              <a:t> </a:t>
            </a:r>
            <a:r>
              <a:rPr lang="fr-BE" altLang="nl-BE" dirty="0" err="1"/>
              <a:t>uit</a:t>
            </a:r>
            <a:r>
              <a:rPr lang="fr-BE" altLang="nl-BE" dirty="0"/>
              <a:t> </a:t>
            </a:r>
            <a:r>
              <a:rPr lang="fr-BE" altLang="nl-BE" dirty="0" err="1"/>
              <a:t>Oost-vlaanderen</a:t>
            </a:r>
            <a:r>
              <a:rPr lang="fr-BE" altLang="nl-BE" dirty="0"/>
              <a:t>, Vlaams-Brabant, Brussel en Antwerpen)</a:t>
            </a:r>
          </a:p>
          <a:p>
            <a:pPr lvl="2" eaLnBrk="1" hangingPunct="1"/>
            <a:r>
              <a:rPr lang="fr-BE" altLang="nl-BE" dirty="0" err="1"/>
              <a:t>Werken</a:t>
            </a:r>
            <a:r>
              <a:rPr lang="fr-BE" altLang="nl-BE" dirty="0"/>
              <a:t> met het </a:t>
            </a:r>
            <a:r>
              <a:rPr lang="fr-BE" altLang="nl-BE" dirty="0" err="1"/>
              <a:t>netwerk</a:t>
            </a:r>
            <a:r>
              <a:rPr lang="fr-BE" altLang="nl-BE" dirty="0"/>
              <a:t> van de </a:t>
            </a:r>
            <a:r>
              <a:rPr lang="fr-BE" altLang="nl-BE" dirty="0" err="1"/>
              <a:t>cliënt</a:t>
            </a:r>
            <a:endParaRPr lang="fr-BE" altLang="nl-BE" dirty="0"/>
          </a:p>
          <a:p>
            <a:pPr lvl="2" eaLnBrk="1" hangingPunct="1"/>
            <a:r>
              <a:rPr lang="fr-BE" altLang="nl-BE" dirty="0" err="1"/>
              <a:t>Ook</a:t>
            </a:r>
            <a:r>
              <a:rPr lang="fr-BE" altLang="nl-BE" dirty="0"/>
              <a:t> </a:t>
            </a:r>
            <a:r>
              <a:rPr lang="fr-BE" altLang="nl-BE" dirty="0" err="1"/>
              <a:t>gedetineerden</a:t>
            </a:r>
            <a:endParaRPr lang="fr-BE" altLang="nl-BE" dirty="0"/>
          </a:p>
          <a:p>
            <a:pPr lvl="2" eaLnBrk="1" hangingPunct="1"/>
            <a:r>
              <a:rPr lang="fr-BE" altLang="nl-BE" dirty="0" err="1"/>
              <a:t>Ook</a:t>
            </a:r>
            <a:r>
              <a:rPr lang="fr-BE" altLang="nl-BE" dirty="0"/>
              <a:t> </a:t>
            </a:r>
            <a:r>
              <a:rPr lang="fr-BE" altLang="nl-BE" dirty="0" err="1"/>
              <a:t>problematische</a:t>
            </a:r>
            <a:r>
              <a:rPr lang="fr-BE" altLang="nl-BE" dirty="0"/>
              <a:t> </a:t>
            </a:r>
            <a:r>
              <a:rPr lang="fr-BE" altLang="nl-BE" dirty="0" err="1"/>
              <a:t>gebruikers</a:t>
            </a:r>
            <a:endParaRPr lang="fr-BE" altLang="nl-BE" dirty="0"/>
          </a:p>
          <a:p>
            <a:pPr lvl="2" eaLnBrk="1" hangingPunct="1"/>
            <a:r>
              <a:rPr lang="fr-BE" altLang="nl-BE" dirty="0" err="1"/>
              <a:t>Dubbel</a:t>
            </a:r>
            <a:r>
              <a:rPr lang="fr-BE" altLang="nl-BE" dirty="0"/>
              <a:t> diagnose </a:t>
            </a:r>
            <a:r>
              <a:rPr lang="fr-BE" altLang="nl-BE" dirty="0" err="1"/>
              <a:t>mogelijk</a:t>
            </a:r>
            <a:r>
              <a:rPr lang="fr-BE" altLang="nl-BE" dirty="0"/>
              <a:t> </a:t>
            </a:r>
          </a:p>
          <a:p>
            <a:pPr lvl="2" eaLnBrk="1" hangingPunct="1"/>
            <a:r>
              <a:rPr lang="fr-BE" altLang="nl-BE" dirty="0" err="1"/>
              <a:t>Exclusie</a:t>
            </a:r>
            <a:r>
              <a:rPr lang="fr-BE" altLang="nl-BE" dirty="0"/>
              <a:t>: </a:t>
            </a:r>
            <a:r>
              <a:rPr lang="fr-BE" altLang="nl-BE" dirty="0" err="1"/>
              <a:t>enkel</a:t>
            </a:r>
            <a:r>
              <a:rPr lang="fr-BE" altLang="nl-BE" dirty="0"/>
              <a:t> </a:t>
            </a:r>
            <a:r>
              <a:rPr lang="fr-BE" altLang="nl-BE" dirty="0" err="1"/>
              <a:t>alcohol-afhankelijkheid</a:t>
            </a:r>
            <a:r>
              <a:rPr lang="fr-BE" altLang="nl-BE" dirty="0"/>
              <a:t> (</a:t>
            </a:r>
            <a:r>
              <a:rPr lang="fr-BE" altLang="nl-BE" dirty="0" err="1"/>
              <a:t>zonder</a:t>
            </a:r>
            <a:r>
              <a:rPr lang="fr-BE" altLang="nl-BE" dirty="0"/>
              <a:t> </a:t>
            </a:r>
            <a:r>
              <a:rPr lang="fr-BE" altLang="nl-BE" dirty="0" err="1"/>
              <a:t>bijkomende</a:t>
            </a:r>
            <a:r>
              <a:rPr lang="fr-BE" altLang="nl-BE" dirty="0"/>
              <a:t> </a:t>
            </a:r>
            <a:r>
              <a:rPr lang="fr-BE" altLang="nl-BE" dirty="0" err="1"/>
              <a:t>afhankelijkheid</a:t>
            </a:r>
            <a:r>
              <a:rPr lang="fr-BE" altLang="nl-BE" dirty="0"/>
              <a:t> van </a:t>
            </a:r>
            <a:r>
              <a:rPr lang="fr-BE" altLang="nl-BE" dirty="0" err="1"/>
              <a:t>middelen</a:t>
            </a:r>
            <a:r>
              <a:rPr lang="fr-BE" altLang="nl-BE" dirty="0"/>
              <a:t>/</a:t>
            </a:r>
            <a:r>
              <a:rPr lang="fr-BE" altLang="nl-BE" dirty="0" err="1"/>
              <a:t>medicatie</a:t>
            </a:r>
            <a:r>
              <a:rPr lang="fr-BE" altLang="nl-BE" dirty="0"/>
              <a:t>)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7318742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 dirty="0"/>
              <a:t>Drie vestigingen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BE" dirty="0"/>
              <a:t>Asse: centraal aanmeldpunt, team van 10 (deeltijdse) hulpverleners: psychiater, artsen, psychologen, maatschappelijk werkers, psychiater assistent, orthopedagogen,..</a:t>
            </a:r>
          </a:p>
          <a:p>
            <a:endParaRPr lang="nl-NL" altLang="nl-BE" dirty="0"/>
          </a:p>
          <a:p>
            <a:pPr marL="0" indent="0">
              <a:buNone/>
            </a:pPr>
            <a:r>
              <a:rPr lang="nl-NL" altLang="nl-BE" dirty="0"/>
              <a:t>Gemeenteplein 19, 1730 Asse</a:t>
            </a:r>
          </a:p>
          <a:p>
            <a:pPr marL="0" indent="0">
              <a:buNone/>
            </a:pPr>
            <a:r>
              <a:rPr lang="nl-BE" dirty="0"/>
              <a:t>02 453 22 42</a:t>
            </a: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22506144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 dirty="0"/>
              <a:t>Drie vestigingen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BE" dirty="0"/>
              <a:t>Halle: antennewerking, subteam van 5 (deeltijdse) hulpverleners</a:t>
            </a:r>
          </a:p>
          <a:p>
            <a:endParaRPr lang="nl-NL" altLang="nl-BE" dirty="0"/>
          </a:p>
          <a:p>
            <a:pPr marL="0" indent="0">
              <a:buNone/>
            </a:pPr>
            <a:r>
              <a:rPr lang="nl-BE" dirty="0"/>
              <a:t>August </a:t>
            </a:r>
            <a:r>
              <a:rPr lang="nl-BE" dirty="0" err="1"/>
              <a:t>Demaeghtlaan</a:t>
            </a:r>
            <a:r>
              <a:rPr lang="nl-BE" dirty="0"/>
              <a:t> 30, 1500 Halle</a:t>
            </a:r>
          </a:p>
          <a:p>
            <a:pPr marL="0" indent="0">
              <a:buNone/>
            </a:pPr>
            <a:r>
              <a:rPr lang="nl-BE" dirty="0"/>
              <a:t>02 453 22 42</a:t>
            </a:r>
            <a:endParaRPr lang="nl-NL" altLang="nl-BE" dirty="0"/>
          </a:p>
          <a:p>
            <a:endParaRPr lang="nl-NL" altLang="nl-BE" dirty="0"/>
          </a:p>
          <a:p>
            <a:r>
              <a:rPr lang="nl-NL" altLang="nl-BE" dirty="0"/>
              <a:t>2 vestigingen vormen samen één team met een maandelijks gezamenlijk vergadermoment</a:t>
            </a:r>
          </a:p>
          <a:p>
            <a:pPr marL="0" indent="0">
              <a:buNone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23923482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 dirty="0"/>
              <a:t>Drie vestigingen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BE" dirty="0"/>
              <a:t>Opstart nieuwe vestiging Dilbeek: subteam van 3 (deeltijdse) hulpverleners </a:t>
            </a:r>
          </a:p>
          <a:p>
            <a:pPr marL="0" indent="0">
              <a:buNone/>
            </a:pPr>
            <a:endParaRPr lang="nl-NL" altLang="nl-BE" dirty="0"/>
          </a:p>
          <a:p>
            <a:r>
              <a:rPr lang="nl-NL" dirty="0"/>
              <a:t>Gelegen op de welzijnscampus Nieuwenbos, Bosstraat 84, te Dilbeek (Groot </a:t>
            </a:r>
            <a:r>
              <a:rPr lang="nl-NL" dirty="0" err="1"/>
              <a:t>Bijgaarden</a:t>
            </a:r>
            <a:r>
              <a:rPr lang="nl-NL" dirty="0"/>
              <a:t>). </a:t>
            </a:r>
          </a:p>
          <a:p>
            <a:pPr lvl="1"/>
            <a:r>
              <a:rPr lang="nl-NL" sz="2400" dirty="0">
                <a:ea typeface="+mn-ea"/>
              </a:rPr>
              <a:t>Hier bevindt zich ook een sociaal restaurant, zitdagen van het CAW, er is een centrum voor basiseducatie en nog veel meer: </a:t>
            </a:r>
            <a:r>
              <a:rPr lang="nl-NL" sz="2400" dirty="0">
                <a:ea typeface="+mn-e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https://www.dilbeek.be/nl/welzijnscampus</a:t>
            </a:r>
            <a:endParaRPr lang="nl-NL" sz="2400" dirty="0">
              <a:ea typeface="+mn-ea"/>
            </a:endParaRPr>
          </a:p>
          <a:p>
            <a:pPr lvl="1"/>
            <a:endParaRPr lang="nl-NL" altLang="nl-BE" dirty="0"/>
          </a:p>
          <a:p>
            <a:pPr marL="349250" indent="-342900"/>
            <a:r>
              <a:rPr lang="nl-NL" altLang="nl-BE" dirty="0"/>
              <a:t>Opstartdatum nog niet gekend: aanmeldingen gebeuren ook via het centrale nummer van Asse: </a:t>
            </a:r>
            <a:r>
              <a:rPr lang="nl-BE" dirty="0"/>
              <a:t>02 453 22 42</a:t>
            </a:r>
            <a:endParaRPr lang="nl-NL" altLang="nl-BE" dirty="0"/>
          </a:p>
          <a:p>
            <a:pPr marL="349250" indent="-342900"/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35380939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Aanmeldprocedure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Aanmeldingen gebeuren bij voorkeur telefonisch, op het nummer 02 453 22 42. Je zal doorverbonden worden met één van onze begeleiders die je zo snel mogelijk een afspraak zal regelen. 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Eénder wie kan aanmelden, MAAR voorkeur naar rechtsreeks contact met de cliënt indien mogelijk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Er is geen doorverwijzing nodig, rechtstreeks aanmelden kan</a:t>
            </a:r>
          </a:p>
          <a:p>
            <a:endParaRPr lang="nl-BE" dirty="0"/>
          </a:p>
          <a:p>
            <a:pPr marL="0" indent="0">
              <a:buNone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37886237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F4DBB-D06A-4308-AE12-BB55BC48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Begeleiding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152F58-CBB5-41BB-A3F9-25569C50E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Hulpvraag  en behandeldoelen zijn variabel: </a:t>
            </a:r>
            <a:r>
              <a:rPr lang="nl-BE" sz="2400" dirty="0"/>
              <a:t>wel of geen abstinentie bereiken, intensieve therapie of eerder laagdrempelig, langdurend, kortdurend, met begeleiding van netwerk of zonder, … </a:t>
            </a:r>
          </a:p>
          <a:p>
            <a:pPr marL="0" indent="0">
              <a:buNone/>
            </a:pPr>
            <a:endParaRPr lang="nl-BE" sz="1200" dirty="0"/>
          </a:p>
          <a:p>
            <a:r>
              <a:rPr lang="nl-BE" dirty="0"/>
              <a:t>Mythe (!): We werken niet uitsluitend rond het middelengebruik, maar ook rond alle rand-problematieken: klinisch (dubbeldiagnose), sociaal-maatschappelijk, medisch, psychosociaal, … </a:t>
            </a:r>
          </a:p>
          <a:p>
            <a:pPr marL="0" indent="0">
              <a:buNone/>
            </a:pPr>
            <a:endParaRPr lang="nl-BE" sz="1050" dirty="0"/>
          </a:p>
          <a:p>
            <a:pPr algn="l"/>
            <a:r>
              <a:rPr lang="nl-NL" dirty="0"/>
              <a:t>De begeleidingsgesprekken en consultaties vinden telkens plaats tussen 09:00 en 21:00.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975160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 Spiege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entury Gothi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entury Gothic" pitchFamily="34" charset="0"/>
            <a:cs typeface="Arial" charset="0"/>
          </a:defRPr>
        </a:defPPr>
      </a:lstStyle>
    </a:lnDef>
  </a:objectDefaults>
  <a:extraClrSchemeLst>
    <a:extraClrScheme>
      <a:clrScheme name="BCS Template White Background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 Spiegel Template</Template>
  <TotalTime>124</TotalTime>
  <Words>742</Words>
  <Application>Microsoft Office PowerPoint</Application>
  <PresentationFormat>Diavoorstelling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SimSun</vt:lpstr>
      <vt:lpstr>Calibri</vt:lpstr>
      <vt:lpstr>Century Gothic</vt:lpstr>
      <vt:lpstr>Wingdings</vt:lpstr>
      <vt:lpstr>De Spiegel Template</vt:lpstr>
      <vt:lpstr>Ambulante drugszorg Asse/Halle/Dilbeek</vt:lpstr>
      <vt:lpstr>De Spiegel</vt:lpstr>
      <vt:lpstr>Ambulante werking van De Spiegel</vt:lpstr>
      <vt:lpstr>Doelgroep</vt:lpstr>
      <vt:lpstr>Drie vestigingen</vt:lpstr>
      <vt:lpstr>Drie vestigingen</vt:lpstr>
      <vt:lpstr>Drie vestigingen</vt:lpstr>
      <vt:lpstr>Aanmeldprocedure</vt:lpstr>
      <vt:lpstr>Begeleiding </vt:lpstr>
      <vt:lpstr>Specifieke werkingen  </vt:lpstr>
      <vt:lpstr>Specifieke werkingen  </vt:lpstr>
      <vt:lpstr>Specifieke werkingen  </vt:lpstr>
      <vt:lpstr>Vragen? </vt:lpstr>
    </vt:vector>
  </TitlesOfParts>
  <Company>De Spiegel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 Zonder Dope</dc:title>
  <dc:creator>Inge Temmerman</dc:creator>
  <cp:lastModifiedBy>Geoffrey Persyn</cp:lastModifiedBy>
  <cp:revision>30</cp:revision>
  <dcterms:created xsi:type="dcterms:W3CDTF">2012-10-30T10:35:15Z</dcterms:created>
  <dcterms:modified xsi:type="dcterms:W3CDTF">2021-09-29T20:08:40Z</dcterms:modified>
</cp:coreProperties>
</file>