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32">
          <p15:clr>
            <a:srgbClr val="A4A3A4"/>
          </p15:clr>
        </p15:guide>
        <p15:guide id="2" pos="7378">
          <p15:clr>
            <a:srgbClr val="A4A3A4"/>
          </p15:clr>
        </p15:guide>
        <p15:guide id="3" pos="506">
          <p15:clr>
            <a:srgbClr val="A4A3A4"/>
          </p15:clr>
        </p15:guide>
        <p15:guide id="4" pos="5586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j5EMgS/BsZ8Qy88/ksZSii5lPG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04C7E4-2F41-40D9-94BD-9AB312FBA55B}">
  <a:tblStyle styleId="{8504C7E4-2F41-40D9-94BD-9AB312FBA5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7EE"/>
          </a:solidFill>
        </a:fill>
      </a:tcStyle>
    </a:wholeTbl>
    <a:band1H>
      <a:tcTxStyle/>
      <a:tcStyle>
        <a:fill>
          <a:solidFill>
            <a:srgbClr val="F4CCDB"/>
          </a:solidFill>
        </a:fill>
      </a:tcStyle>
    </a:band1H>
    <a:band2H>
      <a:tcTxStyle/>
    </a:band2H>
    <a:band1V>
      <a:tcTxStyle/>
      <a:tcStyle>
        <a:fill>
          <a:solidFill>
            <a:srgbClr val="F4CCD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32"/>
        <p:guide pos="7378"/>
        <p:guide pos="506"/>
        <p:guide pos="5586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_Algemeen">
  <p:cSld name="Titelslide_Algemee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-111342" y="-62630"/>
            <a:ext cx="12414684" cy="6983260"/>
          </a:xfrm>
          <a:prstGeom prst="rect">
            <a:avLst/>
          </a:prstGeom>
          <a:solidFill>
            <a:srgbClr val="201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/>
          <p:nvPr>
            <p:ph idx="2" type="pic"/>
          </p:nvPr>
        </p:nvSpPr>
        <p:spPr>
          <a:xfrm>
            <a:off x="-2392240" y="-491400"/>
            <a:ext cx="7844400" cy="78444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5" name="Google Shape;15;p24"/>
          <p:cNvCxnSpPr/>
          <p:nvPr/>
        </p:nvCxnSpPr>
        <p:spPr>
          <a:xfrm>
            <a:off x="6898352" y="3811273"/>
            <a:ext cx="374320" cy="0"/>
          </a:xfrm>
          <a:prstGeom prst="straightConnector1">
            <a:avLst/>
          </a:prstGeom>
          <a:noFill/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4"/>
          <p:cNvSpPr txBox="1"/>
          <p:nvPr>
            <p:ph idx="1" type="body"/>
          </p:nvPr>
        </p:nvSpPr>
        <p:spPr>
          <a:xfrm>
            <a:off x="6898352" y="3958424"/>
            <a:ext cx="25247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4"/>
          <p:cNvSpPr txBox="1"/>
          <p:nvPr>
            <p:ph idx="3" type="body"/>
          </p:nvPr>
        </p:nvSpPr>
        <p:spPr>
          <a:xfrm>
            <a:off x="6898352" y="3325589"/>
            <a:ext cx="4601227" cy="387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1867" y="419604"/>
            <a:ext cx="282252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bel_Individueel">
  <p:cSld name="1_Tabel_Individueel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33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" name="Google Shape;84;p33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E062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33"/>
          <p:cNvSpPr/>
          <p:nvPr/>
        </p:nvSpPr>
        <p:spPr>
          <a:xfrm>
            <a:off x="-2078272" y="1929189"/>
            <a:ext cx="6194709" cy="4043360"/>
          </a:xfrm>
          <a:prstGeom prst="roundRect">
            <a:avLst>
              <a:gd fmla="val 9060" name="adj"/>
            </a:avLst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>
            <a:off x="876430" y="2192598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3"/>
          <p:cNvSpPr txBox="1"/>
          <p:nvPr>
            <p:ph idx="2" type="body"/>
          </p:nvPr>
        </p:nvSpPr>
        <p:spPr>
          <a:xfrm>
            <a:off x="771697" y="2563489"/>
            <a:ext cx="2923481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62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062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3"/>
          <p:cNvSpPr txBox="1"/>
          <p:nvPr>
            <p:ph idx="4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5317" y="479717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_Algemeen">
  <p:cSld name="Quote_Algemee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persoon, muur, binnen, gestreept&#10;&#10;Automatisch gegenereerde beschrijving" id="92" name="Google Shape;9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491" y="-876976"/>
            <a:ext cx="12262981" cy="81901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/>
          <p:nvPr/>
        </p:nvSpPr>
        <p:spPr>
          <a:xfrm>
            <a:off x="8207693" y="-714383"/>
            <a:ext cx="4922520" cy="5020136"/>
          </a:xfrm>
          <a:prstGeom prst="ellipse">
            <a:avLst/>
          </a:prstGeom>
          <a:solidFill>
            <a:srgbClr val="201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4"/>
          <p:cNvSpPr txBox="1"/>
          <p:nvPr/>
        </p:nvSpPr>
        <p:spPr>
          <a:xfrm>
            <a:off x="9776460" y="286012"/>
            <a:ext cx="1356360" cy="821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9187974" y="1603591"/>
            <a:ext cx="2595562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_Individueel">
  <p:cSld name="1_Quote_Individueel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persoon, muur, binnen, gestreept&#10;&#10;Automatisch gegenereerde beschrijving" id="97" name="Google Shape;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491" y="-876976"/>
            <a:ext cx="12262981" cy="819010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/>
          <p:nvPr/>
        </p:nvSpPr>
        <p:spPr>
          <a:xfrm>
            <a:off x="8207693" y="-714383"/>
            <a:ext cx="4922520" cy="5020136"/>
          </a:xfrm>
          <a:prstGeom prst="ellipse">
            <a:avLst/>
          </a:prstGeom>
          <a:solidFill>
            <a:srgbClr val="E062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5"/>
          <p:cNvSpPr txBox="1"/>
          <p:nvPr/>
        </p:nvSpPr>
        <p:spPr>
          <a:xfrm>
            <a:off x="9776460" y="286012"/>
            <a:ext cx="1356360" cy="821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00" name="Google Shape;100;p35"/>
          <p:cNvSpPr txBox="1"/>
          <p:nvPr>
            <p:ph idx="1" type="body"/>
          </p:nvPr>
        </p:nvSpPr>
        <p:spPr>
          <a:xfrm>
            <a:off x="9187974" y="1603591"/>
            <a:ext cx="2595562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_Individueel">
  <p:cSld name="Tekst_Individueel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36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36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E062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36"/>
          <p:cNvSpPr/>
          <p:nvPr/>
        </p:nvSpPr>
        <p:spPr>
          <a:xfrm>
            <a:off x="6544733" y="2032001"/>
            <a:ext cx="6290544" cy="6290544"/>
          </a:xfrm>
          <a:prstGeom prst="ellipse">
            <a:avLst/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2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62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062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6"/>
          <p:cNvSpPr txBox="1"/>
          <p:nvPr>
            <p:ph idx="3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6"/>
          <p:cNvSpPr txBox="1"/>
          <p:nvPr>
            <p:ph idx="4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109" name="Google Shape;10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0561" y="556983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dslide_Algemeen">
  <p:cSld name="Eindslide_Algemee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persoon, binnen, staand&#10;&#10;Automatisch gegenereerde beschrijving" id="111" name="Google Shape;1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964" y="-650309"/>
            <a:ext cx="12237928" cy="81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7"/>
          <p:cNvSpPr/>
          <p:nvPr/>
        </p:nvSpPr>
        <p:spPr>
          <a:xfrm>
            <a:off x="-125260" y="-650309"/>
            <a:ext cx="12475923" cy="8291186"/>
          </a:xfrm>
          <a:prstGeom prst="rect">
            <a:avLst/>
          </a:prstGeom>
          <a:solidFill>
            <a:srgbClr val="201747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7"/>
          <p:cNvSpPr txBox="1"/>
          <p:nvPr>
            <p:ph idx="1" type="body"/>
          </p:nvPr>
        </p:nvSpPr>
        <p:spPr>
          <a:xfrm>
            <a:off x="3816350" y="2871799"/>
            <a:ext cx="4559300" cy="11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733" y="5316570"/>
            <a:ext cx="3141133" cy="86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indslide_Individueel">
  <p:cSld name="1_Eindslide_Individueel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persoon, binnen, staand&#10;&#10;Automatisch gegenereerde beschrijving" id="116" name="Google Shape;11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964" y="-650309"/>
            <a:ext cx="12237928" cy="81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8"/>
          <p:cNvSpPr/>
          <p:nvPr/>
        </p:nvSpPr>
        <p:spPr>
          <a:xfrm>
            <a:off x="-125260" y="-650309"/>
            <a:ext cx="12475923" cy="8291186"/>
          </a:xfrm>
          <a:prstGeom prst="rect">
            <a:avLst/>
          </a:prstGeom>
          <a:solidFill>
            <a:srgbClr val="4EC3E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8"/>
          <p:cNvSpPr txBox="1"/>
          <p:nvPr>
            <p:ph idx="1" type="body"/>
          </p:nvPr>
        </p:nvSpPr>
        <p:spPr>
          <a:xfrm>
            <a:off x="3816350" y="2871799"/>
            <a:ext cx="4559300" cy="11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9" name="Google Shape;11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733" y="5100663"/>
            <a:ext cx="3141133" cy="86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indslide_Individueel_Vlak">
  <p:cSld name="2_Eindslide_Individueel_Vla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/>
          <p:nvPr/>
        </p:nvSpPr>
        <p:spPr>
          <a:xfrm>
            <a:off x="-141962" y="-650309"/>
            <a:ext cx="12475923" cy="8291186"/>
          </a:xfrm>
          <a:prstGeom prst="rect">
            <a:avLst/>
          </a:prstGeom>
          <a:solidFill>
            <a:srgbClr val="E062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9"/>
          <p:cNvSpPr txBox="1"/>
          <p:nvPr>
            <p:ph idx="1" type="body"/>
          </p:nvPr>
        </p:nvSpPr>
        <p:spPr>
          <a:xfrm>
            <a:off x="3816350" y="2871799"/>
            <a:ext cx="4559300" cy="11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3" name="Google Shape;12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3466" y="5531348"/>
            <a:ext cx="3141133" cy="86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vidueel">
  <p:cSld name="Individueel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40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E0628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P:\SecretariaatLeHt\DATA secretaria\Lay-out en folders\Logo\Logo CGG 2021\Logo_Passant_PRINT_KLEUR 2021.jpg" id="126" name="Google Shape;12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8182" y="439236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gemeen">
  <p:cSld name="Algemee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41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P:\SecretariaatLeHt\DATA secretaria\Lay-out en folders\Logo\Logo CGG 2021\Logo_Passant_PRINT_KLEUR 2021.jpg" id="129" name="Google Shape;12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749" y="538090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_Algemeen">
  <p:cSld name="Tekst_Algemee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25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25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5"/>
          <p:cNvSpPr/>
          <p:nvPr/>
        </p:nvSpPr>
        <p:spPr>
          <a:xfrm>
            <a:off x="6544733" y="2032001"/>
            <a:ext cx="6290544" cy="6290544"/>
          </a:xfrm>
          <a:prstGeom prst="ellipse">
            <a:avLst/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5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4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9987" y="535915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indslide_Algemeen_Vlak">
  <p:cSld name="1_Eindslide_Algemeen_Vla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-141962" y="-650309"/>
            <a:ext cx="12475923" cy="8291186"/>
          </a:xfrm>
          <a:prstGeom prst="rect">
            <a:avLst/>
          </a:prstGeom>
          <a:solidFill>
            <a:srgbClr val="201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816350" y="2871799"/>
            <a:ext cx="4559300" cy="11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3467" y="5456263"/>
            <a:ext cx="3141133" cy="86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slide_Individueel">
  <p:cSld name="1_Titelslide_Individueel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/>
        </p:nvSpPr>
        <p:spPr>
          <a:xfrm>
            <a:off x="-111342" y="-62630"/>
            <a:ext cx="12414684" cy="6983260"/>
          </a:xfrm>
          <a:prstGeom prst="rect">
            <a:avLst/>
          </a:prstGeom>
          <a:solidFill>
            <a:srgbClr val="E062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/>
          <p:nvPr>
            <p:ph idx="2" type="pic"/>
          </p:nvPr>
        </p:nvSpPr>
        <p:spPr>
          <a:xfrm>
            <a:off x="-2392240" y="-491400"/>
            <a:ext cx="7844400" cy="78444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35" name="Google Shape;35;p27"/>
          <p:cNvCxnSpPr/>
          <p:nvPr/>
        </p:nvCxnSpPr>
        <p:spPr>
          <a:xfrm>
            <a:off x="6898352" y="3811273"/>
            <a:ext cx="374320" cy="0"/>
          </a:xfrm>
          <a:prstGeom prst="straightConnector1">
            <a:avLst/>
          </a:prstGeom>
          <a:noFill/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6898352" y="3958424"/>
            <a:ext cx="25247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3" type="body"/>
          </p:nvPr>
        </p:nvSpPr>
        <p:spPr>
          <a:xfrm>
            <a:off x="6898352" y="3325589"/>
            <a:ext cx="4601227" cy="387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059" y="416117"/>
            <a:ext cx="282252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kst + Foto - Algemeen">
  <p:cSld name="1_Tekst + Foto - Algemee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28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28"/>
          <p:cNvSpPr txBox="1"/>
          <p:nvPr>
            <p:ph idx="1" type="body"/>
          </p:nvPr>
        </p:nvSpPr>
        <p:spPr>
          <a:xfrm>
            <a:off x="5436780" y="2230664"/>
            <a:ext cx="5736045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8"/>
          <p:cNvSpPr txBox="1"/>
          <p:nvPr>
            <p:ph idx="2" type="body"/>
          </p:nvPr>
        </p:nvSpPr>
        <p:spPr>
          <a:xfrm>
            <a:off x="5440937" y="1977849"/>
            <a:ext cx="5731888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" name="Google Shape;43;p28"/>
          <p:cNvCxnSpPr/>
          <p:nvPr/>
        </p:nvCxnSpPr>
        <p:spPr>
          <a:xfrm>
            <a:off x="5453816" y="2723395"/>
            <a:ext cx="289560" cy="0"/>
          </a:xfrm>
          <a:prstGeom prst="straightConnector1">
            <a:avLst/>
          </a:prstGeom>
          <a:noFill/>
          <a:ln cap="rnd" cmpd="sng" w="254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28"/>
          <p:cNvSpPr/>
          <p:nvPr>
            <p:ph idx="3" type="pic"/>
          </p:nvPr>
        </p:nvSpPr>
        <p:spPr>
          <a:xfrm>
            <a:off x="-2791485" y="-183106"/>
            <a:ext cx="7224211" cy="7224211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5437188" y="3032125"/>
            <a:ext cx="5735637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174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46" name="Google Shape;4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1090" y="365096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kst + Foto - Individueel">
  <p:cSld name="2_Tekst + Foto - Individueel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29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29"/>
          <p:cNvCxnSpPr/>
          <p:nvPr/>
        </p:nvCxnSpPr>
        <p:spPr>
          <a:xfrm>
            <a:off x="5453816" y="2723395"/>
            <a:ext cx="289560" cy="0"/>
          </a:xfrm>
          <a:prstGeom prst="straightConnector1">
            <a:avLst/>
          </a:prstGeom>
          <a:noFill/>
          <a:ln cap="rnd" cmpd="sng" w="25400">
            <a:solidFill>
              <a:srgbClr val="E062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29"/>
          <p:cNvSpPr/>
          <p:nvPr>
            <p:ph idx="2" type="pic"/>
          </p:nvPr>
        </p:nvSpPr>
        <p:spPr>
          <a:xfrm>
            <a:off x="-2791485" y="-183106"/>
            <a:ext cx="7224211" cy="7224211"/>
          </a:xfrm>
          <a:prstGeom prst="ellipse">
            <a:avLst/>
          </a:prstGeom>
          <a:noFill/>
          <a:ln>
            <a:noFill/>
          </a:ln>
        </p:spPr>
      </p:sp>
      <p:sp>
        <p:nvSpPr>
          <p:cNvPr id="51" name="Google Shape;51;p29"/>
          <p:cNvSpPr txBox="1"/>
          <p:nvPr>
            <p:ph idx="1" type="body"/>
          </p:nvPr>
        </p:nvSpPr>
        <p:spPr>
          <a:xfrm>
            <a:off x="5436780" y="2230664"/>
            <a:ext cx="5736045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62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062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5440937" y="1977849"/>
            <a:ext cx="5731888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5437188" y="3032125"/>
            <a:ext cx="5735637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174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01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54" name="Google Shape;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1090" y="365096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ek_Algemeen">
  <p:cSld name="Grafiek_Algemee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860569" y="1929189"/>
            <a:ext cx="6194709" cy="4043360"/>
          </a:xfrm>
          <a:prstGeom prst="roundRect">
            <a:avLst>
              <a:gd fmla="val 9060" name="adj"/>
            </a:avLst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30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30"/>
          <p:cNvSpPr txBox="1"/>
          <p:nvPr>
            <p:ph idx="1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0"/>
          <p:cNvSpPr txBox="1"/>
          <p:nvPr>
            <p:ph idx="2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" name="Google Shape;60;p30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30"/>
          <p:cNvSpPr txBox="1"/>
          <p:nvPr>
            <p:ph idx="3" type="body"/>
          </p:nvPr>
        </p:nvSpPr>
        <p:spPr>
          <a:xfrm>
            <a:off x="876429" y="2192598"/>
            <a:ext cx="41022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0"/>
          <p:cNvSpPr txBox="1"/>
          <p:nvPr>
            <p:ph idx="4" type="body"/>
          </p:nvPr>
        </p:nvSpPr>
        <p:spPr>
          <a:xfrm>
            <a:off x="771697" y="2563489"/>
            <a:ext cx="4206949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63" name="Google Shape;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5230" y="479717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fiek_Individueel">
  <p:cSld name="1_Grafiek_Individueel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/>
          <p:nvPr/>
        </p:nvSpPr>
        <p:spPr>
          <a:xfrm>
            <a:off x="-860569" y="1929189"/>
            <a:ext cx="6194709" cy="4043360"/>
          </a:xfrm>
          <a:prstGeom prst="roundRect">
            <a:avLst>
              <a:gd fmla="val 9060" name="adj"/>
            </a:avLst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1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1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E062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62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062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1"/>
          <p:cNvSpPr txBox="1"/>
          <p:nvPr>
            <p:ph idx="2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1"/>
          <p:cNvSpPr txBox="1"/>
          <p:nvPr>
            <p:ph idx="3" type="body"/>
          </p:nvPr>
        </p:nvSpPr>
        <p:spPr>
          <a:xfrm>
            <a:off x="876429" y="2192598"/>
            <a:ext cx="41022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4" type="body"/>
          </p:nvPr>
        </p:nvSpPr>
        <p:spPr>
          <a:xfrm>
            <a:off x="771697" y="2563489"/>
            <a:ext cx="4206949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72" name="Google Shape;7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4084" y="505595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_Algemeen">
  <p:cSld name="Tabel_Algemee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32"/>
          <p:cNvCxnSpPr/>
          <p:nvPr/>
        </p:nvCxnSpPr>
        <p:spPr>
          <a:xfrm rot="10800000">
            <a:off x="-814388" y="6500813"/>
            <a:ext cx="11987213" cy="0"/>
          </a:xfrm>
          <a:prstGeom prst="straightConnector1">
            <a:avLst/>
          </a:prstGeom>
          <a:noFill/>
          <a:ln cap="flat" cmpd="sng" w="127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" name="Google Shape;75;p32"/>
          <p:cNvCxnSpPr/>
          <p:nvPr/>
        </p:nvCxnSpPr>
        <p:spPr>
          <a:xfrm>
            <a:off x="776206" y="1334395"/>
            <a:ext cx="242877" cy="0"/>
          </a:xfrm>
          <a:prstGeom prst="straightConnector1">
            <a:avLst/>
          </a:prstGeom>
          <a:noFill/>
          <a:ln cap="rnd" cmpd="sng" w="25400">
            <a:solidFill>
              <a:srgbClr val="2017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32"/>
          <p:cNvSpPr/>
          <p:nvPr/>
        </p:nvSpPr>
        <p:spPr>
          <a:xfrm>
            <a:off x="-2078272" y="1929189"/>
            <a:ext cx="6194709" cy="4043360"/>
          </a:xfrm>
          <a:prstGeom prst="roundRect">
            <a:avLst>
              <a:gd fmla="val 9060" name="adj"/>
            </a:avLst>
          </a:prstGeom>
          <a:solidFill>
            <a:srgbClr val="201747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C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>
            <a:off x="876430" y="2192598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2"/>
          <p:cNvSpPr txBox="1"/>
          <p:nvPr>
            <p:ph idx="2" type="body"/>
          </p:nvPr>
        </p:nvSpPr>
        <p:spPr>
          <a:xfrm>
            <a:off x="771697" y="2563489"/>
            <a:ext cx="2923481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2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idx="4" type="body"/>
          </p:nvPr>
        </p:nvSpPr>
        <p:spPr>
          <a:xfrm>
            <a:off x="788379" y="614184"/>
            <a:ext cx="4190266" cy="196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:\SecretariaatLeHt\DATA secretaria\Lay-out en folders\Logo\Logo CGG 2021\Logo_Passant_PRINT_KLEUR 2021.jpg" id="81" name="Google Shape;8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4700" y="535915"/>
            <a:ext cx="2829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11538151" y="6337299"/>
            <a:ext cx="294419" cy="294419"/>
          </a:xfrm>
          <a:prstGeom prst="ellipse">
            <a:avLst/>
          </a:prstGeom>
          <a:solidFill>
            <a:srgbClr val="201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3"/>
          <p:cNvSpPr txBox="1"/>
          <p:nvPr/>
        </p:nvSpPr>
        <p:spPr>
          <a:xfrm>
            <a:off x="11457342" y="6312923"/>
            <a:ext cx="525844" cy="2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nl-B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1" i="0" lang="nl-BE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ahasverus.be/" TargetMode="External"/><Relationship Id="rId4" Type="http://schemas.openxmlformats.org/officeDocument/2006/relationships/hyperlink" Target="http://www.passant.b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iter-hulp.be/" TargetMode="External"/><Relationship Id="rId4" Type="http://schemas.openxmlformats.org/officeDocument/2006/relationships/hyperlink" Target="http://www.stopitnow.be/" TargetMode="External"/><Relationship Id="rId5" Type="http://schemas.openxmlformats.org/officeDocument/2006/relationships/hyperlink" Target="http://www.familievan.be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ahasverus.be/" TargetMode="External"/><Relationship Id="rId4" Type="http://schemas.openxmlformats.org/officeDocument/2006/relationships/hyperlink" Target="http://www.passant.be/" TargetMode="External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1813.b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>
            <p:ph idx="2" type="pic"/>
          </p:nvPr>
        </p:nvSpPr>
        <p:spPr>
          <a:xfrm>
            <a:off x="-2392240" y="-491400"/>
            <a:ext cx="7844400" cy="784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1"/>
          <p:cNvSpPr txBox="1"/>
          <p:nvPr>
            <p:ph idx="1" type="body"/>
          </p:nvPr>
        </p:nvSpPr>
        <p:spPr>
          <a:xfrm>
            <a:off x="6898352" y="3958424"/>
            <a:ext cx="2524730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nl-BE"/>
              <a:t>Netwerkbeurs 2024</a:t>
            </a:r>
            <a:endParaRPr/>
          </a:p>
        </p:txBody>
      </p:sp>
      <p:sp>
        <p:nvSpPr>
          <p:cNvPr id="136" name="Google Shape;136;p1"/>
          <p:cNvSpPr txBox="1"/>
          <p:nvPr>
            <p:ph idx="3" type="body"/>
          </p:nvPr>
        </p:nvSpPr>
        <p:spPr>
          <a:xfrm>
            <a:off x="6898352" y="3325589"/>
            <a:ext cx="51358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nl-BE"/>
              <a:t>CGG Ahasverus en CGG PassAnt</a:t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-277586" y="5519057"/>
            <a:ext cx="12997543" cy="14695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168" y="5750242"/>
            <a:ext cx="3401392" cy="93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230" y="5753460"/>
            <a:ext cx="3389657" cy="929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grpSp>
        <p:nvGrpSpPr>
          <p:cNvPr id="205" name="Google Shape;205;p10"/>
          <p:cNvGrpSpPr/>
          <p:nvPr/>
        </p:nvGrpSpPr>
        <p:grpSpPr>
          <a:xfrm>
            <a:off x="813778" y="2584708"/>
            <a:ext cx="10078980" cy="3015000"/>
            <a:chOff x="42082" y="556161"/>
            <a:chExt cx="10078980" cy="3015000"/>
          </a:xfrm>
        </p:grpSpPr>
        <p:sp>
          <p:nvSpPr>
            <p:cNvPr id="206" name="Google Shape;206;p10"/>
            <p:cNvSpPr/>
            <p:nvPr/>
          </p:nvSpPr>
          <p:spPr>
            <a:xfrm>
              <a:off x="835822" y="556161"/>
              <a:ext cx="1749937" cy="1749937"/>
            </a:xfrm>
            <a:prstGeom prst="ellipse">
              <a:avLst/>
            </a:prstGeom>
            <a:solidFill>
              <a:srgbClr val="C82D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208760" y="929099"/>
              <a:ext cx="1004062" cy="10040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VROEGINTERVENTIE</a:t>
              </a: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b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Individueel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4440937" y="556161"/>
              <a:ext cx="1749937" cy="1749937"/>
            </a:xfrm>
            <a:prstGeom prst="ellipse">
              <a:avLst/>
            </a:prstGeom>
            <a:solidFill>
              <a:srgbClr val="4DA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4813875" y="929099"/>
              <a:ext cx="1004062" cy="1004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REGULIER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7811718" y="556161"/>
              <a:ext cx="1749937" cy="1749937"/>
            </a:xfrm>
            <a:prstGeom prst="ellipse">
              <a:avLst/>
            </a:prstGeom>
            <a:solidFill>
              <a:srgbClr val="447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8184656" y="929099"/>
              <a:ext cx="1004062" cy="1004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FORENSISCH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YUNECO CONNECT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14 – 23 jaar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Gewone aanmeldingsprocedure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Voor jonge mensen met verhoogd risico op ontwikkelen van psychiatrische problematiek en hiervoor nog geen eerdere hulp gehad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 txBox="1"/>
          <p:nvPr>
            <p:ph idx="2" type="body"/>
          </p:nvPr>
        </p:nvSpPr>
        <p:spPr>
          <a:xfrm>
            <a:off x="771697" y="2079681"/>
            <a:ext cx="4812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Vroeginterventie – individueel aanbod</a:t>
            </a:r>
            <a:endParaRPr/>
          </a:p>
        </p:txBody>
      </p:sp>
      <p:sp>
        <p:nvSpPr>
          <p:cNvPr id="225" name="Google Shape;225;p11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26" name="Google Shape;226;p11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VROEGINTERVENTIE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grpSp>
        <p:nvGrpSpPr>
          <p:cNvPr id="233" name="Google Shape;233;p12"/>
          <p:cNvGrpSpPr/>
          <p:nvPr/>
        </p:nvGrpSpPr>
        <p:grpSpPr>
          <a:xfrm>
            <a:off x="813778" y="2584708"/>
            <a:ext cx="10078980" cy="3015000"/>
            <a:chOff x="42082" y="556161"/>
            <a:chExt cx="10078980" cy="3015000"/>
          </a:xfrm>
        </p:grpSpPr>
        <p:sp>
          <p:nvSpPr>
            <p:cNvPr id="234" name="Google Shape;234;p12"/>
            <p:cNvSpPr/>
            <p:nvPr/>
          </p:nvSpPr>
          <p:spPr>
            <a:xfrm>
              <a:off x="835822" y="556161"/>
              <a:ext cx="1749937" cy="1749937"/>
            </a:xfrm>
            <a:prstGeom prst="ellipse">
              <a:avLst/>
            </a:prstGeom>
            <a:solidFill>
              <a:srgbClr val="C82D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1208760" y="929099"/>
              <a:ext cx="1004062" cy="10040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VROEGINTERVENTIE </a:t>
              </a:r>
              <a:b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Individueel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4440937" y="556161"/>
              <a:ext cx="1749937" cy="1749937"/>
            </a:xfrm>
            <a:prstGeom prst="ellipse">
              <a:avLst/>
            </a:prstGeom>
            <a:solidFill>
              <a:srgbClr val="4DA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4813875" y="929099"/>
              <a:ext cx="1004062" cy="1004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REGULIER AANBOD</a:t>
              </a:r>
              <a:endParaRPr b="1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7811718" y="556161"/>
              <a:ext cx="1749937" cy="1749937"/>
            </a:xfrm>
            <a:prstGeom prst="ellipse">
              <a:avLst/>
            </a:prstGeom>
            <a:solidFill>
              <a:srgbClr val="447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8184656" y="929099"/>
              <a:ext cx="1004062" cy="1004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 txBox="1"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FORENSISCH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12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nl-BE" u="sng"/>
              <a:t>CGG Ahasverus</a:t>
            </a:r>
            <a:r>
              <a:rPr lang="nl-BE"/>
              <a:t>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Kinder- en jongerenteam 		&lt; 18 jaar of nog in secundair onderwijs</a:t>
            </a:r>
            <a:br>
              <a:rPr lang="nl-BE"/>
            </a:br>
            <a:r>
              <a:rPr lang="nl-BE"/>
              <a:t>(</a:t>
            </a:r>
            <a:r>
              <a:rPr i="1" lang="nl-BE"/>
              <a:t>niet in vestiging Grimbergen</a:t>
            </a:r>
            <a:r>
              <a:rPr lang="nl-BE"/>
              <a:t>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Volwassen- &amp; ouderenteam 		18 +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b="1" lang="nl-BE" u="sng"/>
            </a:br>
            <a:r>
              <a:rPr b="1" lang="nl-BE" u="sng"/>
              <a:t>CGG PassAnt: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Kinder- en jongerenteam 		schoolgaand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Volwassenteam 			werkend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Ouderenteam 			&gt; 60 jaar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2" name="Google Shape;252;p13"/>
          <p:cNvSpPr txBox="1"/>
          <p:nvPr>
            <p:ph idx="2" type="body"/>
          </p:nvPr>
        </p:nvSpPr>
        <p:spPr>
          <a:xfrm>
            <a:off x="771697" y="2079681"/>
            <a:ext cx="4812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– teams per leeftijd</a:t>
            </a:r>
            <a:endParaRPr/>
          </a:p>
        </p:txBody>
      </p:sp>
      <p:sp>
        <p:nvSpPr>
          <p:cNvPr id="253" name="Google Shape;253;p13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54" name="Google Shape;254;p13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Ambulant – op afspraak (geen crisisdienst)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Tweedelijnsvoorziening (getrapte zorg)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Voornamelijk via verwijzing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Multidisciplinaire aanpak (team)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Moeilijkheden op meerdere domeinen (complex)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Multi-methodisch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Samenwerking - netwerken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 txBox="1"/>
          <p:nvPr>
            <p:ph idx="2" type="body"/>
          </p:nvPr>
        </p:nvSpPr>
        <p:spPr>
          <a:xfrm>
            <a:off x="771697" y="2079681"/>
            <a:ext cx="4812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– werkwijze</a:t>
            </a:r>
            <a:endParaRPr/>
          </a:p>
        </p:txBody>
      </p:sp>
      <p:sp>
        <p:nvSpPr>
          <p:cNvPr id="262" name="Google Shape;262;p14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63" name="Google Shape;263;p14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nl-BE"/>
              <a:t>Personen met ernstige psychische problemen of psychiatrische stoornissen of met een risico tot het ontwikkelen van deze stoornissen: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Ontwikkelingsstoornissen, stemmingsstoornissen, angstproblemen, trauma, </a:t>
            </a:r>
            <a:br>
              <a:rPr lang="nl-BE"/>
            </a:br>
            <a:r>
              <a:rPr lang="nl-BE"/>
              <a:t>relationele- /gezinsproblematieken, persoonlijkheidsstoornissen, gedragsproblemen, hechtingsproblemen, verwaarlozing, mishandeling en seksueel misbruik, middelenmisbruik, (pre)psychotische stoornissen, fobische klachten, identiteitsproblemen, eetproblemen, dubbeldiagnose verstandelijke handicap/psychische problemen,… 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70" name="Google Shape;270;p15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71" name="Google Shape;271;p15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Onthaalfase – </a:t>
            </a:r>
            <a:r>
              <a:rPr i="1" lang="nl-BE"/>
              <a:t>screening</a:t>
            </a:r>
            <a:r>
              <a:rPr lang="nl-BE"/>
              <a:t> 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Telefonisch contact met cliënt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(Telefonisch contact met belangrijke anderen)</a:t>
            </a:r>
            <a:endParaRPr/>
          </a:p>
          <a:p>
            <a:pPr indent="0" lvl="1" marL="6762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🡪 doorverwijzing / intake / afsluiting</a:t>
            </a:r>
            <a:br>
              <a:rPr lang="nl-BE"/>
            </a:b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Fase van uitklaring – </a:t>
            </a:r>
            <a:r>
              <a:rPr i="1" lang="nl-BE"/>
              <a:t>intake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Individueel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Al dan niet samen met belangrijke andere(n)</a:t>
            </a:r>
            <a:endParaRPr/>
          </a:p>
        </p:txBody>
      </p:sp>
      <p:sp>
        <p:nvSpPr>
          <p:cNvPr id="278" name="Google Shape;278;p16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79" name="Google Shape;279;p16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80" name="Google Shape;280;p16"/>
          <p:cNvSpPr txBox="1"/>
          <p:nvPr>
            <p:ph idx="2" type="body"/>
          </p:nvPr>
        </p:nvSpPr>
        <p:spPr>
          <a:xfrm>
            <a:off x="771696" y="1941181"/>
            <a:ext cx="3457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– werkwijze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Intake team – </a:t>
            </a:r>
            <a:r>
              <a:rPr i="1" lang="nl-BE"/>
              <a:t>beslissing</a:t>
            </a:r>
            <a:r>
              <a:rPr lang="nl-BE"/>
              <a:t> 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Wachtlijst (geen uitspraak over tijd)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Doorverwijzing</a:t>
            </a:r>
            <a:endParaRPr/>
          </a:p>
          <a:p>
            <a:pPr indent="-342900" lvl="2" marL="14763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>
                <a:latin typeface="Arial"/>
                <a:ea typeface="Arial"/>
                <a:cs typeface="Arial"/>
                <a:sym typeface="Arial"/>
              </a:rPr>
              <a:t>Privé</a:t>
            </a:r>
            <a:endParaRPr/>
          </a:p>
          <a:p>
            <a:pPr indent="-342900" lvl="2" marL="14763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/>
              <a:t>P</a:t>
            </a:r>
            <a:r>
              <a:rPr lang="nl-BE">
                <a:latin typeface="Arial"/>
                <a:ea typeface="Arial"/>
                <a:cs typeface="Arial"/>
                <a:sym typeface="Arial"/>
              </a:rPr>
              <a:t>sychiater</a:t>
            </a:r>
            <a:br>
              <a:rPr lang="nl-BE"/>
            </a:br>
            <a:r>
              <a:rPr lang="nl-BE"/>
              <a:t>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Behandelfase – </a:t>
            </a:r>
            <a:r>
              <a:rPr i="1" lang="nl-BE"/>
              <a:t>therapeutisch traject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Individueel / zorgfiguren / gezin / koppel 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Groep</a:t>
            </a:r>
            <a:endParaRPr/>
          </a:p>
          <a:p>
            <a:pPr indent="-342900" lvl="1" marL="101917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VOP- traject (verbindings- en ondersteuningspersoon): kortdurende begeleiding individueel/groepsaanbod   </a:t>
            </a:r>
            <a:endParaRPr/>
          </a:p>
        </p:txBody>
      </p:sp>
      <p:sp>
        <p:nvSpPr>
          <p:cNvPr id="287" name="Google Shape;287;p17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88" name="Google Shape;288;p17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89" name="Google Shape;289;p17"/>
          <p:cNvSpPr txBox="1"/>
          <p:nvPr>
            <p:ph idx="2" type="body"/>
          </p:nvPr>
        </p:nvSpPr>
        <p:spPr>
          <a:xfrm>
            <a:off x="771697" y="1941181"/>
            <a:ext cx="4206948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– werkwijze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Gereglementeerde categorieën uniform voor alle CGG in Vlaanderen (decreet)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De bijdrage mag geen hinderpaal vormen om recht te hebben op hulpverlening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Bespreekbaar – tijdelijk </a:t>
            </a:r>
            <a:endParaRPr/>
          </a:p>
        </p:txBody>
      </p:sp>
      <p:sp>
        <p:nvSpPr>
          <p:cNvPr id="296" name="Google Shape;296;p18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297" name="Google Shape;297;p18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298" name="Google Shape;298;p18"/>
          <p:cNvSpPr txBox="1"/>
          <p:nvPr>
            <p:ph idx="2" type="body"/>
          </p:nvPr>
        </p:nvSpPr>
        <p:spPr>
          <a:xfrm>
            <a:off x="771697" y="2079681"/>
            <a:ext cx="53841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– kostprijs 11€ - 4€ - 0€</a:t>
            </a:r>
            <a:endParaRPr/>
          </a:p>
        </p:txBody>
      </p:sp>
      <p:sp>
        <p:nvSpPr>
          <p:cNvPr id="299" name="Google Shape;299;p18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Voor een actueel overzicht van ons groepsaanbod, raadpleeg onze website: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www.ahasverus.be</a:t>
            </a:r>
            <a:r>
              <a:rPr lang="nl-BE"/>
              <a:t> en </a:t>
            </a:r>
            <a:r>
              <a:rPr lang="nl-BE" u="sng">
                <a:solidFill>
                  <a:schemeClr val="hlink"/>
                </a:solidFill>
                <a:hlinkClick r:id="rId4"/>
              </a:rPr>
              <a:t>www.passant.be</a:t>
            </a:r>
            <a:r>
              <a:rPr lang="nl-BE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306" name="Google Shape;306;p19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REGULIER AANBOD</a:t>
            </a:r>
            <a:endParaRPr/>
          </a:p>
        </p:txBody>
      </p:sp>
      <p:sp>
        <p:nvSpPr>
          <p:cNvPr id="307" name="Google Shape;307;p19"/>
          <p:cNvSpPr txBox="1"/>
          <p:nvPr>
            <p:ph idx="2" type="body"/>
          </p:nvPr>
        </p:nvSpPr>
        <p:spPr>
          <a:xfrm>
            <a:off x="771697" y="2079681"/>
            <a:ext cx="53841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Regulier aanbod - Groepsaanbod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2400300" y="3891183"/>
            <a:ext cx="1314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DF80E1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9066873" y="5239625"/>
            <a:ext cx="2534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DF80E1"/>
                </a:solidFill>
                <a:latin typeface="Calibri"/>
                <a:ea typeface="Calibri"/>
                <a:cs typeface="Calibri"/>
                <a:sym typeface="Calibri"/>
              </a:rPr>
              <a:t>Assertiviteit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5792018" y="5060084"/>
            <a:ext cx="30921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2481BA"/>
                </a:solidFill>
                <a:latin typeface="Calibri"/>
                <a:ea typeface="Calibri"/>
                <a:cs typeface="Calibri"/>
                <a:sym typeface="Calibri"/>
              </a:rPr>
              <a:t>Zelfbeeldtraining 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7398565" y="4138809"/>
            <a:ext cx="40238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2481BA"/>
                </a:solidFill>
                <a:latin typeface="Calibri"/>
                <a:ea typeface="Calibri"/>
                <a:cs typeface="Calibri"/>
                <a:sym typeface="Calibri"/>
              </a:rPr>
              <a:t>Weerbaarheidstraining </a:t>
            </a:r>
            <a:endParaRPr/>
          </a:p>
        </p:txBody>
      </p:sp>
      <p:sp>
        <p:nvSpPr>
          <p:cNvPr id="312" name="Google Shape;312;p19"/>
          <p:cNvSpPr txBox="1"/>
          <p:nvPr/>
        </p:nvSpPr>
        <p:spPr>
          <a:xfrm>
            <a:off x="3297525" y="3677144"/>
            <a:ext cx="46252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EAAAEB"/>
                </a:solidFill>
                <a:latin typeface="Calibri"/>
                <a:ea typeface="Calibri"/>
                <a:cs typeface="Calibri"/>
                <a:sym typeface="Calibri"/>
              </a:rPr>
              <a:t>Toekomstgerichte Training </a:t>
            </a:r>
            <a:endParaRPr/>
          </a:p>
        </p:txBody>
      </p:sp>
      <p:sp>
        <p:nvSpPr>
          <p:cNvPr id="313" name="Google Shape;313;p19"/>
          <p:cNvSpPr txBox="1"/>
          <p:nvPr/>
        </p:nvSpPr>
        <p:spPr>
          <a:xfrm>
            <a:off x="2070255" y="5395308"/>
            <a:ext cx="3630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EAAAEB"/>
                </a:solidFill>
                <a:latin typeface="Calibri"/>
                <a:ea typeface="Calibri"/>
                <a:cs typeface="Calibri"/>
                <a:sym typeface="Calibri"/>
              </a:rPr>
              <a:t>Sociale vaardigheden</a:t>
            </a:r>
            <a:endParaRPr/>
          </a:p>
        </p:txBody>
      </p:sp>
      <p:sp>
        <p:nvSpPr>
          <p:cNvPr id="314" name="Google Shape;314;p19"/>
          <p:cNvSpPr txBox="1"/>
          <p:nvPr/>
        </p:nvSpPr>
        <p:spPr>
          <a:xfrm>
            <a:off x="1768052" y="4724779"/>
            <a:ext cx="36305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9EA1A8"/>
                </a:solidFill>
                <a:latin typeface="Calibri"/>
                <a:ea typeface="Calibri"/>
                <a:cs typeface="Calibri"/>
                <a:sym typeface="Calibri"/>
              </a:rPr>
              <a:t>Mindfulness</a:t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idx="2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348" y="1144988"/>
            <a:ext cx="10145864" cy="527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grpSp>
        <p:nvGrpSpPr>
          <p:cNvPr id="321" name="Google Shape;321;p20"/>
          <p:cNvGrpSpPr/>
          <p:nvPr/>
        </p:nvGrpSpPr>
        <p:grpSpPr>
          <a:xfrm>
            <a:off x="813778" y="2584708"/>
            <a:ext cx="10078980" cy="3015000"/>
            <a:chOff x="42082" y="556161"/>
            <a:chExt cx="10078980" cy="3015000"/>
          </a:xfrm>
        </p:grpSpPr>
        <p:sp>
          <p:nvSpPr>
            <p:cNvPr id="322" name="Google Shape;322;p20"/>
            <p:cNvSpPr/>
            <p:nvPr/>
          </p:nvSpPr>
          <p:spPr>
            <a:xfrm>
              <a:off x="835822" y="556161"/>
              <a:ext cx="1749937" cy="1749937"/>
            </a:xfrm>
            <a:prstGeom prst="ellipse">
              <a:avLst/>
            </a:prstGeom>
            <a:solidFill>
              <a:srgbClr val="C82D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208760" y="929099"/>
              <a:ext cx="1004062" cy="10040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 txBox="1"/>
            <p:nvPr/>
          </p:nvSpPr>
          <p:spPr>
            <a:xfrm>
              <a:off x="42082" y="2851161"/>
              <a:ext cx="3337417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VROEGINTERVENTIE  </a:t>
              </a:r>
              <a:b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Individueel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440937" y="556161"/>
              <a:ext cx="1749937" cy="1749937"/>
            </a:xfrm>
            <a:prstGeom prst="ellipse">
              <a:avLst/>
            </a:prstGeom>
            <a:solidFill>
              <a:srgbClr val="4DA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813875" y="929099"/>
              <a:ext cx="1004062" cy="1004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 txBox="1"/>
            <p:nvPr/>
          </p:nvSpPr>
          <p:spPr>
            <a:xfrm>
              <a:off x="3881531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REGULIER AANBOD</a:t>
              </a:r>
              <a:endParaRPr b="0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7811718" y="556161"/>
              <a:ext cx="1749937" cy="1749937"/>
            </a:xfrm>
            <a:prstGeom prst="ellipse">
              <a:avLst/>
            </a:prstGeom>
            <a:solidFill>
              <a:srgbClr val="447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8184656" y="929099"/>
              <a:ext cx="1004062" cy="1004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 txBox="1"/>
            <p:nvPr/>
          </p:nvSpPr>
          <p:spPr>
            <a:xfrm>
              <a:off x="7252312" y="2851161"/>
              <a:ext cx="2868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nl-BE" sz="20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FORENSISCH AANBOD</a:t>
              </a:r>
              <a:endParaRPr b="1" i="0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nl-BE"/>
              <a:t>I.T.E.R.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 🡪 Gespecialiseerde hulp voor (potentiële) daders van strafbare zedenfeiten</a:t>
            </a:r>
            <a:br>
              <a:rPr lang="nl-BE"/>
            </a:b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u="sng">
                <a:solidFill>
                  <a:schemeClr val="hlink"/>
                </a:solidFill>
                <a:hlinkClick r:id="rId3"/>
              </a:rPr>
              <a:t>www.iter-hulp.be</a:t>
            </a:r>
            <a:r>
              <a:rPr lang="nl-BE" sz="2000"/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u="sng">
                <a:solidFill>
                  <a:schemeClr val="hlink"/>
                </a:solidFill>
                <a:hlinkClick r:id="rId4"/>
              </a:rPr>
              <a:t>www.stopitnow.be</a:t>
            </a:r>
            <a:r>
              <a:rPr lang="nl-BE" sz="2000"/>
              <a:t> (0800/200.50)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u="sng">
                <a:solidFill>
                  <a:schemeClr val="hlink"/>
                </a:solidFill>
                <a:hlinkClick r:id="rId5"/>
              </a:rPr>
              <a:t>www.familievan.be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nl-BE"/>
              <a:t>Psychotherapie-Brug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🡪 psychotherapie in de gevangenis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341" name="Google Shape;341;p21"/>
          <p:cNvSpPr txBox="1"/>
          <p:nvPr>
            <p:ph idx="4" type="body"/>
          </p:nvPr>
        </p:nvSpPr>
        <p:spPr>
          <a:xfrm>
            <a:off x="788379" y="615712"/>
            <a:ext cx="4190266" cy="1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/>
              <a:t>FORENSISCH AANBOD</a:t>
            </a:r>
            <a:endParaRPr/>
          </a:p>
        </p:txBody>
      </p:sp>
      <p:sp>
        <p:nvSpPr>
          <p:cNvPr id="342" name="Google Shape;342;p21"/>
          <p:cNvSpPr txBox="1"/>
          <p:nvPr>
            <p:ph idx="2" type="body"/>
          </p:nvPr>
        </p:nvSpPr>
        <p:spPr>
          <a:xfrm>
            <a:off x="771697" y="2079681"/>
            <a:ext cx="53841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Forensisch aanbod in Brussel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/>
          <p:nvPr>
            <p:ph idx="1" type="body"/>
          </p:nvPr>
        </p:nvSpPr>
        <p:spPr>
          <a:xfrm>
            <a:off x="3816350" y="1574985"/>
            <a:ext cx="4559300" cy="597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95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nl-BE"/>
              <a:t>VRAGEN?</a:t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3723546" y="4365871"/>
            <a:ext cx="49952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Spreek ons ook gerust aan tijdens de pauzes!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-277586" y="5018674"/>
            <a:ext cx="12997543" cy="13331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168" y="5249859"/>
            <a:ext cx="3401392" cy="93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230" y="5253077"/>
            <a:ext cx="3389657" cy="92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1739" y="2360340"/>
            <a:ext cx="3278892" cy="182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Regio Halle-Vilvoorde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5 vestigingen Ahasverus -  4 vestigingen Passant: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Asse 						</a:t>
            </a:r>
            <a:r>
              <a:rPr b="1" lang="nl-BE" sz="2000">
                <a:latin typeface="Arial"/>
                <a:ea typeface="Arial"/>
                <a:cs typeface="Arial"/>
                <a:sym typeface="Arial"/>
              </a:rPr>
              <a:t>Dilbeek	</a:t>
            </a:r>
            <a:endParaRPr b="1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Grimbergen 				</a:t>
            </a:r>
            <a:r>
              <a:rPr b="1" lang="nl-BE" sz="2000">
                <a:latin typeface="Arial"/>
                <a:ea typeface="Arial"/>
                <a:cs typeface="Arial"/>
                <a:sym typeface="Arial"/>
              </a:rPr>
              <a:t>Halle</a:t>
            </a:r>
            <a:endParaRPr b="1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Vilvoorde 	       			Haacht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Halle                        		Leuven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BE" sz="2000">
                <a:latin typeface="Arial"/>
                <a:ea typeface="Arial"/>
                <a:cs typeface="Arial"/>
                <a:sym typeface="Arial"/>
              </a:rPr>
              <a:t>Brussel (I.T.E.R)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>
                <a:solidFill>
                  <a:schemeClr val="hlink"/>
                </a:solidFill>
                <a:hlinkClick r:id="rId3"/>
              </a:rPr>
              <a:t>www.ahasverus.be</a:t>
            </a:r>
            <a:r>
              <a:rPr lang="nl-BE"/>
              <a:t>       	</a:t>
            </a:r>
            <a:r>
              <a:rPr lang="nl-BE" u="sng">
                <a:solidFill>
                  <a:schemeClr val="hlink"/>
                </a:solidFill>
                <a:hlinkClick r:id="rId4"/>
              </a:rPr>
              <a:t>www.passant.be</a:t>
            </a:r>
            <a:r>
              <a:rPr lang="nl-BE"/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02 80 101 80                	02 361 21 28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Waar? </a:t>
            </a:r>
            <a:endParaRPr/>
          </a:p>
        </p:txBody>
      </p:sp>
      <p:pic>
        <p:nvPicPr>
          <p:cNvPr descr="Gemeenten uit Halle-Vilvoorde gaan komende 16 jaar verder met Haviland |  Asse | In de buurt | HLN"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112" y="1165982"/>
            <a:ext cx="6363083" cy="498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>
            <p:ph idx="2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Opdracht CGG</a:t>
            </a:r>
            <a:endParaRPr/>
          </a:p>
        </p:txBody>
      </p:sp>
      <p:graphicFrame>
        <p:nvGraphicFramePr>
          <p:cNvPr id="161" name="Google Shape;161;p4"/>
          <p:cNvGraphicFramePr/>
          <p:nvPr/>
        </p:nvGraphicFramePr>
        <p:xfrm>
          <a:off x="771696" y="2079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{8504C7E4-2F41-40D9-94BD-9AB312FBA55B}</a:tableStyleId>
              </a:tblPr>
              <a:tblGrid>
                <a:gridCol w="3490450"/>
                <a:gridCol w="3490450"/>
                <a:gridCol w="3490450"/>
              </a:tblGrid>
              <a:tr h="9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rgbClr val="E5E5E5"/>
                          </a:solidFill>
                        </a:rPr>
                        <a:t>Preventie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062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rgbClr val="E5E5E5"/>
                          </a:solidFill>
                        </a:rPr>
                        <a:t>Hulpverlening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062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rgbClr val="E5E5E5"/>
                          </a:solidFill>
                        </a:rPr>
                        <a:t>Herstel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06287"/>
                    </a:solidFill>
                  </a:tcPr>
                </a:tc>
              </a:tr>
              <a:tr h="2423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Tabak, alcohol en andere drugs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Suïcide (🡪 eigen infosessie)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Behandeling van ernstige psychische problemen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 / Gezin / Relationeel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T’Atelier, Buddywerking en de Herstelacademie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nl-B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(🡪 eigen infosessie)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2" name="Google Shape;162;p4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TAD: Tabak, alcohol en andere drugs (maar ook gokken, medicatie, gamen,…)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	🡪 CGG Ahasverus (doelgroep intermediairs)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Seksueel grensoverschrijdend gedrag</a:t>
            </a:r>
            <a:br>
              <a:rPr lang="nl-BE"/>
            </a:br>
            <a:r>
              <a:rPr lang="nl-BE"/>
              <a:t>	🡪 I.T.E.R.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/>
              <a:t>Suïcidepreventie </a:t>
            </a:r>
            <a:br>
              <a:rPr lang="nl-BE"/>
            </a:br>
            <a:r>
              <a:rPr lang="nl-BE"/>
              <a:t>	🡪 CGG PassAnt (doelgroep intermediairs)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8" name="Google Shape;168;p5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Preventie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/>
              <a:t>Aanbod</a:t>
            </a:r>
            <a:r>
              <a:rPr lang="nl-BE"/>
              <a:t>: </a:t>
            </a:r>
            <a:br>
              <a:rPr lang="nl-BE"/>
            </a:br>
            <a:r>
              <a:rPr lang="nl-BE"/>
              <a:t>Coaching, vorming, supervisie, informatie, advies en consult (en vroeginterventie)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/>
              <a:t>Doelgroep</a:t>
            </a:r>
            <a:r>
              <a:rPr lang="nl-BE"/>
              <a:t>: </a:t>
            </a:r>
            <a:br>
              <a:rPr lang="nl-BE"/>
            </a:br>
            <a:r>
              <a:rPr lang="nl-BE"/>
              <a:t>Intermediairs in alle sectoren (lokale besturen, onderwijs, gezondheid en welzijn, vrije tijd en cultuur, arbeid, politie en justitie,...) 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/>
              <a:t>Hoe? </a:t>
            </a:r>
            <a:br>
              <a:rPr lang="nl-BE"/>
            </a:br>
            <a:r>
              <a:rPr lang="nl-BE"/>
              <a:t>Op maat met nadruk op beleidsmatige aanpak en lange termijnvisie. 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Preventie TAD</a:t>
            </a:r>
            <a:endParaRPr/>
          </a:p>
        </p:txBody>
      </p:sp>
      <p:sp>
        <p:nvSpPr>
          <p:cNvPr id="176" name="Google Shape;176;p6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Preventie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/>
              <a:t>Aanbod</a:t>
            </a:r>
            <a:r>
              <a:rPr lang="nl-BE"/>
              <a:t>: </a:t>
            </a:r>
            <a:br>
              <a:rPr lang="nl-BE"/>
            </a:br>
            <a:r>
              <a:rPr lang="nl-BE"/>
              <a:t>Deskundigheidsbevordering (open aanbod of vormingen op maat), coaching suïcidepreventiebeleid, consult &amp; advies, intervisie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BE" u="sng"/>
              <a:t>Doelgroep</a:t>
            </a:r>
            <a:r>
              <a:rPr lang="nl-BE"/>
              <a:t>: </a:t>
            </a:r>
            <a:br>
              <a:rPr lang="nl-BE"/>
            </a:br>
            <a:r>
              <a:rPr lang="nl-BE"/>
              <a:t>Intermediairs in alle sectoren, (non-)profit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		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		🡪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www.1813.be</a:t>
            </a:r>
            <a:r>
              <a:rPr lang="nl-BE"/>
              <a:t> </a:t>
            </a:r>
            <a:endParaRPr/>
          </a:p>
          <a:p>
            <a:pPr indent="-9525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771697" y="2079681"/>
            <a:ext cx="2524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Suïcidepreventie</a:t>
            </a:r>
            <a:endParaRPr/>
          </a:p>
        </p:txBody>
      </p:sp>
      <p:sp>
        <p:nvSpPr>
          <p:cNvPr id="184" name="Google Shape;184;p7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Preventie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696541" y="2488333"/>
            <a:ext cx="10476284" cy="33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/>
              <a:t>Behandeling van ernstige psychische en/of psychiatrische problemen	</a:t>
            </a:r>
            <a:endParaRPr/>
          </a:p>
          <a:p>
            <a:pPr indent="-12700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🡪"/>
            </a:pPr>
            <a:r>
              <a:rPr lang="nl-BE"/>
              <a:t> Individu</a:t>
            </a:r>
            <a:endParaRPr/>
          </a:p>
          <a:p>
            <a:pPr indent="-12700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🡪"/>
            </a:pPr>
            <a:r>
              <a:rPr lang="nl-BE"/>
              <a:t> Gezin</a:t>
            </a:r>
            <a:endParaRPr/>
          </a:p>
          <a:p>
            <a:pPr indent="-12700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🡪"/>
            </a:pPr>
            <a:r>
              <a:rPr lang="nl-BE"/>
              <a:t> Relationeel</a:t>
            </a:r>
            <a:endParaRPr/>
          </a:p>
        </p:txBody>
      </p:sp>
      <p:sp>
        <p:nvSpPr>
          <p:cNvPr id="191" name="Google Shape;191;p8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idx="3" type="body"/>
          </p:nvPr>
        </p:nvSpPr>
        <p:spPr>
          <a:xfrm>
            <a:off x="771696" y="866717"/>
            <a:ext cx="4206949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9525" lvl="0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/>
              <a:t>Hulpverlening</a:t>
            </a:r>
            <a:endParaRPr/>
          </a:p>
        </p:txBody>
      </p:sp>
      <p:pic>
        <p:nvPicPr>
          <p:cNvPr id="198" name="Google Shape;19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826" l="0" r="0" t="7915"/>
          <a:stretch/>
        </p:blipFill>
        <p:spPr>
          <a:xfrm>
            <a:off x="1667400" y="1567541"/>
            <a:ext cx="8525488" cy="4588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9854214" y="1165982"/>
            <a:ext cx="94103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GG_Template">
  <a:themeElements>
    <a:clrScheme name="Aangepast 1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D5477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2023-09-27T10:08:01Z</dcterms:created>
  <dc:creator>Annelies Leys</dc:creator>
</cp:coreProperties>
</file>