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57" r:id="rId5"/>
    <p:sldId id="276" r:id="rId6"/>
    <p:sldId id="275" r:id="rId7"/>
    <p:sldId id="273" r:id="rId8"/>
    <p:sldId id="274" r:id="rId9"/>
    <p:sldId id="357" r:id="rId10"/>
    <p:sldId id="355" r:id="rId11"/>
    <p:sldId id="259" r:id="rId12"/>
    <p:sldId id="296" r:id="rId13"/>
    <p:sldId id="297" r:id="rId14"/>
    <p:sldId id="301" r:id="rId15"/>
    <p:sldId id="306" r:id="rId16"/>
    <p:sldId id="331" r:id="rId17"/>
    <p:sldId id="261" r:id="rId18"/>
    <p:sldId id="263" r:id="rId19"/>
    <p:sldId id="356" r:id="rId20"/>
    <p:sldId id="266" r:id="rId21"/>
    <p:sldId id="271" r:id="rId22"/>
    <p:sldId id="270" r:id="rId23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0071"/>
    <a:srgbClr val="EE7C19"/>
    <a:srgbClr val="1B5A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420C1E-FB55-4DC5-9C1A-9560AF40D50C}" v="1" dt="2024-09-23T11:12:55.8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58" y="-8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wein Denayer" userId="7ced67c9-40d5-4d29-98d3-84c5c2757c05" providerId="ADAL" clId="{F8420C1E-FB55-4DC5-9C1A-9560AF40D50C}"/>
    <pc:docChg chg="undo custSel modSld">
      <pc:chgData name="Iwein Denayer" userId="7ced67c9-40d5-4d29-98d3-84c5c2757c05" providerId="ADAL" clId="{F8420C1E-FB55-4DC5-9C1A-9560AF40D50C}" dt="2024-09-23T11:14:26.522" v="37" actId="1076"/>
      <pc:docMkLst>
        <pc:docMk/>
      </pc:docMkLst>
      <pc:sldChg chg="addSp modSp mod">
        <pc:chgData name="Iwein Denayer" userId="7ced67c9-40d5-4d29-98d3-84c5c2757c05" providerId="ADAL" clId="{F8420C1E-FB55-4DC5-9C1A-9560AF40D50C}" dt="2024-09-23T11:14:26.522" v="37" actId="1076"/>
        <pc:sldMkLst>
          <pc:docMk/>
          <pc:sldMk cId="2127278214" sldId="357"/>
        </pc:sldMkLst>
        <pc:spChg chg="add mod">
          <ac:chgData name="Iwein Denayer" userId="7ced67c9-40d5-4d29-98d3-84c5c2757c05" providerId="ADAL" clId="{F8420C1E-FB55-4DC5-9C1A-9560AF40D50C}" dt="2024-09-23T11:14:26.522" v="37" actId="1076"/>
          <ac:spMkLst>
            <pc:docMk/>
            <pc:sldMk cId="2127278214" sldId="357"/>
            <ac:spMk id="3" creationId="{79EA5C23-78AD-B54A-7DB4-6BF2E14DE778}"/>
          </ac:spMkLst>
        </pc:spChg>
        <pc:picChg chg="mod">
          <ac:chgData name="Iwein Denayer" userId="7ced67c9-40d5-4d29-98d3-84c5c2757c05" providerId="ADAL" clId="{F8420C1E-FB55-4DC5-9C1A-9560AF40D50C}" dt="2024-09-23T11:14:02.595" v="35" actId="1076"/>
          <ac:picMkLst>
            <pc:docMk/>
            <pc:sldMk cId="2127278214" sldId="357"/>
            <ac:picMk id="13" creationId="{241C94D4-DDFB-664E-F191-E68C413DB60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B5E63-745C-4998-81AA-230B5D1151F1}" type="datetimeFigureOut">
              <a:rPr lang="nl-BE" smtClean="0"/>
              <a:t>23/09/2024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7260E-DAA6-4EBF-B84C-94D95F43D4F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00130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w.be/hoe-wij-helpen/preventie/vormingen-2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caw.be/jac/hoe-wij-helpen/preventie/vormingen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w.be/hoe-wij-helpen/preventie/vormingen-2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caw.be/jac/hoe-wij-helpen/preventie/vormingen/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! Gratis </a:t>
            </a:r>
            <a:r>
              <a:rPr lang="en-US" err="1">
                <a:cs typeface="Calibri"/>
              </a:rPr>
              <a:t>hulpverlening</a:t>
            </a:r>
            <a:r>
              <a:rPr lang="en-US">
                <a:cs typeface="Calibri"/>
              </a:rPr>
              <a:t> – quid </a:t>
            </a:r>
            <a:r>
              <a:rPr lang="en-US" err="1">
                <a:cs typeface="Calibri"/>
              </a:rPr>
              <a:t>betalend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aanbod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preventie</a:t>
            </a:r>
            <a:r>
              <a:rPr lang="en-US">
                <a:cs typeface="Calibri"/>
              </a:rPr>
              <a:t> – </a:t>
            </a:r>
            <a:r>
              <a:rPr lang="en-US" err="1">
                <a:cs typeface="Calibri"/>
              </a:rPr>
              <a:t>groepsaanbod</a:t>
            </a:r>
            <a:r>
              <a:rPr lang="en-US">
                <a:cs typeface="Calibri"/>
              </a:rPr>
              <a:t> -  </a:t>
            </a:r>
            <a:r>
              <a:rPr lang="en-US" err="1">
                <a:cs typeface="Calibri"/>
              </a:rPr>
              <a:t>pscyho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educatie</a:t>
            </a:r>
          </a:p>
          <a:p>
            <a:r>
              <a:rPr lang="en-US">
                <a:cs typeface="Calibri"/>
              </a:rPr>
              <a:t>? </a:t>
            </a:r>
            <a:r>
              <a:rPr lang="en-US" err="1">
                <a:cs typeface="Calibri"/>
              </a:rPr>
              <a:t>Welzijn</a:t>
            </a:r>
            <a:r>
              <a:rPr lang="en-US">
                <a:cs typeface="Calibri"/>
              </a:rPr>
              <a:t> of </a:t>
            </a:r>
            <a:r>
              <a:rPr lang="en-US" err="1">
                <a:cs typeface="Calibri"/>
              </a:rPr>
              <a:t>Psychosociaal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welzijn</a:t>
            </a:r>
            <a:endParaRPr lang="en-US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3B797-79B2-484A-B7C5-EE5B5A504F84}" type="slidenum"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1335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 panose="020F0502020204030204"/>
              </a:rPr>
              <a:t>OVERKOP HALLE</a:t>
            </a:r>
          </a:p>
          <a:p>
            <a:pPr marL="171450" indent="-171450">
              <a:buFont typeface="Arial"/>
              <a:buChar char="•"/>
            </a:pPr>
            <a:r>
              <a:rPr lang="en-US"/>
              <a:t>Klein </a:t>
            </a:r>
            <a:r>
              <a:rPr lang="en-US" err="1"/>
              <a:t>bereik</a:t>
            </a:r>
            <a:r>
              <a:rPr lang="en-US"/>
              <a:t> maar </a:t>
            </a:r>
            <a:r>
              <a:rPr lang="en-US" err="1"/>
              <a:t>wel</a:t>
            </a:r>
            <a:r>
              <a:rPr lang="en-US"/>
              <a:t> </a:t>
            </a:r>
            <a:r>
              <a:rPr lang="en-US" err="1"/>
              <a:t>bereik</a:t>
            </a:r>
            <a:r>
              <a:rPr lang="en-US"/>
              <a:t> van </a:t>
            </a:r>
            <a:r>
              <a:rPr lang="en-US" err="1"/>
              <a:t>jongeren</a:t>
            </a:r>
            <a:r>
              <a:rPr lang="en-US"/>
              <a:t> in </a:t>
            </a:r>
            <a:r>
              <a:rPr lang="en-US" err="1"/>
              <a:t>kwetsbare</a:t>
            </a:r>
            <a:r>
              <a:rPr lang="en-US"/>
              <a:t> </a:t>
            </a:r>
            <a:r>
              <a:rPr lang="en-US" err="1"/>
              <a:t>situaties</a:t>
            </a:r>
            <a:r>
              <a:rPr lang="en-US"/>
              <a:t> die </a:t>
            </a:r>
            <a:r>
              <a:rPr lang="en-US" err="1"/>
              <a:t>geen</a:t>
            </a:r>
            <a:r>
              <a:rPr lang="en-US"/>
              <a:t> </a:t>
            </a:r>
            <a:r>
              <a:rPr lang="en-US" err="1"/>
              <a:t>plekje</a:t>
            </a:r>
            <a:r>
              <a:rPr lang="en-US"/>
              <a:t> </a:t>
            </a:r>
            <a:r>
              <a:rPr lang="en-US" err="1"/>
              <a:t>vinden</a:t>
            </a:r>
            <a:r>
              <a:rPr lang="en-US"/>
              <a:t>.</a:t>
            </a:r>
            <a:endParaRPr lang="nl-NL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err="1"/>
              <a:t>Samenwerking</a:t>
            </a:r>
            <a:r>
              <a:rPr lang="en-US"/>
              <a:t> OC </a:t>
            </a:r>
            <a:r>
              <a:rPr lang="en-US" err="1"/>
              <a:t>Alsmeberg</a:t>
            </a:r>
            <a:r>
              <a:rPr lang="en-US"/>
              <a:t> -&gt; 1x per maand komt begeleider met een groep jongeren naar OverKop waardoor jongeren terugkomen zonder begeleiding van het opvangcentrum.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3B797-79B2-484A-B7C5-EE5B5A504F84}" type="slidenum">
              <a:rPr lang="nl-NL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7510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3B797-79B2-484A-B7C5-EE5B5A504F84}" type="slidenum">
              <a:rPr lang="nl-NL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5215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3B797-79B2-484A-B7C5-EE5B5A504F84}" type="slidenum">
              <a:rPr lang="nl-NL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590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https://www.caw.be/hoe-wij-helpen/preventie/vormingen-2/</a:t>
            </a:r>
            <a:endParaRPr lang="nl-NL"/>
          </a:p>
          <a:p>
            <a:r>
              <a:rPr lang="en-US">
                <a:hlinkClick r:id="rId4"/>
              </a:rPr>
              <a:t>https://www.caw.be/jac/hoe-wij-helpen/preventie/vormingen/</a:t>
            </a:r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3B797-79B2-484A-B7C5-EE5B5A504F84}" type="slidenum">
              <a:rPr lang="nl-NL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8710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https://www.caw.be/hoe-wij-helpen/preventie/vormingen-2/</a:t>
            </a:r>
            <a:endParaRPr lang="nl-NL"/>
          </a:p>
          <a:p>
            <a:r>
              <a:rPr lang="en-US">
                <a:hlinkClick r:id="rId4"/>
              </a:rPr>
              <a:t>https://www.caw.be/jac/hoe-wij-helpen/preventie/vormingen/</a:t>
            </a:r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3B797-79B2-484A-B7C5-EE5B5A504F84}" type="slidenum">
              <a:rPr lang="nl-NL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9980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2022: 5914 </a:t>
            </a:r>
            <a:r>
              <a:rPr lang="en-US" err="1">
                <a:cs typeface="Calibri"/>
              </a:rPr>
              <a:t>oproepen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bij</a:t>
            </a:r>
            <a:r>
              <a:rPr lang="en-US">
                <a:cs typeface="Calibri"/>
              </a:rPr>
              <a:t> CAW HV via 0800 (alle CAW's 73.415 - HV = 8% )</a:t>
            </a:r>
          </a:p>
          <a:p>
            <a:r>
              <a:rPr lang="en-US">
                <a:cs typeface="Calibri"/>
              </a:rPr>
              <a:t>Huis Asse: 501 </a:t>
            </a:r>
          </a:p>
          <a:p>
            <a:r>
              <a:rPr lang="en-US">
                <a:cs typeface="Calibri"/>
              </a:rPr>
              <a:t>Huis Halle: 706</a:t>
            </a:r>
          </a:p>
          <a:p>
            <a:r>
              <a:rPr lang="en-US">
                <a:cs typeface="Calibri"/>
              </a:rPr>
              <a:t>Huis Vilvoorde: 974 </a:t>
            </a:r>
          </a:p>
          <a:p>
            <a:r>
              <a:rPr lang="en-US">
                <a:cs typeface="Calibri"/>
              </a:rPr>
              <a:t>Huis Tervuren: 306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3B797-79B2-484A-B7C5-EE5B5A504F84}" type="slidenum">
              <a:rPr lang="nl-NL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906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AA79BD-2CB6-4F4C-80AF-4042FEEB25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8F69CD2-F965-4308-B4AF-8BA46464B1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B56852A-7D7A-4799-8FB1-832E729FF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DADE7-12BB-4BE0-A5F8-D84EAD9B4870}" type="datetimeFigureOut">
              <a:rPr lang="nl-BE" smtClean="0"/>
              <a:t>23/09/2024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5276459-CA83-4537-8D52-433D58C1A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028525-670B-4413-8B59-320BED1BC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EE69C-8003-4C96-92F7-776DC9E58F0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24552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BC963B-1949-4B4F-B3E0-F332EBF5A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809E1CE-ADA4-4DB8-A596-3C1FAF529D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4F2BF6E-96D7-46D3-8D53-F118DC333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DADE7-12BB-4BE0-A5F8-D84EAD9B4870}" type="datetimeFigureOut">
              <a:rPr lang="nl-BE" smtClean="0"/>
              <a:t>23/09/2024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F327E96-1F7B-4CA1-9E39-F82C1F629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4AE3433-056B-4815-99B1-3BFA1D68D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EE69C-8003-4C96-92F7-776DC9E58F0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1310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B5D8872-A824-4106-962C-529EAAE27E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453BCA2-C1A3-4EC2-98BB-0D2BE3E1ED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5C95039-C11E-48FC-A222-94F857D4F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DADE7-12BB-4BE0-A5F8-D84EAD9B4870}" type="datetimeFigureOut">
              <a:rPr lang="nl-BE" smtClean="0"/>
              <a:t>23/09/2024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F1E1DF3-A0AC-479F-B950-F44BD216C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864ECB1-E8A2-46A5-B40E-0F829D681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EE69C-8003-4C96-92F7-776DC9E58F0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34939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EA6730-C185-46AD-B24F-061FEF01F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1EE7A8-CEF0-4738-AA23-705EFAED3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6FEAAD9-251C-44C2-8A3B-BA32F3944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DADE7-12BB-4BE0-A5F8-D84EAD9B4870}" type="datetimeFigureOut">
              <a:rPr lang="nl-BE" smtClean="0"/>
              <a:t>23/09/2024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F49DF5-4810-474A-BEEF-5AC7946BA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3972515-86A8-4F51-9B07-E95FA7451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EE69C-8003-4C96-92F7-776DC9E58F0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97776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E4C602-5087-45AD-B893-5E2B4D0EC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BBEE03F-F3CE-484B-96FF-82F9973C4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F3E3D1B-7393-464A-8354-75DF26F8D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DADE7-12BB-4BE0-A5F8-D84EAD9B4870}" type="datetimeFigureOut">
              <a:rPr lang="nl-BE" smtClean="0"/>
              <a:t>23/09/2024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7E4345A-AF73-481B-9A32-6C3C7330A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18433E5-4511-4FAA-A5EB-48E9E671B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EE69C-8003-4C96-92F7-776DC9E58F0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02786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3BD61D-3CDF-41D6-8203-6A8A57716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F28C21F-E799-4D02-A9F5-DA28157DB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327C9D3-E552-4011-B3A1-028BAE8DB5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1097B88-B0C1-426B-B7A7-13E4C84BE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DADE7-12BB-4BE0-A5F8-D84EAD9B4870}" type="datetimeFigureOut">
              <a:rPr lang="nl-BE" smtClean="0"/>
              <a:t>23/09/2024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43939CF-BFF8-413B-92CC-9DD2246FD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506B366-DC75-4BB6-82A5-D45ECF2E3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EE69C-8003-4C96-92F7-776DC9E58F0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74190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133540-BE95-490C-ABBD-EAD16AE04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C100C48-E12E-4590-942A-0B49B0FF3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E55B767-4D73-4531-8A7E-E9D53CD570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43F0A-1D4B-4BD9-8BFF-7032988BDD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911D43F-EF6B-4F15-8B1B-17B23217FC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F27EFBC-2838-4704-9E43-F3E6F6CE4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DADE7-12BB-4BE0-A5F8-D84EAD9B4870}" type="datetimeFigureOut">
              <a:rPr lang="nl-BE" smtClean="0"/>
              <a:t>23/09/2024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D2FF303-DC81-43AC-A1F0-4EA60ED4B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01C08FE-09FE-4BBD-BD5F-876637798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EE69C-8003-4C96-92F7-776DC9E58F0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33575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29DA6A-30DA-4AB8-B57A-E25CC6DF3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EAE9582-0840-4F35-84A2-FC4A258E3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DADE7-12BB-4BE0-A5F8-D84EAD9B4870}" type="datetimeFigureOut">
              <a:rPr lang="nl-BE" smtClean="0"/>
              <a:t>23/09/2024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B757D00-C163-4529-8547-9AE3A028F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B470FEF-F44A-4B8D-9CBC-1784B737E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EE69C-8003-4C96-92F7-776DC9E58F0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73511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5D9138F-16E6-45A4-840F-AFED317DC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DADE7-12BB-4BE0-A5F8-D84EAD9B4870}" type="datetimeFigureOut">
              <a:rPr lang="nl-BE" smtClean="0"/>
              <a:t>23/09/2024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FA44E43-C6F5-4686-A194-AD9ED3B7F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AE54933-D4B2-4AE3-B3C8-1D3CBCBFB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EE69C-8003-4C96-92F7-776DC9E58F0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8490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218AB2-85A0-4471-90E7-03B9DC3EB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C065CA-C6B3-42D3-9027-5D9993857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C7129F9-A19C-4301-AC7B-131B66105E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B5FF588-C707-4D8C-B40B-D1549A661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DADE7-12BB-4BE0-A5F8-D84EAD9B4870}" type="datetimeFigureOut">
              <a:rPr lang="nl-BE" smtClean="0"/>
              <a:t>23/09/2024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5EE6893-40FF-4E9D-85CF-AE7E45BE2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F49F733-DB70-404B-834B-385DD1F58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EE69C-8003-4C96-92F7-776DC9E58F0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17836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8AC733-B096-4A3C-AB45-6FDCE869B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DB25CAD-2AD3-4D60-A21F-03FF69887B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2474F0D-E703-43F0-9E6F-9F4B030756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938EB8B-F7F5-4C7D-835F-73A593354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DADE7-12BB-4BE0-A5F8-D84EAD9B4870}" type="datetimeFigureOut">
              <a:rPr lang="nl-BE" smtClean="0"/>
              <a:t>23/09/2024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4B4C729-345A-47F7-AB12-57ABCAAB6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6DDF489-83DB-45DC-9750-1EA69465F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EE69C-8003-4C96-92F7-776DC9E58F0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2199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0A49BCD-F38C-49E8-902C-9687E1C59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136042C-7D9D-46B8-827C-EB854F9EB9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773E97A-7416-4F3D-B81B-A41901139A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DADE7-12BB-4BE0-A5F8-D84EAD9B4870}" type="datetimeFigureOut">
              <a:rPr lang="nl-BE" smtClean="0"/>
              <a:t>23/09/2024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52F7B8D-DFD6-4438-B320-55D34B63A5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1EA230-5B83-4BB0-881A-09353BFC68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EE69C-8003-4C96-92F7-776DC9E58F0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1898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hyperlink" Target="https://www.caw.be/aanmeldformulier-verwijzers/" TargetMode="External"/><Relationship Id="rId7" Type="http://schemas.openxmlformats.org/officeDocument/2006/relationships/image" Target="../media/image41.svg"/><Relationship Id="rId2" Type="http://schemas.openxmlformats.org/officeDocument/2006/relationships/hyperlink" Target="http://www.caw.b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microsoft.com/office/2007/relationships/hdphoto" Target="../media/hdphoto1.wdp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hyperlink" Target="https://www.caw.be/aanmeldformulier-verwijzer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onthaal@cawhallevilvoorde.b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Tijdelijke aanduiding voor inhoud 17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215"/>
            <a:ext cx="12197042" cy="4514277"/>
          </a:xfrm>
        </p:spPr>
      </p:pic>
    </p:spTree>
    <p:extLst>
      <p:ext uri="{BB962C8B-B14F-4D97-AF65-F5344CB8AC3E}">
        <p14:creationId xmlns:p14="http://schemas.microsoft.com/office/powerpoint/2010/main" val="23334044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3" descr="Afbeelding met diagram&#10;&#10;Automatisch gegenereerde beschrijving">
            <a:extLst>
              <a:ext uri="{FF2B5EF4-FFF2-40B4-BE49-F238E27FC236}">
                <a16:creationId xmlns:a16="http://schemas.microsoft.com/office/drawing/2014/main" id="{E863CB20-8B21-567F-0372-FCF2470094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6" b="10534"/>
          <a:stretch/>
        </p:blipFill>
        <p:spPr>
          <a:xfrm>
            <a:off x="393215" y="56438"/>
            <a:ext cx="11325732" cy="675088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08D1F7F-72F0-485A-AC73-83E12E1DE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87262"/>
          </a:xfrm>
          <a:solidFill>
            <a:srgbClr val="1B5A9B"/>
          </a:solidFill>
        </p:spPr>
        <p:txBody>
          <a:bodyPr/>
          <a:lstStyle/>
          <a:p>
            <a:pPr algn="ctr"/>
            <a:r>
              <a:rPr lang="nl-BE" b="1">
                <a:solidFill>
                  <a:schemeClr val="bg1"/>
                </a:solidFill>
                <a:latin typeface="Tenso" panose="02000000000000000000" pitchFamily="50" charset="0"/>
              </a:rPr>
              <a:t>Hoe wij helpen</a:t>
            </a:r>
            <a:r>
              <a:rPr lang="nl-BE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6" name="Afbeelding 10">
            <a:extLst>
              <a:ext uri="{FF2B5EF4-FFF2-40B4-BE49-F238E27FC236}">
                <a16:creationId xmlns:a16="http://schemas.microsoft.com/office/drawing/2014/main" id="{5A1DF18A-5164-DB48-1ED5-8A0D13E87A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808" y="6250895"/>
            <a:ext cx="1079980" cy="32115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58224DE-4544-BA62-1B8B-A087111DD4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3358" y="6143625"/>
            <a:ext cx="1095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06879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8D1F7F-72F0-485A-AC73-83E12E1DE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87262"/>
          </a:xfrm>
          <a:solidFill>
            <a:srgbClr val="1B5A9B"/>
          </a:solidFill>
        </p:spPr>
        <p:txBody>
          <a:bodyPr/>
          <a:lstStyle/>
          <a:p>
            <a:pPr algn="ctr"/>
            <a:r>
              <a:rPr lang="nl-BE" b="1">
                <a:solidFill>
                  <a:schemeClr val="bg1"/>
                </a:solidFill>
                <a:latin typeface="Tenso" panose="02000000000000000000" pitchFamily="50" charset="0"/>
              </a:rPr>
              <a:t>Hoe wij helpen</a:t>
            </a:r>
            <a:r>
              <a:rPr lang="nl-BE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6" name="Afbeelding 10">
            <a:extLst>
              <a:ext uri="{FF2B5EF4-FFF2-40B4-BE49-F238E27FC236}">
                <a16:creationId xmlns:a16="http://schemas.microsoft.com/office/drawing/2014/main" id="{5A1DF18A-5164-DB48-1ED5-8A0D13E87A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808" y="6250895"/>
            <a:ext cx="1079980" cy="321157"/>
          </a:xfrm>
          <a:prstGeom prst="rect">
            <a:avLst/>
          </a:prstGeom>
        </p:spPr>
      </p:pic>
      <p:pic>
        <p:nvPicPr>
          <p:cNvPr id="3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9DF53E58-1D3C-623F-E10B-00751CDF30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8774" y="2020841"/>
            <a:ext cx="9000646" cy="350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03401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BE4C6A34-3B67-1EE0-EA09-003173CC1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568" y="1399108"/>
            <a:ext cx="7759698" cy="534036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08D1F7F-72F0-485A-AC73-83E12E1DE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87262"/>
          </a:xfrm>
          <a:solidFill>
            <a:srgbClr val="1B5A9B"/>
          </a:solidFill>
        </p:spPr>
        <p:txBody>
          <a:bodyPr/>
          <a:lstStyle/>
          <a:p>
            <a:pPr algn="ctr"/>
            <a:r>
              <a:rPr lang="nl-BE" b="1">
                <a:solidFill>
                  <a:schemeClr val="bg1"/>
                </a:solidFill>
                <a:latin typeface="Tenso" panose="02000000000000000000" pitchFamily="50" charset="0"/>
              </a:rPr>
              <a:t>Hoe wij helpen</a:t>
            </a:r>
            <a:r>
              <a:rPr lang="nl-BE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6" name="Afbeelding 10">
            <a:extLst>
              <a:ext uri="{FF2B5EF4-FFF2-40B4-BE49-F238E27FC236}">
                <a16:creationId xmlns:a16="http://schemas.microsoft.com/office/drawing/2014/main" id="{5A1DF18A-5164-DB48-1ED5-8A0D13E87A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808" y="6250895"/>
            <a:ext cx="1079980" cy="321157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544FFBE7-6564-B88A-D21F-9D724DEF6257}"/>
              </a:ext>
            </a:extLst>
          </p:cNvPr>
          <p:cNvSpPr txBox="1"/>
          <p:nvPr/>
        </p:nvSpPr>
        <p:spPr>
          <a:xfrm>
            <a:off x="607484" y="2702984"/>
            <a:ext cx="100351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cs typeface="Calibri"/>
            </a:endParaRPr>
          </a:p>
        </p:txBody>
      </p:sp>
      <p:pic>
        <p:nvPicPr>
          <p:cNvPr id="7" name="Afbeelding 7" descr="Afbeelding met diagram&#10;&#10;Automatisch gegenereerde beschrijving">
            <a:extLst>
              <a:ext uri="{FF2B5EF4-FFF2-40B4-BE49-F238E27FC236}">
                <a16:creationId xmlns:a16="http://schemas.microsoft.com/office/drawing/2014/main" id="{CAAAC273-25C1-3CFB-54CC-94036267ED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734" y="2639774"/>
            <a:ext cx="2976033" cy="359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81011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7">
            <a:extLst>
              <a:ext uri="{FF2B5EF4-FFF2-40B4-BE49-F238E27FC236}">
                <a16:creationId xmlns:a16="http://schemas.microsoft.com/office/drawing/2014/main" id="{E7EF4C3B-284E-1671-E0B9-60157AFB3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8006" y="1288144"/>
            <a:ext cx="7615989" cy="544476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08D1F7F-72F0-485A-AC73-83E12E1DE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87262"/>
          </a:xfrm>
          <a:solidFill>
            <a:srgbClr val="1B5A9B"/>
          </a:solidFill>
        </p:spPr>
        <p:txBody>
          <a:bodyPr/>
          <a:lstStyle/>
          <a:p>
            <a:pPr algn="ctr"/>
            <a:r>
              <a:rPr lang="nl-BE" b="1">
                <a:solidFill>
                  <a:schemeClr val="bg1"/>
                </a:solidFill>
                <a:latin typeface="Tenso" panose="02000000000000000000" pitchFamily="50" charset="0"/>
              </a:rPr>
              <a:t>Hoe wij helpen</a:t>
            </a:r>
            <a:r>
              <a:rPr lang="nl-BE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6" name="Afbeelding 10">
            <a:extLst>
              <a:ext uri="{FF2B5EF4-FFF2-40B4-BE49-F238E27FC236}">
                <a16:creationId xmlns:a16="http://schemas.microsoft.com/office/drawing/2014/main" id="{5A1DF18A-5164-DB48-1ED5-8A0D13E87A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808" y="6250895"/>
            <a:ext cx="1079980" cy="321157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544FFBE7-6564-B88A-D21F-9D724DEF6257}"/>
              </a:ext>
            </a:extLst>
          </p:cNvPr>
          <p:cNvSpPr txBox="1"/>
          <p:nvPr/>
        </p:nvSpPr>
        <p:spPr>
          <a:xfrm>
            <a:off x="607484" y="2702984"/>
            <a:ext cx="100351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312897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8D1F7F-72F0-485A-AC73-83E12E1DE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87262"/>
          </a:xfrm>
          <a:solidFill>
            <a:srgbClr val="1B5A9B"/>
          </a:solidFill>
        </p:spPr>
        <p:txBody>
          <a:bodyPr/>
          <a:lstStyle/>
          <a:p>
            <a:pPr algn="ctr"/>
            <a:r>
              <a:rPr lang="nl-BE" b="1" dirty="0">
                <a:solidFill>
                  <a:schemeClr val="bg1"/>
                </a:solidFill>
                <a:latin typeface="Tenso" panose="02000000000000000000" pitchFamily="50" charset="0"/>
              </a:rPr>
              <a:t>Onthaal</a:t>
            </a:r>
            <a:r>
              <a:rPr lang="nl-BE" dirty="0">
                <a:solidFill>
                  <a:schemeClr val="bg1"/>
                </a:solidFill>
              </a:rPr>
              <a:t> 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811E29-CB23-4134-B2DF-56C34AA2F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6836" y="1487055"/>
            <a:ext cx="10834254" cy="4278552"/>
          </a:xfrm>
        </p:spPr>
        <p:txBody>
          <a:bodyPr>
            <a:normAutofit/>
          </a:bodyPr>
          <a:lstStyle/>
          <a:p>
            <a:r>
              <a:rPr lang="nl-BE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BE" sz="2400" dirty="0">
                <a:solidFill>
                  <a:srgbClr val="D700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Kort</a:t>
            </a:r>
            <a:r>
              <a:rPr lang="nl-BE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durend</a:t>
            </a:r>
          </a:p>
          <a:p>
            <a:r>
              <a:rPr lang="nl-BE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Vraagverheldering </a:t>
            </a:r>
          </a:p>
          <a:p>
            <a:r>
              <a:rPr lang="nl-BE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BE" sz="2400" dirty="0">
                <a:solidFill>
                  <a:srgbClr val="D700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Generalistisch</a:t>
            </a:r>
            <a:r>
              <a:rPr lang="nl-BE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r>
              <a:rPr lang="nl-BE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BE" sz="2400" dirty="0">
                <a:solidFill>
                  <a:srgbClr val="D700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Samen</a:t>
            </a:r>
            <a:r>
              <a:rPr lang="nl-BE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op zoek naar haalbare oplossingen </a:t>
            </a:r>
          </a:p>
          <a:p>
            <a:r>
              <a:rPr lang="nl-BE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Informatie en advies </a:t>
            </a:r>
          </a:p>
          <a:p>
            <a:r>
              <a:rPr lang="nl-BE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Praktische hulp en ondersteuning </a:t>
            </a:r>
          </a:p>
          <a:p>
            <a:r>
              <a:rPr lang="nl-BE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Verdere begeleiding binnen CAW of doorverwijzing naar de meest passende hulp</a:t>
            </a:r>
          </a:p>
          <a:p>
            <a:r>
              <a:rPr lang="nl-BE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Inloopcentra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D2F4351-DD09-49F9-B2D7-33E4E343341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095" y="6259093"/>
            <a:ext cx="1311430" cy="132386"/>
          </a:xfrm>
          <a:prstGeom prst="rect">
            <a:avLst/>
          </a:prstGeom>
        </p:spPr>
      </p:pic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52424AF1-021D-4E98-B4D5-2A2D4395F61F}"/>
              </a:ext>
            </a:extLst>
          </p:cNvPr>
          <p:cNvSpPr txBox="1">
            <a:spLocks/>
          </p:cNvSpPr>
          <p:nvPr/>
        </p:nvSpPr>
        <p:spPr>
          <a:xfrm>
            <a:off x="644236" y="5867893"/>
            <a:ext cx="4648200" cy="597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BE" dirty="0">
                <a:solidFill>
                  <a:srgbClr val="1B5A9B"/>
                </a:solidFill>
                <a:latin typeface="Tenso" panose="02000000000000000000" pitchFamily="50" charset="0"/>
              </a:rPr>
              <a:t>We helpen de cliënt op weg</a:t>
            </a:r>
          </a:p>
        </p:txBody>
      </p:sp>
      <p:pic>
        <p:nvPicPr>
          <p:cNvPr id="5" name="Afbeelding 10">
            <a:extLst>
              <a:ext uri="{FF2B5EF4-FFF2-40B4-BE49-F238E27FC236}">
                <a16:creationId xmlns:a16="http://schemas.microsoft.com/office/drawing/2014/main" id="{02390F21-3C04-6CA1-48A7-A4B725396C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385" y="6315289"/>
            <a:ext cx="908262" cy="26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105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8D1F7F-72F0-485A-AC73-83E12E1DE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87262"/>
          </a:xfrm>
          <a:solidFill>
            <a:srgbClr val="1B5A9B"/>
          </a:solidFill>
        </p:spPr>
        <p:txBody>
          <a:bodyPr/>
          <a:lstStyle/>
          <a:p>
            <a:pPr algn="ctr"/>
            <a:r>
              <a:rPr lang="nl-BE" b="1" dirty="0">
                <a:solidFill>
                  <a:schemeClr val="bg1"/>
                </a:solidFill>
                <a:latin typeface="Tenso" panose="02000000000000000000" pitchFamily="50" charset="0"/>
              </a:rPr>
              <a:t>Begeleiding</a:t>
            </a:r>
            <a:r>
              <a:rPr lang="nl-BE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811E29-CB23-4134-B2DF-56C34AA2F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636" y="1476376"/>
            <a:ext cx="10430164" cy="514636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nl-BE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BE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Begeleidingsaanbod naar de</a:t>
            </a:r>
            <a:r>
              <a:rPr lang="nl-BE" sz="2400" dirty="0">
                <a:solidFill>
                  <a:srgbClr val="D700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meest kwetsbaren </a:t>
            </a:r>
          </a:p>
          <a:p>
            <a:r>
              <a:rPr lang="nl-BE" sz="2400" dirty="0">
                <a:solidFill>
                  <a:srgbClr val="D700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Integraal</a:t>
            </a:r>
            <a:r>
              <a:rPr lang="nl-BE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r>
              <a:rPr lang="nl-BE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Individueel met partner of het gezin</a:t>
            </a:r>
          </a:p>
          <a:p>
            <a:r>
              <a:rPr lang="nl-BE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25 modules  </a:t>
            </a:r>
          </a:p>
          <a:p>
            <a:endParaRPr lang="nl-BE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nl-BE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nl-B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Afbeelding 10">
            <a:extLst>
              <a:ext uri="{FF2B5EF4-FFF2-40B4-BE49-F238E27FC236}">
                <a16:creationId xmlns:a16="http://schemas.microsoft.com/office/drawing/2014/main" id="{28096141-FA13-7512-63C4-56BD9E4A3C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385" y="6315289"/>
            <a:ext cx="908262" cy="26749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314C774-ABCB-2152-EFF4-BC70698B2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6443" y="2281419"/>
            <a:ext cx="3827855" cy="453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345200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1" descr="Afbeelding met tekst&#10;&#10;Automatisch gegenereerde beschrijving">
            <a:extLst>
              <a:ext uri="{FF2B5EF4-FFF2-40B4-BE49-F238E27FC236}">
                <a16:creationId xmlns:a16="http://schemas.microsoft.com/office/drawing/2014/main" id="{CB41D47A-19F5-5D09-FAE6-F9986E5B9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986" y="1335285"/>
            <a:ext cx="5748865" cy="2790430"/>
          </a:xfrm>
          <a:prstGeom prst="rect">
            <a:avLst/>
          </a:prstGeom>
        </p:spPr>
      </p:pic>
      <p:pic>
        <p:nvPicPr>
          <p:cNvPr id="12" name="Afbeelding 12">
            <a:extLst>
              <a:ext uri="{FF2B5EF4-FFF2-40B4-BE49-F238E27FC236}">
                <a16:creationId xmlns:a16="http://schemas.microsoft.com/office/drawing/2014/main" id="{66C0F074-F7AD-615A-B477-03D0ACC6FB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1149" y="3582172"/>
            <a:ext cx="5717116" cy="305915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08D1F7F-72F0-485A-AC73-83E12E1DE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87262"/>
          </a:xfrm>
          <a:solidFill>
            <a:srgbClr val="1B5A9B"/>
          </a:solidFill>
        </p:spPr>
        <p:txBody>
          <a:bodyPr/>
          <a:lstStyle/>
          <a:p>
            <a:pPr algn="ctr"/>
            <a:r>
              <a:rPr lang="nl-BE" b="1">
                <a:solidFill>
                  <a:schemeClr val="bg1"/>
                </a:solidFill>
                <a:latin typeface="Tenso" panose="02000000000000000000" pitchFamily="50" charset="0"/>
              </a:rPr>
              <a:t>Als hulpvrager aanmelden bij het CAW</a:t>
            </a:r>
          </a:p>
        </p:txBody>
      </p:sp>
      <p:pic>
        <p:nvPicPr>
          <p:cNvPr id="6" name="Afbeelding 10">
            <a:extLst>
              <a:ext uri="{FF2B5EF4-FFF2-40B4-BE49-F238E27FC236}">
                <a16:creationId xmlns:a16="http://schemas.microsoft.com/office/drawing/2014/main" id="{8078598F-C00A-D3BD-D910-F04DA3C0FA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808" y="6250895"/>
            <a:ext cx="1079980" cy="321157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9D0DED51-84F5-BF3F-4DE4-2E4AB18C938D}"/>
              </a:ext>
            </a:extLst>
          </p:cNvPr>
          <p:cNvSpPr txBox="1"/>
          <p:nvPr/>
        </p:nvSpPr>
        <p:spPr>
          <a:xfrm>
            <a:off x="306916" y="6085417"/>
            <a:ext cx="358775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>
                <a:solidFill>
                  <a:srgbClr val="D70071"/>
                </a:solidFill>
                <a:cs typeface="Calibri"/>
              </a:rPr>
              <a:t>Algemene info:  02/ 613 17 00 </a:t>
            </a:r>
            <a:r>
              <a:rPr lang="nl-NL">
                <a:cs typeface="Calibri"/>
              </a:rPr>
              <a:t>  </a:t>
            </a:r>
            <a:endParaRPr lang="nl-NL"/>
          </a:p>
          <a:p>
            <a:endParaRPr lang="nl-NL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8833502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8D1F7F-72F0-485A-AC73-83E12E1DE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87262"/>
          </a:xfrm>
          <a:solidFill>
            <a:srgbClr val="1B5A9B"/>
          </a:solidFill>
        </p:spPr>
        <p:txBody>
          <a:bodyPr/>
          <a:lstStyle/>
          <a:p>
            <a:pPr algn="ctr"/>
            <a:r>
              <a:rPr lang="nl-BE" dirty="0">
                <a:solidFill>
                  <a:schemeClr val="bg1"/>
                </a:solidFill>
                <a:latin typeface="Tenso" panose="02000000000000000000" pitchFamily="50" charset="0"/>
              </a:rPr>
              <a:t>Aanmelden bij het CAW voor professionelen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811E29-CB23-4134-B2DF-56C34AA2F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984" y="1431636"/>
            <a:ext cx="11634052" cy="5137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www.caw.be</a:t>
            </a:r>
            <a:r>
              <a:rPr lang="nl-BE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en 3 onderstaande stappen </a:t>
            </a:r>
          </a:p>
          <a:p>
            <a:pPr marL="0" indent="0">
              <a:buNone/>
            </a:pPr>
            <a:r>
              <a:rPr lang="nl-BE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of </a:t>
            </a:r>
            <a:r>
              <a:rPr lang="nl-BE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caw.be/aanmeldformulier-verwijzers/</a:t>
            </a:r>
            <a:r>
              <a:rPr lang="nl-BE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</a:p>
          <a:p>
            <a:pPr marL="0" indent="0">
              <a:buNone/>
            </a:pPr>
            <a:r>
              <a:rPr lang="nl-BE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5D72B73-D2F7-43C8-8E1D-A6DB0F11E8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034" y="2400762"/>
            <a:ext cx="9801225" cy="47625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08B5E76-581B-4A97-A004-A16FBB1D54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8241" y="3147064"/>
            <a:ext cx="2998448" cy="3152360"/>
          </a:xfrm>
          <a:prstGeom prst="rect">
            <a:avLst/>
          </a:prstGeom>
        </p:spPr>
      </p:pic>
      <p:pic>
        <p:nvPicPr>
          <p:cNvPr id="10" name="Graphic 9" descr="Cursor">
            <a:extLst>
              <a:ext uri="{FF2B5EF4-FFF2-40B4-BE49-F238E27FC236}">
                <a16:creationId xmlns:a16="http://schemas.microsoft.com/office/drawing/2014/main" id="{D2612479-6F5A-4574-A608-5DF3B19405C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24591" y="2666343"/>
            <a:ext cx="480721" cy="480721"/>
          </a:xfrm>
          <a:prstGeom prst="rect">
            <a:avLst/>
          </a:prstGeom>
        </p:spPr>
      </p:pic>
      <p:pic>
        <p:nvPicPr>
          <p:cNvPr id="11" name="Graphic 10" descr="Cursor">
            <a:extLst>
              <a:ext uri="{FF2B5EF4-FFF2-40B4-BE49-F238E27FC236}">
                <a16:creationId xmlns:a16="http://schemas.microsoft.com/office/drawing/2014/main" id="{B13388AA-61CF-4BD7-89A3-0C68C0CCDA6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17465" y="4835004"/>
            <a:ext cx="480721" cy="480721"/>
          </a:xfrm>
          <a:prstGeom prst="rect">
            <a:avLst/>
          </a:prstGeom>
        </p:spPr>
      </p:pic>
      <p:pic>
        <p:nvPicPr>
          <p:cNvPr id="14" name="Graphic 13" descr="Cursor">
            <a:extLst>
              <a:ext uri="{FF2B5EF4-FFF2-40B4-BE49-F238E27FC236}">
                <a16:creationId xmlns:a16="http://schemas.microsoft.com/office/drawing/2014/main" id="{ECFFFD8F-31CA-4674-8316-EB77A3F1011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31054" y="4723244"/>
            <a:ext cx="480721" cy="480721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38A23401-E916-4920-8502-32234DD8E4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16689" y="3412645"/>
            <a:ext cx="7461312" cy="2087391"/>
          </a:xfrm>
          <a:prstGeom prst="rect">
            <a:avLst/>
          </a:prstGeom>
        </p:spPr>
      </p:pic>
      <p:pic>
        <p:nvPicPr>
          <p:cNvPr id="17" name="Graphic 16" descr="Cursor">
            <a:extLst>
              <a:ext uri="{FF2B5EF4-FFF2-40B4-BE49-F238E27FC236}">
                <a16:creationId xmlns:a16="http://schemas.microsoft.com/office/drawing/2014/main" id="{F820145B-4A0A-48C0-8EFB-080DFEFC2CC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96538" y="4835003"/>
            <a:ext cx="480721" cy="480721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D17F3B64-D1E8-4349-8829-5A0D40EDCEA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19" t="-2856" r="11993" b="15448"/>
          <a:stretch/>
        </p:blipFill>
        <p:spPr>
          <a:xfrm>
            <a:off x="6613236" y="841540"/>
            <a:ext cx="4932218" cy="20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1668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8D1F7F-72F0-485A-AC73-83E12E1DE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87262"/>
          </a:xfrm>
          <a:solidFill>
            <a:srgbClr val="1B5A9B"/>
          </a:solidFill>
        </p:spPr>
        <p:txBody>
          <a:bodyPr/>
          <a:lstStyle/>
          <a:p>
            <a:pPr algn="ctr"/>
            <a:r>
              <a:rPr lang="nl-BE" dirty="0">
                <a:solidFill>
                  <a:schemeClr val="bg1"/>
                </a:solidFill>
                <a:latin typeface="Tenso" panose="02000000000000000000" pitchFamily="50" charset="0"/>
              </a:rPr>
              <a:t>Aanmelden bij het CAW voor professionelen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811E29-CB23-4134-B2DF-56C34AA2F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984" y="1320631"/>
            <a:ext cx="11634052" cy="4591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caw.be/aanmeldformulier-verwijzers/</a:t>
            </a:r>
            <a:r>
              <a:rPr lang="nl-BE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D17F3B64-D1E8-4349-8829-5A0D40EDCE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19" t="-2856" r="11993" b="15448"/>
          <a:stretch/>
        </p:blipFill>
        <p:spPr>
          <a:xfrm>
            <a:off x="6613236" y="841540"/>
            <a:ext cx="4932218" cy="20767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C9593F6-BA51-4DDD-AB60-7E6B72D620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984" y="1813121"/>
            <a:ext cx="3542376" cy="496724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4BC0710-EA11-44D4-B12D-B88A39D7C7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4581" y="1813121"/>
            <a:ext cx="3942837" cy="431112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AC0BAA0-62DC-4E53-932A-264834CDA5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5639" y="2026504"/>
            <a:ext cx="3838291" cy="431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524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8D1F7F-72F0-485A-AC73-83E12E1DE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87262"/>
          </a:xfrm>
          <a:solidFill>
            <a:srgbClr val="1B5A9B"/>
          </a:solidFill>
        </p:spPr>
        <p:txBody>
          <a:bodyPr/>
          <a:lstStyle/>
          <a:p>
            <a:pPr algn="ctr"/>
            <a:r>
              <a:rPr lang="nl-BE" dirty="0">
                <a:solidFill>
                  <a:schemeClr val="bg1"/>
                </a:solidFill>
                <a:latin typeface="Tenso" panose="02000000000000000000" pitchFamily="50" charset="0"/>
              </a:rPr>
              <a:t>Extra info?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811E29-CB23-4134-B2DF-56C34AA2F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127" y="1958109"/>
            <a:ext cx="6659419" cy="24476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Wil je extra informatie? </a:t>
            </a:r>
          </a:p>
          <a:p>
            <a:pPr marL="0" indent="0">
              <a:buNone/>
            </a:pPr>
            <a:r>
              <a:rPr lang="nl-B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Wil je affiches/ flyers? </a:t>
            </a:r>
          </a:p>
          <a:p>
            <a:pPr marL="0" indent="0">
              <a:buNone/>
            </a:pPr>
            <a:r>
              <a:rPr lang="nl-B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onthaal@cawhallevilvoorde.be</a:t>
            </a:r>
            <a:endParaRPr lang="nl-B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nl-B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02/ 613 17 00	  	 		</a:t>
            </a:r>
          </a:p>
        </p:txBody>
      </p:sp>
      <p:pic>
        <p:nvPicPr>
          <p:cNvPr id="6" name="Afbeelding 10">
            <a:extLst>
              <a:ext uri="{FF2B5EF4-FFF2-40B4-BE49-F238E27FC236}">
                <a16:creationId xmlns:a16="http://schemas.microsoft.com/office/drawing/2014/main" id="{E086C6EC-AF6B-AF3B-E939-197BB3C3BB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385" y="6315289"/>
            <a:ext cx="908262" cy="26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0920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8E6F7E-2F66-4AC6-85C0-DDF6C5BF7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334"/>
            <a:ext cx="12192000" cy="1227662"/>
          </a:xfrm>
          <a:solidFill>
            <a:srgbClr val="1B5A9B"/>
          </a:solidFill>
        </p:spPr>
        <p:txBody>
          <a:bodyPr/>
          <a:lstStyle/>
          <a:p>
            <a:pPr algn="ctr"/>
            <a:r>
              <a:rPr lang="nl-BE" b="1">
                <a:solidFill>
                  <a:schemeClr val="bg1"/>
                </a:solidFill>
                <a:latin typeface="Tenso" panose="02000000000000000000" pitchFamily="50" charset="0"/>
              </a:rPr>
              <a:t>Iedereen heeft het wel eens moeilijk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851F265-0085-49FE-AD9A-1FA477636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156" y="1612334"/>
            <a:ext cx="10473120" cy="341440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nl-BE" sz="2400">
                <a:latin typeface="Open Sans"/>
                <a:ea typeface="Open Sans"/>
                <a:cs typeface="Open Sans"/>
              </a:rPr>
              <a:t>Het </a:t>
            </a:r>
            <a:r>
              <a:rPr lang="nl-BE" sz="2400">
                <a:solidFill>
                  <a:srgbClr val="D70071"/>
                </a:solidFill>
                <a:latin typeface="Open Sans"/>
                <a:ea typeface="Open Sans"/>
                <a:cs typeface="Open Sans"/>
              </a:rPr>
              <a:t>Centrum Algemeen Welzijnswerk</a:t>
            </a:r>
            <a:r>
              <a:rPr lang="nl-BE" sz="2400">
                <a:latin typeface="Open Sans"/>
                <a:ea typeface="Open Sans"/>
                <a:cs typeface="Open Sans"/>
              </a:rPr>
              <a:t> is er voor</a:t>
            </a:r>
            <a:r>
              <a:rPr lang="nl-BE" sz="2400">
                <a:solidFill>
                  <a:srgbClr val="D70071"/>
                </a:solidFill>
                <a:latin typeface="Open Sans"/>
                <a:ea typeface="Open Sans"/>
                <a:cs typeface="Open Sans"/>
              </a:rPr>
              <a:t> iedereen </a:t>
            </a:r>
            <a:endParaRPr lang="nl-BE" sz="2400">
              <a:solidFill>
                <a:srgbClr val="D7007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BE" sz="2400">
                <a:latin typeface="Open Sans"/>
                <a:ea typeface="Open Sans"/>
                <a:cs typeface="Open Sans"/>
              </a:rPr>
              <a:t>Iedereen </a:t>
            </a:r>
            <a:r>
              <a:rPr lang="nl-BE" sz="2400">
                <a:solidFill>
                  <a:srgbClr val="D70071"/>
                </a:solidFill>
                <a:latin typeface="Open Sans"/>
                <a:ea typeface="Open Sans"/>
                <a:cs typeface="Open Sans"/>
              </a:rPr>
              <a:t>op een kwetsbaar moment </a:t>
            </a:r>
            <a:r>
              <a:rPr lang="nl-BE" sz="2400">
                <a:latin typeface="Open Sans"/>
                <a:ea typeface="Open Sans"/>
                <a:cs typeface="Open Sans"/>
              </a:rPr>
              <a:t>met specifieke aandacht voor</a:t>
            </a:r>
            <a:r>
              <a:rPr lang="nl-BE" sz="2400">
                <a:solidFill>
                  <a:srgbClr val="D70071"/>
                </a:solidFill>
                <a:latin typeface="Open Sans"/>
                <a:ea typeface="Open Sans"/>
                <a:cs typeface="Open Sans"/>
              </a:rPr>
              <a:t> kwetsbare doelgroepen</a:t>
            </a:r>
            <a:endParaRPr lang="nl-BE" sz="2400">
              <a:solidFill>
                <a:srgbClr val="D7007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BE" sz="2400">
                <a:latin typeface="Open Sans"/>
                <a:ea typeface="Open Sans"/>
                <a:cs typeface="Open Sans"/>
              </a:rPr>
              <a:t>Helpt bij vragen en problemen rond</a:t>
            </a:r>
            <a:r>
              <a:rPr lang="nl-BE" sz="240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nl-BE" sz="2400">
                <a:solidFill>
                  <a:srgbClr val="D70071"/>
                </a:solidFill>
                <a:latin typeface="Open Sans"/>
                <a:ea typeface="Open Sans"/>
                <a:cs typeface="Open Sans"/>
              </a:rPr>
              <a:t>psychosociaal welzijn</a:t>
            </a:r>
            <a:r>
              <a:rPr lang="nl-BE" sz="2400">
                <a:latin typeface="Open Sans"/>
                <a:ea typeface="Open Sans"/>
                <a:cs typeface="Open Sans"/>
              </a:rPr>
              <a:t> </a:t>
            </a:r>
            <a:endParaRPr lang="nl-BE" sz="2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BE" sz="2400">
                <a:solidFill>
                  <a:srgbClr val="D70071"/>
                </a:solidFill>
                <a:latin typeface="Open Sans"/>
                <a:ea typeface="Open Sans"/>
                <a:cs typeface="Open Sans"/>
              </a:rPr>
              <a:t>Gratis</a:t>
            </a:r>
            <a:r>
              <a:rPr lang="nl-BE" sz="2400">
                <a:latin typeface="Open Sans"/>
                <a:ea typeface="Open Sans"/>
                <a:cs typeface="Open Sans"/>
              </a:rPr>
              <a:t> hulpverlening </a:t>
            </a:r>
            <a:endParaRPr lang="nl-BE" sz="2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BE" sz="2400">
                <a:solidFill>
                  <a:srgbClr val="D70071"/>
                </a:solidFill>
                <a:latin typeface="Open Sans"/>
                <a:ea typeface="Open Sans"/>
                <a:cs typeface="Open Sans"/>
              </a:rPr>
              <a:t>Vrijwillige </a:t>
            </a:r>
            <a:r>
              <a:rPr lang="nl-BE" sz="2400">
                <a:latin typeface="Open Sans"/>
                <a:ea typeface="Open Sans"/>
                <a:cs typeface="Open Sans"/>
              </a:rPr>
              <a:t>hulpverlening </a:t>
            </a:r>
          </a:p>
          <a:p>
            <a:r>
              <a:rPr lang="nl-BE" sz="2400">
                <a:latin typeface="Open Sans"/>
                <a:ea typeface="Open Sans"/>
                <a:cs typeface="Open Sans"/>
              </a:rPr>
              <a:t>Wij werken </a:t>
            </a:r>
            <a:r>
              <a:rPr lang="nl-BE" sz="2400">
                <a:solidFill>
                  <a:srgbClr val="D70071"/>
                </a:solidFill>
                <a:latin typeface="Open Sans"/>
                <a:ea typeface="Open Sans"/>
                <a:cs typeface="Open Sans"/>
              </a:rPr>
              <a:t>vraaggestuurd</a:t>
            </a:r>
            <a:r>
              <a:rPr lang="nl-BE" sz="2400">
                <a:latin typeface="Open Sans"/>
                <a:ea typeface="Open Sans"/>
                <a:cs typeface="Open Sans"/>
              </a:rPr>
              <a:t> op basis van de doelen van de client</a:t>
            </a:r>
            <a:endParaRPr lang="nl-BE" sz="2400">
              <a:cs typeface="Calibri"/>
            </a:endParaRPr>
          </a:p>
          <a:p>
            <a:r>
              <a:rPr lang="nl-BE" sz="2400">
                <a:latin typeface="Open Sans"/>
                <a:ea typeface="Open Sans"/>
                <a:cs typeface="Open Sans"/>
              </a:rPr>
              <a:t>Werkt </a:t>
            </a:r>
            <a:r>
              <a:rPr lang="nl-BE" sz="2400">
                <a:solidFill>
                  <a:srgbClr val="D70071"/>
                </a:solidFill>
                <a:latin typeface="Open Sans"/>
                <a:ea typeface="Open Sans"/>
                <a:cs typeface="Open Sans"/>
              </a:rPr>
              <a:t>proactief</a:t>
            </a:r>
            <a:r>
              <a:rPr lang="nl-BE" sz="2400">
                <a:latin typeface="Open Sans"/>
                <a:ea typeface="Open Sans"/>
                <a:cs typeface="Open Sans"/>
              </a:rPr>
              <a:t> naar cliënten</a:t>
            </a:r>
          </a:p>
          <a:p>
            <a:pPr marL="0" indent="0">
              <a:buNone/>
            </a:pPr>
            <a:endParaRPr lang="nl-BE" sz="2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E486DEC8-C0D8-467F-BF76-8CFA31D2983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184" y="5866182"/>
            <a:ext cx="1311430" cy="132386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909C7F79-608F-4A78-A7BF-1B2156BDFC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808" y="6250895"/>
            <a:ext cx="1079980" cy="321157"/>
          </a:xfrm>
          <a:prstGeom prst="rect">
            <a:avLst/>
          </a:prstGeom>
        </p:spPr>
      </p:pic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019BEFD1-C8D8-4D09-8860-140FDBAA3757}"/>
              </a:ext>
            </a:extLst>
          </p:cNvPr>
          <p:cNvSpPr txBox="1">
            <a:spLocks/>
          </p:cNvSpPr>
          <p:nvPr/>
        </p:nvSpPr>
        <p:spPr>
          <a:xfrm>
            <a:off x="791441" y="5371106"/>
            <a:ext cx="5105738" cy="532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BE" sz="3200">
                <a:solidFill>
                  <a:srgbClr val="1B5A9B"/>
                </a:solidFill>
                <a:latin typeface="Tenso" panose="02000000000000000000" pitchFamily="50" charset="0"/>
              </a:rPr>
              <a:t>De cliënt staat centraal</a:t>
            </a:r>
          </a:p>
        </p:txBody>
      </p:sp>
    </p:spTree>
    <p:extLst>
      <p:ext uri="{BB962C8B-B14F-4D97-AF65-F5344CB8AC3E}">
        <p14:creationId xmlns:p14="http://schemas.microsoft.com/office/powerpoint/2010/main" val="34886040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8EC335-6104-4D79-8428-DDB8625F1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49406"/>
          </a:xfrm>
          <a:solidFill>
            <a:srgbClr val="EE7C19"/>
          </a:solidFill>
          <a:ln>
            <a:noFill/>
          </a:ln>
        </p:spPr>
        <p:txBody>
          <a:bodyPr/>
          <a:lstStyle/>
          <a:p>
            <a:pPr algn="ctr"/>
            <a:r>
              <a:rPr lang="nl-BE" b="1" dirty="0">
                <a:solidFill>
                  <a:schemeClr val="bg1"/>
                </a:solidFill>
                <a:latin typeface="Tenso"/>
              </a:rPr>
              <a:t>JAC: het jongerenaanbod van het CAW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CBFA72-6AF2-4CA9-236C-24601869C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latin typeface="Open Sans"/>
                <a:ea typeface="Open Sans"/>
                <a:cs typeface="Open Sans"/>
              </a:rPr>
              <a:t>Voor </a:t>
            </a:r>
            <a:r>
              <a:rPr lang="en-US" sz="2400" dirty="0" err="1">
                <a:solidFill>
                  <a:srgbClr val="EE7C19"/>
                </a:solidFill>
                <a:latin typeface="Open Sans"/>
                <a:ea typeface="Open Sans"/>
                <a:cs typeface="Open Sans"/>
              </a:rPr>
              <a:t>jongeren</a:t>
            </a:r>
            <a:r>
              <a:rPr lang="en-US" sz="2400" dirty="0">
                <a:solidFill>
                  <a:srgbClr val="EE7C19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2400" dirty="0" err="1">
                <a:latin typeface="Open Sans"/>
                <a:ea typeface="Open Sans"/>
                <a:cs typeface="Open Sans"/>
              </a:rPr>
              <a:t>tussen</a:t>
            </a:r>
            <a:r>
              <a:rPr lang="en-US" sz="2400" dirty="0">
                <a:latin typeface="Open Sans"/>
                <a:ea typeface="Open Sans"/>
                <a:cs typeface="Open Sans"/>
              </a:rPr>
              <a:t> 12 </a:t>
            </a:r>
            <a:r>
              <a:rPr lang="en-US" sz="2400" dirty="0" err="1">
                <a:latin typeface="Open Sans"/>
                <a:ea typeface="Open Sans"/>
                <a:cs typeface="Open Sans"/>
              </a:rPr>
              <a:t>en</a:t>
            </a:r>
            <a:r>
              <a:rPr lang="en-US" sz="2400" dirty="0">
                <a:latin typeface="Open Sans"/>
                <a:ea typeface="Open Sans"/>
                <a:cs typeface="Open Sans"/>
              </a:rPr>
              <a:t> 25 jaar</a:t>
            </a:r>
          </a:p>
          <a:p>
            <a:r>
              <a:rPr lang="en-US" sz="2400" dirty="0">
                <a:solidFill>
                  <a:srgbClr val="EE7C19"/>
                </a:solidFill>
                <a:latin typeface="Open Sans"/>
                <a:ea typeface="Open Sans"/>
                <a:cs typeface="Open Sans"/>
              </a:rPr>
              <a:t>Gratis </a:t>
            </a:r>
            <a:r>
              <a:rPr lang="en-US" sz="2400" dirty="0" err="1">
                <a:latin typeface="Open Sans"/>
                <a:ea typeface="Open Sans"/>
                <a:cs typeface="Open Sans"/>
              </a:rPr>
              <a:t>professionele</a:t>
            </a:r>
            <a:r>
              <a:rPr lang="en-US" sz="2400" dirty="0">
                <a:latin typeface="Open Sans"/>
                <a:ea typeface="Open Sans"/>
                <a:cs typeface="Open Sans"/>
              </a:rPr>
              <a:t> </a:t>
            </a:r>
            <a:r>
              <a:rPr lang="en-US" sz="2400" dirty="0" err="1">
                <a:latin typeface="Open Sans"/>
                <a:ea typeface="Open Sans"/>
                <a:cs typeface="Open Sans"/>
              </a:rPr>
              <a:t>hulpverlening</a:t>
            </a:r>
            <a:endParaRPr lang="en-US" sz="2400" dirty="0">
              <a:latin typeface="Open Sans"/>
              <a:ea typeface="Open Sans"/>
              <a:cs typeface="Open Sans"/>
            </a:endParaRPr>
          </a:p>
          <a:p>
            <a:r>
              <a:rPr lang="en-US" sz="2400" dirty="0" err="1">
                <a:latin typeface="Open Sans"/>
                <a:ea typeface="Open Sans"/>
                <a:cs typeface="Open Sans"/>
              </a:rPr>
              <a:t>Vragen</a:t>
            </a:r>
            <a:r>
              <a:rPr lang="en-US" sz="2400" dirty="0">
                <a:latin typeface="Open Sans"/>
                <a:ea typeface="Open Sans"/>
                <a:cs typeface="Open Sans"/>
              </a:rPr>
              <a:t> </a:t>
            </a:r>
            <a:r>
              <a:rPr lang="en-US" sz="2400" dirty="0" err="1">
                <a:latin typeface="Open Sans"/>
                <a:ea typeface="Open Sans"/>
                <a:cs typeface="Open Sans"/>
              </a:rPr>
              <a:t>rond</a:t>
            </a:r>
            <a:r>
              <a:rPr lang="en-US" sz="2400" dirty="0">
                <a:latin typeface="Open Sans"/>
                <a:ea typeface="Open Sans"/>
                <a:cs typeface="Open Sans"/>
              </a:rPr>
              <a:t> </a:t>
            </a:r>
            <a:r>
              <a:rPr lang="en-US" sz="2400" dirty="0" err="1">
                <a:latin typeface="Open Sans"/>
                <a:ea typeface="Open Sans"/>
                <a:cs typeface="Open Sans"/>
              </a:rPr>
              <a:t>psychosociaal</a:t>
            </a:r>
            <a:r>
              <a:rPr lang="en-US" sz="2400" dirty="0">
                <a:latin typeface="Open Sans"/>
                <a:ea typeface="Open Sans"/>
                <a:cs typeface="Open Sans"/>
              </a:rPr>
              <a:t> </a:t>
            </a:r>
            <a:r>
              <a:rPr lang="en-US" sz="2400" dirty="0" err="1">
                <a:latin typeface="Open Sans"/>
                <a:ea typeface="Open Sans"/>
                <a:cs typeface="Open Sans"/>
              </a:rPr>
              <a:t>welzijn</a:t>
            </a:r>
            <a:endParaRPr lang="en-US" sz="2400" dirty="0">
              <a:latin typeface="Open Sans"/>
              <a:ea typeface="Open Sans"/>
              <a:cs typeface="Open Sans"/>
            </a:endParaRPr>
          </a:p>
          <a:p>
            <a:r>
              <a:rPr lang="en-US" sz="2400" dirty="0" err="1">
                <a:solidFill>
                  <a:srgbClr val="EE7C19"/>
                </a:solidFill>
                <a:latin typeface="Open Sans"/>
                <a:ea typeface="Open Sans"/>
                <a:cs typeface="Open Sans"/>
              </a:rPr>
              <a:t>Vrijwillige</a:t>
            </a:r>
            <a:r>
              <a:rPr lang="en-US" sz="2400" dirty="0">
                <a:solidFill>
                  <a:srgbClr val="EE7C19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2400" dirty="0" err="1">
                <a:latin typeface="Open Sans"/>
                <a:ea typeface="Open Sans"/>
                <a:cs typeface="Open Sans"/>
              </a:rPr>
              <a:t>hulpverlening</a:t>
            </a:r>
            <a:endParaRPr lang="en-US" sz="2400" dirty="0">
              <a:latin typeface="Open Sans"/>
              <a:ea typeface="Open Sans"/>
              <a:cs typeface="Open Sans"/>
            </a:endParaRPr>
          </a:p>
          <a:p>
            <a:r>
              <a:rPr lang="en-US" sz="2400" dirty="0">
                <a:latin typeface="Open Sans"/>
                <a:ea typeface="Open Sans"/>
                <a:cs typeface="Open Sans"/>
              </a:rPr>
              <a:t>Op </a:t>
            </a:r>
            <a:r>
              <a:rPr lang="en-US" sz="2400" dirty="0" err="1">
                <a:latin typeface="Open Sans"/>
                <a:ea typeface="Open Sans"/>
                <a:cs typeface="Open Sans"/>
              </a:rPr>
              <a:t>maat</a:t>
            </a:r>
            <a:r>
              <a:rPr lang="en-US" sz="2400" dirty="0">
                <a:latin typeface="Open Sans"/>
                <a:ea typeface="Open Sans"/>
                <a:cs typeface="Open Sans"/>
              </a:rPr>
              <a:t> van de </a:t>
            </a:r>
            <a:r>
              <a:rPr lang="en-US" sz="2400" dirty="0" err="1">
                <a:latin typeface="Open Sans"/>
                <a:ea typeface="Open Sans"/>
                <a:cs typeface="Open Sans"/>
              </a:rPr>
              <a:t>jongere</a:t>
            </a:r>
            <a:r>
              <a:rPr lang="en-US" sz="2400" dirty="0">
                <a:latin typeface="Open Sans"/>
                <a:ea typeface="Open Sans"/>
                <a:cs typeface="Open Sans"/>
              </a:rPr>
              <a:t> </a:t>
            </a:r>
          </a:p>
          <a:p>
            <a:r>
              <a:rPr lang="en-US" sz="2400" dirty="0" err="1">
                <a:latin typeface="Open Sans"/>
                <a:ea typeface="Open Sans"/>
                <a:cs typeface="Open Sans"/>
              </a:rPr>
              <a:t>Jongere</a:t>
            </a:r>
            <a:r>
              <a:rPr lang="en-US" sz="2400" dirty="0">
                <a:latin typeface="Open Sans"/>
                <a:ea typeface="Open Sans"/>
                <a:cs typeface="Open Sans"/>
              </a:rPr>
              <a:t> </a:t>
            </a:r>
            <a:r>
              <a:rPr lang="en-US" sz="2400" dirty="0" err="1">
                <a:latin typeface="Open Sans"/>
                <a:ea typeface="Open Sans"/>
                <a:cs typeface="Open Sans"/>
              </a:rPr>
              <a:t>als</a:t>
            </a:r>
            <a:r>
              <a:rPr lang="en-US" sz="2400" dirty="0">
                <a:latin typeface="Open Sans"/>
                <a:ea typeface="Open Sans"/>
                <a:cs typeface="Open Sans"/>
              </a:rPr>
              <a:t> </a:t>
            </a:r>
            <a:r>
              <a:rPr lang="en-US" sz="2400" dirty="0" err="1">
                <a:latin typeface="Open Sans"/>
                <a:ea typeface="Open Sans"/>
                <a:cs typeface="Open Sans"/>
              </a:rPr>
              <a:t>autonome</a:t>
            </a:r>
            <a:r>
              <a:rPr lang="en-US" sz="2400" dirty="0">
                <a:latin typeface="Open Sans"/>
                <a:ea typeface="Open Sans"/>
                <a:cs typeface="Open Sans"/>
              </a:rPr>
              <a:t> </a:t>
            </a:r>
            <a:r>
              <a:rPr lang="en-US" sz="2400" dirty="0" err="1">
                <a:latin typeface="Open Sans"/>
                <a:ea typeface="Open Sans"/>
                <a:cs typeface="Open Sans"/>
              </a:rPr>
              <a:t>hulpvrager</a:t>
            </a:r>
            <a:r>
              <a:rPr lang="en-US" sz="2400" dirty="0">
                <a:latin typeface="Open Sans"/>
                <a:ea typeface="Open Sans"/>
                <a:cs typeface="Open Sans"/>
              </a:rPr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>
              <a:cs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39E030-1C89-75B9-F309-8D16A8EA0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2315" y="-5220"/>
            <a:ext cx="5973650" cy="79309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81341E-174E-7E5D-7EB6-3289995F9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8934" y="5959071"/>
            <a:ext cx="1111877" cy="76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94235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8E6F7E-2F66-4AC6-85C0-DDF6C5BF7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334"/>
            <a:ext cx="12192000" cy="1227662"/>
          </a:xfrm>
          <a:solidFill>
            <a:srgbClr val="1B5A9B"/>
          </a:solidFill>
        </p:spPr>
        <p:txBody>
          <a:bodyPr/>
          <a:lstStyle/>
          <a:p>
            <a:pPr algn="ctr"/>
            <a:r>
              <a:rPr lang="nl-BE" b="1" dirty="0">
                <a:solidFill>
                  <a:schemeClr val="bg1"/>
                </a:solidFill>
                <a:latin typeface="Tenso"/>
              </a:rPr>
              <a:t>CAW Halle-Vilvoorde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851F265-0085-49FE-AD9A-1FA477636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2570" y="1953088"/>
            <a:ext cx="9871229" cy="283151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BE" sz="2400" dirty="0">
                <a:latin typeface="Open Sans"/>
                <a:ea typeface="Open Sans"/>
                <a:cs typeface="Open Sans"/>
              </a:rPr>
              <a:t>Een sociale onderneming </a:t>
            </a:r>
            <a:r>
              <a:rPr lang="nl-BE" sz="2400" dirty="0">
                <a:solidFill>
                  <a:srgbClr val="D70071"/>
                </a:solidFill>
                <a:latin typeface="Open Sans"/>
                <a:ea typeface="Open Sans"/>
                <a:cs typeface="Open Sans"/>
              </a:rPr>
              <a:t>zonder financieel winstoogmerk</a:t>
            </a:r>
            <a:r>
              <a:rPr lang="nl-BE" sz="2400" dirty="0">
                <a:latin typeface="Open Sans"/>
                <a:ea typeface="Open Sans"/>
                <a:cs typeface="Open Sans"/>
              </a:rPr>
              <a:t> </a:t>
            </a:r>
            <a:endParaRPr lang="en-US" sz="2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BE" sz="2400" dirty="0">
                <a:latin typeface="Open Sans"/>
                <a:ea typeface="Open Sans"/>
                <a:cs typeface="Open Sans"/>
              </a:rPr>
              <a:t>Erkend en gesubsidieerd door de Vlaamse overheid volgens het decreet algemeen welzijnswerk (AWW) </a:t>
            </a:r>
          </a:p>
          <a:p>
            <a:r>
              <a:rPr lang="nl-BE" sz="2400" dirty="0">
                <a:latin typeface="Open Sans"/>
                <a:ea typeface="Open Sans"/>
                <a:cs typeface="Open Sans"/>
              </a:rPr>
              <a:t>Voert ook lokale en bovenlokale projecten uit </a:t>
            </a:r>
          </a:p>
          <a:p>
            <a:r>
              <a:rPr lang="nl-BE" sz="2400" dirty="0">
                <a:latin typeface="Open Sans"/>
                <a:ea typeface="Open Sans"/>
                <a:cs typeface="Open Sans"/>
              </a:rPr>
              <a:t>Regio </a:t>
            </a:r>
            <a:r>
              <a:rPr lang="nl-BE" sz="2400" dirty="0">
                <a:solidFill>
                  <a:srgbClr val="D70071"/>
                </a:solidFill>
                <a:latin typeface="Open Sans"/>
                <a:ea typeface="Open Sans"/>
                <a:cs typeface="Open Sans"/>
              </a:rPr>
              <a:t>Halle-Vilvoorde</a:t>
            </a:r>
            <a:r>
              <a:rPr lang="nl-BE" sz="2400" dirty="0">
                <a:latin typeface="Open Sans"/>
                <a:ea typeface="Open Sans"/>
                <a:cs typeface="Open Sans"/>
              </a:rPr>
              <a:t> </a:t>
            </a:r>
          </a:p>
          <a:p>
            <a:r>
              <a:rPr lang="nl-BE" sz="2400" dirty="0">
                <a:latin typeface="Open Sans"/>
                <a:ea typeface="Open Sans"/>
                <a:cs typeface="Open Sans"/>
              </a:rPr>
              <a:t>36 gemeenten,</a:t>
            </a:r>
            <a:r>
              <a:rPr lang="nl-BE" sz="2400" dirty="0">
                <a:solidFill>
                  <a:srgbClr val="D70071"/>
                </a:solidFill>
                <a:latin typeface="Open Sans"/>
                <a:ea typeface="Open Sans"/>
                <a:cs typeface="Open Sans"/>
              </a:rPr>
              <a:t> 6 eerstelijnszones</a:t>
            </a:r>
            <a:r>
              <a:rPr lang="nl-BE" sz="2400" dirty="0">
                <a:latin typeface="Open Sans"/>
                <a:ea typeface="Open Sans"/>
                <a:cs typeface="Open Sans"/>
              </a:rPr>
              <a:t> </a:t>
            </a:r>
          </a:p>
          <a:p>
            <a:r>
              <a:rPr lang="nl-BE" sz="2400" dirty="0">
                <a:latin typeface="Open Sans"/>
                <a:ea typeface="Open Sans"/>
                <a:cs typeface="Open Sans"/>
              </a:rPr>
              <a:t>160 medewerkers </a:t>
            </a:r>
          </a:p>
          <a:p>
            <a:r>
              <a:rPr lang="nl-BE" sz="2400" dirty="0">
                <a:latin typeface="Open Sans"/>
                <a:ea typeface="Open Sans"/>
                <a:cs typeface="Open Sans"/>
              </a:rPr>
              <a:t>CAW Halle-Vilvoorde maakt deel uit van de CAW Groep: 11 </a:t>
            </a:r>
            <a:r>
              <a:rPr lang="nl-BE" sz="2400" err="1">
                <a:latin typeface="Open Sans"/>
                <a:ea typeface="Open Sans"/>
                <a:cs typeface="Open Sans"/>
              </a:rPr>
              <a:t>CAW's</a:t>
            </a:r>
            <a:r>
              <a:rPr lang="nl-BE" sz="2400" dirty="0">
                <a:latin typeface="Open Sans"/>
                <a:ea typeface="Open Sans"/>
                <a:cs typeface="Open Sans"/>
              </a:rPr>
              <a:t> in Vlaanderen en Brussel</a:t>
            </a:r>
          </a:p>
          <a:p>
            <a:endParaRPr lang="nl-BE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Afbeelding 10">
            <a:extLst>
              <a:ext uri="{FF2B5EF4-FFF2-40B4-BE49-F238E27FC236}">
                <a16:creationId xmlns:a16="http://schemas.microsoft.com/office/drawing/2014/main" id="{D25B6D33-6FA4-9101-46F3-E037EEFFF3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385" y="6315289"/>
            <a:ext cx="908262" cy="26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32901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A6B2B6E9-7630-9359-2373-638E49056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397" y="0"/>
            <a:ext cx="96792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262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Document 13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5A8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28E6F7E-2F66-4AC6-85C0-DDF6C5BF7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CAW Halle-Vilvoorde</a:t>
            </a:r>
            <a:b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2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Deelwerkingen</a:t>
            </a:r>
            <a:endParaRPr lang="en-US" sz="3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Afbeelding 10">
            <a:extLst>
              <a:ext uri="{FF2B5EF4-FFF2-40B4-BE49-F238E27FC236}">
                <a16:creationId xmlns:a16="http://schemas.microsoft.com/office/drawing/2014/main" id="{D25B6D33-6FA4-9101-46F3-E037EEFFF3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385" y="6315289"/>
            <a:ext cx="908262" cy="267495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241C94D4-DDFB-664E-F191-E68C413DB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550" y="275216"/>
            <a:ext cx="7753011" cy="558987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79EA5C23-78AD-B54A-7DB4-6BF2E14DE778}"/>
              </a:ext>
            </a:extLst>
          </p:cNvPr>
          <p:cNvSpPr txBox="1"/>
          <p:nvPr/>
        </p:nvSpPr>
        <p:spPr>
          <a:xfrm>
            <a:off x="3996550" y="4589832"/>
            <a:ext cx="205165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700" dirty="0"/>
              <a:t>CAW Huis Dilbeek</a:t>
            </a:r>
          </a:p>
        </p:txBody>
      </p:sp>
    </p:spTree>
    <p:extLst>
      <p:ext uri="{BB962C8B-B14F-4D97-AF65-F5344CB8AC3E}">
        <p14:creationId xmlns:p14="http://schemas.microsoft.com/office/powerpoint/2010/main" val="212727821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1">
            <a:extLst>
              <a:ext uri="{FF2B5EF4-FFF2-40B4-BE49-F238E27FC236}">
                <a16:creationId xmlns:a16="http://schemas.microsoft.com/office/drawing/2014/main" id="{7DD40E1E-D84B-457A-849B-10C58F8C3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211" y="2814896"/>
            <a:ext cx="3365679" cy="886579"/>
          </a:xfrm>
          <a:prstGeom prst="rect">
            <a:avLst/>
          </a:prstGeom>
        </p:spPr>
      </p:pic>
      <p:pic>
        <p:nvPicPr>
          <p:cNvPr id="26" name="Picture 26">
            <a:extLst>
              <a:ext uri="{FF2B5EF4-FFF2-40B4-BE49-F238E27FC236}">
                <a16:creationId xmlns:a16="http://schemas.microsoft.com/office/drawing/2014/main" id="{636727D3-A9D2-2BE9-426E-2A77780F59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544" y="2615016"/>
            <a:ext cx="1370572" cy="138327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08D1F7F-72F0-485A-AC73-83E12E1DE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87262"/>
          </a:xfrm>
          <a:solidFill>
            <a:srgbClr val="1B5A9B"/>
          </a:solidFill>
        </p:spPr>
        <p:txBody>
          <a:bodyPr/>
          <a:lstStyle/>
          <a:p>
            <a:pPr algn="ctr"/>
            <a:r>
              <a:rPr lang="nl-NL" b="1" dirty="0">
                <a:solidFill>
                  <a:schemeClr val="bg1"/>
                </a:solidFill>
                <a:latin typeface="Tenso"/>
              </a:rPr>
              <a:t>B</a:t>
            </a:r>
            <a:r>
              <a:rPr lang="nl-BE" b="1" dirty="0" err="1">
                <a:solidFill>
                  <a:schemeClr val="bg1"/>
                </a:solidFill>
                <a:latin typeface="Tenso"/>
              </a:rPr>
              <a:t>ovenlokale</a:t>
            </a:r>
            <a:r>
              <a:rPr lang="nl-BE" b="1" dirty="0">
                <a:solidFill>
                  <a:schemeClr val="bg1"/>
                </a:solidFill>
                <a:latin typeface="Tenso"/>
              </a:rPr>
              <a:t> actor – lokale partner </a:t>
            </a:r>
          </a:p>
        </p:txBody>
      </p:sp>
      <p:pic>
        <p:nvPicPr>
          <p:cNvPr id="17" name="Picture 17">
            <a:extLst>
              <a:ext uri="{FF2B5EF4-FFF2-40B4-BE49-F238E27FC236}">
                <a16:creationId xmlns:a16="http://schemas.microsoft.com/office/drawing/2014/main" id="{771FDCE7-1765-2A0D-805F-78568F90E2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444" y="1607226"/>
            <a:ext cx="1464973" cy="1117645"/>
          </a:xfrm>
          <a:prstGeom prst="rect">
            <a:avLst/>
          </a:prstGeom>
        </p:spPr>
      </p:pic>
      <p:pic>
        <p:nvPicPr>
          <p:cNvPr id="18" name="Picture 18">
            <a:extLst>
              <a:ext uri="{FF2B5EF4-FFF2-40B4-BE49-F238E27FC236}">
                <a16:creationId xmlns:a16="http://schemas.microsoft.com/office/drawing/2014/main" id="{DB7F259E-E5D4-8CFF-1055-151581294E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1061" y="1768273"/>
            <a:ext cx="1982810" cy="675605"/>
          </a:xfrm>
          <a:prstGeom prst="rect">
            <a:avLst/>
          </a:prstGeom>
        </p:spPr>
      </p:pic>
      <p:pic>
        <p:nvPicPr>
          <p:cNvPr id="19" name="Picture 19">
            <a:extLst>
              <a:ext uri="{FF2B5EF4-FFF2-40B4-BE49-F238E27FC236}">
                <a16:creationId xmlns:a16="http://schemas.microsoft.com/office/drawing/2014/main" id="{962DBC95-EDE7-2B83-C0BB-370D482060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2099" y="1734600"/>
            <a:ext cx="1619250" cy="742950"/>
          </a:xfrm>
          <a:prstGeom prst="rect">
            <a:avLst/>
          </a:prstGeom>
        </p:spPr>
      </p:pic>
      <p:pic>
        <p:nvPicPr>
          <p:cNvPr id="20" name="Picture 20">
            <a:extLst>
              <a:ext uri="{FF2B5EF4-FFF2-40B4-BE49-F238E27FC236}">
                <a16:creationId xmlns:a16="http://schemas.microsoft.com/office/drawing/2014/main" id="{BA8E646D-5977-41CD-5A52-B054844557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63375" y="1581865"/>
            <a:ext cx="1177210" cy="1177210"/>
          </a:xfrm>
          <a:prstGeom prst="rect">
            <a:avLst/>
          </a:prstGeom>
        </p:spPr>
      </p:pic>
      <p:pic>
        <p:nvPicPr>
          <p:cNvPr id="21" name="Picture 21">
            <a:extLst>
              <a:ext uri="{FF2B5EF4-FFF2-40B4-BE49-F238E27FC236}">
                <a16:creationId xmlns:a16="http://schemas.microsoft.com/office/drawing/2014/main" id="{5D173F2B-1306-BB11-DCBF-1863BEE076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94600" y="1711386"/>
            <a:ext cx="2174383" cy="74739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2FFCB33-5962-56DA-A1C6-3D294B046FF5}"/>
              </a:ext>
            </a:extLst>
          </p:cNvPr>
          <p:cNvSpPr txBox="1"/>
          <p:nvPr/>
        </p:nvSpPr>
        <p:spPr>
          <a:xfrm>
            <a:off x="9666913" y="2986343"/>
            <a:ext cx="241438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err="1">
                <a:solidFill>
                  <a:schemeClr val="accent2"/>
                </a:solidFill>
                <a:latin typeface="Open Sans"/>
                <a:ea typeface="Open Sans"/>
                <a:cs typeface="Calibri"/>
              </a:rPr>
              <a:t>Regionaal</a:t>
            </a:r>
            <a:r>
              <a:rPr lang="en-US" sz="1400" b="1">
                <a:solidFill>
                  <a:schemeClr val="accent2"/>
                </a:solidFill>
                <a:latin typeface="Open Sans"/>
                <a:ea typeface="Open Sans"/>
                <a:cs typeface="Calibri"/>
              </a:rPr>
              <a:t> </a:t>
            </a:r>
            <a:r>
              <a:rPr lang="en-US" sz="1400" b="1" err="1">
                <a:solidFill>
                  <a:schemeClr val="accent2"/>
                </a:solidFill>
                <a:latin typeface="Open Sans"/>
                <a:ea typeface="Open Sans"/>
                <a:cs typeface="Calibri"/>
              </a:rPr>
              <a:t>Zorgplatform</a:t>
            </a:r>
            <a:endParaRPr lang="en-US" sz="1400" b="1">
              <a:solidFill>
                <a:schemeClr val="accent2"/>
              </a:solidFill>
              <a:latin typeface="Open Sans"/>
              <a:ea typeface="Open Sans"/>
              <a:cs typeface="Calibri"/>
            </a:endParaRPr>
          </a:p>
          <a:p>
            <a:r>
              <a:rPr lang="en-US" sz="1400" b="1">
                <a:solidFill>
                  <a:schemeClr val="accent2"/>
                </a:solidFill>
                <a:latin typeface="Open Sans"/>
                <a:ea typeface="Open Sans"/>
                <a:cs typeface="Calibri"/>
              </a:rPr>
              <a:t>Halle-Vilvoorde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8BD730E-4D00-0E41-9515-620536EEB918}"/>
              </a:ext>
            </a:extLst>
          </p:cNvPr>
          <p:cNvSpPr txBox="1"/>
          <p:nvPr/>
        </p:nvSpPr>
        <p:spPr>
          <a:xfrm>
            <a:off x="4722433" y="5859172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400">
              <a:latin typeface="Open Sans"/>
              <a:ea typeface="Open Sans"/>
              <a:cs typeface="Calibri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055EB73-BF21-A387-DE63-32715C60D37A}"/>
              </a:ext>
            </a:extLst>
          </p:cNvPr>
          <p:cNvSpPr txBox="1"/>
          <p:nvPr/>
        </p:nvSpPr>
        <p:spPr>
          <a:xfrm>
            <a:off x="8760028" y="6545976"/>
            <a:ext cx="261327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400">
              <a:latin typeface="Open Sans"/>
              <a:ea typeface="Open Sans"/>
              <a:cs typeface="Open Sans"/>
            </a:endParaRPr>
          </a:p>
          <a:p>
            <a:endParaRPr lang="en-US" sz="2400">
              <a:latin typeface="Open Sans"/>
              <a:ea typeface="Open Sans"/>
              <a:cs typeface="Open San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AE1D79D-CB42-FF53-2DEE-F1611CAA1154}"/>
              </a:ext>
            </a:extLst>
          </p:cNvPr>
          <p:cNvSpPr txBox="1"/>
          <p:nvPr/>
        </p:nvSpPr>
        <p:spPr>
          <a:xfrm>
            <a:off x="8402928" y="4985734"/>
            <a:ext cx="452477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400">
              <a:latin typeface="Open Sans"/>
              <a:ea typeface="Open Sans"/>
              <a:cs typeface="Calibri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BF458AB-BE60-5BF7-CFCC-6B4183E88C83}"/>
              </a:ext>
            </a:extLst>
          </p:cNvPr>
          <p:cNvSpPr txBox="1"/>
          <p:nvPr/>
        </p:nvSpPr>
        <p:spPr>
          <a:xfrm>
            <a:off x="2162880" y="5473849"/>
            <a:ext cx="319127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B0F0"/>
                </a:solidFill>
                <a:latin typeface="Times New Roman"/>
                <a:ea typeface="Open Sans"/>
                <a:cs typeface="Calibri"/>
              </a:rPr>
              <a:t>ARRO kindermishandeling </a:t>
            </a:r>
          </a:p>
          <a:p>
            <a:r>
              <a:rPr lang="en-US" b="1">
                <a:solidFill>
                  <a:srgbClr val="00B0F0"/>
                </a:solidFill>
                <a:latin typeface="Times New Roman"/>
                <a:ea typeface="Open Sans"/>
                <a:cs typeface="Calibri"/>
              </a:rPr>
              <a:t>Halle-Vilvoorde </a:t>
            </a:r>
            <a:endParaRPr lang="en-US" b="1">
              <a:solidFill>
                <a:srgbClr val="00B0F0"/>
              </a:solidFill>
              <a:latin typeface="Times New Roman"/>
              <a:cs typeface="Calibri"/>
            </a:endParaRPr>
          </a:p>
        </p:txBody>
      </p:sp>
      <p:pic>
        <p:nvPicPr>
          <p:cNvPr id="33" name="Picture 33">
            <a:extLst>
              <a:ext uri="{FF2B5EF4-FFF2-40B4-BE49-F238E27FC236}">
                <a16:creationId xmlns:a16="http://schemas.microsoft.com/office/drawing/2014/main" id="{0D0FE989-F2AE-0347-6094-5BCCEDDE47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95899" y="2867739"/>
            <a:ext cx="1223495" cy="645689"/>
          </a:xfrm>
          <a:prstGeom prst="rect">
            <a:avLst/>
          </a:prstGeom>
        </p:spPr>
      </p:pic>
      <p:pic>
        <p:nvPicPr>
          <p:cNvPr id="3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5F4A5ABF-9A5D-9418-3C9A-10E6E89DD6B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93088" y="2986689"/>
            <a:ext cx="2043831" cy="456649"/>
          </a:xfrm>
          <a:prstGeom prst="rect">
            <a:avLst/>
          </a:prstGeom>
        </p:spPr>
      </p:pic>
      <p:pic>
        <p:nvPicPr>
          <p:cNvPr id="4" name="Afbeelding 6" descr="Afbeelding met logo&#10;&#10;Automatisch gegenereerde beschrijving">
            <a:extLst>
              <a:ext uri="{FF2B5EF4-FFF2-40B4-BE49-F238E27FC236}">
                <a16:creationId xmlns:a16="http://schemas.microsoft.com/office/drawing/2014/main" id="{89BF3770-BA3A-D2E9-B1C7-49894BF2D38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76508" y="3797788"/>
            <a:ext cx="2044700" cy="1231900"/>
          </a:xfrm>
          <a:prstGeom prst="rect">
            <a:avLst/>
          </a:prstGeom>
        </p:spPr>
      </p:pic>
      <p:pic>
        <p:nvPicPr>
          <p:cNvPr id="7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FCCEE453-F8A6-C7D1-3444-EC08C3F26CC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3584" y="4068856"/>
            <a:ext cx="1920875" cy="1117600"/>
          </a:xfrm>
          <a:prstGeom prst="rect">
            <a:avLst/>
          </a:prstGeom>
        </p:spPr>
      </p:pic>
      <p:pic>
        <p:nvPicPr>
          <p:cNvPr id="8" name="Afbeelding 8" descr="Afbeelding met logo&#10;&#10;Automatisch gegenereerde beschrijving">
            <a:extLst>
              <a:ext uri="{FF2B5EF4-FFF2-40B4-BE49-F238E27FC236}">
                <a16:creationId xmlns:a16="http://schemas.microsoft.com/office/drawing/2014/main" id="{75AC0D9B-58F6-5B8C-311A-998588CB383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52925" y="3891337"/>
            <a:ext cx="1222375" cy="1184275"/>
          </a:xfrm>
          <a:prstGeom prst="rect">
            <a:avLst/>
          </a:prstGeom>
        </p:spPr>
      </p:pic>
      <p:pic>
        <p:nvPicPr>
          <p:cNvPr id="9" name="Afbeelding 9">
            <a:extLst>
              <a:ext uri="{FF2B5EF4-FFF2-40B4-BE49-F238E27FC236}">
                <a16:creationId xmlns:a16="http://schemas.microsoft.com/office/drawing/2014/main" id="{0513306C-F131-4139-7987-04ABA3ACB55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60950" y="4168775"/>
            <a:ext cx="1143000" cy="565150"/>
          </a:xfrm>
          <a:prstGeom prst="rect">
            <a:avLst/>
          </a:prstGeom>
        </p:spPr>
      </p:pic>
      <p:pic>
        <p:nvPicPr>
          <p:cNvPr id="10" name="Afbeelding 10" descr="Afbeelding met tekst&#10;&#10;Automatisch gegenereerde beschrijving">
            <a:extLst>
              <a:ext uri="{FF2B5EF4-FFF2-40B4-BE49-F238E27FC236}">
                <a16:creationId xmlns:a16="http://schemas.microsoft.com/office/drawing/2014/main" id="{F6543FFA-EBB0-3D36-7DB6-E017E64028C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27209" y="3866963"/>
            <a:ext cx="2044700" cy="1085850"/>
          </a:xfrm>
          <a:prstGeom prst="rect">
            <a:avLst/>
          </a:prstGeom>
        </p:spPr>
      </p:pic>
      <p:pic>
        <p:nvPicPr>
          <p:cNvPr id="13" name="Afbeelding 13" descr="Afbeelding met diagram&#10;&#10;Automatisch gegenereerde beschrijving">
            <a:extLst>
              <a:ext uri="{FF2B5EF4-FFF2-40B4-BE49-F238E27FC236}">
                <a16:creationId xmlns:a16="http://schemas.microsoft.com/office/drawing/2014/main" id="{FB50F4FB-2EDE-7EA9-6736-49D06F13B20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40473" y="5345398"/>
            <a:ext cx="2281518" cy="903100"/>
          </a:xfrm>
          <a:prstGeom prst="rect">
            <a:avLst/>
          </a:prstGeom>
        </p:spPr>
      </p:pic>
      <p:pic>
        <p:nvPicPr>
          <p:cNvPr id="14" name="Afbeelding 14">
            <a:extLst>
              <a:ext uri="{FF2B5EF4-FFF2-40B4-BE49-F238E27FC236}">
                <a16:creationId xmlns:a16="http://schemas.microsoft.com/office/drawing/2014/main" id="{B6148A0E-38F4-10F6-6B8A-605032DA773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23040" y="5303112"/>
            <a:ext cx="1165225" cy="1114425"/>
          </a:xfrm>
          <a:prstGeom prst="rect">
            <a:avLst/>
          </a:prstGeom>
        </p:spPr>
      </p:pic>
      <p:pic>
        <p:nvPicPr>
          <p:cNvPr id="5" name="Afbeelding 5">
            <a:extLst>
              <a:ext uri="{FF2B5EF4-FFF2-40B4-BE49-F238E27FC236}">
                <a16:creationId xmlns:a16="http://schemas.microsoft.com/office/drawing/2014/main" id="{CE86CED7-6C3F-EC8B-83EA-7E6253CAFD8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38748" y="5474632"/>
            <a:ext cx="1301564" cy="906557"/>
          </a:xfrm>
          <a:prstGeom prst="rect">
            <a:avLst/>
          </a:prstGeom>
        </p:spPr>
      </p:pic>
      <p:pic>
        <p:nvPicPr>
          <p:cNvPr id="11" name="Afbeelding 11" descr="Afbeelding met logo&#10;&#10;Automatisch gegenereerde beschrijving">
            <a:extLst>
              <a:ext uri="{FF2B5EF4-FFF2-40B4-BE49-F238E27FC236}">
                <a16:creationId xmlns:a16="http://schemas.microsoft.com/office/drawing/2014/main" id="{E1C5F512-A88D-4B8E-DBA3-72F72E917D2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669507" y="5186232"/>
            <a:ext cx="1391565" cy="139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12463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1FE93B05-74AB-4DBF-94F5-886CE8CDB3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t="6330" r="4625" b="5320"/>
          <a:stretch/>
        </p:blipFill>
        <p:spPr>
          <a:xfrm>
            <a:off x="1191491" y="0"/>
            <a:ext cx="9809018" cy="6858000"/>
          </a:xfrm>
          <a:prstGeom prst="rect">
            <a:avLst/>
          </a:prstGeom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048AD02F-4801-4E2C-B2B8-6D3057D49EFD}"/>
              </a:ext>
            </a:extLst>
          </p:cNvPr>
          <p:cNvSpPr txBox="1">
            <a:spLocks/>
          </p:cNvSpPr>
          <p:nvPr/>
        </p:nvSpPr>
        <p:spPr>
          <a:xfrm>
            <a:off x="4846782" y="292067"/>
            <a:ext cx="4287982" cy="1204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BE" sz="3600" b="1" dirty="0">
                <a:solidFill>
                  <a:srgbClr val="1B5A9B"/>
                </a:solidFill>
                <a:latin typeface="Tenso" panose="02000000000000000000" pitchFamily="50" charset="0"/>
              </a:rPr>
              <a:t>Hoe wij helpen</a:t>
            </a:r>
          </a:p>
        </p:txBody>
      </p:sp>
    </p:spTree>
    <p:extLst>
      <p:ext uri="{BB962C8B-B14F-4D97-AF65-F5344CB8AC3E}">
        <p14:creationId xmlns:p14="http://schemas.microsoft.com/office/powerpoint/2010/main" val="41046816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8D1F7F-72F0-485A-AC73-83E12E1DE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87262"/>
          </a:xfrm>
          <a:solidFill>
            <a:srgbClr val="1B5A9B"/>
          </a:solidFill>
        </p:spPr>
        <p:txBody>
          <a:bodyPr/>
          <a:lstStyle/>
          <a:p>
            <a:pPr algn="ctr"/>
            <a:r>
              <a:rPr lang="nl-BE" b="1">
                <a:solidFill>
                  <a:schemeClr val="bg1"/>
                </a:solidFill>
                <a:latin typeface="Tenso" panose="02000000000000000000" pitchFamily="50" charset="0"/>
              </a:rPr>
              <a:t>Hoe wij helpen</a:t>
            </a:r>
            <a:r>
              <a:rPr lang="nl-BE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811E29-CB23-4134-B2DF-56C34AA2F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179" y="1810452"/>
            <a:ext cx="10165580" cy="41414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BE" sz="2400" dirty="0">
                <a:latin typeface="Open Sans"/>
                <a:ea typeface="Open Sans"/>
                <a:cs typeface="Open Sans"/>
              </a:rPr>
              <a:t>CAW werkt als </a:t>
            </a:r>
            <a:r>
              <a:rPr lang="nl-BE" sz="2400" dirty="0">
                <a:solidFill>
                  <a:srgbClr val="D70071"/>
                </a:solidFill>
                <a:latin typeface="Open Sans"/>
                <a:ea typeface="+mn-lt"/>
                <a:cs typeface="+mn-lt"/>
              </a:rPr>
              <a:t>eerstelijnsorganisatie</a:t>
            </a:r>
            <a:r>
              <a:rPr lang="nl-BE" sz="2400" dirty="0">
                <a:latin typeface="Open Sans"/>
                <a:ea typeface="Open Sans"/>
                <a:cs typeface="Open Sans"/>
              </a:rPr>
              <a:t> generalistisch</a:t>
            </a:r>
            <a:endParaRPr lang="nl-BE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BE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Integrale benadering rond</a:t>
            </a:r>
            <a:r>
              <a:rPr lang="nl-BE" sz="2400" dirty="0">
                <a:latin typeface="Open Sans"/>
                <a:ea typeface="Open Sans"/>
                <a:cs typeface="Open Sans"/>
              </a:rPr>
              <a:t> </a:t>
            </a:r>
            <a:r>
              <a:rPr lang="nl-BE" sz="2400" dirty="0">
                <a:solidFill>
                  <a:srgbClr val="D70071"/>
                </a:solidFill>
                <a:latin typeface="Open Sans"/>
                <a:ea typeface="+mn-lt"/>
                <a:cs typeface="+mn-lt"/>
              </a:rPr>
              <a:t>alle levensdomeinen</a:t>
            </a:r>
          </a:p>
          <a:p>
            <a:r>
              <a:rPr lang="nl-BE" sz="2400" dirty="0">
                <a:latin typeface="Open Sans"/>
                <a:ea typeface="Open Sans"/>
                <a:cs typeface="Open Sans"/>
              </a:rPr>
              <a:t>Werken </a:t>
            </a:r>
            <a:r>
              <a:rPr lang="nl-BE" sz="2400" dirty="0">
                <a:solidFill>
                  <a:srgbClr val="D70071"/>
                </a:solidFill>
                <a:latin typeface="Open Sans"/>
                <a:ea typeface="+mn-lt"/>
                <a:cs typeface="+mn-lt"/>
              </a:rPr>
              <a:t>krachtgericht</a:t>
            </a:r>
          </a:p>
          <a:p>
            <a:r>
              <a:rPr lang="nl-BE" sz="2400" dirty="0">
                <a:solidFill>
                  <a:srgbClr val="D70071"/>
                </a:solidFill>
                <a:latin typeface="Open Sans"/>
                <a:ea typeface="+mn-lt"/>
                <a:cs typeface="+mn-lt"/>
              </a:rPr>
              <a:t>Individueel of contextueel</a:t>
            </a:r>
            <a:r>
              <a:rPr lang="nl-BE" sz="2400" dirty="0">
                <a:latin typeface="Open Sans"/>
                <a:ea typeface="Open Sans"/>
                <a:cs typeface="Open Sans"/>
              </a:rPr>
              <a:t> (met partners of het gezin) </a:t>
            </a:r>
            <a:endParaRPr lang="nl-BE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BE" sz="2400" dirty="0">
                <a:latin typeface="Open Sans"/>
                <a:ea typeface="Open Sans"/>
                <a:cs typeface="Open Sans"/>
              </a:rPr>
              <a:t>Werken volgens </a:t>
            </a:r>
            <a:r>
              <a:rPr lang="nl-BE" sz="2400" dirty="0">
                <a:solidFill>
                  <a:srgbClr val="D70071"/>
                </a:solidFill>
                <a:latin typeface="Open Sans"/>
                <a:ea typeface="Open Sans"/>
                <a:cs typeface="Open Sans"/>
              </a:rPr>
              <a:t>continua</a:t>
            </a:r>
            <a:endParaRPr lang="nl-BE" sz="2400" dirty="0">
              <a:solidFill>
                <a:srgbClr val="D7007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l-BE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47675">
              <a:buFont typeface="Courier New" panose="02070309020205020404" pitchFamily="49" charset="0"/>
              <a:buChar char="o"/>
            </a:pPr>
            <a:endParaRPr lang="nl-BE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nl-B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Afbeelding 10">
            <a:extLst>
              <a:ext uri="{FF2B5EF4-FFF2-40B4-BE49-F238E27FC236}">
                <a16:creationId xmlns:a16="http://schemas.microsoft.com/office/drawing/2014/main" id="{5A1DF18A-5164-DB48-1ED5-8A0D13E87A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808" y="6250895"/>
            <a:ext cx="1079980" cy="32115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1C9EB6C-3809-9DF7-D293-67206B0273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7241" y="3905052"/>
            <a:ext cx="40005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1916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6F2159AE504F489DB81406AC13CB88" ma:contentTypeVersion="15" ma:contentTypeDescription="Een nieuw document maken." ma:contentTypeScope="" ma:versionID="46ac7d3d2a06fa7906134a4dcf2f247e">
  <xsd:schema xmlns:xsd="http://www.w3.org/2001/XMLSchema" xmlns:xs="http://www.w3.org/2001/XMLSchema" xmlns:p="http://schemas.microsoft.com/office/2006/metadata/properties" xmlns:ns2="3e8f2da8-67b8-4a13-b61e-ca165356d472" xmlns:ns3="ca6a7bf4-afcc-46ca-8830-8e9f3df7d364" targetNamespace="http://schemas.microsoft.com/office/2006/metadata/properties" ma:root="true" ma:fieldsID="22c9c5c3886c1c9e45201bc9744de974" ns2:_="" ns3:_="">
    <xsd:import namespace="3e8f2da8-67b8-4a13-b61e-ca165356d472"/>
    <xsd:import namespace="ca6a7bf4-afcc-46ca-8830-8e9f3df7d3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8f2da8-67b8-4a13-b61e-ca165356d4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d1d8bd91-4ffe-4b12-8f55-50454874ee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6a7bf4-afcc-46ca-8830-8e9f3df7d36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242a9ba5-58f9-4c4d-842d-4321103057f0}" ma:internalName="TaxCatchAll" ma:showField="CatchAllData" ma:web="ca6a7bf4-afcc-46ca-8830-8e9f3df7d3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6a7bf4-afcc-46ca-8830-8e9f3df7d364" xsi:nil="true"/>
    <lcf76f155ced4ddcb4097134ff3c332f xmlns="3e8f2da8-67b8-4a13-b61e-ca165356d472">
      <Terms xmlns="http://schemas.microsoft.com/office/infopath/2007/PartnerControls"/>
    </lcf76f155ced4ddcb4097134ff3c332f>
    <SharedWithUsers xmlns="ca6a7bf4-afcc-46ca-8830-8e9f3df7d364">
      <UserInfo>
        <DisplayName>Liesbet Wuyts</DisplayName>
        <AccountId>34</AccountId>
        <AccountType/>
      </UserInfo>
      <UserInfo>
        <DisplayName>Vanessa Huybrechts</DisplayName>
        <AccountId>110</AccountId>
        <AccountType/>
      </UserInfo>
      <UserInfo>
        <DisplayName>Lore De Vroede</DisplayName>
        <AccountId>190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559E47-5169-4C1B-9BED-7A313CBDF2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8f2da8-67b8-4a13-b61e-ca165356d472"/>
    <ds:schemaRef ds:uri="ca6a7bf4-afcc-46ca-8830-8e9f3df7d3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2AA45ED-922D-4A7D-BFFD-B59295964639}">
  <ds:schemaRefs>
    <ds:schemaRef ds:uri="http://schemas.microsoft.com/office/2006/metadata/properties"/>
    <ds:schemaRef ds:uri="http://schemas.microsoft.com/office/infopath/2007/PartnerControls"/>
    <ds:schemaRef ds:uri="ca6a7bf4-afcc-46ca-8830-8e9f3df7d364"/>
    <ds:schemaRef ds:uri="3e8f2da8-67b8-4a13-b61e-ca165356d472"/>
  </ds:schemaRefs>
</ds:datastoreItem>
</file>

<file path=customXml/itemProps3.xml><?xml version="1.0" encoding="utf-8"?>
<ds:datastoreItem xmlns:ds="http://schemas.openxmlformats.org/officeDocument/2006/customXml" ds:itemID="{A9B29BC2-C4B9-4E12-BB9E-EE105F66A7A3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e90b464d-dd91-4f24-8142-a3e900589b9c}" enabled="0" method="" siteId="{e90b464d-dd91-4f24-8142-a3e900589b9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505</Words>
  <Application>Microsoft Office PowerPoint</Application>
  <PresentationFormat>Breedbeeld</PresentationFormat>
  <Paragraphs>95</Paragraphs>
  <Slides>19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Courier New</vt:lpstr>
      <vt:lpstr>Open Sans</vt:lpstr>
      <vt:lpstr>Tenso</vt:lpstr>
      <vt:lpstr>Times New Roman</vt:lpstr>
      <vt:lpstr>Kantoorthema</vt:lpstr>
      <vt:lpstr>PowerPoint-presentatie</vt:lpstr>
      <vt:lpstr>Iedereen heeft het wel eens moeilijk </vt:lpstr>
      <vt:lpstr>JAC: het jongerenaanbod van het CAW</vt:lpstr>
      <vt:lpstr>CAW Halle-Vilvoorde</vt:lpstr>
      <vt:lpstr>PowerPoint-presentatie</vt:lpstr>
      <vt:lpstr>CAW Halle-Vilvoorde Deelwerkingen</vt:lpstr>
      <vt:lpstr>Bovenlokale actor – lokale partner </vt:lpstr>
      <vt:lpstr>PowerPoint-presentatie</vt:lpstr>
      <vt:lpstr>Hoe wij helpen </vt:lpstr>
      <vt:lpstr>Hoe wij helpen </vt:lpstr>
      <vt:lpstr>Hoe wij helpen </vt:lpstr>
      <vt:lpstr>Hoe wij helpen </vt:lpstr>
      <vt:lpstr>Hoe wij helpen </vt:lpstr>
      <vt:lpstr>Onthaal </vt:lpstr>
      <vt:lpstr>Begeleiding </vt:lpstr>
      <vt:lpstr>Als hulpvrager aanmelden bij het CAW</vt:lpstr>
      <vt:lpstr>Aanmelden bij het CAW voor professionelen</vt:lpstr>
      <vt:lpstr>Aanmelden bij het CAW voor professionelen</vt:lpstr>
      <vt:lpstr>Extra info?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Shari Robijns</dc:creator>
  <cp:lastModifiedBy>Iwein Denayer</cp:lastModifiedBy>
  <cp:revision>91</cp:revision>
  <dcterms:created xsi:type="dcterms:W3CDTF">2020-10-19T11:38:12Z</dcterms:created>
  <dcterms:modified xsi:type="dcterms:W3CDTF">2024-09-23T11:14:32Z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0x0101001B6F2159AE504F489DB81406AC13CB88</vt:lpwstr>
  </property>
  <property fmtid="{D5CDD505-2E9C-101B-9397-08002B2CF9AE}" pid="3" name="MediaServiceImageTags">
    <vt:lpwstr/>
  </property>
</Properties>
</file>