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31"/>
  </p:notesMasterIdLst>
  <p:sldIdLst>
    <p:sldId id="256" r:id="rId3"/>
    <p:sldId id="319" r:id="rId4"/>
    <p:sldId id="1060" r:id="rId5"/>
    <p:sldId id="288" r:id="rId6"/>
    <p:sldId id="286" r:id="rId7"/>
    <p:sldId id="289" r:id="rId8"/>
    <p:sldId id="290" r:id="rId9"/>
    <p:sldId id="1065" r:id="rId10"/>
    <p:sldId id="1064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18" r:id="rId20"/>
    <p:sldId id="1067" r:id="rId21"/>
    <p:sldId id="1069" r:id="rId22"/>
    <p:sldId id="1070" r:id="rId23"/>
    <p:sldId id="1068" r:id="rId24"/>
    <p:sldId id="303" r:id="rId25"/>
    <p:sldId id="304" r:id="rId26"/>
    <p:sldId id="310" r:id="rId27"/>
    <p:sldId id="311" r:id="rId28"/>
    <p:sldId id="313" r:id="rId29"/>
    <p:sldId id="322" r:id="rId30"/>
  </p:sldIdLst>
  <p:sldSz cx="9144000" cy="5143500" type="screen16x9"/>
  <p:notesSz cx="6858000" cy="9144000"/>
  <p:embeddedFontLs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Light" panose="020F0502020204030203" pitchFamily="34" charset="0"/>
      <p:regular r:id="rId36"/>
      <p:bold r:id="rId37"/>
      <p:italic r:id="rId38"/>
      <p:boldItalic r:id="rId39"/>
    </p:embeddedFont>
    <p:embeddedFont>
      <p:font typeface="Lucida Sans" panose="020B0602030504020204" pitchFamily="34" charset="0"/>
      <p:regular r:id="rId40"/>
      <p:bold r:id="rId41"/>
      <p:italic r:id="rId42"/>
      <p:boldItalic r:id="rId43"/>
    </p:embeddedFont>
    <p:embeddedFont>
      <p:font typeface="Montserrat Medium" panose="00000600000000000000" pitchFamily="2" charset="0"/>
      <p:regular r:id="rId44"/>
      <p:bold r:id="rId45"/>
      <p:italic r:id="rId46"/>
      <p:boldItalic r:id="rId47"/>
    </p:embeddedFont>
    <p:embeddedFont>
      <p:font typeface="Noto Sans Symbols" panose="020B0604020202020204" charset="0"/>
      <p:regular r:id="rId48"/>
      <p:bold r:id="rId49"/>
    </p:embeddedFont>
    <p:embeddedFont>
      <p:font typeface="Raleway" pitchFamily="2" charset="0"/>
      <p:regular r:id="rId50"/>
      <p:bold r:id="rId51"/>
      <p:italic r:id="rId52"/>
      <p:boldItalic r:id="rId53"/>
    </p:embeddedFont>
    <p:embeddedFont>
      <p:font typeface="Raleway Light" pitchFamily="2" charset="0"/>
      <p:regular r:id="rId54"/>
      <p:bold r:id="rId55"/>
      <p:italic r:id="rId56"/>
      <p:boldItalic r:id="rId57"/>
    </p:embeddedFont>
    <p:embeddedFont>
      <p:font typeface="Raleway SemiBold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g5VZ9WiF1nAVoI8tT5KCk07Qi4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8666D1-0F44-4297-952E-20D1C8C7E263}">
  <a:tblStyle styleId="{008666D1-0F44-4297-952E-20D1C8C7E26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3.xml"/><Relationship Id="rId61" Type="http://schemas.openxmlformats.org/officeDocument/2006/relationships/font" Target="fonts/font30.fntdata"/><Relationship Id="rId82" Type="http://customschemas.google.com/relationships/presentationmetadata" Target="meta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54ad1d78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a54ad1d78b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13:00 - 13:30</a:t>
            </a:r>
            <a:endParaRPr/>
          </a:p>
        </p:txBody>
      </p:sp>
      <p:sp>
        <p:nvSpPr>
          <p:cNvPr id="257" name="Google Shape;257;g2a54ad1d78b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a58b9a05a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2a58b9a05a3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09:15 - 09:30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2a58b9a05a3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574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a58b9a05a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2a58b9a05a3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09:15 - 09:30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2a58b9a05a3_0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31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58b9a05a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2a58b9a05a3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2a58b9a05a3_0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02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a6a18cfe87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2a6a18cfe87_0_1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Ook andere mogelijkheden. Hoeft niet via online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2a6a18cfe87_0_12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99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a58b9a05a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2a58b9a05a3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Infoschermen online te vinden, als je dat wil voor je praktijk</a:t>
            </a:r>
            <a:endParaRPr/>
          </a:p>
        </p:txBody>
      </p:sp>
      <p:sp>
        <p:nvSpPr>
          <p:cNvPr id="370" name="Google Shape;370;g2a58b9a05a3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708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58b9a05a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2a58b9a05a3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Zeer brede doelgroep. Veel mensen vallen onder deze criteria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9" name="Google Shape;269;g2a58b9a05a3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894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58b9a05a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2a58b9a05a3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Zeer brede doelgroep. Veel mensen vallen onder deze criteria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9" name="Google Shape;269;g2a58b9a05a3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003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58b9a05a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2a58b9a05a3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Zeer brede doelgroep. Veel mensen vallen onder deze criteria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9" name="Google Shape;269;g2a58b9a05a3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952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58b9a05a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2a58b9a05a3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Zeer brede doelgroep. Veel mensen vallen onder deze criteria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9" name="Google Shape;269;g2a58b9a05a3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027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58b9a05a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2a58b9a05a3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Zeer brede doelgroep. Veel mensen vallen onder deze criteria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9" name="Google Shape;269;g2a58b9a05a3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69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Om </a:t>
            </a:r>
            <a:r>
              <a:rPr lang="en-US" err="1">
                <a:cs typeface="Calibri"/>
              </a:rPr>
              <a:t>interactie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krijgen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je op </a:t>
            </a:r>
            <a:r>
              <a:rPr lang="en-US" err="1">
                <a:cs typeface="Calibri"/>
              </a:rPr>
              <a:t>voorhand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vragen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kinesitherapeuten</a:t>
            </a:r>
            <a:r>
              <a:rPr lang="en-US">
                <a:cs typeface="Calibri"/>
              </a:rPr>
              <a:t> Bewegen Op Verwijzing voor </a:t>
            </a:r>
            <a:r>
              <a:rPr lang="en-US" err="1">
                <a:cs typeface="Calibri"/>
              </a:rPr>
              <a:t>jou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uitleggen</a:t>
            </a:r>
            <a:r>
              <a:rPr lang="en-US">
                <a:cs typeface="Calibri"/>
              </a:rPr>
              <a:t>. Laat ze </a:t>
            </a:r>
            <a:r>
              <a:rPr lang="en-US" err="1">
                <a:cs typeface="Calibri"/>
              </a:rPr>
              <a:t>eerst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uitleggen</a:t>
            </a:r>
            <a:r>
              <a:rPr lang="en-US">
                <a:cs typeface="Calibri"/>
              </a:rPr>
              <a:t> en </a:t>
            </a:r>
            <a:r>
              <a:rPr lang="en-US" err="1">
                <a:cs typeface="Calibri"/>
              </a:rPr>
              <a:t>vertel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daarna</a:t>
            </a:r>
            <a:r>
              <a:rPr lang="en-US">
                <a:cs typeface="Calibri"/>
              </a:rPr>
              <a:t> hoe de </a:t>
            </a:r>
            <a:r>
              <a:rPr lang="en-US" err="1">
                <a:cs typeface="Calibri"/>
              </a:rPr>
              <a:t>vork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juist</a:t>
            </a:r>
            <a:r>
              <a:rPr lang="en-US">
                <a:cs typeface="Calibri"/>
              </a:rPr>
              <a:t> in de steel zit.</a:t>
            </a:r>
          </a:p>
          <a:p>
            <a:endParaRPr lang="en-US">
              <a:cs typeface="Calibri"/>
            </a:endParaRPr>
          </a:p>
          <a:p>
            <a:r>
              <a:rPr lang="nl-NL"/>
              <a:t>Iedereen mag zomaar coach worden =&gt; </a:t>
            </a:r>
            <a:r>
              <a:rPr lang="nl-NL" b="1"/>
              <a:t>vertel nu al welke vooropleidingen kunnen starten en dat er een lokale selectieprocedure wordt doorlopen. </a:t>
            </a:r>
          </a:p>
          <a:p>
            <a:r>
              <a:rPr lang="nl-NL"/>
              <a:t>Bewegen Op Verwijzing is enkele voor mensen in armoede of mensen met een bepaalde ziekte </a:t>
            </a:r>
            <a:r>
              <a:rPr lang="nl-NL" b="1"/>
              <a:t>=&gt; vertel nu al dat iedereen die de aanbevelingen niet haalt van beweging en/of lang stilzitten welkom is. </a:t>
            </a:r>
            <a:r>
              <a:rPr lang="nl-NL"/>
              <a:t> </a:t>
            </a:r>
          </a:p>
          <a:p>
            <a:r>
              <a:rPr lang="nl-NL"/>
              <a:t>Bewegen Op Verwijzing-coaches zijn moeilijk te bereiken </a:t>
            </a:r>
            <a:r>
              <a:rPr lang="nl-NL" b="1"/>
              <a:t>=&gt; ontkracht dit door je eigen voorbeeld te geven</a:t>
            </a:r>
          </a:p>
          <a:p>
            <a:r>
              <a:rPr lang="nl-NL"/>
              <a:t>Deelnemers kunnen eindeloos naar coach gaan </a:t>
            </a:r>
            <a:r>
              <a:rPr lang="nl-NL" b="1"/>
              <a:t>=&gt; dit komt later aan bod</a:t>
            </a:r>
          </a:p>
          <a:p>
            <a:r>
              <a:rPr lang="nl-NL"/>
              <a:t>Gezellig wandelen en daarvoor 500 euro krijgen </a:t>
            </a:r>
            <a:r>
              <a:rPr lang="nl-NL" b="1"/>
              <a:t>=&gt; dit komt later aan bod</a:t>
            </a:r>
          </a:p>
          <a:p>
            <a:r>
              <a:rPr lang="nl-NL"/>
              <a:t>Kinesitherapeut en Bewegen Op Verwijzing-coach doen hetzelfde </a:t>
            </a:r>
            <a:r>
              <a:rPr lang="nl-NL" b="1"/>
              <a:t>=&gt; dit gaan we nu onmiddellijk bespreken.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FDF90-6B46-46C0-8AB4-041CCF167BB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80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a58b9a05a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2a58b9a05a3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300" b="1">
                <a:latin typeface="Arial"/>
                <a:ea typeface="Arial"/>
                <a:cs typeface="Arial"/>
                <a:sym typeface="Arial"/>
              </a:rPr>
              <a:t>Diabetes Liga waarschuwt: "Naar schatting 1,14 miljoen Belgen hebben diabetes type 2 en een derde (= 380.000) weet het nog niet" cijfers 2022</a:t>
            </a:r>
            <a:endParaRPr/>
          </a:p>
        </p:txBody>
      </p:sp>
      <p:sp>
        <p:nvSpPr>
          <p:cNvPr id="376" name="Google Shape;376;g2a58b9a05a3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920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a58b9a05a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a58b9a05a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er is een flowchart</a:t>
            </a:r>
            <a:endParaRPr/>
          </a:p>
        </p:txBody>
      </p:sp>
      <p:sp>
        <p:nvSpPr>
          <p:cNvPr id="382" name="Google Shape;382;g2a58b9a05a3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55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a58b9a05a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2a58b9a05a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voorbeeld van Findrisc-folder</a:t>
            </a:r>
            <a:endParaRPr/>
          </a:p>
        </p:txBody>
      </p:sp>
      <p:sp>
        <p:nvSpPr>
          <p:cNvPr id="418" name="Google Shape;418;g2a58b9a05a3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132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a58b9a05a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2a58b9a05a3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Wordt uitgezet op gekleurde balk. Getal om te onthouden is 12</a:t>
            </a:r>
            <a:endParaRPr/>
          </a:p>
        </p:txBody>
      </p:sp>
      <p:sp>
        <p:nvSpPr>
          <p:cNvPr id="424" name="Google Shape;424;g2a58b9a05a3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46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a58b9a05a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2a58b9a05a3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korte uitleg inhoud</a:t>
            </a:r>
            <a:endParaRPr/>
          </a:p>
        </p:txBody>
      </p:sp>
      <p:sp>
        <p:nvSpPr>
          <p:cNvPr id="446" name="Google Shape;446;g2a58b9a05a3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06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58b9a05a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2a58b9a05a3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Zeer brede doelgroep. Veel mensen vallen onder deze criteria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9" name="Google Shape;269;g2a58b9a05a3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74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54ad1d78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a54ad1d78b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13:00 - 13:30</a:t>
            </a:r>
            <a:endParaRPr/>
          </a:p>
        </p:txBody>
      </p:sp>
      <p:sp>
        <p:nvSpPr>
          <p:cNvPr id="257" name="Google Shape;257;g2a54ad1d78b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64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58b9a05a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2a58b9a05a3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Aanbevelingen vind je terug in de bewegingsdriehoek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a58b9a05a3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3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58b9a05a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2a58b9a05a3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Er is ook een hele lijst van diagnoses waar beweegondersteuning extra zinvol kan zijn. Maar er is dus geen diagnose nodig om tot de doelgroep te horen.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2a58b9a05a3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20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58b9a05a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2a58b9a05a3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Verbreding van verwijzers. VErschillende beroepsgroepen mogen ook verwijzen. Navragen: iemand in de zaal die hier niet onder valt?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2a58b9a05a3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56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a58b9a05a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2a58b9a05a3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2a58b9a05a3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78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a58b9a05a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2a58b9a05a3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Nadruk op google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2a58b9a05a3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4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ivel.be/" TargetMode="External"/><Relationship Id="rId4" Type="http://schemas.openxmlformats.org/officeDocument/2006/relationships/hyperlink" Target="mailto:info@vivel.be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ivel.b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ivel.be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ivel.be/" TargetMode="External"/><Relationship Id="rId4" Type="http://schemas.openxmlformats.org/officeDocument/2006/relationships/hyperlink" Target="mailto:info@vivel.be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ivel.be/" TargetMode="External"/><Relationship Id="rId4" Type="http://schemas.openxmlformats.org/officeDocument/2006/relationships/hyperlink" Target="mailto:info@vivel.be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eeg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a5b1b4d6c1_0_47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17" name="Google Shape;17;g2a5b1b4d6c1_0_4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a5b1b4d6c1_0_4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5b1b4d6c1_0_5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a5b1b4d6c1_0_5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a5b1b4d6c1_0_5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Leeg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5b1b4d6c1_0_5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a5b1b4d6c1_0_5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83" name="Google Shape;83;g2a5b1b4d6c1_0_535"/>
          <p:cNvSpPr/>
          <p:nvPr/>
        </p:nvSpPr>
        <p:spPr>
          <a:xfrm>
            <a:off x="0" y="0"/>
            <a:ext cx="772500" cy="752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4" name="Google Shape;84;g2a5b1b4d6c1_0_535"/>
          <p:cNvSpPr/>
          <p:nvPr/>
        </p:nvSpPr>
        <p:spPr>
          <a:xfrm>
            <a:off x="394223" y="4391071"/>
            <a:ext cx="8355600" cy="752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5" name="Google Shape;85;g2a5b1b4d6c1_0_53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5b1b4d6c1_0_54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SemiBold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a5b1b4d6c1_0_54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9" name="Google Shape;89;g2a5b1b4d6c1_0_54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0" name="Google Shape;90;g2a5b1b4d6c1_0_5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a5b1b4d6c1_0_5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a5b1b4d6c1_0_54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SemiBold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a5b1b4d6c1_0_54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2a5b1b4d6c1_0_54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6" name="Google Shape;96;g2a5b1b4d6c1_0_5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a5b1b4d6c1_0_5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dia">
  <p:cSld name="Afsluitdia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5b1b4d6c1_0_553"/>
          <p:cNvSpPr/>
          <p:nvPr/>
        </p:nvSpPr>
        <p:spPr>
          <a:xfrm>
            <a:off x="0" y="-126507"/>
            <a:ext cx="9144000" cy="3304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47F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0" name="Google Shape;100;g2a5b1b4d6c1_0_553"/>
          <p:cNvSpPr txBox="1">
            <a:spLocks noGrp="1"/>
          </p:cNvSpPr>
          <p:nvPr>
            <p:ph type="ctrTitle"/>
          </p:nvPr>
        </p:nvSpPr>
        <p:spPr>
          <a:xfrm>
            <a:off x="1143000" y="202576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SemiBold"/>
              <a:buNone/>
              <a:defRPr sz="3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a5b1b4d6c1_0_553"/>
          <p:cNvSpPr txBox="1">
            <a:spLocks noGrp="1"/>
          </p:cNvSpPr>
          <p:nvPr>
            <p:ph type="subTitle" idx="1"/>
          </p:nvPr>
        </p:nvSpPr>
        <p:spPr>
          <a:xfrm>
            <a:off x="1143000" y="2062333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g2a5b1b4d6c1_0_5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103" name="Google Shape;103;g2a5b1b4d6c1_0_5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a5b1b4d6c1_0_5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grpSp>
        <p:nvGrpSpPr>
          <p:cNvPr id="105" name="Google Shape;105;g2a5b1b4d6c1_0_553"/>
          <p:cNvGrpSpPr/>
          <p:nvPr/>
        </p:nvGrpSpPr>
        <p:grpSpPr>
          <a:xfrm>
            <a:off x="0" y="4584041"/>
            <a:ext cx="9144000" cy="510075"/>
            <a:chOff x="0" y="6177802"/>
            <a:chExt cx="12192000" cy="680100"/>
          </a:xfrm>
        </p:grpSpPr>
        <p:sp>
          <p:nvSpPr>
            <p:cNvPr id="106" name="Google Shape;106;g2a5b1b4d6c1_0_553"/>
            <p:cNvSpPr/>
            <p:nvPr/>
          </p:nvSpPr>
          <p:spPr>
            <a:xfrm>
              <a:off x="0" y="6177802"/>
              <a:ext cx="12192000" cy="68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g2a5b1b4d6c1_0_55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437193" y="6237780"/>
              <a:ext cx="1317603" cy="5602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g2a5b1b4d6c1_0_5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5352" y="3410690"/>
            <a:ext cx="5313288" cy="117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zw vermeldingen 1">
  <p:cSld name="Vzw vermeldingen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5b1b4d6c1_0_564"/>
          <p:cNvSpPr/>
          <p:nvPr/>
        </p:nvSpPr>
        <p:spPr>
          <a:xfrm>
            <a:off x="0" y="-193090"/>
            <a:ext cx="9144000" cy="3304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47F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11" name="Google Shape;111;g2a5b1b4d6c1_0_564"/>
          <p:cNvSpPr txBox="1">
            <a:spLocks noGrp="1"/>
          </p:cNvSpPr>
          <p:nvPr>
            <p:ph type="ctrTitle"/>
          </p:nvPr>
        </p:nvSpPr>
        <p:spPr>
          <a:xfrm>
            <a:off x="1142995" y="320394"/>
            <a:ext cx="6858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SemiBold"/>
              <a:buNone/>
              <a:defRPr sz="3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a5b1b4d6c1_0_564"/>
          <p:cNvSpPr txBox="1">
            <a:spLocks noGrp="1"/>
          </p:cNvSpPr>
          <p:nvPr>
            <p:ph type="subTitle" idx="1"/>
          </p:nvPr>
        </p:nvSpPr>
        <p:spPr>
          <a:xfrm>
            <a:off x="1142995" y="991253"/>
            <a:ext cx="6858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g2a5b1b4d6c1_0_5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114" name="Google Shape;114;g2a5b1b4d6c1_0_5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a5b1b4d6c1_0_5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grpSp>
        <p:nvGrpSpPr>
          <p:cNvPr id="116" name="Google Shape;116;g2a5b1b4d6c1_0_564"/>
          <p:cNvGrpSpPr/>
          <p:nvPr/>
        </p:nvGrpSpPr>
        <p:grpSpPr>
          <a:xfrm>
            <a:off x="0" y="4584041"/>
            <a:ext cx="9144000" cy="510075"/>
            <a:chOff x="0" y="6177802"/>
            <a:chExt cx="12192000" cy="680100"/>
          </a:xfrm>
        </p:grpSpPr>
        <p:sp>
          <p:nvSpPr>
            <p:cNvPr id="117" name="Google Shape;117;g2a5b1b4d6c1_0_564"/>
            <p:cNvSpPr/>
            <p:nvPr/>
          </p:nvSpPr>
          <p:spPr>
            <a:xfrm>
              <a:off x="0" y="6177802"/>
              <a:ext cx="12192000" cy="68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" name="Google Shape;118;g2a5b1b4d6c1_0_5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437193" y="6237780"/>
              <a:ext cx="1317603" cy="5602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g2a5b1b4d6c1_0_5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5352" y="3410690"/>
            <a:ext cx="5313288" cy="117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a5b1b4d6c1_0_564"/>
          <p:cNvSpPr txBox="1"/>
          <p:nvPr/>
        </p:nvSpPr>
        <p:spPr>
          <a:xfrm>
            <a:off x="1142995" y="2167793"/>
            <a:ext cx="36288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Light"/>
              <a:buNone/>
            </a:pP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VIVEL vzw</a:t>
            </a:r>
            <a:b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Lakensestraat 76, 1000 Brussel</a:t>
            </a:r>
            <a:b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Ondernemingsnummer: 0720947550</a:t>
            </a:r>
            <a:b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RPR Brussel</a:t>
            </a:r>
            <a:endParaRPr sz="1200" b="0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21" name="Google Shape;121;g2a5b1b4d6c1_0_564"/>
          <p:cNvSpPr txBox="1"/>
          <p:nvPr/>
        </p:nvSpPr>
        <p:spPr>
          <a:xfrm>
            <a:off x="4372247" y="2255562"/>
            <a:ext cx="3628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BE" sz="1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lang="nl-BE" sz="1200" b="1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nl-BE" sz="1200" b="0" i="0" u="sng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info@vivel.be</a:t>
            </a: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BE" sz="1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🖰</a:t>
            </a: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nl-BE" sz="1200" b="0" i="0" u="sng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www.vivel.be</a:t>
            </a: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200" b="0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zw vermeldingen 2">
  <p:cSld name="Vzw vermeldingen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5b1b4d6c1_0_577"/>
          <p:cNvSpPr/>
          <p:nvPr/>
        </p:nvSpPr>
        <p:spPr>
          <a:xfrm>
            <a:off x="-6" y="1857653"/>
            <a:ext cx="9144000" cy="3285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47F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24" name="Google Shape;124;g2a5b1b4d6c1_0_577"/>
          <p:cNvSpPr/>
          <p:nvPr/>
        </p:nvSpPr>
        <p:spPr>
          <a:xfrm>
            <a:off x="0" y="1"/>
            <a:ext cx="692700" cy="752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25" name="Google Shape;125;g2a5b1b4d6c1_0_577"/>
          <p:cNvSpPr txBox="1"/>
          <p:nvPr/>
        </p:nvSpPr>
        <p:spPr>
          <a:xfrm>
            <a:off x="1142995" y="2571750"/>
            <a:ext cx="6858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26" name="Google Shape;126;g2a5b1b4d6c1_0_5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5352" y="376192"/>
            <a:ext cx="5313288" cy="117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a5b1b4d6c1_0_577"/>
          <p:cNvSpPr txBox="1"/>
          <p:nvPr/>
        </p:nvSpPr>
        <p:spPr>
          <a:xfrm>
            <a:off x="332913" y="4089597"/>
            <a:ext cx="36288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Light"/>
              <a:buNone/>
            </a:pP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VIVEL vzw</a:t>
            </a:r>
            <a:b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Lakensestraat 76, 1000 Brussel</a:t>
            </a:r>
            <a:b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Ondernemingsnummer: 0720947550</a:t>
            </a:r>
            <a:b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RPR Brussel</a:t>
            </a:r>
            <a:endParaRPr sz="1200" b="0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28" name="Google Shape;128;g2a5b1b4d6c1_0_577"/>
          <p:cNvSpPr txBox="1"/>
          <p:nvPr/>
        </p:nvSpPr>
        <p:spPr>
          <a:xfrm>
            <a:off x="5182341" y="4089597"/>
            <a:ext cx="3628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BE" sz="1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lang="nl-BE" sz="1200" b="1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nl-BE" sz="1200" b="0" i="0" u="sng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info@vivel.be</a:t>
            </a: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BE" sz="1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🖰</a:t>
            </a: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nl-BE" sz="1200" b="0" i="0" u="sng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www.vivel.be</a:t>
            </a:r>
            <a:r>
              <a:rPr lang="nl-BE" sz="1200" b="0" i="0" u="none" strike="noStrike" cap="none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200" b="0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29" name="Google Shape;129;g2a5b1b4d6c1_0_577"/>
          <p:cNvSpPr txBox="1">
            <a:spLocks noGrp="1"/>
          </p:cNvSpPr>
          <p:nvPr>
            <p:ph type="subTitle" idx="1"/>
          </p:nvPr>
        </p:nvSpPr>
        <p:spPr>
          <a:xfrm>
            <a:off x="1179621" y="2849846"/>
            <a:ext cx="68580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0" name="Google Shape;130;g2a5b1b4d6c1_0_577"/>
          <p:cNvSpPr txBox="1">
            <a:spLocks noGrp="1"/>
          </p:cNvSpPr>
          <p:nvPr>
            <p:ph type="ctrTitle"/>
          </p:nvPr>
        </p:nvSpPr>
        <p:spPr>
          <a:xfrm>
            <a:off x="1179621" y="1921597"/>
            <a:ext cx="6858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SemiBold"/>
              <a:buNone/>
              <a:defRPr sz="3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zw vermeldingen 3">
  <p:cSld name="Vzw vermeldingen 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2a5b1b4d6c1_0_586" descr="Afbeelding met teks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0448" y="577656"/>
            <a:ext cx="6423101" cy="141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a5b1b4d6c1_0_586"/>
          <p:cNvSpPr/>
          <p:nvPr/>
        </p:nvSpPr>
        <p:spPr>
          <a:xfrm>
            <a:off x="0" y="1"/>
            <a:ext cx="692700" cy="752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None/>
            </a:pPr>
            <a:endParaRPr sz="1400" b="0" i="0" u="none" strike="noStrike" cap="none">
              <a:solidFill>
                <a:srgbClr val="44546A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134" name="Google Shape;134;g2a5b1b4d6c1_0_586"/>
          <p:cNvGrpSpPr/>
          <p:nvPr/>
        </p:nvGrpSpPr>
        <p:grpSpPr>
          <a:xfrm>
            <a:off x="0" y="4530958"/>
            <a:ext cx="9144000" cy="510075"/>
            <a:chOff x="0" y="6177802"/>
            <a:chExt cx="12192000" cy="680100"/>
          </a:xfrm>
        </p:grpSpPr>
        <p:sp>
          <p:nvSpPr>
            <p:cNvPr id="135" name="Google Shape;135;g2a5b1b4d6c1_0_586"/>
            <p:cNvSpPr/>
            <p:nvPr/>
          </p:nvSpPr>
          <p:spPr>
            <a:xfrm>
              <a:off x="0" y="6177802"/>
              <a:ext cx="12192000" cy="68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g2a5b1b4d6c1_0_5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37193" y="6237780"/>
              <a:ext cx="1317603" cy="5602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g2a5b1b4d6c1_0_586"/>
          <p:cNvSpPr txBox="1"/>
          <p:nvPr/>
        </p:nvSpPr>
        <p:spPr>
          <a:xfrm>
            <a:off x="1142996" y="2254704"/>
            <a:ext cx="68580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Arial"/>
              <a:buNone/>
            </a:pPr>
            <a:r>
              <a:rPr lang="nl-BE" sz="18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VIVEL vzw</a:t>
            </a:r>
            <a:br>
              <a:rPr lang="nl-BE" sz="18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8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Lakensestraat 76, 1000 Brussel</a:t>
            </a:r>
            <a:br>
              <a:rPr lang="nl-BE" sz="18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8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Ondernemingsnummer: 0720947550</a:t>
            </a:r>
            <a:br>
              <a:rPr lang="nl-BE" sz="18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8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RPR Brussel</a:t>
            </a:r>
            <a:endParaRPr sz="1800" b="1" i="0" u="none" strike="noStrike" cap="none">
              <a:solidFill>
                <a:srgbClr val="44546A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38" name="Google Shape;138;g2a5b1b4d6c1_0_586"/>
          <p:cNvSpPr txBox="1"/>
          <p:nvPr/>
        </p:nvSpPr>
        <p:spPr>
          <a:xfrm>
            <a:off x="2536153" y="3489632"/>
            <a:ext cx="40716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500"/>
              <a:buFont typeface="Arial"/>
              <a:buNone/>
            </a:pPr>
            <a:r>
              <a:rPr lang="nl-BE" sz="15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🖂</a:t>
            </a:r>
            <a:r>
              <a:rPr lang="nl-BE" sz="1500" b="1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nl-BE" sz="1500" b="0" i="0" u="sng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info@vivel.be</a:t>
            </a:r>
            <a:r>
              <a:rPr lang="nl-BE" sz="15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546A"/>
              </a:buClr>
              <a:buSzPts val="1500"/>
              <a:buFont typeface="Arial"/>
              <a:buNone/>
            </a:pPr>
            <a:r>
              <a:rPr lang="nl-BE" sz="15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🖰 </a:t>
            </a:r>
            <a:r>
              <a:rPr lang="nl-BE" sz="1500" b="0" i="0" u="sng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www.vivel.be</a:t>
            </a:r>
            <a:r>
              <a:rPr lang="nl-BE" sz="1500" b="0" i="0" u="none" strike="noStrike" cap="none">
                <a:solidFill>
                  <a:srgbClr val="44546A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500" b="0" i="0" u="none" strike="noStrike" cap="none">
              <a:solidFill>
                <a:srgbClr val="44546A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g2a54ad1d78b_0_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3" name="Google Shape;153;g2a54ad1d78b_0_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2a54ad1d78b_0_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g2a54ad1d78b_0_1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g2a54ad1d78b_0_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54ad1d78b_0_7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zw vermeldingen 4">
  <p:cSld name="1_Vzw vermeldingen 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2a5b1b4d6c1_0_474" descr="Afbeelding met teks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0448" y="577656"/>
            <a:ext cx="6423101" cy="141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2a5b1b4d6c1_0_474"/>
          <p:cNvSpPr/>
          <p:nvPr/>
        </p:nvSpPr>
        <p:spPr>
          <a:xfrm>
            <a:off x="0" y="1"/>
            <a:ext cx="692700" cy="752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None/>
            </a:pPr>
            <a:endParaRPr sz="1400" b="0" i="0" u="none" strike="noStrike" cap="none">
              <a:solidFill>
                <a:srgbClr val="44546A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2" name="Google Shape;22;g2a5b1b4d6c1_0_474"/>
          <p:cNvGrpSpPr/>
          <p:nvPr/>
        </p:nvGrpSpPr>
        <p:grpSpPr>
          <a:xfrm>
            <a:off x="0" y="4530958"/>
            <a:ext cx="9144000" cy="510075"/>
            <a:chOff x="0" y="6177802"/>
            <a:chExt cx="12192000" cy="680100"/>
          </a:xfrm>
        </p:grpSpPr>
        <p:sp>
          <p:nvSpPr>
            <p:cNvPr id="23" name="Google Shape;23;g2a5b1b4d6c1_0_474"/>
            <p:cNvSpPr/>
            <p:nvPr/>
          </p:nvSpPr>
          <p:spPr>
            <a:xfrm>
              <a:off x="0" y="6177802"/>
              <a:ext cx="12192000" cy="68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" name="Google Shape;24;g2a5b1b4d6c1_0_4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37193" y="6237780"/>
              <a:ext cx="1317603" cy="5602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g2a5b1b4d6c1_0_474"/>
          <p:cNvSpPr txBox="1"/>
          <p:nvPr/>
        </p:nvSpPr>
        <p:spPr>
          <a:xfrm>
            <a:off x="1360448" y="3232230"/>
            <a:ext cx="36288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aleway Light"/>
              <a:buNone/>
            </a:pPr>
            <a:r>
              <a:rPr lang="nl-BE" sz="1400" b="0" i="0" u="none" strike="noStrike" cap="none">
                <a:solidFill>
                  <a:schemeClr val="accent5"/>
                </a:solidFill>
                <a:latin typeface="Raleway Light"/>
                <a:ea typeface="Raleway Light"/>
                <a:cs typeface="Raleway Light"/>
                <a:sym typeface="Raleway Light"/>
              </a:rPr>
              <a:t>VIVEL vzw</a:t>
            </a:r>
            <a:br>
              <a:rPr lang="nl-BE" sz="1400" b="0" i="0" u="none" strike="noStrike" cap="none">
                <a:solidFill>
                  <a:schemeClr val="accent5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400" b="0" i="0" u="none" strike="noStrike" cap="none">
                <a:solidFill>
                  <a:schemeClr val="accent5"/>
                </a:solidFill>
                <a:latin typeface="Raleway Light"/>
                <a:ea typeface="Raleway Light"/>
                <a:cs typeface="Raleway Light"/>
                <a:sym typeface="Raleway Light"/>
              </a:rPr>
              <a:t>Lakensestraat 76, 1000 Brussel</a:t>
            </a:r>
            <a:br>
              <a:rPr lang="nl-BE" sz="1400" b="0" i="0" u="none" strike="noStrike" cap="none">
                <a:solidFill>
                  <a:schemeClr val="accent5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400" b="0" i="0" u="none" strike="noStrike" cap="none">
                <a:solidFill>
                  <a:schemeClr val="accent5"/>
                </a:solidFill>
                <a:latin typeface="Raleway Light"/>
                <a:ea typeface="Raleway Light"/>
                <a:cs typeface="Raleway Light"/>
                <a:sym typeface="Raleway Light"/>
              </a:rPr>
              <a:t>Ondernemingsnummer: 0720947550</a:t>
            </a:r>
            <a:br>
              <a:rPr lang="nl-BE" sz="1400" b="0" i="0" u="none" strike="noStrike" cap="none">
                <a:solidFill>
                  <a:schemeClr val="accent5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nl-BE" sz="1400" b="0" i="0" u="none" strike="noStrike" cap="none">
                <a:solidFill>
                  <a:schemeClr val="accent5"/>
                </a:solidFill>
                <a:latin typeface="Raleway Light"/>
                <a:ea typeface="Raleway Light"/>
                <a:cs typeface="Raleway Light"/>
                <a:sym typeface="Raleway Light"/>
              </a:rPr>
              <a:t>RPR Brussel</a:t>
            </a:r>
            <a:endParaRPr sz="1400" b="0" i="0" u="none" strike="noStrike" cap="none">
              <a:solidFill>
                <a:schemeClr val="accent5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" name="Google Shape;26;g2a5b1b4d6c1_0_474"/>
          <p:cNvSpPr txBox="1"/>
          <p:nvPr/>
        </p:nvSpPr>
        <p:spPr>
          <a:xfrm>
            <a:off x="4154804" y="3647729"/>
            <a:ext cx="3628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lang="nl-BE" sz="1400" b="1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nl-BE" sz="1400" b="0" i="0" u="sng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info@vivel.be</a:t>
            </a:r>
            <a:r>
              <a:rPr lang="nl-BE"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🖰</a:t>
            </a:r>
            <a:r>
              <a:rPr lang="nl-BE"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nl-BE" sz="1400" b="0" i="0" u="sng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www.vivel.be</a:t>
            </a:r>
            <a:r>
              <a:rPr lang="nl-BE"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54ad1d78b_0_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g2a54ad1d78b_0_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2" name="Google Shape;162;g2a54ad1d78b_0_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a54ad1d78b_0_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g2a54ad1d78b_0_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5" name="Google Shape;165;g2a54ad1d78b_0_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g2a54ad1d78b_0_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stafel">
  <p:cSld name="Inhoudstafel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54ad1d78b_0_91"/>
          <p:cNvSpPr txBox="1">
            <a:spLocks noGrp="1"/>
          </p:cNvSpPr>
          <p:nvPr>
            <p:ph type="title"/>
          </p:nvPr>
        </p:nvSpPr>
        <p:spPr>
          <a:xfrm>
            <a:off x="540000" y="460800"/>
            <a:ext cx="824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a54ad1d78b_0_91"/>
          <p:cNvSpPr txBox="1">
            <a:spLocks noGrp="1"/>
          </p:cNvSpPr>
          <p:nvPr>
            <p:ph type="dt" idx="10"/>
          </p:nvPr>
        </p:nvSpPr>
        <p:spPr>
          <a:xfrm>
            <a:off x="540000" y="464613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g2a54ad1d78b_0_91"/>
          <p:cNvSpPr txBox="1">
            <a:spLocks noGrp="1"/>
          </p:cNvSpPr>
          <p:nvPr>
            <p:ph type="ftr" idx="11"/>
          </p:nvPr>
        </p:nvSpPr>
        <p:spPr>
          <a:xfrm>
            <a:off x="2597400" y="464613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g2a54ad1d78b_0_91"/>
          <p:cNvSpPr txBox="1">
            <a:spLocks noGrp="1"/>
          </p:cNvSpPr>
          <p:nvPr>
            <p:ph type="sldNum" idx="12"/>
          </p:nvPr>
        </p:nvSpPr>
        <p:spPr>
          <a:xfrm>
            <a:off x="5683500" y="464613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9C594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72" name="Google Shape;172;g2a54ad1d78b_0_91"/>
          <p:cNvSpPr txBox="1">
            <a:spLocks noGrp="1"/>
          </p:cNvSpPr>
          <p:nvPr>
            <p:ph type="body" idx="1"/>
          </p:nvPr>
        </p:nvSpPr>
        <p:spPr>
          <a:xfrm>
            <a:off x="539750" y="1054799"/>
            <a:ext cx="8244000" cy="3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3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92"/>
              <a:buFont typeface="Lucida Sans"/>
              <a:buAutoNum type="arabicPeriod"/>
              <a:defRPr/>
            </a:lvl1pPr>
            <a:lvl2pPr marL="914400" lvl="1" indent="-3429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met foto rechts">
  <p:cSld name="Tekst met foto recht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54ad1d78b_0_97"/>
          <p:cNvSpPr txBox="1">
            <a:spLocks noGrp="1"/>
          </p:cNvSpPr>
          <p:nvPr>
            <p:ph type="body" idx="1"/>
          </p:nvPr>
        </p:nvSpPr>
        <p:spPr>
          <a:xfrm>
            <a:off x="539750" y="1623600"/>
            <a:ext cx="414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  <p:sp>
        <p:nvSpPr>
          <p:cNvPr id="175" name="Google Shape;175;g2a54ad1d78b_0_97"/>
          <p:cNvSpPr txBox="1">
            <a:spLocks noGrp="1"/>
          </p:cNvSpPr>
          <p:nvPr>
            <p:ph type="body" idx="2"/>
          </p:nvPr>
        </p:nvSpPr>
        <p:spPr>
          <a:xfrm>
            <a:off x="4896000" y="1623600"/>
            <a:ext cx="4248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  <p:sp>
        <p:nvSpPr>
          <p:cNvPr id="176" name="Google Shape;176;g2a54ad1d78b_0_97"/>
          <p:cNvSpPr txBox="1">
            <a:spLocks noGrp="1"/>
          </p:cNvSpPr>
          <p:nvPr>
            <p:ph type="body" idx="3"/>
          </p:nvPr>
        </p:nvSpPr>
        <p:spPr>
          <a:xfrm>
            <a:off x="539750" y="882650"/>
            <a:ext cx="824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  <p:sp>
        <p:nvSpPr>
          <p:cNvPr id="177" name="Google Shape;177;g2a54ad1d78b_0_97"/>
          <p:cNvSpPr txBox="1">
            <a:spLocks noGrp="1"/>
          </p:cNvSpPr>
          <p:nvPr>
            <p:ph type="title"/>
          </p:nvPr>
        </p:nvSpPr>
        <p:spPr>
          <a:xfrm>
            <a:off x="540000" y="460800"/>
            <a:ext cx="824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C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54ad1d78b_0_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g2a54ad1d78b_0_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1" name="Google Shape;181;g2a54ad1d78b_0_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a54ad1d78b_0_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g2a54ad1d78b_0_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84" name="Google Shape;184;g2a54ad1d78b_0_2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g2a54ad1d78b_0_2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g2a54ad1d78b_0_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54ad1d78b_0_3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g2a54ad1d78b_0_3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0" name="Google Shape;190;g2a54ad1d78b_0_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a54ad1d78b_0_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g2a54ad1d78b_0_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93" name="Google Shape;193;g2a54ad1d78b_0_3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54ad1d78b_0_4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g2a54ad1d78b_0_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7" name="Google Shape;197;g2a54ad1d78b_0_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a54ad1d78b_0_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g2a54ad1d78b_0_4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00" name="Google Shape;200;g2a54ad1d78b_0_42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g2a54ad1d78b_0_4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g2a54ad1d78b_0_5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204" name="Google Shape;204;g2a54ad1d78b_0_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a54ad1d78b_0_5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g2a54ad1d78b_0_5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g2a54ad1d78b_0_5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54ad1d78b_0_5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g2a54ad1d78b_0_5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1" name="Google Shape;211;g2a54ad1d78b_0_5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2a54ad1d78b_0_5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g2a54ad1d78b_0_5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14" name="Google Shape;214;g2a54ad1d78b_0_5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g2a54ad1d78b_0_5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g2a54ad1d78b_0_5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54ad1d78b_0_6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219" name="Google Shape;219;g2a54ad1d78b_0_6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lternatief 2">
  <p:cSld name="Cover alternatief 2">
    <p:bg>
      <p:bgPr>
        <a:solidFill>
          <a:schemeClr val="lt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54ad1d78b_0_77"/>
          <p:cNvSpPr/>
          <p:nvPr/>
        </p:nvSpPr>
        <p:spPr>
          <a:xfrm>
            <a:off x="0" y="1"/>
            <a:ext cx="7858600" cy="5143500"/>
          </a:xfrm>
          <a:custGeom>
            <a:avLst/>
            <a:gdLst/>
            <a:ahLst/>
            <a:cxnLst/>
            <a:rect l="l" t="t" r="r" b="b"/>
            <a:pathLst>
              <a:path w="7858600" h="5143500" extrusionOk="0">
                <a:moveTo>
                  <a:pt x="0" y="0"/>
                </a:moveTo>
                <a:lnTo>
                  <a:pt x="7858600" y="0"/>
                </a:lnTo>
                <a:lnTo>
                  <a:pt x="4888941" y="5143500"/>
                </a:lnTo>
                <a:lnTo>
                  <a:pt x="1508259" y="5143500"/>
                </a:lnTo>
                <a:lnTo>
                  <a:pt x="0" y="253117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9" name="Google Shape;229;g2a54ad1d78b_0_77"/>
          <p:cNvSpPr txBox="1">
            <a:spLocks noGrp="1"/>
          </p:cNvSpPr>
          <p:nvPr>
            <p:ph type="title"/>
          </p:nvPr>
        </p:nvSpPr>
        <p:spPr>
          <a:xfrm>
            <a:off x="720000" y="1260000"/>
            <a:ext cx="50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0" name="Google Shape;230;g2a54ad1d78b_0_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6800" y="3492736"/>
            <a:ext cx="1762217" cy="93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a5b1b4d6c1_0_482"/>
          <p:cNvSpPr txBox="1">
            <a:spLocks noGrp="1"/>
          </p:cNvSpPr>
          <p:nvPr>
            <p:ph type="ctrTitle"/>
          </p:nvPr>
        </p:nvSpPr>
        <p:spPr>
          <a:xfrm>
            <a:off x="1143000" y="1928591"/>
            <a:ext cx="6858000" cy="1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 SemiBold"/>
              <a:buNone/>
              <a:defRPr sz="27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a5b1b4d6c1_0_482"/>
          <p:cNvSpPr txBox="1">
            <a:spLocks noGrp="1"/>
          </p:cNvSpPr>
          <p:nvPr>
            <p:ph type="subTitle" idx="1"/>
          </p:nvPr>
        </p:nvSpPr>
        <p:spPr>
          <a:xfrm>
            <a:off x="1143000" y="3252782"/>
            <a:ext cx="68580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g2a5b1b4d6c1_0_482"/>
          <p:cNvSpPr txBox="1">
            <a:spLocks noGrp="1"/>
          </p:cNvSpPr>
          <p:nvPr>
            <p:ph type="dt" idx="10"/>
          </p:nvPr>
        </p:nvSpPr>
        <p:spPr>
          <a:xfrm>
            <a:off x="3543296" y="414249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31" name="Google Shape;31;g2a5b1b4d6c1_0_4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a5b1b4d6c1_0_4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pic>
        <p:nvPicPr>
          <p:cNvPr id="33" name="Google Shape;33;g2a5b1b4d6c1_0_482" descr="Afbeelding met teks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0448" y="577656"/>
            <a:ext cx="6423101" cy="141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a5b1b4d6c1_0_482"/>
          <p:cNvSpPr/>
          <p:nvPr/>
        </p:nvSpPr>
        <p:spPr>
          <a:xfrm>
            <a:off x="0" y="1"/>
            <a:ext cx="692700" cy="752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5" name="Google Shape;35;g2a5b1b4d6c1_0_482"/>
          <p:cNvGrpSpPr/>
          <p:nvPr/>
        </p:nvGrpSpPr>
        <p:grpSpPr>
          <a:xfrm>
            <a:off x="-4" y="4560850"/>
            <a:ext cx="9144000" cy="510075"/>
            <a:chOff x="0" y="6177802"/>
            <a:chExt cx="12192000" cy="680100"/>
          </a:xfrm>
        </p:grpSpPr>
        <p:sp>
          <p:nvSpPr>
            <p:cNvPr id="36" name="Google Shape;36;g2a5b1b4d6c1_0_482"/>
            <p:cNvSpPr/>
            <p:nvPr/>
          </p:nvSpPr>
          <p:spPr>
            <a:xfrm>
              <a:off x="0" y="6177802"/>
              <a:ext cx="12192000" cy="68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aleway Light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37;g2a5b1b4d6c1_0_4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37193" y="6237780"/>
              <a:ext cx="1317603" cy="5602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54ad1d78b_0_87"/>
          <p:cNvSpPr txBox="1">
            <a:spLocks noGrp="1"/>
          </p:cNvSpPr>
          <p:nvPr>
            <p:ph type="body" idx="1"/>
          </p:nvPr>
        </p:nvSpPr>
        <p:spPr>
          <a:xfrm>
            <a:off x="540000" y="1623600"/>
            <a:ext cx="8244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1pPr>
            <a:lvl2pPr marL="914400" lvl="1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9pPr>
          </a:lstStyle>
          <a:p>
            <a:endParaRPr/>
          </a:p>
        </p:txBody>
      </p:sp>
      <p:sp>
        <p:nvSpPr>
          <p:cNvPr id="239" name="Google Shape;239;g2a54ad1d78b_0_87"/>
          <p:cNvSpPr txBox="1">
            <a:spLocks noGrp="1"/>
          </p:cNvSpPr>
          <p:nvPr>
            <p:ph type="body" idx="2"/>
          </p:nvPr>
        </p:nvSpPr>
        <p:spPr>
          <a:xfrm>
            <a:off x="539750" y="882650"/>
            <a:ext cx="824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/>
            </a:lvl1pPr>
            <a:lvl2pPr marL="914400" lvl="1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9pPr>
          </a:lstStyle>
          <a:p>
            <a:endParaRPr/>
          </a:p>
        </p:txBody>
      </p:sp>
      <p:sp>
        <p:nvSpPr>
          <p:cNvPr id="240" name="Google Shape;240;g2a54ad1d78b_0_87"/>
          <p:cNvSpPr txBox="1">
            <a:spLocks noGrp="1"/>
          </p:cNvSpPr>
          <p:nvPr>
            <p:ph type="title"/>
          </p:nvPr>
        </p:nvSpPr>
        <p:spPr>
          <a:xfrm>
            <a:off x="540000" y="460800"/>
            <a:ext cx="824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C4B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dankt">
  <p:cSld name="Bedankt">
    <p:bg>
      <p:bgPr>
        <a:solidFill>
          <a:schemeClr val="lt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54ad1d78b_0_102"/>
          <p:cNvSpPr/>
          <p:nvPr/>
        </p:nvSpPr>
        <p:spPr>
          <a:xfrm>
            <a:off x="0" y="0"/>
            <a:ext cx="8104714" cy="5143500"/>
          </a:xfrm>
          <a:custGeom>
            <a:avLst/>
            <a:gdLst/>
            <a:ahLst/>
            <a:cxnLst/>
            <a:rect l="l" t="t" r="r" b="b"/>
            <a:pathLst>
              <a:path w="8104714" h="5143500" extrusionOk="0">
                <a:moveTo>
                  <a:pt x="0" y="0"/>
                </a:moveTo>
                <a:lnTo>
                  <a:pt x="8104714" y="0"/>
                </a:lnTo>
                <a:lnTo>
                  <a:pt x="5134956" y="5143500"/>
                </a:lnTo>
                <a:lnTo>
                  <a:pt x="931045" y="5143500"/>
                </a:lnTo>
                <a:lnTo>
                  <a:pt x="0" y="3530970"/>
                </a:lnTo>
                <a:close/>
              </a:path>
            </a:pathLst>
          </a:custGeom>
          <a:solidFill>
            <a:srgbClr val="F7A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3" name="Google Shape;243;g2a54ad1d78b_0_10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68493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g2a54ad1d78b_0_102"/>
          <p:cNvSpPr txBox="1">
            <a:spLocks noGrp="1"/>
          </p:cNvSpPr>
          <p:nvPr>
            <p:ph type="body" idx="1"/>
          </p:nvPr>
        </p:nvSpPr>
        <p:spPr>
          <a:xfrm>
            <a:off x="720725" y="1548000"/>
            <a:ext cx="360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  <p:sp>
        <p:nvSpPr>
          <p:cNvPr id="245" name="Google Shape;245;g2a54ad1d78b_0_102"/>
          <p:cNvSpPr txBox="1">
            <a:spLocks noGrp="1"/>
          </p:cNvSpPr>
          <p:nvPr>
            <p:ph type="body" idx="2"/>
          </p:nvPr>
        </p:nvSpPr>
        <p:spPr>
          <a:xfrm>
            <a:off x="720725" y="1882800"/>
            <a:ext cx="360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  <p:sp>
        <p:nvSpPr>
          <p:cNvPr id="246" name="Google Shape;246;g2a54ad1d78b_0_102"/>
          <p:cNvSpPr txBox="1">
            <a:spLocks noGrp="1"/>
          </p:cNvSpPr>
          <p:nvPr>
            <p:ph type="body" idx="3"/>
          </p:nvPr>
        </p:nvSpPr>
        <p:spPr>
          <a:xfrm>
            <a:off x="720725" y="2214000"/>
            <a:ext cx="360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  <p:sp>
        <p:nvSpPr>
          <p:cNvPr id="247" name="Google Shape;247;g2a54ad1d78b_0_102"/>
          <p:cNvSpPr txBox="1"/>
          <p:nvPr/>
        </p:nvSpPr>
        <p:spPr>
          <a:xfrm>
            <a:off x="720000" y="2628000"/>
            <a:ext cx="2540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gezondleven.be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2a54ad1d78b_0_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6800" y="3492736"/>
            <a:ext cx="1762217" cy="93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met foto in cirkel">
  <p:cSld name="Tekst met foto in cirkel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54ad1d78b_0_110"/>
          <p:cNvSpPr txBox="1">
            <a:spLocks noGrp="1"/>
          </p:cNvSpPr>
          <p:nvPr>
            <p:ph type="title"/>
          </p:nvPr>
        </p:nvSpPr>
        <p:spPr>
          <a:xfrm>
            <a:off x="540000" y="460800"/>
            <a:ext cx="414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C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2a54ad1d78b_0_110"/>
          <p:cNvSpPr txBox="1">
            <a:spLocks noGrp="1"/>
          </p:cNvSpPr>
          <p:nvPr>
            <p:ph type="body" idx="1"/>
          </p:nvPr>
        </p:nvSpPr>
        <p:spPr>
          <a:xfrm>
            <a:off x="539750" y="1623600"/>
            <a:ext cx="414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  <p:sp>
        <p:nvSpPr>
          <p:cNvPr id="252" name="Google Shape;252;g2a54ad1d78b_0_110"/>
          <p:cNvSpPr txBox="1">
            <a:spLocks noGrp="1"/>
          </p:cNvSpPr>
          <p:nvPr>
            <p:ph type="body" idx="2"/>
          </p:nvPr>
        </p:nvSpPr>
        <p:spPr>
          <a:xfrm>
            <a:off x="539750" y="882650"/>
            <a:ext cx="414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9pPr>
          </a:lstStyle>
          <a:p>
            <a:endParaRPr/>
          </a:p>
        </p:txBody>
      </p:sp>
      <p:sp>
        <p:nvSpPr>
          <p:cNvPr id="253" name="Google Shape;253;g2a54ad1d78b_0_110"/>
          <p:cNvSpPr>
            <a:spLocks noGrp="1"/>
          </p:cNvSpPr>
          <p:nvPr>
            <p:ph type="pic" idx="3"/>
          </p:nvPr>
        </p:nvSpPr>
        <p:spPr>
          <a:xfrm>
            <a:off x="5140800" y="-673200"/>
            <a:ext cx="5040000" cy="5040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9750" y="882650"/>
            <a:ext cx="8243888" cy="27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42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Inhoud">
  <p:cSld name="Slide Inhou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5b1b4d6c1_0_49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a5b1b4d6c1_0_4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2a5b1b4d6c1_0_4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42" name="Google Shape;42;g2a5b1b4d6c1_0_493"/>
          <p:cNvSpPr txBox="1">
            <a:spLocks noGrp="1"/>
          </p:cNvSpPr>
          <p:nvPr>
            <p:ph type="body" idx="1"/>
          </p:nvPr>
        </p:nvSpPr>
        <p:spPr>
          <a:xfrm>
            <a:off x="628650" y="1364455"/>
            <a:ext cx="6855300" cy="3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g2a5b1b4d6c1_0_49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7719689" y="1483718"/>
            <a:ext cx="2753741" cy="306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met zij-afbeelding slide">
  <p:cSld name="Tekst met zij-afbeelding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5b1b4d6c1_0_49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a5b1b4d6c1_0_49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a5b1b4d6c1_0_49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48" name="Google Shape;48;g2a5b1b4d6c1_0_499"/>
          <p:cNvSpPr txBox="1">
            <a:spLocks noGrp="1"/>
          </p:cNvSpPr>
          <p:nvPr>
            <p:ph type="body" idx="1"/>
          </p:nvPr>
        </p:nvSpPr>
        <p:spPr>
          <a:xfrm>
            <a:off x="628649" y="1464469"/>
            <a:ext cx="58293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g2a5b1b4d6c1_0_499"/>
          <p:cNvSpPr>
            <a:spLocks noGrp="1"/>
          </p:cNvSpPr>
          <p:nvPr>
            <p:ph type="pic" idx="2"/>
          </p:nvPr>
        </p:nvSpPr>
        <p:spPr>
          <a:xfrm>
            <a:off x="6604987" y="1464469"/>
            <a:ext cx="1910400" cy="303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slide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5b1b4d6c1_0_50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a5b1b4d6c1_0_50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g2a5b1b4d6c1_0_50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a5b1b4d6c1_0_50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 slide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a5b1b4d6c1_0_510"/>
          <p:cNvPicPr preferRelativeResize="0"/>
          <p:nvPr/>
        </p:nvPicPr>
        <p:blipFill rotWithShape="1">
          <a:blip r:embed="rId2">
            <a:alphaModFix amt="50000"/>
          </a:blip>
          <a:srcRect b="21036"/>
          <a:stretch/>
        </p:blipFill>
        <p:spPr>
          <a:xfrm>
            <a:off x="0" y="-1"/>
            <a:ext cx="9144000" cy="406153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a5b1b4d6c1_0_51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aleway SemiBold"/>
              <a:buNone/>
              <a:defRPr sz="45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a5b1b4d6c1_0_51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197A0"/>
              </a:buClr>
              <a:buSzPts val="1800"/>
              <a:buNone/>
              <a:defRPr sz="1800">
                <a:solidFill>
                  <a:srgbClr val="9197A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197A0"/>
              </a:buClr>
              <a:buSzPts val="1500"/>
              <a:buNone/>
              <a:defRPr sz="1500">
                <a:solidFill>
                  <a:srgbClr val="9197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197A0"/>
              </a:buClr>
              <a:buSzPts val="1400"/>
              <a:buNone/>
              <a:defRPr sz="1400">
                <a:solidFill>
                  <a:srgbClr val="9197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197A0"/>
              </a:buClr>
              <a:buSzPts val="1200"/>
              <a:buNone/>
              <a:defRPr sz="1200">
                <a:solidFill>
                  <a:srgbClr val="9197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197A0"/>
              </a:buClr>
              <a:buSzPts val="1200"/>
              <a:buNone/>
              <a:defRPr sz="1200">
                <a:solidFill>
                  <a:srgbClr val="9197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197A0"/>
              </a:buClr>
              <a:buSzPts val="1200"/>
              <a:buNone/>
              <a:defRPr sz="1200">
                <a:solidFill>
                  <a:srgbClr val="9197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197A0"/>
              </a:buClr>
              <a:buSzPts val="1200"/>
              <a:buNone/>
              <a:defRPr sz="1200">
                <a:solidFill>
                  <a:srgbClr val="9197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197A0"/>
              </a:buClr>
              <a:buSzPts val="1200"/>
              <a:buNone/>
              <a:defRPr sz="1200">
                <a:solidFill>
                  <a:srgbClr val="9197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197A0"/>
              </a:buClr>
              <a:buSzPts val="1200"/>
              <a:buNone/>
              <a:defRPr sz="1200">
                <a:solidFill>
                  <a:srgbClr val="9197A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g2a5b1b4d6c1_0_5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a5b1b4d6c1_0_5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61" name="Google Shape;61;g2a5b1b4d6c1_0_510"/>
          <p:cNvSpPr/>
          <p:nvPr/>
        </p:nvSpPr>
        <p:spPr>
          <a:xfrm>
            <a:off x="0" y="4061534"/>
            <a:ext cx="9144000" cy="10821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4994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5b1b4d6c1_0_5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a5b1b4d6c1_0_5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2a5b1b4d6c1_0_5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2a5b1b4d6c1_0_5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a5b1b4d6c1_0_5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5b1b4d6c1_0_5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a5b1b4d6c1_0_5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1" name="Google Shape;71;g2a5b1b4d6c1_0_5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2a5b1b4d6c1_0_5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3" name="Google Shape;73;g2a5b1b4d6c1_0_5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g2a5b1b4d6c1_0_5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a5b1b4d6c1_0_5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5b1b4d6c1_0_4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a5b1b4d6c1_0_46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12" name="Google Shape;12;g2a5b1b4d6c1_0_4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13" name="Google Shape;13;g2a5b1b4d6c1_0_4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197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pic>
        <p:nvPicPr>
          <p:cNvPr id="14" name="Google Shape;14;g2a5b1b4d6c1_0_46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3241" y="66583"/>
            <a:ext cx="499369" cy="5573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54ad1d78b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1" name="Google Shape;141;g2a54ad1d78b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2" name="Google Shape;142;g2a54ad1d78b_0_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2" r:id="rId13"/>
    <p:sldLayoutId id="2147483683" r:id="rId14"/>
    <p:sldLayoutId id="2147483684" r:id="rId15"/>
    <p:sldLayoutId id="214748368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projecten/bewegen-op-verwijzing/voor-artsen-stel-een-verwijsbrief-o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projecten/bewegen-op-verwijzing/voor-artsen-stel-een-verwijsbrief-o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gezondleven.be/projecten/bewegen-op-verwijzing/voor-artsen-stel-een-verwijsbrief-op/verwijsblok-webina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mailto:Inne.Debusscher@bewegenopverwijzing.be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5" Type="http://schemas.openxmlformats.org/officeDocument/2006/relationships/hyperlink" Target="mailto:Hanne.Annendyck@bewegenopvewijzing.be" TargetMode="External"/><Relationship Id="rId4" Type="http://schemas.openxmlformats.org/officeDocument/2006/relationships/hyperlink" Target="mailto:Rani.Vetsuypens@bewegenopverwijzing.b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jan.vandenhoof@bewegenopverwijzing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ert.leo@bewegenopverwijzing.b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mailto:Magda.Corryn@bewegenopverwijzing.b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obke.pauwels@bewegenopverwijzing.be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mailto:Magda.Corryn@bewegenopverwijzing.b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verkest@elz-pajottenland.b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@logozenneland.be" TargetMode="External"/><Relationship Id="rId2" Type="http://schemas.openxmlformats.org/officeDocument/2006/relationships/hyperlink" Target="https://logozenneland.be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hyperlink" Target="mailto:lien@logozenneland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54ad1d78b_0_121"/>
          <p:cNvSpPr txBox="1">
            <a:spLocks noGrp="1"/>
          </p:cNvSpPr>
          <p:nvPr>
            <p:ph type="title"/>
          </p:nvPr>
        </p:nvSpPr>
        <p:spPr>
          <a:xfrm>
            <a:off x="707148" y="489826"/>
            <a:ext cx="7515018" cy="75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BE" dirty="0"/>
              <a:t>Een gezonde leefstijl</a:t>
            </a:r>
            <a:br>
              <a:rPr lang="nl-BE" dirty="0"/>
            </a:br>
            <a:br>
              <a:rPr lang="nl-BE" dirty="0"/>
            </a:br>
            <a:r>
              <a:rPr lang="nl-BE" dirty="0"/>
              <a:t>gezond eten</a:t>
            </a:r>
            <a:br>
              <a:rPr lang="nl-BE" dirty="0"/>
            </a:br>
            <a:r>
              <a:rPr lang="nl-BE" dirty="0"/>
              <a:t>		voldoende bewegen</a:t>
            </a:r>
            <a:br>
              <a:rPr lang="nl-BE" dirty="0"/>
            </a:br>
            <a:r>
              <a:rPr lang="nl-BE" dirty="0"/>
              <a:t>					niet roken</a:t>
            </a:r>
            <a:br>
              <a:rPr lang="nl-BE" dirty="0"/>
            </a:br>
            <a:r>
              <a:rPr lang="nl-BE" dirty="0"/>
              <a:t>matig met alcohol</a:t>
            </a:r>
            <a:br>
              <a:rPr lang="nl-BE" dirty="0"/>
            </a:br>
            <a:r>
              <a:rPr lang="nl-BE" dirty="0"/>
              <a:t>			voldoende slaap</a:t>
            </a:r>
            <a:br>
              <a:rPr lang="nl-BE" dirty="0"/>
            </a:br>
            <a:r>
              <a:rPr lang="nl-BE" dirty="0"/>
              <a:t>	je goed voelen in je vel</a:t>
            </a:r>
            <a:br>
              <a:rPr lang="nl-BE" dirty="0"/>
            </a:br>
            <a:r>
              <a:rPr lang="nl-BE" dirty="0"/>
              <a:t>…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3C3B177-E3F2-6B1A-7E3B-F3248604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80" y="226277"/>
            <a:ext cx="300037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2a58b9a05a3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9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g2a58b9a05a3_0_109"/>
          <p:cNvGraphicFramePr/>
          <p:nvPr>
            <p:extLst>
              <p:ext uri="{D42A27DB-BD31-4B8C-83A1-F6EECF244321}">
                <p14:modId xmlns:p14="http://schemas.microsoft.com/office/powerpoint/2010/main" val="2837781186"/>
              </p:ext>
            </p:extLst>
          </p:nvPr>
        </p:nvGraphicFramePr>
        <p:xfrm>
          <a:off x="829275" y="1260413"/>
          <a:ext cx="7660520" cy="2640431"/>
        </p:xfrm>
        <a:graphic>
          <a:graphicData uri="http://schemas.openxmlformats.org/drawingml/2006/table">
            <a:tbl>
              <a:tblPr>
                <a:noFill/>
                <a:tableStyleId>{008666D1-0F44-4297-952E-20D1C8C7E263}</a:tableStyleId>
              </a:tblPr>
              <a:tblGrid>
                <a:gridCol w="267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l-BE" sz="17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Individuele begeleiding</a:t>
                      </a:r>
                      <a:endParaRPr sz="17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l-BE" sz="17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(per kwartier)</a:t>
                      </a:r>
                      <a:endParaRPr sz="17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l-BE" sz="1700" u="none" strike="noStrike" cap="none" dirty="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Groepsbegeleiding</a:t>
                      </a:r>
                      <a:endParaRPr sz="1700" u="none" strike="noStrike" cap="none" dirty="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l-BE" sz="1700" u="none" strike="noStrike" cap="none" dirty="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(per kwartier)</a:t>
                      </a:r>
                      <a:endParaRPr sz="1700" u="none" strike="noStrike" cap="none" dirty="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BE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Normaal tarief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BE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€ 5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BE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€ 1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BE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Met verhoogde tegemoetkoming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BE" sz="2000" u="none" strike="noStrike" cap="none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€ 1</a:t>
                      </a:r>
                      <a:endParaRPr sz="2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BE" sz="2000" u="none" strike="noStrike" cap="none" dirty="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€ 0,5</a:t>
                      </a:r>
                      <a:endParaRPr sz="2000" u="none" strike="noStrike" cap="none" dirty="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44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a58b9a05a3_0_15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BE"/>
              <a:t>Verwijsbrief opstellen</a:t>
            </a:r>
            <a:endParaRPr/>
          </a:p>
        </p:txBody>
      </p:sp>
      <p:sp>
        <p:nvSpPr>
          <p:cNvPr id="337" name="Google Shape;337;g2a58b9a05a3_0_156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88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Online tool </a:t>
            </a:r>
            <a:r>
              <a:rPr lang="nl-BE" sz="1200" b="1" u="sng" dirty="0">
                <a:solidFill>
                  <a:schemeClr val="hlink"/>
                </a:solidFill>
                <a:hlinkClick r:id="rId3"/>
              </a:rPr>
              <a:t>https://www.gezondleven.be/projecten/bewegen-op-verwijzing/voor-artsen-stel-een-verwijsbrief-op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500" b="1" i="1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500" b="1" i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1500" b="1" i="1" dirty="0"/>
          </a:p>
        </p:txBody>
      </p:sp>
    </p:spTree>
    <p:extLst>
      <p:ext uri="{BB962C8B-B14F-4D97-AF65-F5344CB8AC3E}">
        <p14:creationId xmlns:p14="http://schemas.microsoft.com/office/powerpoint/2010/main" val="12862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2a58b9a05a3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64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2a58b9a05a3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14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g2a58b9a05a3_0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00" y="0"/>
            <a:ext cx="349640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a58b9a05a3_0_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225" y="0"/>
            <a:ext cx="196433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a58b9a05a3_0_172"/>
          <p:cNvSpPr/>
          <p:nvPr/>
        </p:nvSpPr>
        <p:spPr>
          <a:xfrm rot="-684595">
            <a:off x="3724346" y="2600696"/>
            <a:ext cx="1888013" cy="4171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g2a58b9a05a3_0_172"/>
          <p:cNvSpPr/>
          <p:nvPr/>
        </p:nvSpPr>
        <p:spPr>
          <a:xfrm>
            <a:off x="841775" y="734500"/>
            <a:ext cx="173400" cy="12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357;g2a58b9a05a3_0_172">
            <a:extLst>
              <a:ext uri="{FF2B5EF4-FFF2-40B4-BE49-F238E27FC236}">
                <a16:creationId xmlns:a16="http://schemas.microsoft.com/office/drawing/2014/main" id="{BDF6CBEB-F7C1-CD3D-29FF-1A9A3B7A2B8E}"/>
              </a:ext>
            </a:extLst>
          </p:cNvPr>
          <p:cNvSpPr/>
          <p:nvPr/>
        </p:nvSpPr>
        <p:spPr>
          <a:xfrm rot="-684595">
            <a:off x="3609380" y="3080199"/>
            <a:ext cx="1888013" cy="4171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2959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a6a18cfe87_0_1240"/>
          <p:cNvSpPr txBox="1">
            <a:spLocks noGrp="1"/>
          </p:cNvSpPr>
          <p:nvPr>
            <p:ph type="title"/>
          </p:nvPr>
        </p:nvSpPr>
        <p:spPr>
          <a:xfrm>
            <a:off x="727650" y="614469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BE" dirty="0"/>
              <a:t>Verwijsbrief opstellen</a:t>
            </a:r>
            <a:endParaRPr dirty="0"/>
          </a:p>
        </p:txBody>
      </p:sp>
      <p:sp>
        <p:nvSpPr>
          <p:cNvPr id="365" name="Google Shape;365;g2a6a18cfe87_0_1240"/>
          <p:cNvSpPr txBox="1">
            <a:spLocks noGrp="1"/>
          </p:cNvSpPr>
          <p:nvPr>
            <p:ph type="body" idx="1"/>
          </p:nvPr>
        </p:nvSpPr>
        <p:spPr>
          <a:xfrm>
            <a:off x="785598" y="1328700"/>
            <a:ext cx="7688700" cy="24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Online tool </a:t>
            </a:r>
            <a:r>
              <a:rPr lang="nl-BE" sz="1200" b="1" u="sng" dirty="0">
                <a:solidFill>
                  <a:schemeClr val="hlink"/>
                </a:solidFill>
                <a:hlinkClick r:id="rId3"/>
              </a:rPr>
              <a:t>https://www.gezondleven.be/projecten/bewegen-op-verwijzing/voor-artsen-stel-een-verwijsbrief-op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1500" b="1" i="1" dirty="0"/>
          </a:p>
        </p:txBody>
      </p:sp>
      <p:sp>
        <p:nvSpPr>
          <p:cNvPr id="366" name="Google Shape;366;g2a6a18cfe87_0_1240"/>
          <p:cNvSpPr txBox="1">
            <a:spLocks noGrp="1"/>
          </p:cNvSpPr>
          <p:nvPr>
            <p:ph type="body" idx="1"/>
          </p:nvPr>
        </p:nvSpPr>
        <p:spPr>
          <a:xfrm>
            <a:off x="785598" y="2197622"/>
            <a:ext cx="76887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Verwijsblok bestellen</a:t>
            </a:r>
            <a:r>
              <a:rPr lang="nl-BE" sz="2000" dirty="0">
                <a:latin typeface="Lato Light"/>
                <a:ea typeface="Lato Light"/>
                <a:cs typeface="Lato Light"/>
                <a:sym typeface="Lato Light"/>
              </a:rPr>
              <a:t> (gratis via website ‘Gezond Leven’)</a:t>
            </a:r>
          </a:p>
          <a:p>
            <a:pPr marL="0" lvl="0" indent="0">
              <a:buNone/>
            </a:pPr>
            <a:r>
              <a:rPr lang="nl-BE" sz="2000" dirty="0">
                <a:latin typeface="Lato Light"/>
                <a:ea typeface="Lato Light"/>
                <a:cs typeface="Lato Light"/>
                <a:sym typeface="Lato Light"/>
                <a:hlinkClick r:id="rId4"/>
              </a:rPr>
              <a:t>https://www.gezondleven.be/projecten/bewegen-op-verwijzing/voor-artsen-stel-een-verwijsbrief-op/verwijsblok-webinar</a:t>
            </a:r>
            <a:endParaRPr lang="nl-BE" sz="20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Zelf schrijven</a:t>
            </a:r>
            <a:endParaRPr sz="2300" b="1" dirty="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nl-BE" sz="1500" b="1" i="1" dirty="0"/>
              <a:t>Jouw identificatiegegevens (+RIZIV-</a:t>
            </a:r>
            <a:r>
              <a:rPr lang="nl-BE" sz="1500" b="1" i="1" dirty="0" err="1"/>
              <a:t>nr</a:t>
            </a:r>
            <a:r>
              <a:rPr lang="nl-BE" sz="1500" b="1" i="1" dirty="0"/>
              <a:t> als je dat hebt)</a:t>
            </a:r>
            <a:endParaRPr sz="1500" b="1" i="1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BE" sz="1500" b="1" i="1" dirty="0"/>
              <a:t>Naam en voornaam van je patiënt / cliënt</a:t>
            </a:r>
            <a:endParaRPr sz="1500" b="1" i="1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BE" sz="1500" b="1" i="1" dirty="0"/>
              <a:t>Vermelding dat je Bewegen Op Verwijzing aanraadt</a:t>
            </a:r>
            <a:endParaRPr sz="1500" b="1" i="1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500" b="1" i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1500" b="1" i="1" dirty="0"/>
          </a:p>
        </p:txBody>
      </p:sp>
    </p:spTree>
    <p:extLst>
      <p:ext uri="{BB962C8B-B14F-4D97-AF65-F5344CB8AC3E}">
        <p14:creationId xmlns:p14="http://schemas.microsoft.com/office/powerpoint/2010/main" val="228789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2a58b9a05a3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9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58b9a05a3_0_119"/>
          <p:cNvSpPr txBox="1">
            <a:spLocks noGrp="1"/>
          </p:cNvSpPr>
          <p:nvPr>
            <p:ph type="title"/>
          </p:nvPr>
        </p:nvSpPr>
        <p:spPr>
          <a:xfrm>
            <a:off x="729450" y="679313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NL" dirty="0"/>
              <a:t>C</a:t>
            </a:r>
            <a:r>
              <a:rPr lang="nl-BE" dirty="0" err="1"/>
              <a:t>oaches</a:t>
            </a:r>
            <a:r>
              <a:rPr lang="nl-BE" dirty="0"/>
              <a:t> ELZ Pajottenland</a:t>
            </a:r>
            <a:endParaRPr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8A5588-BAAE-2296-0A8C-55FFB911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457092"/>
            <a:ext cx="5173262" cy="336023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Coach Inne Debusscher</a:t>
            </a:r>
          </a:p>
          <a:p>
            <a:r>
              <a:rPr lang="nl-NL" dirty="0"/>
              <a:t>0491 22 93 76</a:t>
            </a:r>
          </a:p>
          <a:p>
            <a:r>
              <a:rPr lang="nl-NL" dirty="0">
                <a:hlinkClick r:id="rId3"/>
              </a:rPr>
              <a:t>Inne.Debusscher@bewegenopverwijzing.be</a:t>
            </a:r>
            <a:endParaRPr lang="nl-NL" dirty="0"/>
          </a:p>
          <a:p>
            <a:r>
              <a:rPr lang="nl-NL" dirty="0"/>
              <a:t>Dilbeek en Lennik	</a:t>
            </a:r>
          </a:p>
          <a:p>
            <a:endParaRPr lang="nl-NL" dirty="0"/>
          </a:p>
          <a:p>
            <a:r>
              <a:rPr lang="nl-NL" dirty="0"/>
              <a:t>Coach Rani Vetsuypens</a:t>
            </a:r>
          </a:p>
          <a:p>
            <a:r>
              <a:rPr lang="nl-NL" dirty="0"/>
              <a:t>0486 65 77 90</a:t>
            </a:r>
          </a:p>
          <a:p>
            <a:r>
              <a:rPr lang="nl-NL" dirty="0">
                <a:hlinkClick r:id="rId4"/>
              </a:rPr>
              <a:t>Rani.Vetsuypens@bewegenopverwijzing.be</a:t>
            </a:r>
            <a:endParaRPr lang="nl-NL" dirty="0"/>
          </a:p>
          <a:p>
            <a:r>
              <a:rPr lang="nl-NL" dirty="0"/>
              <a:t>Roosdaal en Ternat</a:t>
            </a:r>
          </a:p>
          <a:p>
            <a:endParaRPr lang="nl-NL" dirty="0"/>
          </a:p>
          <a:p>
            <a:r>
              <a:rPr lang="nl-NL" dirty="0"/>
              <a:t>Coach Hanne </a:t>
            </a:r>
            <a:r>
              <a:rPr lang="nl-NL" dirty="0" err="1"/>
              <a:t>Annendyck</a:t>
            </a:r>
            <a:endParaRPr lang="nl-NL" dirty="0"/>
          </a:p>
          <a:p>
            <a:r>
              <a:rPr lang="nl-NL" dirty="0"/>
              <a:t>0493 61 00 51</a:t>
            </a:r>
          </a:p>
          <a:p>
            <a:r>
              <a:rPr lang="nl-NL" dirty="0">
                <a:hlinkClick r:id="rId5"/>
              </a:rPr>
              <a:t>Hanne.Annendyck@bewegenopvewijzing.be</a:t>
            </a:r>
            <a:endParaRPr lang="nl-NL" dirty="0"/>
          </a:p>
          <a:p>
            <a:r>
              <a:rPr lang="nl-NL" dirty="0"/>
              <a:t>Herne en Gooik</a:t>
            </a:r>
          </a:p>
          <a:p>
            <a:endParaRPr lang="nl-NL" dirty="0"/>
          </a:p>
          <a:p>
            <a:endParaRPr lang="nl-NL" dirty="0"/>
          </a:p>
          <a:p>
            <a:endParaRPr lang="nl-BE" dirty="0"/>
          </a:p>
        </p:txBody>
      </p:sp>
      <p:pic>
        <p:nvPicPr>
          <p:cNvPr id="1026" name="Picture 2" descr="Inne debusscher 002">
            <a:extLst>
              <a:ext uri="{FF2B5EF4-FFF2-40B4-BE49-F238E27FC236}">
                <a16:creationId xmlns:a16="http://schemas.microsoft.com/office/drawing/2014/main" id="{D6711C5B-46CD-C263-0E86-450CC9D99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75" y="900940"/>
            <a:ext cx="1350209" cy="13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ni Vetsuypens 2">
            <a:extLst>
              <a:ext uri="{FF2B5EF4-FFF2-40B4-BE49-F238E27FC236}">
                <a16:creationId xmlns:a16="http://schemas.microsoft.com/office/drawing/2014/main" id="{C288136B-021A-DE4D-D685-460646DB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61" y="2318057"/>
            <a:ext cx="1361378" cy="136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nendyck Hanne">
            <a:extLst>
              <a:ext uri="{FF2B5EF4-FFF2-40B4-BE49-F238E27FC236}">
                <a16:creationId xmlns:a16="http://schemas.microsoft.com/office/drawing/2014/main" id="{ADA77F09-4A21-FCEE-139F-7CCC3763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582" y="3746343"/>
            <a:ext cx="1241968" cy="12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3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58b9a05a3_0_119"/>
          <p:cNvSpPr txBox="1">
            <a:spLocks noGrp="1"/>
          </p:cNvSpPr>
          <p:nvPr>
            <p:ph type="title"/>
          </p:nvPr>
        </p:nvSpPr>
        <p:spPr>
          <a:xfrm>
            <a:off x="729450" y="679313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NL" dirty="0"/>
              <a:t>C</a:t>
            </a:r>
            <a:r>
              <a:rPr lang="nl-BE" dirty="0" err="1"/>
              <a:t>oaches</a:t>
            </a:r>
            <a:r>
              <a:rPr lang="nl-BE" dirty="0"/>
              <a:t> ELZ Zennevallei</a:t>
            </a:r>
            <a:endParaRPr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8A5588-BAAE-2296-0A8C-55FFB911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457092"/>
            <a:ext cx="5173262" cy="3531219"/>
          </a:xfrm>
        </p:spPr>
        <p:txBody>
          <a:bodyPr>
            <a:normAutofit/>
          </a:bodyPr>
          <a:lstStyle/>
          <a:p>
            <a:r>
              <a:rPr lang="nl-NL" dirty="0"/>
              <a:t>Coach Marjan Vanden Hoof</a:t>
            </a:r>
          </a:p>
          <a:p>
            <a:r>
              <a:rPr lang="nl-NL" dirty="0"/>
              <a:t>0499 28 45 89</a:t>
            </a:r>
          </a:p>
          <a:p>
            <a:r>
              <a:rPr lang="nl-NL" dirty="0">
                <a:hlinkClick r:id="rId3"/>
              </a:rPr>
              <a:t>Marjan.vandenhoof@bewegenopverwijzing.be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Halle</a:t>
            </a:r>
          </a:p>
          <a:p>
            <a:r>
              <a:rPr lang="nl-NL" dirty="0"/>
              <a:t>Beersel</a:t>
            </a:r>
          </a:p>
          <a:p>
            <a:r>
              <a:rPr lang="nl-NL" dirty="0"/>
              <a:t>Sint-Pieters-Leeuw	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2" name="Picture 2" descr="Vanden Hoof Marjan">
            <a:extLst>
              <a:ext uri="{FF2B5EF4-FFF2-40B4-BE49-F238E27FC236}">
                <a16:creationId xmlns:a16="http://schemas.microsoft.com/office/drawing/2014/main" id="{048FE5BF-8A98-E4A4-6F0D-20FB6669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39" y="12145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4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5;g2a58b9a05a3_0_74">
            <a:extLst>
              <a:ext uri="{FF2B5EF4-FFF2-40B4-BE49-F238E27FC236}">
                <a16:creationId xmlns:a16="http://schemas.microsoft.com/office/drawing/2014/main" id="{0959C86C-DA24-CB11-B061-98B9F84A27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3594"/>
          <a:stretch/>
        </p:blipFill>
        <p:spPr>
          <a:xfrm>
            <a:off x="817756" y="520390"/>
            <a:ext cx="7304047" cy="2542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38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58b9a05a3_0_119"/>
          <p:cNvSpPr txBox="1">
            <a:spLocks noGrp="1"/>
          </p:cNvSpPr>
          <p:nvPr>
            <p:ph type="title"/>
          </p:nvPr>
        </p:nvSpPr>
        <p:spPr>
          <a:xfrm>
            <a:off x="729450" y="679313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NL" dirty="0"/>
              <a:t>C</a:t>
            </a:r>
            <a:r>
              <a:rPr lang="nl-BE" dirty="0" err="1"/>
              <a:t>oaches</a:t>
            </a:r>
            <a:r>
              <a:rPr lang="nl-BE" dirty="0"/>
              <a:t> ELZ regio Grimbergen</a:t>
            </a:r>
            <a:endParaRPr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8A5588-BAAE-2296-0A8C-55FFB911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457092"/>
            <a:ext cx="5173262" cy="2929054"/>
          </a:xfrm>
        </p:spPr>
        <p:txBody>
          <a:bodyPr>
            <a:normAutofit/>
          </a:bodyPr>
          <a:lstStyle/>
          <a:p>
            <a:r>
              <a:rPr lang="nl-NL" dirty="0"/>
              <a:t>Coach Leo Bert</a:t>
            </a:r>
          </a:p>
          <a:p>
            <a:r>
              <a:rPr lang="nl-NL" dirty="0"/>
              <a:t>0474 46 54 01</a:t>
            </a:r>
          </a:p>
          <a:p>
            <a:r>
              <a:rPr lang="nl-NL" dirty="0">
                <a:hlinkClick r:id="rId3"/>
              </a:rPr>
              <a:t>Bert.leo@bewegenopverwijzing.be</a:t>
            </a:r>
            <a:endParaRPr lang="nl-NL" dirty="0"/>
          </a:p>
          <a:p>
            <a:r>
              <a:rPr lang="nl-NL" dirty="0"/>
              <a:t>Grimbergen	</a:t>
            </a:r>
          </a:p>
          <a:p>
            <a:endParaRPr lang="nl-NL" dirty="0"/>
          </a:p>
          <a:p>
            <a:r>
              <a:rPr lang="nl-NL" dirty="0"/>
              <a:t>Coach Magda </a:t>
            </a:r>
            <a:r>
              <a:rPr lang="nl-NL" dirty="0" err="1"/>
              <a:t>Corryn</a:t>
            </a:r>
            <a:endParaRPr lang="nl-NL" dirty="0"/>
          </a:p>
          <a:p>
            <a:r>
              <a:rPr lang="nl-NL" dirty="0"/>
              <a:t>0497 93 06 76</a:t>
            </a:r>
          </a:p>
          <a:p>
            <a:r>
              <a:rPr lang="nl-NL" dirty="0">
                <a:hlinkClick r:id="rId4"/>
              </a:rPr>
              <a:t>Magda.Corryn@bewegenopverwijzing.be</a:t>
            </a:r>
            <a:endParaRPr lang="nl-NL" dirty="0"/>
          </a:p>
          <a:p>
            <a:r>
              <a:rPr lang="nl-NL" dirty="0"/>
              <a:t>Meise</a:t>
            </a:r>
          </a:p>
          <a:p>
            <a:r>
              <a:rPr lang="nl-NL" dirty="0"/>
              <a:t>Kapelle-op-de-Bos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098" name="Picture 2" descr="Bert Leo">
            <a:extLst>
              <a:ext uri="{FF2B5EF4-FFF2-40B4-BE49-F238E27FC236}">
                <a16:creationId xmlns:a16="http://schemas.microsoft.com/office/drawing/2014/main" id="{6FA3E1EF-9A5E-D2AB-03E7-5D6A29B5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73" y="8460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gda Corryn">
            <a:extLst>
              <a:ext uri="{FF2B5EF4-FFF2-40B4-BE49-F238E27FC236}">
                <a16:creationId xmlns:a16="http://schemas.microsoft.com/office/drawing/2014/main" id="{1F4635B2-EAE5-AD1C-6C0B-4BF1CC6E3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73" y="29936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9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8A5588-BAAE-2296-0A8C-55FFB911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457092"/>
            <a:ext cx="5173262" cy="353121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Coach Jente </a:t>
            </a:r>
            <a:r>
              <a:rPr lang="nl-NL" dirty="0" err="1"/>
              <a:t>Rydant</a:t>
            </a:r>
            <a:endParaRPr lang="nl-NL" dirty="0"/>
          </a:p>
          <a:p>
            <a:r>
              <a:rPr lang="nl-NL" dirty="0"/>
              <a:t>0472 60 05 38</a:t>
            </a:r>
          </a:p>
          <a:p>
            <a:r>
              <a:rPr lang="nl-NL" dirty="0"/>
              <a:t>Jente.rydant@bewegenopverwijzing.be</a:t>
            </a:r>
          </a:p>
          <a:p>
            <a:r>
              <a:rPr lang="nl-BE" dirty="0"/>
              <a:t>Affligem</a:t>
            </a:r>
          </a:p>
          <a:p>
            <a:r>
              <a:rPr lang="nl-BE" dirty="0"/>
              <a:t>Asse</a:t>
            </a:r>
          </a:p>
          <a:p>
            <a:endParaRPr lang="nl-NL" dirty="0"/>
          </a:p>
          <a:p>
            <a:r>
              <a:rPr lang="nl-NL" dirty="0"/>
              <a:t>Coach Lobke Pauwels</a:t>
            </a:r>
          </a:p>
          <a:p>
            <a:r>
              <a:rPr lang="nl-NL" dirty="0"/>
              <a:t>0497 57 91 36</a:t>
            </a:r>
          </a:p>
          <a:p>
            <a:r>
              <a:rPr lang="nl-NL" dirty="0">
                <a:hlinkClick r:id="rId3"/>
              </a:rPr>
              <a:t>Lobke.pauwels@bewegenopverwijzing.be</a:t>
            </a:r>
            <a:endParaRPr lang="nl-NL" dirty="0"/>
          </a:p>
          <a:p>
            <a:r>
              <a:rPr lang="nl-NL" dirty="0"/>
              <a:t>Merchtem</a:t>
            </a:r>
          </a:p>
          <a:p>
            <a:r>
              <a:rPr lang="nl-NL" dirty="0"/>
              <a:t>Opwijk (LDC)</a:t>
            </a:r>
          </a:p>
          <a:p>
            <a:endParaRPr lang="nl-NL" dirty="0"/>
          </a:p>
          <a:p>
            <a:r>
              <a:rPr lang="nl-NL" dirty="0"/>
              <a:t>Coach Magda </a:t>
            </a:r>
            <a:r>
              <a:rPr lang="nl-NL" dirty="0" err="1"/>
              <a:t>Corryn</a:t>
            </a:r>
            <a:endParaRPr lang="nl-NL" dirty="0"/>
          </a:p>
          <a:p>
            <a:r>
              <a:rPr lang="nl-NL" dirty="0"/>
              <a:t>0497 93 06 76</a:t>
            </a:r>
          </a:p>
          <a:p>
            <a:r>
              <a:rPr lang="nl-NL" dirty="0">
                <a:hlinkClick r:id="rId4"/>
              </a:rPr>
              <a:t>Magda.Corryn@bewegenopverwijzing.be</a:t>
            </a:r>
            <a:endParaRPr lang="nl-NL" dirty="0"/>
          </a:p>
          <a:p>
            <a:r>
              <a:rPr lang="nl-NL" dirty="0"/>
              <a:t>Asse</a:t>
            </a:r>
          </a:p>
          <a:p>
            <a:r>
              <a:rPr lang="nl-NL" dirty="0"/>
              <a:t>Opwijk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 descr="Magda Corryn">
            <a:extLst>
              <a:ext uri="{FF2B5EF4-FFF2-40B4-BE49-F238E27FC236}">
                <a16:creationId xmlns:a16="http://schemas.microsoft.com/office/drawing/2014/main" id="{67204449-4509-D68A-9027-F8998457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95" y="3242006"/>
            <a:ext cx="1644340" cy="16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F190F4-C1A3-4DFE-002E-893A41A8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91" y="657011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nl-NL" dirty="0"/>
              <a:t>C</a:t>
            </a:r>
            <a:r>
              <a:rPr lang="nl-BE" dirty="0" err="1"/>
              <a:t>oaches</a:t>
            </a:r>
            <a:r>
              <a:rPr lang="nl-BE" dirty="0"/>
              <a:t> ELZ AMALO</a:t>
            </a:r>
          </a:p>
        </p:txBody>
      </p:sp>
      <p:pic>
        <p:nvPicPr>
          <p:cNvPr id="5126" name="Picture 6" descr="Jente">
            <a:extLst>
              <a:ext uri="{FF2B5EF4-FFF2-40B4-BE49-F238E27FC236}">
                <a16:creationId xmlns:a16="http://schemas.microsoft.com/office/drawing/2014/main" id="{F7965787-2A67-1429-0801-CEE07B85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55" y="622591"/>
            <a:ext cx="1644340" cy="16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uwels Lobke">
            <a:extLst>
              <a:ext uri="{FF2B5EF4-FFF2-40B4-BE49-F238E27FC236}">
                <a16:creationId xmlns:a16="http://schemas.microsoft.com/office/drawing/2014/main" id="{274DF9FF-4A09-0C15-BB7B-A100ED00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45" y="2531812"/>
            <a:ext cx="1532364" cy="15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6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58b9a05a3_0_119"/>
          <p:cNvSpPr txBox="1">
            <a:spLocks noGrp="1"/>
          </p:cNvSpPr>
          <p:nvPr>
            <p:ph type="title"/>
          </p:nvPr>
        </p:nvSpPr>
        <p:spPr>
          <a:xfrm>
            <a:off x="729450" y="679313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NL" dirty="0"/>
              <a:t>C</a:t>
            </a:r>
            <a:r>
              <a:rPr lang="nl-BE" dirty="0" err="1"/>
              <a:t>oaches</a:t>
            </a:r>
            <a:r>
              <a:rPr lang="nl-BE" dirty="0"/>
              <a:t> ELZ </a:t>
            </a:r>
            <a:r>
              <a:rPr lang="nl-BE" dirty="0" err="1"/>
              <a:t>Bravio</a:t>
            </a:r>
            <a:endParaRPr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8A5588-BAAE-2296-0A8C-55FFB911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457092"/>
            <a:ext cx="5173262" cy="3531219"/>
          </a:xfrm>
        </p:spPr>
        <p:txBody>
          <a:bodyPr>
            <a:normAutofit/>
          </a:bodyPr>
          <a:lstStyle/>
          <a:p>
            <a:r>
              <a:rPr lang="nl-NL" dirty="0"/>
              <a:t>Coach Annemie Mentens</a:t>
            </a:r>
          </a:p>
          <a:p>
            <a:r>
              <a:rPr lang="nl-NL" dirty="0"/>
              <a:t>0488 08 33 59</a:t>
            </a:r>
          </a:p>
          <a:p>
            <a:r>
              <a:rPr lang="nl-NL" dirty="0"/>
              <a:t>Annemie.mentens@bewegenopverwijsing.be	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Wannes Van Baekel</a:t>
            </a:r>
          </a:p>
          <a:p>
            <a:r>
              <a:rPr lang="nl-NL" dirty="0"/>
              <a:t>0498 19 74 37</a:t>
            </a:r>
          </a:p>
          <a:p>
            <a:r>
              <a:rPr lang="nl-NL" dirty="0"/>
              <a:t>Wannes.VanBaekel@bewegenopverwijzing.be</a:t>
            </a:r>
          </a:p>
          <a:p>
            <a:endParaRPr lang="nl-NL" dirty="0"/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F3B591-936B-4949-1E2F-8C69E05CE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74" y="679313"/>
            <a:ext cx="1905000" cy="1905000"/>
          </a:xfrm>
          <a:prstGeom prst="rect">
            <a:avLst/>
          </a:prstGeom>
        </p:spPr>
      </p:pic>
      <p:pic>
        <p:nvPicPr>
          <p:cNvPr id="1026" name="Picture 2" descr="Wannes Van Baekel 2">
            <a:extLst>
              <a:ext uri="{FF2B5EF4-FFF2-40B4-BE49-F238E27FC236}">
                <a16:creationId xmlns:a16="http://schemas.microsoft.com/office/drawing/2014/main" id="{1C5F697A-9070-E1D1-D568-B9DE6CAD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25" y="28268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0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2a58b9a05a3_0_68"/>
          <p:cNvPicPr preferRelativeResize="0"/>
          <p:nvPr/>
        </p:nvPicPr>
        <p:blipFill rotWithShape="1">
          <a:blip r:embed="rId3">
            <a:alphaModFix/>
          </a:blip>
          <a:srcRect b="56698"/>
          <a:stretch/>
        </p:blipFill>
        <p:spPr>
          <a:xfrm>
            <a:off x="840550" y="1524138"/>
            <a:ext cx="7462899" cy="2095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0408163-C96A-04AC-AAF8-02DD1737DAA0}"/>
              </a:ext>
            </a:extLst>
          </p:cNvPr>
          <p:cNvSpPr txBox="1"/>
          <p:nvPr/>
        </p:nvSpPr>
        <p:spPr>
          <a:xfrm>
            <a:off x="1219200" y="542693"/>
            <a:ext cx="694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BOV past ook binnen het project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22464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2a58b9a05a3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0250" y="0"/>
            <a:ext cx="256351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04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g2a58b9a05a3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375"/>
            <a:ext cx="9144000" cy="4904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958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2a58b9a05a3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563" y="58325"/>
            <a:ext cx="2816875" cy="502685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a58b9a05a3_0_30"/>
          <p:cNvSpPr/>
          <p:nvPr/>
        </p:nvSpPr>
        <p:spPr>
          <a:xfrm>
            <a:off x="892425" y="1905175"/>
            <a:ext cx="2321700" cy="97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873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a58b9a05a3_0_62"/>
          <p:cNvSpPr txBox="1">
            <a:spLocks noGrp="1"/>
          </p:cNvSpPr>
          <p:nvPr>
            <p:ph type="title"/>
          </p:nvPr>
        </p:nvSpPr>
        <p:spPr>
          <a:xfrm>
            <a:off x="727650" y="649577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BE" dirty="0"/>
              <a:t>Halt2Diabetes voedingssessies</a:t>
            </a:r>
            <a:endParaRPr dirty="0"/>
          </a:p>
        </p:txBody>
      </p:sp>
      <p:sp>
        <p:nvSpPr>
          <p:cNvPr id="449" name="Google Shape;449;g2a58b9a05a3_0_62"/>
          <p:cNvSpPr txBox="1">
            <a:spLocks noGrp="1"/>
          </p:cNvSpPr>
          <p:nvPr>
            <p:ph type="body" idx="1"/>
          </p:nvPr>
        </p:nvSpPr>
        <p:spPr>
          <a:xfrm>
            <a:off x="801991" y="1488244"/>
            <a:ext cx="7688700" cy="30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Infosessie: 14/10, 19u30 – Site </a:t>
            </a:r>
            <a:r>
              <a:rPr lang="nl-BE" sz="2300" b="1" dirty="0" err="1"/>
              <a:t>Breugheldal</a:t>
            </a:r>
            <a:r>
              <a:rPr lang="nl-BE" sz="2300" b="1" dirty="0"/>
              <a:t> LDC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In </a:t>
            </a:r>
            <a:r>
              <a:rPr lang="nl-BE" sz="2300" b="1" dirty="0" err="1"/>
              <a:t>Kompanie</a:t>
            </a:r>
            <a:r>
              <a:rPr lang="nl-BE" sz="2300" b="1" dirty="0"/>
              <a:t>. </a:t>
            </a:r>
            <a:r>
              <a:rPr lang="nl-BE" sz="2300" b="1" dirty="0" err="1"/>
              <a:t>Itterbeeksebaan</a:t>
            </a:r>
            <a:r>
              <a:rPr lang="nl-BE" sz="2300" b="1" dirty="0"/>
              <a:t> 208, 1701 Itterbeek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5 gratis groepssessies: 4/11, 18/11, 2/12, 16/12 en 3/2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Opgeleide diëtist - Gezonde voeding – Preventief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Inschrijven: </a:t>
            </a:r>
            <a:r>
              <a:rPr lang="nl-BE" sz="2300" b="1" dirty="0">
                <a:hlinkClick r:id="rId3"/>
              </a:rPr>
              <a:t>kathleen.verkest@elz-pajottenland.be</a:t>
            </a:r>
            <a:endParaRPr lang="nl-BE" sz="23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nl-BE" sz="2300" b="1" dirty="0"/>
              <a:t>Of 0472 61 52 27</a:t>
            </a:r>
            <a:endParaRPr sz="2300" b="1" dirty="0"/>
          </a:p>
        </p:txBody>
      </p:sp>
    </p:spTree>
    <p:extLst>
      <p:ext uri="{BB962C8B-B14F-4D97-AF65-F5344CB8AC3E}">
        <p14:creationId xmlns:p14="http://schemas.microsoft.com/office/powerpoint/2010/main" val="672806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597A3-04F6-0F64-C134-E2491A04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57" y="619840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nl-NL" dirty="0"/>
              <a:t>Logo Zenneland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47A4D-69C7-6CF9-651D-3F8265912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357" y="1817632"/>
            <a:ext cx="7688700" cy="3082460"/>
          </a:xfrm>
        </p:spPr>
        <p:txBody>
          <a:bodyPr>
            <a:normAutofit fontScale="92500" lnSpcReduction="10000"/>
          </a:bodyPr>
          <a:lstStyle/>
          <a:p>
            <a:r>
              <a:rPr lang="nl-NL" sz="2000" dirty="0"/>
              <a:t>Richt zich naar intermediairs (huisartsen, zorgverleners, lokale besturen, …)</a:t>
            </a:r>
          </a:p>
          <a:p>
            <a:r>
              <a:rPr lang="nl-NL" sz="2000" dirty="0"/>
              <a:t>Verschillende thema’s: voeding, beweging, valpreventie, alcohol-tabak-drugs, geestelijke gezondheid, vaccinatie, …</a:t>
            </a:r>
          </a:p>
          <a:p>
            <a:r>
              <a:rPr lang="nl-NL" sz="2000" dirty="0"/>
              <a:t>Preventieve gezondheid</a:t>
            </a:r>
          </a:p>
          <a:p>
            <a:pPr marL="146050" indent="0">
              <a:buNone/>
            </a:pPr>
            <a:endParaRPr lang="nl-NL" dirty="0"/>
          </a:p>
          <a:p>
            <a:pPr marL="146050" indent="0">
              <a:buNone/>
            </a:pPr>
            <a:endParaRPr lang="nl-NL" dirty="0"/>
          </a:p>
          <a:p>
            <a:pPr marL="146050" indent="0">
              <a:buNone/>
            </a:pPr>
            <a:r>
              <a:rPr lang="nl-BE" sz="2200" dirty="0">
                <a:hlinkClick r:id="rId2"/>
              </a:rPr>
              <a:t>https://logozenneland.be/</a:t>
            </a:r>
            <a:endParaRPr lang="nl-BE" sz="2200" dirty="0"/>
          </a:p>
          <a:p>
            <a:pPr marL="146050" indent="0">
              <a:buNone/>
            </a:pPr>
            <a:endParaRPr lang="nl-BE" sz="2200" dirty="0">
              <a:hlinkClick r:id="rId3"/>
            </a:endParaRPr>
          </a:p>
          <a:p>
            <a:pPr marL="146050" indent="0">
              <a:buNone/>
            </a:pPr>
            <a:r>
              <a:rPr lang="nl-BE" sz="2200" dirty="0">
                <a:hlinkClick r:id="rId3"/>
              </a:rPr>
              <a:t>natalie@logozenneland.be</a:t>
            </a:r>
            <a:r>
              <a:rPr lang="nl-BE" sz="2200" dirty="0"/>
              <a:t> of </a:t>
            </a:r>
            <a:r>
              <a:rPr lang="nl-BE" sz="2200" dirty="0">
                <a:hlinkClick r:id="rId4"/>
              </a:rPr>
              <a:t>lien@logozenneland.be</a:t>
            </a:r>
            <a:r>
              <a:rPr lang="nl-BE" sz="2200" dirty="0"/>
              <a:t> </a:t>
            </a:r>
          </a:p>
          <a:p>
            <a:pPr marL="146050" indent="0">
              <a:buNone/>
            </a:pPr>
            <a:endParaRPr lang="nl-BE" dirty="0"/>
          </a:p>
        </p:txBody>
      </p:sp>
      <p:pic>
        <p:nvPicPr>
          <p:cNvPr id="3074" name="Picture 2" descr="Logo Zenneland |">
            <a:extLst>
              <a:ext uri="{FF2B5EF4-FFF2-40B4-BE49-F238E27FC236}">
                <a16:creationId xmlns:a16="http://schemas.microsoft.com/office/drawing/2014/main" id="{D60F5DAD-9309-2C87-EBC7-E5DD27DCF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02" y="732961"/>
            <a:ext cx="19050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0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>
            <a:extLst>
              <a:ext uri="{FF2B5EF4-FFF2-40B4-BE49-F238E27FC236}">
                <a16:creationId xmlns:a16="http://schemas.microsoft.com/office/drawing/2014/main" id="{DC756ECC-3C4B-F52B-FAD4-A272B2722821}"/>
              </a:ext>
            </a:extLst>
          </p:cNvPr>
          <p:cNvGrpSpPr/>
          <p:nvPr/>
        </p:nvGrpSpPr>
        <p:grpSpPr>
          <a:xfrm>
            <a:off x="829854" y="577980"/>
            <a:ext cx="7484292" cy="3987539"/>
            <a:chOff x="1117482" y="577979"/>
            <a:chExt cx="7484292" cy="3987539"/>
          </a:xfrm>
        </p:grpSpPr>
        <p:pic>
          <p:nvPicPr>
            <p:cNvPr id="8" name="Afbeelding 7" descr="Afbeelding met tekst, ontwerp, Lettertype, poster&#10;&#10;Automatisch gegenereerde beschrijving">
              <a:extLst>
                <a:ext uri="{FF2B5EF4-FFF2-40B4-BE49-F238E27FC236}">
                  <a16:creationId xmlns:a16="http://schemas.microsoft.com/office/drawing/2014/main" id="{0BA22A89-E6FB-9FF1-C100-8C3417B8C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482" y="577979"/>
              <a:ext cx="2242990" cy="3987538"/>
            </a:xfrm>
            <a:prstGeom prst="rect">
              <a:avLst/>
            </a:prstGeom>
          </p:spPr>
        </p:pic>
        <p:pic>
          <p:nvPicPr>
            <p:cNvPr id="16" name="Afbeelding 15" descr="Afbeelding met tekst, ontwerp, Lettertype, Graphics&#10;&#10;Automatisch gegenereerde beschrijving">
              <a:extLst>
                <a:ext uri="{FF2B5EF4-FFF2-40B4-BE49-F238E27FC236}">
                  <a16:creationId xmlns:a16="http://schemas.microsoft.com/office/drawing/2014/main" id="{0F4C123B-1584-D091-5BE1-4F6DB9903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134" y="577982"/>
              <a:ext cx="2242989" cy="3987535"/>
            </a:xfrm>
            <a:prstGeom prst="rect">
              <a:avLst/>
            </a:prstGeom>
          </p:spPr>
        </p:pic>
        <p:pic>
          <p:nvPicPr>
            <p:cNvPr id="18" name="Afbeelding 17" descr="Afbeelding met tekst, zoogdier, ontwerp, illustratie&#10;&#10;Automatisch gegenereerde beschrijving">
              <a:extLst>
                <a:ext uri="{FF2B5EF4-FFF2-40B4-BE49-F238E27FC236}">
                  <a16:creationId xmlns:a16="http://schemas.microsoft.com/office/drawing/2014/main" id="{B2C7D519-56B4-E385-1840-B0F066591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8785" y="577982"/>
              <a:ext cx="2242989" cy="3987536"/>
            </a:xfrm>
            <a:prstGeom prst="rect">
              <a:avLst/>
            </a:prstGeom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4CB2C6BA-EC40-0DEE-38F5-9747E7141E2E}"/>
              </a:ext>
            </a:extLst>
          </p:cNvPr>
          <p:cNvSpPr txBox="1"/>
          <p:nvPr/>
        </p:nvSpPr>
        <p:spPr>
          <a:xfrm>
            <a:off x="4838585" y="4590693"/>
            <a:ext cx="4708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>
                <a:solidFill>
                  <a:srgbClr val="2C2A29"/>
                </a:solidFill>
                <a:effectLst/>
                <a:latin typeface="Lucida Sans "/>
              </a:rPr>
              <a:t>Eetgedrag en mate van beweging van de volwassen Vlaamse bevolking onder de loep</a:t>
            </a:r>
            <a:r>
              <a:rPr lang="nl-NL" sz="1100" dirty="0">
                <a:solidFill>
                  <a:srgbClr val="2C2A29"/>
                </a:solidFill>
                <a:effectLst/>
                <a:latin typeface="Lucida Sans "/>
              </a:rPr>
              <a:t>. (</a:t>
            </a:r>
            <a:r>
              <a:rPr lang="nl-NL" sz="1100" dirty="0" err="1">
                <a:solidFill>
                  <a:srgbClr val="2C2A29"/>
                </a:solidFill>
                <a:effectLst/>
                <a:latin typeface="Lucida Sans "/>
              </a:rPr>
              <a:t>z.d.</a:t>
            </a:r>
            <a:r>
              <a:rPr lang="nl-NL" sz="1100" dirty="0">
                <a:solidFill>
                  <a:srgbClr val="2C2A29"/>
                </a:solidFill>
                <a:effectLst/>
                <a:latin typeface="Lucida Sans "/>
              </a:rPr>
              <a:t>). sciensano.be. </a:t>
            </a:r>
          </a:p>
        </p:txBody>
      </p:sp>
    </p:spTree>
    <p:extLst>
      <p:ext uri="{BB962C8B-B14F-4D97-AF65-F5344CB8AC3E}">
        <p14:creationId xmlns:p14="http://schemas.microsoft.com/office/powerpoint/2010/main" val="263172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58b9a05a3_0_1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NL" dirty="0"/>
              <a:t>Doel?</a:t>
            </a:r>
            <a:endParaRPr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EF61F09-BD59-02A0-D05B-62F7AEDDBA2A}"/>
              </a:ext>
            </a:extLst>
          </p:cNvPr>
          <p:cNvSpPr txBox="1"/>
          <p:nvPr/>
        </p:nvSpPr>
        <p:spPr>
          <a:xfrm>
            <a:off x="727650" y="2036956"/>
            <a:ext cx="62901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Een aanbod om mensen meer te laten bewegen </a:t>
            </a:r>
          </a:p>
          <a:p>
            <a:r>
              <a:rPr lang="nl-NL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Maar de mogelijkheden zijn toch al enorm?</a:t>
            </a:r>
          </a:p>
          <a:p>
            <a:r>
              <a:rPr lang="nl-NL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toch … lukt het niet iedereen om voldoende te bewegen. </a:t>
            </a:r>
          </a:p>
          <a:p>
            <a:endParaRPr lang="nl-NL" sz="2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8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CFFB1B-13A5-0394-B69E-DF3396DC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1" y="810323"/>
            <a:ext cx="7180482" cy="3278458"/>
          </a:xfrm>
        </p:spPr>
        <p:txBody>
          <a:bodyPr>
            <a:normAutofit fontScale="90000"/>
          </a:bodyPr>
          <a:lstStyle/>
          <a:p>
            <a:pPr marL="0" lvl="0" indent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nl-NL" sz="3600" b="1" dirty="0"/>
            </a:br>
            <a:r>
              <a:rPr lang="nl-NL" sz="3600" b="1" dirty="0"/>
              <a:t>Iedereen die de beweegaanbevelingen niet haalt</a:t>
            </a:r>
            <a:br>
              <a:rPr lang="nl-NL" sz="3600" b="1" dirty="0"/>
            </a:br>
            <a:br>
              <a:rPr lang="nl-NL" sz="3600" b="1" dirty="0"/>
            </a:br>
            <a:r>
              <a:rPr lang="nl-NL" sz="3600" b="1" dirty="0"/>
              <a:t>Iedereen die te veel langdurig stilzit</a:t>
            </a:r>
            <a:br>
              <a:rPr lang="nl-NL" sz="3600" b="1" dirty="0"/>
            </a:b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1A83443-6E1A-6544-4936-0B5C807EB087}"/>
              </a:ext>
            </a:extLst>
          </p:cNvPr>
          <p:cNvSpPr txBox="1"/>
          <p:nvPr/>
        </p:nvSpPr>
        <p:spPr>
          <a:xfrm>
            <a:off x="951571" y="431180"/>
            <a:ext cx="490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aleway" pitchFamily="2" charset="0"/>
              </a:rPr>
              <a:t>Voor wie?</a:t>
            </a:r>
            <a:endParaRPr lang="nl-BE" sz="3600" b="1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0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2a58b9a05a3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3613" y="152400"/>
            <a:ext cx="5096765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37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a58b9a05a3_0_136"/>
          <p:cNvSpPr txBox="1">
            <a:spLocks noGrp="1"/>
          </p:cNvSpPr>
          <p:nvPr>
            <p:ph type="title"/>
          </p:nvPr>
        </p:nvSpPr>
        <p:spPr>
          <a:xfrm>
            <a:off x="807150" y="582669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NL" dirty="0"/>
              <a:t>Maar ook voor mensen met </a:t>
            </a:r>
            <a:endParaRPr dirty="0"/>
          </a:p>
        </p:txBody>
      </p:sp>
      <p:sp>
        <p:nvSpPr>
          <p:cNvPr id="285" name="Google Shape;285;g2a58b9a05a3_0_136"/>
          <p:cNvSpPr txBox="1">
            <a:spLocks noGrp="1"/>
          </p:cNvSpPr>
          <p:nvPr>
            <p:ph type="body" idx="1"/>
          </p:nvPr>
        </p:nvSpPr>
        <p:spPr>
          <a:xfrm>
            <a:off x="395389" y="1295851"/>
            <a:ext cx="38832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47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overgewicht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prediabetes of </a:t>
            </a:r>
            <a:r>
              <a:rPr lang="nl-BE" sz="1400" b="1" dirty="0" err="1"/>
              <a:t>metaboolsyndroom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suikerziekte types 1 en 2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hoge bloeddruk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vernauwing van de kransslagaderen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beroerte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hartfalen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ritmestoornis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hart- en vaatziekten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astma of andere longziekten</a:t>
            </a:r>
            <a:endParaRPr sz="1400" b="1" dirty="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dirty="0"/>
              <a:t>valrisico bij ouderen</a:t>
            </a:r>
            <a:endParaRPr sz="1400" b="1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4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1400" b="1" dirty="0"/>
          </a:p>
        </p:txBody>
      </p:sp>
      <p:sp>
        <p:nvSpPr>
          <p:cNvPr id="286" name="Google Shape;286;g2a58b9a05a3_0_136"/>
          <p:cNvSpPr txBox="1"/>
          <p:nvPr/>
        </p:nvSpPr>
        <p:spPr>
          <a:xfrm>
            <a:off x="4434231" y="1221181"/>
            <a:ext cx="3883200" cy="17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47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botontkalking</a:t>
            </a:r>
            <a:endParaRPr sz="1400" b="1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artrose</a:t>
            </a:r>
            <a:endParaRPr sz="1400" b="1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artritis</a:t>
            </a:r>
            <a:endParaRPr sz="1400" b="1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lage rugpijn</a:t>
            </a:r>
            <a:endParaRPr sz="1400" b="1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kanker</a:t>
            </a:r>
            <a:endParaRPr sz="1400" b="1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hiv</a:t>
            </a:r>
            <a:endParaRPr sz="1400" b="1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dementie</a:t>
            </a:r>
            <a:endParaRPr sz="1400" b="1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stress, angststoornis, depressie, burn-out, psychosomatische klachten en slaapproblemen</a:t>
            </a:r>
            <a:endParaRPr sz="1400" b="1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nl-BE" sz="1400" b="1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Chronisch vermoeidheidssyndroom</a:t>
            </a:r>
            <a:endParaRPr sz="1300" b="0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2602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 Contexten Bsg Website">
            <a:extLst>
              <a:ext uri="{FF2B5EF4-FFF2-40B4-BE49-F238E27FC236}">
                <a16:creationId xmlns:a16="http://schemas.microsoft.com/office/drawing/2014/main" id="{5EFA998D-28B6-E9FA-19C4-B897A012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96" y="334865"/>
            <a:ext cx="4564902" cy="44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950070-3271-578A-F45D-5213D0D541D2}"/>
              </a:ext>
            </a:extLst>
          </p:cNvPr>
          <p:cNvSpPr txBox="1">
            <a:spLocks/>
          </p:cNvSpPr>
          <p:nvPr/>
        </p:nvSpPr>
        <p:spPr>
          <a:xfrm>
            <a:off x="393263" y="408050"/>
            <a:ext cx="7688400" cy="8780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 dirty="0">
                <a:latin typeface="Raleway" pitchFamily="2" charset="0"/>
              </a:rPr>
              <a:t>Welk soort beweging?</a:t>
            </a:r>
            <a:endParaRPr lang="nl-BE" sz="3200" dirty="0">
              <a:latin typeface="Raleway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4BBD283-9EEE-2A39-66BE-4EFE1BEC2E5C}"/>
              </a:ext>
            </a:extLst>
          </p:cNvPr>
          <p:cNvSpPr txBox="1"/>
          <p:nvPr/>
        </p:nvSpPr>
        <p:spPr>
          <a:xfrm>
            <a:off x="586551" y="1833086"/>
            <a:ext cx="31082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chemeClr val="bg2"/>
                </a:solidFill>
              </a:rPr>
              <a:t>Beweging wordt ruim geïnterpreteerd voor het beweegplan van de deelnemer</a:t>
            </a:r>
          </a:p>
        </p:txBody>
      </p:sp>
    </p:spTree>
    <p:extLst>
      <p:ext uri="{BB962C8B-B14F-4D97-AF65-F5344CB8AC3E}">
        <p14:creationId xmlns:p14="http://schemas.microsoft.com/office/powerpoint/2010/main" val="192002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180D7B6-AEF3-A730-C74D-3FF60BEE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10" y="170986"/>
            <a:ext cx="2140493" cy="22005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5AFC4F-D296-28E8-2D54-4434F25FD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85" y="428703"/>
            <a:ext cx="1600812" cy="193287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284C97-08E7-7DD7-FCE8-6713C6260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73" y="104078"/>
            <a:ext cx="2817543" cy="204733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AC3D53F-9C7F-B02C-8D6A-73F5201FF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07" y="2661424"/>
            <a:ext cx="668987" cy="154735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9507B77-522B-3780-7B5E-108BCF42A6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549" t="1528"/>
          <a:stretch/>
        </p:blipFill>
        <p:spPr>
          <a:xfrm>
            <a:off x="1000694" y="2661424"/>
            <a:ext cx="1086251" cy="154387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9C32BA-5223-A9F9-7127-3589FCF5C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7075" y="2864869"/>
            <a:ext cx="2456964" cy="19907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E053DF1-DA05-B5B6-9AAE-7251C7DCB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019" y="2571750"/>
            <a:ext cx="2397412" cy="181872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1B2A786-272C-D99E-0656-7A71089C7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6497" y="2371493"/>
            <a:ext cx="1629724" cy="23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497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06AF87"/>
      </a:accent1>
      <a:accent2>
        <a:srgbClr val="92C46C"/>
      </a:accent2>
      <a:accent3>
        <a:srgbClr val="1C344E"/>
      </a:accent3>
      <a:accent4>
        <a:srgbClr val="65CBE4"/>
      </a:accent4>
      <a:accent5>
        <a:srgbClr val="44546A"/>
      </a:accent5>
      <a:accent6>
        <a:srgbClr val="83828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980</Words>
  <Application>Microsoft Office PowerPoint</Application>
  <PresentationFormat>Diavoorstelling (16:9)</PresentationFormat>
  <Paragraphs>189</Paragraphs>
  <Slides>28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41" baseType="lpstr">
      <vt:lpstr>Lato</vt:lpstr>
      <vt:lpstr>Lucida Sans</vt:lpstr>
      <vt:lpstr>Noto Sans Symbols</vt:lpstr>
      <vt:lpstr>Raleway Light</vt:lpstr>
      <vt:lpstr>Raleway</vt:lpstr>
      <vt:lpstr>Lucida Sans </vt:lpstr>
      <vt:lpstr>Lato Light</vt:lpstr>
      <vt:lpstr>Montserrat Medium</vt:lpstr>
      <vt:lpstr>Arial</vt:lpstr>
      <vt:lpstr>Calibri</vt:lpstr>
      <vt:lpstr>Raleway SemiBold</vt:lpstr>
      <vt:lpstr>Kantoorthema</vt:lpstr>
      <vt:lpstr>Streamline</vt:lpstr>
      <vt:lpstr>Een gezonde leefstijl  gezond eten   voldoende bewegen      niet roken matig met alcohol    voldoende slaap  je goed voelen in je vel …</vt:lpstr>
      <vt:lpstr>PowerPoint-presentatie</vt:lpstr>
      <vt:lpstr>PowerPoint-presentatie</vt:lpstr>
      <vt:lpstr>Doel?</vt:lpstr>
      <vt:lpstr> Iedereen die de beweegaanbevelingen niet haalt  Iedereen die te veel langdurig stilzit </vt:lpstr>
      <vt:lpstr>PowerPoint-presentatie</vt:lpstr>
      <vt:lpstr>Maar ook voor mensen met </vt:lpstr>
      <vt:lpstr>PowerPoint-presentatie</vt:lpstr>
      <vt:lpstr>PowerPoint-presentatie</vt:lpstr>
      <vt:lpstr>PowerPoint-presentatie</vt:lpstr>
      <vt:lpstr>PowerPoint-presentatie</vt:lpstr>
      <vt:lpstr>Verwijsbrief opstellen</vt:lpstr>
      <vt:lpstr>PowerPoint-presentatie</vt:lpstr>
      <vt:lpstr>PowerPoint-presentatie</vt:lpstr>
      <vt:lpstr>PowerPoint-presentatie</vt:lpstr>
      <vt:lpstr>Verwijsbrief opstellen</vt:lpstr>
      <vt:lpstr>PowerPoint-presentatie</vt:lpstr>
      <vt:lpstr>Coaches ELZ Pajottenland</vt:lpstr>
      <vt:lpstr>Coaches ELZ Zennevallei</vt:lpstr>
      <vt:lpstr>Coaches ELZ regio Grimbergen</vt:lpstr>
      <vt:lpstr>Coaches ELZ AMALO</vt:lpstr>
      <vt:lpstr>Coaches ELZ Bravio</vt:lpstr>
      <vt:lpstr>PowerPoint-presentatie</vt:lpstr>
      <vt:lpstr>PowerPoint-presentatie</vt:lpstr>
      <vt:lpstr>PowerPoint-presentatie</vt:lpstr>
      <vt:lpstr>PowerPoint-presentatie</vt:lpstr>
      <vt:lpstr>Halt2Diabetes voedingssessies</vt:lpstr>
      <vt:lpstr>Logo Zenneland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Toelichting   Halt2Diabetes  Bewegen op Verwijzing</dc:title>
  <dc:creator>Liese Weemaels</dc:creator>
  <cp:lastModifiedBy>Natalie Verhelle</cp:lastModifiedBy>
  <cp:revision>8</cp:revision>
  <dcterms:created xsi:type="dcterms:W3CDTF">2017-09-14T08:40:12Z</dcterms:created>
  <dcterms:modified xsi:type="dcterms:W3CDTF">2024-09-11T13:58:34Z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0x010100AFFDC7D02DFAEC4CBF43990DD45683FE</vt:lpwstr>
  </property>
  <property fmtid="{D5CDD505-2E9C-101B-9397-08002B2CF9AE}" pid="3" name="Thema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Settings">
    <vt:lpwstr/>
  </property>
  <property fmtid="{D5CDD505-2E9C-101B-9397-08002B2CF9AE}" pid="8" name="xd_Signature">
    <vt:bool>false</vt:bool>
  </property>
  <property fmtid="{D5CDD505-2E9C-101B-9397-08002B2CF9AE}" pid="9" name="DynaTags">
    <vt:lpwstr/>
  </property>
  <property fmtid="{D5CDD505-2E9C-101B-9397-08002B2CF9AE}" pid="10" name="Team">
    <vt:lpwstr>3;#Admin|8c9e4f55-1f2d-41c5-8331-80a9cc2b04c2</vt:lpwstr>
  </property>
  <property fmtid="{D5CDD505-2E9C-101B-9397-08002B2CF9AE}" pid="11" name="ArticulateGUID">
    <vt:lpwstr>B71BEF01-238B-454A-8061-5F082617F46B</vt:lpwstr>
  </property>
  <property fmtid="{D5CDD505-2E9C-101B-9397-08002B2CF9AE}" pid="12" name="ArticulatePath">
    <vt:lpwstr>https://vigez.sharepoint.com/sites/Teamgedragsinzichtenengezondheidsongelijkheid/Shared Documents/General/Presentaties/21-09-29 Teamdag CM over DNA GB</vt:lpwstr>
  </property>
  <property fmtid="{D5CDD505-2E9C-101B-9397-08002B2CF9AE}" pid="13" name="ed2ae8ff1e2048fdbfc9bd2844fb5ad5">
    <vt:lpwstr>Admin|8c9e4f55-1f2d-41c5-8331-80a9cc2b04c2</vt:lpwstr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Preview">
    <vt:lpwstr>,</vt:lpwstr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Preview0">
    <vt:lpwstr>,</vt:lpwstr>
  </property>
  <property fmtid="{D5CDD505-2E9C-101B-9397-08002B2CF9AE}" pid="20" name="Jaartal">
    <vt:lpwstr>2013</vt:lpwstr>
  </property>
  <property fmtid="{D5CDD505-2E9C-101B-9397-08002B2CF9AE}" pid="21" name="MediaServiceImageTags">
    <vt:lpwstr/>
  </property>
</Properties>
</file>