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60" r:id="rId3"/>
    <p:sldId id="261" r:id="rId4"/>
    <p:sldId id="276" r:id="rId5"/>
    <p:sldId id="283" r:id="rId6"/>
    <p:sldId id="284" r:id="rId7"/>
    <p:sldId id="278" r:id="rId8"/>
    <p:sldId id="277" r:id="rId9"/>
    <p:sldId id="263" r:id="rId10"/>
    <p:sldId id="266" r:id="rId11"/>
    <p:sldId id="267" r:id="rId12"/>
    <p:sldId id="280" r:id="rId13"/>
    <p:sldId id="281" r:id="rId14"/>
    <p:sldId id="270" r:id="rId15"/>
    <p:sldId id="273" r:id="rId16"/>
    <p:sldId id="282" r:id="rId17"/>
  </p:sldIdLst>
  <p:sldSz cx="9144000" cy="6858000" type="screen4x3"/>
  <p:notesSz cx="6797675"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08" autoAdjust="0"/>
  </p:normalViewPr>
  <p:slideViewPr>
    <p:cSldViewPr snapToGrid="0">
      <p:cViewPr varScale="1">
        <p:scale>
          <a:sx n="76" d="100"/>
          <a:sy n="76" d="100"/>
        </p:scale>
        <p:origin x="25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62E8C-AE38-4BD1-942F-89CB2F47308B}"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nl-BE"/>
        </a:p>
      </dgm:t>
    </dgm:pt>
    <dgm:pt modelId="{1F14931C-479C-404B-864B-A0E9F9084B0C}">
      <dgm:prSet phldrT="[Tekst]" custT="1"/>
      <dgm:spPr/>
      <dgm:t>
        <a:bodyPr/>
        <a:lstStyle/>
        <a:p>
          <a:r>
            <a:rPr lang="nl-BE" sz="1600" dirty="0"/>
            <a:t>Aanmelding</a:t>
          </a:r>
        </a:p>
      </dgm:t>
    </dgm:pt>
    <dgm:pt modelId="{3D43F7AE-9115-4C95-ADC8-4C8B11443FA0}" type="parTrans" cxnId="{04915C1C-E0F0-485D-BE05-1C15E6BFC5C2}">
      <dgm:prSet/>
      <dgm:spPr/>
      <dgm:t>
        <a:bodyPr/>
        <a:lstStyle/>
        <a:p>
          <a:endParaRPr lang="nl-BE"/>
        </a:p>
      </dgm:t>
    </dgm:pt>
    <dgm:pt modelId="{D6E0EAB1-0405-4E1D-BCBB-7DB65872E794}" type="sibTrans" cxnId="{04915C1C-E0F0-485D-BE05-1C15E6BFC5C2}">
      <dgm:prSet/>
      <dgm:spPr/>
      <dgm:t>
        <a:bodyPr/>
        <a:lstStyle/>
        <a:p>
          <a:endParaRPr lang="nl-BE"/>
        </a:p>
      </dgm:t>
    </dgm:pt>
    <dgm:pt modelId="{774FDEB4-4942-4D5E-8527-36144F733D14}">
      <dgm:prSet phldrT="[Tekst]" custT="1"/>
      <dgm:spPr/>
      <dgm:t>
        <a:bodyPr/>
        <a:lstStyle/>
        <a:p>
          <a:r>
            <a:rPr lang="nl-BE" sz="1600" dirty="0"/>
            <a:t>Gesprek</a:t>
          </a:r>
          <a:r>
            <a:rPr lang="nl-BE" sz="1200" dirty="0"/>
            <a:t> </a:t>
          </a:r>
          <a:r>
            <a:rPr lang="nl-BE" sz="1600" dirty="0"/>
            <a:t>psychiater</a:t>
          </a:r>
        </a:p>
      </dgm:t>
    </dgm:pt>
    <dgm:pt modelId="{32613C61-9700-4A5A-919F-8C3A691BA84A}" type="parTrans" cxnId="{35F4709F-88A7-4F9E-8F40-DF5D0614FEE1}">
      <dgm:prSet/>
      <dgm:spPr/>
      <dgm:t>
        <a:bodyPr/>
        <a:lstStyle/>
        <a:p>
          <a:endParaRPr lang="nl-BE"/>
        </a:p>
      </dgm:t>
    </dgm:pt>
    <dgm:pt modelId="{27A82502-820E-4363-AA3C-4AE20054FD3D}" type="sibTrans" cxnId="{35F4709F-88A7-4F9E-8F40-DF5D0614FEE1}">
      <dgm:prSet/>
      <dgm:spPr/>
      <dgm:t>
        <a:bodyPr/>
        <a:lstStyle/>
        <a:p>
          <a:endParaRPr lang="nl-BE"/>
        </a:p>
      </dgm:t>
    </dgm:pt>
    <dgm:pt modelId="{6C3709EE-DE76-448A-9C79-8141807A32ED}">
      <dgm:prSet phldrT="[Tekst]" custT="1"/>
      <dgm:spPr/>
      <dgm:t>
        <a:bodyPr/>
        <a:lstStyle/>
        <a:p>
          <a:r>
            <a:rPr lang="nl-BE" sz="1600" dirty="0"/>
            <a:t>Intake</a:t>
          </a:r>
          <a:r>
            <a:rPr lang="nl-BE" sz="1200" dirty="0"/>
            <a:t> </a:t>
          </a:r>
          <a:r>
            <a:rPr lang="nl-BE" sz="1600" dirty="0"/>
            <a:t>psycholoog</a:t>
          </a:r>
        </a:p>
      </dgm:t>
    </dgm:pt>
    <dgm:pt modelId="{D9E3B68A-5773-4FE5-BAF0-24786C775FF7}" type="parTrans" cxnId="{49434DDA-5F72-496E-91FE-55492C659BC5}">
      <dgm:prSet/>
      <dgm:spPr/>
      <dgm:t>
        <a:bodyPr/>
        <a:lstStyle/>
        <a:p>
          <a:endParaRPr lang="nl-BE"/>
        </a:p>
      </dgm:t>
    </dgm:pt>
    <dgm:pt modelId="{11D36874-710E-402F-9B7E-7D19B0C0D8FA}" type="sibTrans" cxnId="{49434DDA-5F72-496E-91FE-55492C659BC5}">
      <dgm:prSet/>
      <dgm:spPr/>
      <dgm:t>
        <a:bodyPr/>
        <a:lstStyle/>
        <a:p>
          <a:endParaRPr lang="nl-BE"/>
        </a:p>
      </dgm:t>
    </dgm:pt>
    <dgm:pt modelId="{A7C04C70-6809-4C57-B242-12EFE55C106E}">
      <dgm:prSet phldrT="[Tekst]" custT="1"/>
      <dgm:spPr/>
      <dgm:t>
        <a:bodyPr/>
        <a:lstStyle/>
        <a:p>
          <a:r>
            <a:rPr lang="nl-BE" sz="1600" dirty="0" err="1"/>
            <a:t>Multi-disciplinair</a:t>
          </a:r>
          <a:r>
            <a:rPr lang="nl-BE" sz="1200" dirty="0"/>
            <a:t> </a:t>
          </a:r>
          <a:r>
            <a:rPr lang="nl-BE" sz="1600" dirty="0"/>
            <a:t>overleg</a:t>
          </a:r>
        </a:p>
      </dgm:t>
    </dgm:pt>
    <dgm:pt modelId="{1C3FF2C2-713F-413A-B47E-8050AD9379C7}" type="parTrans" cxnId="{2443DBAD-AB50-41C7-9A48-99CB1C89FEEB}">
      <dgm:prSet/>
      <dgm:spPr/>
      <dgm:t>
        <a:bodyPr/>
        <a:lstStyle/>
        <a:p>
          <a:endParaRPr lang="nl-BE"/>
        </a:p>
      </dgm:t>
    </dgm:pt>
    <dgm:pt modelId="{855BA4EC-C10E-4CEB-8D15-715D23280F79}" type="sibTrans" cxnId="{2443DBAD-AB50-41C7-9A48-99CB1C89FEEB}">
      <dgm:prSet/>
      <dgm:spPr/>
      <dgm:t>
        <a:bodyPr/>
        <a:lstStyle/>
        <a:p>
          <a:endParaRPr lang="nl-BE"/>
        </a:p>
      </dgm:t>
    </dgm:pt>
    <dgm:pt modelId="{60397427-065B-474D-815E-078AE7A9E116}">
      <dgm:prSet phldrT="[Tekst]" custT="1"/>
      <dgm:spPr/>
      <dgm:t>
        <a:bodyPr/>
        <a:lstStyle/>
        <a:p>
          <a:r>
            <a:rPr lang="nl-BE" sz="1600" dirty="0"/>
            <a:t>Eerste</a:t>
          </a:r>
          <a:r>
            <a:rPr lang="nl-BE" sz="1700" dirty="0"/>
            <a:t> </a:t>
          </a:r>
          <a:r>
            <a:rPr lang="nl-BE" sz="1600" dirty="0"/>
            <a:t>inschrijving</a:t>
          </a:r>
          <a:endParaRPr lang="nl-BE" sz="1700" dirty="0"/>
        </a:p>
      </dgm:t>
    </dgm:pt>
    <dgm:pt modelId="{5780C6B4-6AB1-48FA-BD4F-7FFF8B73BA42}" type="parTrans" cxnId="{81F9F010-599F-4E5A-B00B-CE121F9452F5}">
      <dgm:prSet/>
      <dgm:spPr/>
      <dgm:t>
        <a:bodyPr/>
        <a:lstStyle/>
        <a:p>
          <a:endParaRPr lang="nl-BE"/>
        </a:p>
      </dgm:t>
    </dgm:pt>
    <dgm:pt modelId="{EEEAF959-E7F3-4424-966B-13948669A07A}" type="sibTrans" cxnId="{81F9F010-599F-4E5A-B00B-CE121F9452F5}">
      <dgm:prSet/>
      <dgm:spPr/>
      <dgm:t>
        <a:bodyPr/>
        <a:lstStyle/>
        <a:p>
          <a:endParaRPr lang="nl-BE"/>
        </a:p>
      </dgm:t>
    </dgm:pt>
    <dgm:pt modelId="{F5F70FFD-4CB3-4668-9E21-EC40A5F527C4}">
      <dgm:prSet phldrT="[Tekst]" custT="1"/>
      <dgm:spPr>
        <a:solidFill>
          <a:srgbClr val="0095C8">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nl-BE" sz="1600" kern="1200" dirty="0">
              <a:solidFill>
                <a:prstClr val="white"/>
              </a:solidFill>
              <a:latin typeface="Calibri" panose="020F0502020204030204"/>
              <a:ea typeface="+mn-ea"/>
              <a:cs typeface="+mn-cs"/>
            </a:rPr>
            <a:t>Niet in aanmerking</a:t>
          </a:r>
        </a:p>
      </dgm:t>
    </dgm:pt>
    <dgm:pt modelId="{A2EF2379-4BA9-4654-A47A-9D1C4B0877B2}" type="parTrans" cxnId="{CFC3BC16-A233-436B-B32C-F83B117CA9BA}">
      <dgm:prSet/>
      <dgm:spPr/>
      <dgm:t>
        <a:bodyPr/>
        <a:lstStyle/>
        <a:p>
          <a:endParaRPr lang="nl-BE"/>
        </a:p>
      </dgm:t>
    </dgm:pt>
    <dgm:pt modelId="{43728A76-DABC-4EF5-A6EA-E7B5152672C5}" type="sibTrans" cxnId="{CFC3BC16-A233-436B-B32C-F83B117CA9BA}">
      <dgm:prSet/>
      <dgm:spPr/>
      <dgm:t>
        <a:bodyPr/>
        <a:lstStyle/>
        <a:p>
          <a:endParaRPr lang="nl-BE"/>
        </a:p>
      </dgm:t>
    </dgm:pt>
    <dgm:pt modelId="{F83A49EC-5B00-4A69-B646-C663B24CAD39}" type="pres">
      <dgm:prSet presAssocID="{17962E8C-AE38-4BD1-942F-89CB2F47308B}" presName="CompostProcess" presStyleCnt="0">
        <dgm:presLayoutVars>
          <dgm:dir/>
          <dgm:resizeHandles val="exact"/>
        </dgm:presLayoutVars>
      </dgm:prSet>
      <dgm:spPr/>
    </dgm:pt>
    <dgm:pt modelId="{96A63566-98EE-4A08-B749-1AED416B6F48}" type="pres">
      <dgm:prSet presAssocID="{17962E8C-AE38-4BD1-942F-89CB2F47308B}" presName="arrow" presStyleLbl="bgShp" presStyleIdx="0" presStyleCnt="1"/>
      <dgm:spPr>
        <a:blipFill rotWithShape="0">
          <a:blip xmlns:r="http://schemas.openxmlformats.org/officeDocument/2006/relationships" r:embed="rId1">
            <a:extLst>
              <a:ext uri="{28A0092B-C50C-407E-A947-70E740481C1C}">
                <a14:useLocalDpi xmlns:a14="http://schemas.microsoft.com/office/drawing/2010/main"/>
              </a:ext>
            </a:extLst>
          </a:blip>
          <a:stretch>
            <a:fillRect/>
          </a:stretch>
        </a:blipFill>
      </dgm:spPr>
    </dgm:pt>
    <dgm:pt modelId="{1D78C76D-51AF-434A-9B50-2861443D165B}" type="pres">
      <dgm:prSet presAssocID="{17962E8C-AE38-4BD1-942F-89CB2F47308B}" presName="linearProcess" presStyleCnt="0"/>
      <dgm:spPr/>
    </dgm:pt>
    <dgm:pt modelId="{A909310B-6D71-4C80-83A9-775BB8489AB5}" type="pres">
      <dgm:prSet presAssocID="{1F14931C-479C-404B-864B-A0E9F9084B0C}" presName="textNode" presStyleLbl="node1" presStyleIdx="0" presStyleCnt="6" custScaleX="119863">
        <dgm:presLayoutVars>
          <dgm:bulletEnabled val="1"/>
        </dgm:presLayoutVars>
      </dgm:prSet>
      <dgm:spPr/>
    </dgm:pt>
    <dgm:pt modelId="{2AD4C905-4680-4D94-AFFC-FEAC9463667F}" type="pres">
      <dgm:prSet presAssocID="{D6E0EAB1-0405-4E1D-BCBB-7DB65872E794}" presName="sibTrans" presStyleCnt="0"/>
      <dgm:spPr/>
    </dgm:pt>
    <dgm:pt modelId="{EDB24DEF-5C2D-4FA0-90DC-EE36BAC56EED}" type="pres">
      <dgm:prSet presAssocID="{774FDEB4-4942-4D5E-8527-36144F733D14}" presName="textNode" presStyleLbl="node1" presStyleIdx="1" presStyleCnt="6" custScaleX="109287">
        <dgm:presLayoutVars>
          <dgm:bulletEnabled val="1"/>
        </dgm:presLayoutVars>
      </dgm:prSet>
      <dgm:spPr/>
    </dgm:pt>
    <dgm:pt modelId="{F54CAB34-95AD-495A-A3A6-120F095B4989}" type="pres">
      <dgm:prSet presAssocID="{27A82502-820E-4363-AA3C-4AE20054FD3D}" presName="sibTrans" presStyleCnt="0"/>
      <dgm:spPr/>
    </dgm:pt>
    <dgm:pt modelId="{38DE5ABB-F976-46A4-A444-5EFAB9706036}" type="pres">
      <dgm:prSet presAssocID="{6C3709EE-DE76-448A-9C79-8141807A32ED}" presName="textNode" presStyleLbl="node1" presStyleIdx="2" presStyleCnt="6" custScaleX="109287">
        <dgm:presLayoutVars>
          <dgm:bulletEnabled val="1"/>
        </dgm:presLayoutVars>
      </dgm:prSet>
      <dgm:spPr/>
    </dgm:pt>
    <dgm:pt modelId="{D91EF745-1B00-4269-8171-79B8F1A668C1}" type="pres">
      <dgm:prSet presAssocID="{11D36874-710E-402F-9B7E-7D19B0C0D8FA}" presName="sibTrans" presStyleCnt="0"/>
      <dgm:spPr/>
    </dgm:pt>
    <dgm:pt modelId="{959E53D2-A4F5-4A3F-A1FB-F2B59535364C}" type="pres">
      <dgm:prSet presAssocID="{A7C04C70-6809-4C57-B242-12EFE55C106E}" presName="textNode" presStyleLbl="node1" presStyleIdx="3" presStyleCnt="6" custScaleX="109287">
        <dgm:presLayoutVars>
          <dgm:bulletEnabled val="1"/>
        </dgm:presLayoutVars>
      </dgm:prSet>
      <dgm:spPr/>
    </dgm:pt>
    <dgm:pt modelId="{CA07162A-5957-41AC-B509-391DE2BE9277}" type="pres">
      <dgm:prSet presAssocID="{855BA4EC-C10E-4CEB-8D15-715D23280F79}" presName="sibTrans" presStyleCnt="0"/>
      <dgm:spPr/>
    </dgm:pt>
    <dgm:pt modelId="{CE95E504-9C8F-473A-8B39-CC0F4597DC06}" type="pres">
      <dgm:prSet presAssocID="{60397427-065B-474D-815E-078AE7A9E116}" presName="textNode" presStyleLbl="node1" presStyleIdx="4" presStyleCnt="6" custScaleX="112387" custScaleY="44785" custLinFactNeighborX="-20228" custLinFactNeighborY="-24832">
        <dgm:presLayoutVars>
          <dgm:bulletEnabled val="1"/>
        </dgm:presLayoutVars>
      </dgm:prSet>
      <dgm:spPr/>
    </dgm:pt>
    <dgm:pt modelId="{B4C573D4-6C95-47A0-AA8B-94CB32F4A028}" type="pres">
      <dgm:prSet presAssocID="{EEEAF959-E7F3-4424-966B-13948669A07A}" presName="sibTrans" presStyleCnt="0"/>
      <dgm:spPr/>
    </dgm:pt>
    <dgm:pt modelId="{C5C108E6-9FDA-4EE8-B95E-31D56C14BCDE}" type="pres">
      <dgm:prSet presAssocID="{F5F70FFD-4CB3-4668-9E21-EC40A5F527C4}" presName="textNode" presStyleLbl="node1" presStyleIdx="5" presStyleCnt="6" custScaleX="114803" custScaleY="43573" custLinFactX="-100212" custLinFactNeighborX="-200000" custLinFactNeighborY="24831">
        <dgm:presLayoutVars>
          <dgm:bulletEnabled val="1"/>
        </dgm:presLayoutVars>
      </dgm:prSet>
      <dgm:spPr>
        <a:xfrm>
          <a:off x="5556356" y="2685022"/>
          <a:ext cx="1250672" cy="913701"/>
        </a:xfrm>
        <a:prstGeom prst="roundRect">
          <a:avLst/>
        </a:prstGeom>
      </dgm:spPr>
    </dgm:pt>
  </dgm:ptLst>
  <dgm:cxnLst>
    <dgm:cxn modelId="{81F9F010-599F-4E5A-B00B-CE121F9452F5}" srcId="{17962E8C-AE38-4BD1-942F-89CB2F47308B}" destId="{60397427-065B-474D-815E-078AE7A9E116}" srcOrd="4" destOrd="0" parTransId="{5780C6B4-6AB1-48FA-BD4F-7FFF8B73BA42}" sibTransId="{EEEAF959-E7F3-4424-966B-13948669A07A}"/>
    <dgm:cxn modelId="{CFC3BC16-A233-436B-B32C-F83B117CA9BA}" srcId="{17962E8C-AE38-4BD1-942F-89CB2F47308B}" destId="{F5F70FFD-4CB3-4668-9E21-EC40A5F527C4}" srcOrd="5" destOrd="0" parTransId="{A2EF2379-4BA9-4654-A47A-9D1C4B0877B2}" sibTransId="{43728A76-DABC-4EF5-A6EA-E7B5152672C5}"/>
    <dgm:cxn modelId="{04915C1C-E0F0-485D-BE05-1C15E6BFC5C2}" srcId="{17962E8C-AE38-4BD1-942F-89CB2F47308B}" destId="{1F14931C-479C-404B-864B-A0E9F9084B0C}" srcOrd="0" destOrd="0" parTransId="{3D43F7AE-9115-4C95-ADC8-4C8B11443FA0}" sibTransId="{D6E0EAB1-0405-4E1D-BCBB-7DB65872E794}"/>
    <dgm:cxn modelId="{E293F51E-7993-46BC-A0AE-0481ACD19EE7}" type="presOf" srcId="{17962E8C-AE38-4BD1-942F-89CB2F47308B}" destId="{F83A49EC-5B00-4A69-B646-C663B24CAD39}" srcOrd="0" destOrd="0" presId="urn:microsoft.com/office/officeart/2005/8/layout/hProcess9"/>
    <dgm:cxn modelId="{D550B325-2E66-4232-A20E-816A6CA83CB5}" type="presOf" srcId="{6C3709EE-DE76-448A-9C79-8141807A32ED}" destId="{38DE5ABB-F976-46A4-A444-5EFAB9706036}" srcOrd="0" destOrd="0" presId="urn:microsoft.com/office/officeart/2005/8/layout/hProcess9"/>
    <dgm:cxn modelId="{8018BF2C-479B-4B76-A89F-F1425C3143F3}" type="presOf" srcId="{A7C04C70-6809-4C57-B242-12EFE55C106E}" destId="{959E53D2-A4F5-4A3F-A1FB-F2B59535364C}" srcOrd="0" destOrd="0" presId="urn:microsoft.com/office/officeart/2005/8/layout/hProcess9"/>
    <dgm:cxn modelId="{057ABB36-3E33-42BB-9DD5-1DE73D550B73}" type="presOf" srcId="{774FDEB4-4942-4D5E-8527-36144F733D14}" destId="{EDB24DEF-5C2D-4FA0-90DC-EE36BAC56EED}" srcOrd="0" destOrd="0" presId="urn:microsoft.com/office/officeart/2005/8/layout/hProcess9"/>
    <dgm:cxn modelId="{C8513794-EC51-497E-94AC-10378474824A}" type="presOf" srcId="{1F14931C-479C-404B-864B-A0E9F9084B0C}" destId="{A909310B-6D71-4C80-83A9-775BB8489AB5}" srcOrd="0" destOrd="0" presId="urn:microsoft.com/office/officeart/2005/8/layout/hProcess9"/>
    <dgm:cxn modelId="{35F4709F-88A7-4F9E-8F40-DF5D0614FEE1}" srcId="{17962E8C-AE38-4BD1-942F-89CB2F47308B}" destId="{774FDEB4-4942-4D5E-8527-36144F733D14}" srcOrd="1" destOrd="0" parTransId="{32613C61-9700-4A5A-919F-8C3A691BA84A}" sibTransId="{27A82502-820E-4363-AA3C-4AE20054FD3D}"/>
    <dgm:cxn modelId="{2443DBAD-AB50-41C7-9A48-99CB1C89FEEB}" srcId="{17962E8C-AE38-4BD1-942F-89CB2F47308B}" destId="{A7C04C70-6809-4C57-B242-12EFE55C106E}" srcOrd="3" destOrd="0" parTransId="{1C3FF2C2-713F-413A-B47E-8050AD9379C7}" sibTransId="{855BA4EC-C10E-4CEB-8D15-715D23280F79}"/>
    <dgm:cxn modelId="{F2DD46C4-D56E-4C6B-91B4-CC5AD37AAAD7}" type="presOf" srcId="{F5F70FFD-4CB3-4668-9E21-EC40A5F527C4}" destId="{C5C108E6-9FDA-4EE8-B95E-31D56C14BCDE}" srcOrd="0" destOrd="0" presId="urn:microsoft.com/office/officeart/2005/8/layout/hProcess9"/>
    <dgm:cxn modelId="{49434DDA-5F72-496E-91FE-55492C659BC5}" srcId="{17962E8C-AE38-4BD1-942F-89CB2F47308B}" destId="{6C3709EE-DE76-448A-9C79-8141807A32ED}" srcOrd="2" destOrd="0" parTransId="{D9E3B68A-5773-4FE5-BAF0-24786C775FF7}" sibTransId="{11D36874-710E-402F-9B7E-7D19B0C0D8FA}"/>
    <dgm:cxn modelId="{6C6E9BDF-FC61-4410-9D38-B35F584E0805}" type="presOf" srcId="{60397427-065B-474D-815E-078AE7A9E116}" destId="{CE95E504-9C8F-473A-8B39-CC0F4597DC06}" srcOrd="0" destOrd="0" presId="urn:microsoft.com/office/officeart/2005/8/layout/hProcess9"/>
    <dgm:cxn modelId="{069C39AB-7851-4C08-BA56-453117018B85}" type="presParOf" srcId="{F83A49EC-5B00-4A69-B646-C663B24CAD39}" destId="{96A63566-98EE-4A08-B749-1AED416B6F48}" srcOrd="0" destOrd="0" presId="urn:microsoft.com/office/officeart/2005/8/layout/hProcess9"/>
    <dgm:cxn modelId="{0F766EDE-8801-438A-83F4-15D72EB6920E}" type="presParOf" srcId="{F83A49EC-5B00-4A69-B646-C663B24CAD39}" destId="{1D78C76D-51AF-434A-9B50-2861443D165B}" srcOrd="1" destOrd="0" presId="urn:microsoft.com/office/officeart/2005/8/layout/hProcess9"/>
    <dgm:cxn modelId="{D485D4EB-1CC3-432A-B9D3-DB9149EEBDAB}" type="presParOf" srcId="{1D78C76D-51AF-434A-9B50-2861443D165B}" destId="{A909310B-6D71-4C80-83A9-775BB8489AB5}" srcOrd="0" destOrd="0" presId="urn:microsoft.com/office/officeart/2005/8/layout/hProcess9"/>
    <dgm:cxn modelId="{2B8EFB02-7469-4F07-B5C6-0477A841D6FB}" type="presParOf" srcId="{1D78C76D-51AF-434A-9B50-2861443D165B}" destId="{2AD4C905-4680-4D94-AFFC-FEAC9463667F}" srcOrd="1" destOrd="0" presId="urn:microsoft.com/office/officeart/2005/8/layout/hProcess9"/>
    <dgm:cxn modelId="{26FB679C-3FB1-4EEB-B351-CBDC98F05F95}" type="presParOf" srcId="{1D78C76D-51AF-434A-9B50-2861443D165B}" destId="{EDB24DEF-5C2D-4FA0-90DC-EE36BAC56EED}" srcOrd="2" destOrd="0" presId="urn:microsoft.com/office/officeart/2005/8/layout/hProcess9"/>
    <dgm:cxn modelId="{A90DD980-1804-40EC-B858-0E509DA8F14A}" type="presParOf" srcId="{1D78C76D-51AF-434A-9B50-2861443D165B}" destId="{F54CAB34-95AD-495A-A3A6-120F095B4989}" srcOrd="3" destOrd="0" presId="urn:microsoft.com/office/officeart/2005/8/layout/hProcess9"/>
    <dgm:cxn modelId="{99AA1A81-C7A2-4B6D-9171-5D926277E27E}" type="presParOf" srcId="{1D78C76D-51AF-434A-9B50-2861443D165B}" destId="{38DE5ABB-F976-46A4-A444-5EFAB9706036}" srcOrd="4" destOrd="0" presId="urn:microsoft.com/office/officeart/2005/8/layout/hProcess9"/>
    <dgm:cxn modelId="{7292676C-F762-43F5-9850-C8DC8566EF42}" type="presParOf" srcId="{1D78C76D-51AF-434A-9B50-2861443D165B}" destId="{D91EF745-1B00-4269-8171-79B8F1A668C1}" srcOrd="5" destOrd="0" presId="urn:microsoft.com/office/officeart/2005/8/layout/hProcess9"/>
    <dgm:cxn modelId="{3F308F3A-A92D-4C79-9811-1822B1C287C8}" type="presParOf" srcId="{1D78C76D-51AF-434A-9B50-2861443D165B}" destId="{959E53D2-A4F5-4A3F-A1FB-F2B59535364C}" srcOrd="6" destOrd="0" presId="urn:microsoft.com/office/officeart/2005/8/layout/hProcess9"/>
    <dgm:cxn modelId="{59391BBF-7DF7-4319-8B94-95FA7386435E}" type="presParOf" srcId="{1D78C76D-51AF-434A-9B50-2861443D165B}" destId="{CA07162A-5957-41AC-B509-391DE2BE9277}" srcOrd="7" destOrd="0" presId="urn:microsoft.com/office/officeart/2005/8/layout/hProcess9"/>
    <dgm:cxn modelId="{E2AA032E-A864-46E2-8090-668F50183E5F}" type="presParOf" srcId="{1D78C76D-51AF-434A-9B50-2861443D165B}" destId="{CE95E504-9C8F-473A-8B39-CC0F4597DC06}" srcOrd="8" destOrd="0" presId="urn:microsoft.com/office/officeart/2005/8/layout/hProcess9"/>
    <dgm:cxn modelId="{9EDC67A5-7904-4EBA-92D5-6C9FD4F4E814}" type="presParOf" srcId="{1D78C76D-51AF-434A-9B50-2861443D165B}" destId="{B4C573D4-6C95-47A0-AA8B-94CB32F4A028}" srcOrd="9" destOrd="0" presId="urn:microsoft.com/office/officeart/2005/8/layout/hProcess9"/>
    <dgm:cxn modelId="{9FB467C3-9677-4EEE-B970-1C553CC7FAC8}" type="presParOf" srcId="{1D78C76D-51AF-434A-9B50-2861443D165B}" destId="{C5C108E6-9FDA-4EE8-B95E-31D56C14BCD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3566-98EE-4A08-B749-1AED416B6F48}">
      <dsp:nvSpPr>
        <dsp:cNvPr id="0" name=""/>
        <dsp:cNvSpPr/>
      </dsp:nvSpPr>
      <dsp:spPr>
        <a:xfrm>
          <a:off x="619751" y="0"/>
          <a:ext cx="7023855" cy="5242361"/>
        </a:xfrm>
        <a:prstGeom prst="rightArrow">
          <a:avLst/>
        </a:prstGeom>
        <a:blipFill rotWithShape="0">
          <a:blip xmlns:r="http://schemas.openxmlformats.org/officeDocument/2006/relationships"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sp>
    <dsp:sp modelId="{A909310B-6D71-4C80-83A9-775BB8489AB5}">
      <dsp:nvSpPr>
        <dsp:cNvPr id="0" name=""/>
        <dsp:cNvSpPr/>
      </dsp:nvSpPr>
      <dsp:spPr>
        <a:xfrm>
          <a:off x="1477" y="1572708"/>
          <a:ext cx="1305796" cy="20969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Aanmelding</a:t>
          </a:r>
        </a:p>
      </dsp:txBody>
      <dsp:txXfrm>
        <a:off x="65221" y="1636452"/>
        <a:ext cx="1178308" cy="1969456"/>
      </dsp:txXfrm>
    </dsp:sp>
    <dsp:sp modelId="{EDB24DEF-5C2D-4FA0-90DC-EE36BAC56EED}">
      <dsp:nvSpPr>
        <dsp:cNvPr id="0" name=""/>
        <dsp:cNvSpPr/>
      </dsp:nvSpPr>
      <dsp:spPr>
        <a:xfrm>
          <a:off x="1488841" y="1572708"/>
          <a:ext cx="1190580" cy="20969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Gesprek</a:t>
          </a:r>
          <a:r>
            <a:rPr lang="nl-BE" sz="1200" kern="1200" dirty="0"/>
            <a:t> </a:t>
          </a:r>
          <a:r>
            <a:rPr lang="nl-BE" sz="1600" kern="1200" dirty="0"/>
            <a:t>psychiater</a:t>
          </a:r>
        </a:p>
      </dsp:txBody>
      <dsp:txXfrm>
        <a:off x="1546960" y="1630827"/>
        <a:ext cx="1074342" cy="1980706"/>
      </dsp:txXfrm>
    </dsp:sp>
    <dsp:sp modelId="{38DE5ABB-F976-46A4-A444-5EFAB9706036}">
      <dsp:nvSpPr>
        <dsp:cNvPr id="0" name=""/>
        <dsp:cNvSpPr/>
      </dsp:nvSpPr>
      <dsp:spPr>
        <a:xfrm>
          <a:off x="2860990" y="1572708"/>
          <a:ext cx="1190580" cy="20969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Intake</a:t>
          </a:r>
          <a:r>
            <a:rPr lang="nl-BE" sz="1200" kern="1200" dirty="0"/>
            <a:t> </a:t>
          </a:r>
          <a:r>
            <a:rPr lang="nl-BE" sz="1600" kern="1200" dirty="0"/>
            <a:t>psycholoog</a:t>
          </a:r>
        </a:p>
      </dsp:txBody>
      <dsp:txXfrm>
        <a:off x="2919109" y="1630827"/>
        <a:ext cx="1074342" cy="1980706"/>
      </dsp:txXfrm>
    </dsp:sp>
    <dsp:sp modelId="{959E53D2-A4F5-4A3F-A1FB-F2B59535364C}">
      <dsp:nvSpPr>
        <dsp:cNvPr id="0" name=""/>
        <dsp:cNvSpPr/>
      </dsp:nvSpPr>
      <dsp:spPr>
        <a:xfrm>
          <a:off x="4233139" y="1572708"/>
          <a:ext cx="1190580" cy="20969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err="1"/>
            <a:t>Multi-disciplinair</a:t>
          </a:r>
          <a:r>
            <a:rPr lang="nl-BE" sz="1200" kern="1200" dirty="0"/>
            <a:t> </a:t>
          </a:r>
          <a:r>
            <a:rPr lang="nl-BE" sz="1600" kern="1200" dirty="0"/>
            <a:t>overleg</a:t>
          </a:r>
        </a:p>
      </dsp:txBody>
      <dsp:txXfrm>
        <a:off x="4291258" y="1630827"/>
        <a:ext cx="1074342" cy="1980706"/>
      </dsp:txXfrm>
    </dsp:sp>
    <dsp:sp modelId="{CE95E504-9C8F-473A-8B39-CC0F4597DC06}">
      <dsp:nvSpPr>
        <dsp:cNvPr id="0" name=""/>
        <dsp:cNvSpPr/>
      </dsp:nvSpPr>
      <dsp:spPr>
        <a:xfrm>
          <a:off x="5568561" y="1630909"/>
          <a:ext cx="1224352" cy="93911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Eerste</a:t>
          </a:r>
          <a:r>
            <a:rPr lang="nl-BE" sz="1700" kern="1200" dirty="0"/>
            <a:t> </a:t>
          </a:r>
          <a:r>
            <a:rPr lang="nl-BE" sz="1600" kern="1200" dirty="0"/>
            <a:t>inschrijving</a:t>
          </a:r>
          <a:endParaRPr lang="nl-BE" sz="1700" kern="1200" dirty="0"/>
        </a:p>
      </dsp:txBody>
      <dsp:txXfrm>
        <a:off x="5614405" y="1676753"/>
        <a:ext cx="1132664" cy="847428"/>
      </dsp:txXfrm>
    </dsp:sp>
    <dsp:sp modelId="{C5C108E6-9FDA-4EE8-B95E-31D56C14BCDE}">
      <dsp:nvSpPr>
        <dsp:cNvPr id="0" name=""/>
        <dsp:cNvSpPr/>
      </dsp:nvSpPr>
      <dsp:spPr>
        <a:xfrm>
          <a:off x="5556356" y="2685022"/>
          <a:ext cx="1250672" cy="913701"/>
        </a:xfrm>
        <a:prstGeom prst="roundRect">
          <a:avLst/>
        </a:prstGeom>
        <a:solidFill>
          <a:srgbClr val="0095C8">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solidFill>
                <a:prstClr val="white"/>
              </a:solidFill>
              <a:latin typeface="Calibri" panose="020F0502020204030204"/>
              <a:ea typeface="+mn-ea"/>
              <a:cs typeface="+mn-cs"/>
            </a:rPr>
            <a:t>Niet in aanmerking</a:t>
          </a:r>
        </a:p>
      </dsp:txBody>
      <dsp:txXfrm>
        <a:off x="5600959" y="2729625"/>
        <a:ext cx="1161466" cy="8244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769" cy="495709"/>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814" y="1"/>
            <a:ext cx="2945768" cy="495709"/>
          </a:xfrm>
          <a:prstGeom prst="rect">
            <a:avLst/>
          </a:prstGeom>
        </p:spPr>
        <p:txBody>
          <a:bodyPr vert="horz" lIns="91440" tIns="45720" rIns="91440" bIns="45720" rtlCol="0"/>
          <a:lstStyle>
            <a:lvl1pPr algn="r">
              <a:defRPr sz="1200"/>
            </a:lvl1pPr>
          </a:lstStyle>
          <a:p>
            <a:fld id="{2E19F496-4099-49E5-BE4A-CC6CC2AC9648}" type="datetimeFigureOut">
              <a:rPr lang="nl-BE" smtClean="0"/>
              <a:t>30/09/2024</a:t>
            </a:fld>
            <a:endParaRPr lang="nl-BE"/>
          </a:p>
        </p:txBody>
      </p:sp>
      <p:sp>
        <p:nvSpPr>
          <p:cNvPr id="4" name="Tijdelijke aanduiding voor dia-afbeelding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877" y="4751883"/>
            <a:ext cx="5437921" cy="388727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6956"/>
            <a:ext cx="2945769" cy="49570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814" y="9376956"/>
            <a:ext cx="2945768" cy="495707"/>
          </a:xfrm>
          <a:prstGeom prst="rect">
            <a:avLst/>
          </a:prstGeom>
        </p:spPr>
        <p:txBody>
          <a:bodyPr vert="horz" lIns="91440" tIns="45720" rIns="91440" bIns="45720" rtlCol="0" anchor="b"/>
          <a:lstStyle>
            <a:lvl1pPr algn="r">
              <a:defRPr sz="1200"/>
            </a:lvl1pPr>
          </a:lstStyle>
          <a:p>
            <a:fld id="{88349C8A-C7DE-48CD-B757-E1C3EFC729B8}" type="slidenum">
              <a:rPr lang="nl-BE" smtClean="0"/>
              <a:t>‹nr.›</a:t>
            </a:fld>
            <a:endParaRPr lang="nl-BE"/>
          </a:p>
        </p:txBody>
      </p:sp>
    </p:spTree>
    <p:extLst>
      <p:ext uri="{BB962C8B-B14F-4D97-AF65-F5344CB8AC3E}">
        <p14:creationId xmlns:p14="http://schemas.microsoft.com/office/powerpoint/2010/main" val="318468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b="1" u="sng" dirty="0"/>
              <a:t>Aanspreking</a:t>
            </a:r>
            <a:r>
              <a:rPr lang="nl-BE" dirty="0"/>
              <a:t>: Goeiemorgen iedereen</a:t>
            </a:r>
          </a:p>
          <a:p>
            <a:pPr marL="171450" indent="-171450">
              <a:buFontTx/>
              <a:buChar char="-"/>
            </a:pPr>
            <a:r>
              <a:rPr lang="nl-BE" b="1" u="sng" dirty="0"/>
              <a:t>Voorstelling</a:t>
            </a:r>
            <a:r>
              <a:rPr lang="nl-BE" dirty="0"/>
              <a:t>: Wij zijn Adeline en Isabelle. Ik ben klinisch psycholoog verbonden aan het Psychiatrisch Dagziekenhuis van het Algemeen ziekenhuis Sint-Maria Halle en Isabelle is aan onze dienst verbonden als sociaal assistente. </a:t>
            </a:r>
          </a:p>
          <a:p>
            <a:pPr marL="171450" indent="-171450">
              <a:buFontTx/>
              <a:buChar char="-"/>
            </a:pPr>
            <a:r>
              <a:rPr lang="nl-BE" dirty="0"/>
              <a:t>Vandaag komen we het Psychiatrisch Dagziekenhuis aan jullie voorstellen.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a:t>
            </a:fld>
            <a:endParaRPr lang="nl-BE"/>
          </a:p>
        </p:txBody>
      </p:sp>
    </p:spTree>
    <p:extLst>
      <p:ext uri="{BB962C8B-B14F-4D97-AF65-F5344CB8AC3E}">
        <p14:creationId xmlns:p14="http://schemas.microsoft.com/office/powerpoint/2010/main" val="33154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11</a:t>
            </a:fld>
            <a:endParaRPr lang="nl-BE"/>
          </a:p>
        </p:txBody>
      </p:sp>
    </p:spTree>
    <p:extLst>
      <p:ext uri="{BB962C8B-B14F-4D97-AF65-F5344CB8AC3E}">
        <p14:creationId xmlns:p14="http://schemas.microsoft.com/office/powerpoint/2010/main" val="158757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12</a:t>
            </a:fld>
            <a:endParaRPr lang="nl-BE"/>
          </a:p>
        </p:txBody>
      </p:sp>
    </p:spTree>
    <p:extLst>
      <p:ext uri="{BB962C8B-B14F-4D97-AF65-F5344CB8AC3E}">
        <p14:creationId xmlns:p14="http://schemas.microsoft.com/office/powerpoint/2010/main" val="267082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13</a:t>
            </a:fld>
            <a:endParaRPr lang="nl-BE"/>
          </a:p>
        </p:txBody>
      </p:sp>
    </p:spTree>
    <p:extLst>
      <p:ext uri="{BB962C8B-B14F-4D97-AF65-F5344CB8AC3E}">
        <p14:creationId xmlns:p14="http://schemas.microsoft.com/office/powerpoint/2010/main" val="2261267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14</a:t>
            </a:fld>
            <a:endParaRPr lang="nl-BE"/>
          </a:p>
        </p:txBody>
      </p:sp>
    </p:spTree>
    <p:extLst>
      <p:ext uri="{BB962C8B-B14F-4D97-AF65-F5344CB8AC3E}">
        <p14:creationId xmlns:p14="http://schemas.microsoft.com/office/powerpoint/2010/main" val="48503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15</a:t>
            </a:fld>
            <a:endParaRPr lang="nl-BE"/>
          </a:p>
        </p:txBody>
      </p:sp>
    </p:spTree>
    <p:extLst>
      <p:ext uri="{BB962C8B-B14F-4D97-AF65-F5344CB8AC3E}">
        <p14:creationId xmlns:p14="http://schemas.microsoft.com/office/powerpoint/2010/main" val="314132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16</a:t>
            </a:fld>
            <a:endParaRPr lang="nl-BE"/>
          </a:p>
        </p:txBody>
      </p:sp>
    </p:spTree>
    <p:extLst>
      <p:ext uri="{BB962C8B-B14F-4D97-AF65-F5344CB8AC3E}">
        <p14:creationId xmlns:p14="http://schemas.microsoft.com/office/powerpoint/2010/main" val="101461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hebben onze infosessie proberen onderverdelen in enkele punten die interessant kunnen zijn om te weten.</a:t>
            </a:r>
          </a:p>
          <a:p>
            <a:r>
              <a:rPr lang="nl-BE" dirty="0"/>
              <a:t>Eerst en vooral gaan we in op wat net onze werking en aanbod inhoudt.</a:t>
            </a:r>
            <a:br>
              <a:rPr lang="nl-BE" dirty="0"/>
            </a:br>
            <a:r>
              <a:rPr lang="nl-BE" dirty="0"/>
              <a:t>We overlopen de inclusie- en exclusiecriteria en het team die meewerkt.</a:t>
            </a:r>
          </a:p>
          <a:p>
            <a:r>
              <a:rPr lang="nl-BE" dirty="0"/>
              <a:t>We overlopen ook hoe een dag zich verloopt binnen het Psychiatrisch Dagziekenhuis en hoe personen zichzelf of door een ander kunnen worden aangemeld.</a:t>
            </a:r>
          </a:p>
          <a:p>
            <a:r>
              <a:rPr lang="nl-BE" dirty="0"/>
              <a:t>Ook hebben we enkele foto’s van ons lokaal om jullie een beeld te geven van hoe het eruit ziet.</a:t>
            </a:r>
          </a:p>
          <a:p>
            <a:r>
              <a:rPr lang="nl-BE" dirty="0"/>
              <a:t>Mochten jullie vragen hebben, nemen we na de informatie ook alle tijd om die te beantwoorden. </a:t>
            </a:r>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2</a:t>
            </a:fld>
            <a:endParaRPr lang="nl-BE"/>
          </a:p>
        </p:txBody>
      </p:sp>
    </p:spTree>
    <p:extLst>
      <p:ext uri="{BB962C8B-B14F-4D97-AF65-F5344CB8AC3E}">
        <p14:creationId xmlns:p14="http://schemas.microsoft.com/office/powerpoint/2010/main" val="85327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Psychiatrisch Dagziekenhuis betreft een ambulante setting voor mensen met psychische moeilijkheden. De personen komen 1 à 2 dagen – afhankelijk van de groep – naar de </a:t>
            </a:r>
            <a:r>
              <a:rPr lang="nl-BE" dirty="0" err="1"/>
              <a:t>dagtherapie</a:t>
            </a:r>
            <a:r>
              <a:rPr lang="nl-BE" dirty="0"/>
              <a:t> en gaan ‘s avonds terug naar hun thuissituatie. </a:t>
            </a:r>
          </a:p>
          <a:p>
            <a:r>
              <a:rPr lang="nl-BE" dirty="0"/>
              <a:t>We zetten de deuren open voor verscheidene psychische moeilijkheden als mensen met depressie, na een psychische decompensatie, personen met angst of die het moeilijk hebben met verslaving. </a:t>
            </a:r>
          </a:p>
          <a:p>
            <a:r>
              <a:rPr lang="nl-BE" dirty="0"/>
              <a:t>Het doel is om enerzijds opname-vermijdend te werken en anderzijds om de overgang naar de thuissituatie na een opname te vergemakkelijken. </a:t>
            </a:r>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3</a:t>
            </a:fld>
            <a:endParaRPr lang="nl-BE"/>
          </a:p>
        </p:txBody>
      </p:sp>
    </p:spTree>
    <p:extLst>
      <p:ext uri="{BB962C8B-B14F-4D97-AF65-F5344CB8AC3E}">
        <p14:creationId xmlns:p14="http://schemas.microsoft.com/office/powerpoint/2010/main" val="419722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Elke werkdag van de week is een therapiegroep aanwezig binnen het Psychiatrisch Dagziekenhuis. De groepen zijn onderverdeeld in 2 grote thema’s: 2 groepen zijn meer gericht op verandering en herstel en 1 groep is gericht op socialisatie en stabilisering. </a:t>
            </a:r>
          </a:p>
          <a:p>
            <a:br>
              <a:rPr lang="nl-BE" dirty="0"/>
            </a:br>
            <a:r>
              <a:rPr lang="nl-BE" dirty="0"/>
              <a:t>De veranderingsgerichte groepen komen 2 maal per week, deze zijn verdeeld over maandag-woensdag en dinsdag-vrijdag. Hier kiezen we voor een structurerende en therapeutische benadering.</a:t>
            </a:r>
            <a:br>
              <a:rPr lang="nl-BE" dirty="0"/>
            </a:br>
            <a:r>
              <a:rPr lang="nl-BE" dirty="0"/>
              <a:t>Personen die deel uitmaken van deze groepen komen gemiddeld 3 maanden, al houden we ruimte voor de individuele nood van de personen. Het kan dus dat iemand na 2 maanden reeds aangeeft te willen afbouwen en een ander persoon 4 maanden deel uitmaakt van de therapiegroep. We behouden een maximum van 8 aanwezigen voor deze groep. (ter info: hebben 6 stoelen)</a:t>
            </a:r>
          </a:p>
          <a:p>
            <a:endParaRPr lang="nl-BE" dirty="0"/>
          </a:p>
          <a:p>
            <a:r>
              <a:rPr lang="nl-BE" dirty="0"/>
              <a:t>De sociaal gerichte groep komt 1 dag per week op donderdag. Deze groep wordt voornamelijk begeleid door de </a:t>
            </a:r>
            <a:r>
              <a:rPr lang="nl-BE" dirty="0" err="1"/>
              <a:t>ergotherapeute</a:t>
            </a:r>
            <a:r>
              <a:rPr lang="nl-BE" dirty="0"/>
              <a:t> met ondersteuning van een psycholoog. Deze groep is vooral gericht op het onderhouden van de psychische stabiliteit, het aanbieden van sociale contacten en activiteiten leren ondernemen. Hierbij is er langdurige aanwezigheid mogelijk, dit kan zeker tot een jaar oplopen. Er is een </a:t>
            </a:r>
            <a:r>
              <a:rPr lang="nl-BE"/>
              <a:t>maximum van </a:t>
            </a:r>
            <a:r>
              <a:rPr lang="nl-BE" dirty="0"/>
              <a:t>10 personen, al ligt actueel dat gemiddelde lager.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4</a:t>
            </a:fld>
            <a:endParaRPr lang="nl-BE"/>
          </a:p>
        </p:txBody>
      </p:sp>
    </p:spTree>
    <p:extLst>
      <p:ext uri="{BB962C8B-B14F-4D97-AF65-F5344CB8AC3E}">
        <p14:creationId xmlns:p14="http://schemas.microsoft.com/office/powerpoint/2010/main" val="117495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Vrije tijd: laten proeven van vaardigheden om in de flow te komen om rust te ervaren </a:t>
            </a:r>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5</a:t>
            </a:fld>
            <a:endParaRPr lang="nl-BE"/>
          </a:p>
        </p:txBody>
      </p:sp>
    </p:spTree>
    <p:extLst>
      <p:ext uri="{BB962C8B-B14F-4D97-AF65-F5344CB8AC3E}">
        <p14:creationId xmlns:p14="http://schemas.microsoft.com/office/powerpoint/2010/main" val="60971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gaan ook even in op de inclusie- en exclusiecriteria van de </a:t>
            </a:r>
            <a:r>
              <a:rPr lang="nl-BE" dirty="0" err="1"/>
              <a:t>Dagtherapie</a:t>
            </a:r>
            <a:r>
              <a:rPr lang="nl-BE" dirty="0"/>
              <a:t>.</a:t>
            </a:r>
          </a:p>
          <a:p>
            <a:endParaRPr lang="nl-BE" dirty="0"/>
          </a:p>
          <a:p>
            <a:r>
              <a:rPr lang="nl-BE" dirty="0"/>
              <a:t>We richten ons op volwassenen. Personen jonger dan 18 jaar komen niet in aanmerking. </a:t>
            </a:r>
          </a:p>
          <a:p>
            <a:r>
              <a:rPr lang="nl-BE" dirty="0"/>
              <a:t>We reflecteren met de personen dat er een duidelijke hulpvraag is om deel te nemen aan de </a:t>
            </a:r>
            <a:r>
              <a:rPr lang="nl-BE" dirty="0" err="1"/>
              <a:t>Dagtherapie</a:t>
            </a:r>
            <a:r>
              <a:rPr lang="nl-BE" dirty="0"/>
              <a:t>. </a:t>
            </a:r>
          </a:p>
          <a:p>
            <a:r>
              <a:rPr lang="nl-BE" dirty="0"/>
              <a:t>Personen die in acute crisis verkeren, kunnen niet aansluiten. Het betreft voornamelijk groepstherapie, waardoor het niet mogelijk is om in crisis aan te sluiten.</a:t>
            </a:r>
          </a:p>
          <a:p>
            <a:r>
              <a:rPr lang="nl-BE" dirty="0"/>
              <a:t>Zo kan het zijn dat als iemand wordt aangemeld deze niet meteen in aanmerking komt, maar op een later moment wel kan aansluiten. Of dat iemand toch een crisis kent gedurende de loop van de </a:t>
            </a:r>
            <a:r>
              <a:rPr lang="nl-BE" dirty="0" err="1"/>
              <a:t>Dagtherapie</a:t>
            </a:r>
            <a:r>
              <a:rPr lang="nl-BE" dirty="0"/>
              <a:t> en we dan eerst ondersteuning zoeken om hiermee om te gaan en een tijdelijke pauze te nemen van de </a:t>
            </a:r>
            <a:r>
              <a:rPr lang="nl-BE" dirty="0" err="1"/>
              <a:t>Dagtherapie</a:t>
            </a:r>
            <a:r>
              <a:rPr lang="nl-BE" dirty="0"/>
              <a:t>.</a:t>
            </a:r>
            <a:br>
              <a:rPr lang="nl-BE" dirty="0"/>
            </a:br>
            <a:r>
              <a:rPr lang="nl-BE" dirty="0"/>
              <a:t>Het is ook de bedoeling dat de personen zelf hun medicatie innemen. Medicatie wordt besproken met de individuele psychiater. </a:t>
            </a:r>
          </a:p>
          <a:p>
            <a:r>
              <a:rPr lang="nl-BE" dirty="0"/>
              <a:t>Als het personen betreft met een verslaving, behouden we ons ook aan de vraag om abstinent te zijn. </a:t>
            </a:r>
          </a:p>
          <a:p>
            <a:endParaRPr lang="nl-BE" dirty="0"/>
          </a:p>
          <a:p>
            <a:r>
              <a:rPr lang="nl-BE" dirty="0"/>
              <a:t>Exclusiecriteria zijn dus onder andere actief gebruiken van middelen en in een crisissituatie verkeren.</a:t>
            </a:r>
          </a:p>
          <a:p>
            <a:r>
              <a:rPr lang="nl-BE" dirty="0"/>
              <a:t>Ook is het noodzakelijk om te beschikken over voldoende cognitieve mogelijkheden om deel te nemen aan de groepstherapie. </a:t>
            </a:r>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7</a:t>
            </a:fld>
            <a:endParaRPr lang="nl-BE"/>
          </a:p>
        </p:txBody>
      </p:sp>
    </p:spTree>
    <p:extLst>
      <p:ext uri="{BB962C8B-B14F-4D97-AF65-F5344CB8AC3E}">
        <p14:creationId xmlns:p14="http://schemas.microsoft.com/office/powerpoint/2010/main" val="257000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ACT = </a:t>
            </a:r>
            <a:r>
              <a:rPr lang="nl-BE" dirty="0" err="1"/>
              <a:t>Acceptance</a:t>
            </a:r>
            <a:r>
              <a:rPr lang="nl-BE" dirty="0"/>
              <a:t> </a:t>
            </a:r>
            <a:r>
              <a:rPr lang="nl-BE" dirty="0" err="1"/>
              <a:t>and</a:t>
            </a:r>
            <a:r>
              <a:rPr lang="nl-BE" dirty="0"/>
              <a:t> commitment </a:t>
            </a:r>
            <a:r>
              <a:rPr lang="nl-BE" dirty="0" err="1"/>
              <a:t>therapy</a:t>
            </a:r>
            <a:endParaRPr lang="nl-BE" dirty="0"/>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8</a:t>
            </a:fld>
            <a:endParaRPr lang="nl-BE"/>
          </a:p>
        </p:txBody>
      </p:sp>
    </p:spTree>
    <p:extLst>
      <p:ext uri="{BB962C8B-B14F-4D97-AF65-F5344CB8AC3E}">
        <p14:creationId xmlns:p14="http://schemas.microsoft.com/office/powerpoint/2010/main" val="244772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9</a:t>
            </a:fld>
            <a:endParaRPr lang="nl-BE"/>
          </a:p>
        </p:txBody>
      </p:sp>
    </p:spTree>
    <p:extLst>
      <p:ext uri="{BB962C8B-B14F-4D97-AF65-F5344CB8AC3E}">
        <p14:creationId xmlns:p14="http://schemas.microsoft.com/office/powerpoint/2010/main" val="13889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8349C8A-C7DE-48CD-B757-E1C3EFC729B8}" type="slidenum">
              <a:rPr lang="nl-BE" smtClean="0"/>
              <a:t>10</a:t>
            </a:fld>
            <a:endParaRPr lang="nl-BE"/>
          </a:p>
        </p:txBody>
      </p:sp>
    </p:spTree>
    <p:extLst>
      <p:ext uri="{BB962C8B-B14F-4D97-AF65-F5344CB8AC3E}">
        <p14:creationId xmlns:p14="http://schemas.microsoft.com/office/powerpoint/2010/main" val="68797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58775"/>
            <a:ext cx="9144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12001" y="1044000"/>
            <a:ext cx="6238251" cy="1008000"/>
          </a:xfrm>
        </p:spPr>
        <p:txBody>
          <a:bodyPr anchor="t">
            <a:normAutofit/>
          </a:bodyPr>
          <a:lstStyle>
            <a:lvl1pPr algn="l">
              <a:defRPr sz="2850" b="1">
                <a:solidFill>
                  <a:schemeClr val="bg1"/>
                </a:solidFill>
                <a:latin typeface="+mn-lt"/>
              </a:defRPr>
            </a:lvl1pPr>
          </a:lstStyle>
          <a:p>
            <a:r>
              <a:rPr lang="nl-NL"/>
              <a:t>Klik om stijl te bewerken</a:t>
            </a:r>
            <a:endParaRPr lang="nl-BE" dirty="0"/>
          </a:p>
        </p:txBody>
      </p:sp>
      <p:sp>
        <p:nvSpPr>
          <p:cNvPr id="3" name="Subtitle 2"/>
          <p:cNvSpPr>
            <a:spLocks noGrp="1"/>
          </p:cNvSpPr>
          <p:nvPr>
            <p:ph type="subTitle" idx="1"/>
          </p:nvPr>
        </p:nvSpPr>
        <p:spPr>
          <a:xfrm>
            <a:off x="622800" y="2736000"/>
            <a:ext cx="4237200" cy="604800"/>
          </a:xfrm>
        </p:spPr>
        <p:txBody>
          <a:bodyPr>
            <a:normAutofit/>
          </a:bodyPr>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dirty="0"/>
          </a:p>
        </p:txBody>
      </p:sp>
    </p:spTree>
    <p:extLst>
      <p:ext uri="{BB962C8B-B14F-4D97-AF65-F5344CB8AC3E}">
        <p14:creationId xmlns:p14="http://schemas.microsoft.com/office/powerpoint/2010/main" val="378373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ofdstukdia afb links">
    <p:spTree>
      <p:nvGrpSpPr>
        <p:cNvPr id="1" name=""/>
        <p:cNvGrpSpPr/>
        <p:nvPr/>
      </p:nvGrpSpPr>
      <p:grpSpPr>
        <a:xfrm>
          <a:off x="0" y="0"/>
          <a:ext cx="0" cy="0"/>
          <a:chOff x="0" y="0"/>
          <a:chExt cx="0" cy="0"/>
        </a:xfrm>
      </p:grpSpPr>
      <p:pic>
        <p:nvPicPr>
          <p:cNvPr id="7" name="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2"/>
            <a:ext cx="8863013"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8000" y="4834800"/>
            <a:ext cx="7886700" cy="1332000"/>
          </a:xfrm>
        </p:spPr>
        <p:txBody>
          <a:bodyPr>
            <a:normAutofit/>
          </a:bodyPr>
          <a:lstStyle>
            <a:lvl1pPr marL="0" indent="0">
              <a:buNone/>
              <a:defRPr sz="2550" b="1">
                <a:solidFill>
                  <a:schemeClr val="tx1">
                    <a:tint val="7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80841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oofdstukdia afb rechts">
    <p:spTree>
      <p:nvGrpSpPr>
        <p:cNvPr id="1" name=""/>
        <p:cNvGrpSpPr/>
        <p:nvPr/>
      </p:nvGrpSpPr>
      <p:grpSpPr>
        <a:xfrm>
          <a:off x="0" y="0"/>
          <a:ext cx="0" cy="0"/>
          <a:chOff x="0" y="0"/>
          <a:chExt cx="0" cy="0"/>
        </a:xfrm>
      </p:grpSpPr>
      <p:pic>
        <p:nvPicPr>
          <p:cNvPr id="7" name="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6176" y="2"/>
            <a:ext cx="6727825"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idx="1"/>
          </p:nvPr>
        </p:nvSpPr>
        <p:spPr>
          <a:xfrm>
            <a:off x="828000" y="4834800"/>
            <a:ext cx="7886700" cy="1332000"/>
          </a:xfrm>
        </p:spPr>
        <p:txBody>
          <a:bodyPr>
            <a:normAutofit/>
          </a:bodyPr>
          <a:lstStyle>
            <a:lvl1pPr marL="0" indent="0">
              <a:buNone/>
              <a:defRPr sz="2550" b="1">
                <a:solidFill>
                  <a:schemeClr val="tx1">
                    <a:tint val="7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47955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datum 3"/>
          <p:cNvSpPr>
            <a:spLocks noGrp="1"/>
          </p:cNvSpPr>
          <p:nvPr>
            <p:ph type="dt" sz="half" idx="10"/>
          </p:nvPr>
        </p:nvSpPr>
        <p:spPr/>
        <p:txBody>
          <a:bodyPr/>
          <a:lstStyle/>
          <a:p>
            <a:fld id="{CC2746D5-91C1-4224-AF7A-660DAC8CADB6}" type="datetimeFigureOut">
              <a:rPr lang="nl-BE" smtClean="0"/>
              <a:t>30/09/2024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4B208A3-C877-402B-A964-E120ACD3B948}" type="slidenum">
              <a:rPr lang="nl-BE" smtClean="0"/>
              <a:t>‹nr.›</a:t>
            </a:fld>
            <a:endParaRPr lang="nl-BE"/>
          </a:p>
        </p:txBody>
      </p:sp>
      <p:pic>
        <p:nvPicPr>
          <p:cNvPr id="7" name="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7526" y="331790"/>
            <a:ext cx="73501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98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zonder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datum 3"/>
          <p:cNvSpPr>
            <a:spLocks noGrp="1"/>
          </p:cNvSpPr>
          <p:nvPr>
            <p:ph type="dt" sz="half" idx="10"/>
          </p:nvPr>
        </p:nvSpPr>
        <p:spPr/>
        <p:txBody>
          <a:bodyPr/>
          <a:lstStyle/>
          <a:p>
            <a:fld id="{CC2746D5-91C1-4224-AF7A-660DAC8CADB6}" type="datetimeFigureOut">
              <a:rPr lang="nl-BE" smtClean="0"/>
              <a:t>30/09/2024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4B208A3-C877-402B-A964-E120ACD3B948}" type="slidenum">
              <a:rPr lang="nl-BE" smtClean="0"/>
              <a:t>‹nr.›</a:t>
            </a:fld>
            <a:endParaRPr lang="nl-BE"/>
          </a:p>
        </p:txBody>
      </p:sp>
    </p:spTree>
    <p:extLst>
      <p:ext uri="{BB962C8B-B14F-4D97-AF65-F5344CB8AC3E}">
        <p14:creationId xmlns:p14="http://schemas.microsoft.com/office/powerpoint/2010/main" val="303049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BE" dirty="0"/>
          </a:p>
        </p:txBody>
      </p:sp>
      <p:sp>
        <p:nvSpPr>
          <p:cNvPr id="3" name="Date Placeholder 2"/>
          <p:cNvSpPr>
            <a:spLocks noGrp="1"/>
          </p:cNvSpPr>
          <p:nvPr>
            <p:ph type="dt" sz="half" idx="10"/>
          </p:nvPr>
        </p:nvSpPr>
        <p:spPr/>
        <p:txBody>
          <a:bodyPr/>
          <a:lstStyle/>
          <a:p>
            <a:fld id="{CC2746D5-91C1-4224-AF7A-660DAC8CADB6}" type="datetimeFigureOut">
              <a:rPr lang="nl-BE" smtClean="0"/>
              <a:t>30/09/2024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4B208A3-C877-402B-A964-E120ACD3B948}" type="slidenum">
              <a:rPr lang="nl-BE" smtClean="0"/>
              <a:t>‹nr.›</a:t>
            </a:fld>
            <a:endParaRPr lang="nl-BE"/>
          </a:p>
        </p:txBody>
      </p:sp>
      <p:pic>
        <p:nvPicPr>
          <p:cNvPr id="7" name="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7526" y="331790"/>
            <a:ext cx="73501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tekst 10"/>
          <p:cNvSpPr>
            <a:spLocks noGrp="1"/>
          </p:cNvSpPr>
          <p:nvPr>
            <p:ph type="body" sz="quarter" idx="13"/>
          </p:nvPr>
        </p:nvSpPr>
        <p:spPr>
          <a:xfrm>
            <a:off x="644400" y="1627200"/>
            <a:ext cx="7657200" cy="4680000"/>
          </a:xfrm>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359174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dia zonde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BE" dirty="0"/>
          </a:p>
        </p:txBody>
      </p:sp>
      <p:sp>
        <p:nvSpPr>
          <p:cNvPr id="3" name="Date Placeholder 2"/>
          <p:cNvSpPr>
            <a:spLocks noGrp="1"/>
          </p:cNvSpPr>
          <p:nvPr>
            <p:ph type="dt" sz="half" idx="10"/>
          </p:nvPr>
        </p:nvSpPr>
        <p:spPr/>
        <p:txBody>
          <a:bodyPr/>
          <a:lstStyle/>
          <a:p>
            <a:fld id="{CC2746D5-91C1-4224-AF7A-660DAC8CADB6}" type="datetimeFigureOut">
              <a:rPr lang="nl-BE" smtClean="0"/>
              <a:t>30/09/2024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4B208A3-C877-402B-A964-E120ACD3B948}" type="slidenum">
              <a:rPr lang="nl-BE" smtClean="0"/>
              <a:t>‹nr.›</a:t>
            </a:fld>
            <a:endParaRPr lang="nl-BE"/>
          </a:p>
        </p:txBody>
      </p:sp>
      <p:sp>
        <p:nvSpPr>
          <p:cNvPr id="7" name="Tijdelijke aanduiding voor tekst 10"/>
          <p:cNvSpPr>
            <a:spLocks noGrp="1"/>
          </p:cNvSpPr>
          <p:nvPr>
            <p:ph type="body" sz="quarter" idx="13"/>
          </p:nvPr>
        </p:nvSpPr>
        <p:spPr>
          <a:xfrm>
            <a:off x="644400" y="1627200"/>
            <a:ext cx="7657200" cy="4680000"/>
          </a:xfrm>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309490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links grafiek rechts">
    <p:spTree>
      <p:nvGrpSpPr>
        <p:cNvPr id="1" name=""/>
        <p:cNvGrpSpPr/>
        <p:nvPr/>
      </p:nvGrpSpPr>
      <p:grpSpPr>
        <a:xfrm>
          <a:off x="0" y="0"/>
          <a:ext cx="0" cy="0"/>
          <a:chOff x="0" y="0"/>
          <a:chExt cx="0" cy="0"/>
        </a:xfrm>
      </p:grpSpPr>
      <p:sp>
        <p:nvSpPr>
          <p:cNvPr id="2" name="Title 1"/>
          <p:cNvSpPr>
            <a:spLocks noGrp="1"/>
          </p:cNvSpPr>
          <p:nvPr>
            <p:ph type="title"/>
          </p:nvPr>
        </p:nvSpPr>
        <p:spPr>
          <a:xfrm>
            <a:off x="644400" y="507600"/>
            <a:ext cx="7657200" cy="835200"/>
          </a:xfrm>
        </p:spPr>
        <p:txBody>
          <a:bodyPr/>
          <a:lstStyle/>
          <a:p>
            <a:r>
              <a:rPr lang="nl-NL"/>
              <a:t>Klik om stijl te bewerken</a:t>
            </a:r>
            <a:endParaRPr lang="nl-BE" dirty="0"/>
          </a:p>
        </p:txBody>
      </p:sp>
      <p:sp>
        <p:nvSpPr>
          <p:cNvPr id="5" name="Date Placeholder 4"/>
          <p:cNvSpPr>
            <a:spLocks noGrp="1"/>
          </p:cNvSpPr>
          <p:nvPr>
            <p:ph type="dt" sz="half" idx="10"/>
          </p:nvPr>
        </p:nvSpPr>
        <p:spPr/>
        <p:txBody>
          <a:bodyPr/>
          <a:lstStyle/>
          <a:p>
            <a:fld id="{CC2746D5-91C1-4224-AF7A-660DAC8CADB6}" type="datetimeFigureOut">
              <a:rPr lang="nl-BE" smtClean="0"/>
              <a:t>30/09/2024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4B208A3-C877-402B-A964-E120ACD3B948}" type="slidenum">
              <a:rPr lang="nl-BE" smtClean="0"/>
              <a:t>‹nr.›</a:t>
            </a:fld>
            <a:endParaRPr lang="nl-BE"/>
          </a:p>
        </p:txBody>
      </p:sp>
      <p:sp>
        <p:nvSpPr>
          <p:cNvPr id="9" name="Tijdelijke aanduiding voor tekst 8"/>
          <p:cNvSpPr>
            <a:spLocks noGrp="1"/>
          </p:cNvSpPr>
          <p:nvPr>
            <p:ph type="body" sz="quarter" idx="13"/>
          </p:nvPr>
        </p:nvSpPr>
        <p:spPr>
          <a:xfrm>
            <a:off x="644400" y="1630361"/>
            <a:ext cx="3675708" cy="4680000"/>
          </a:xfrm>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12" name="Tijdelijke aanduiding voor grafiek 10"/>
          <p:cNvSpPr>
            <a:spLocks noGrp="1"/>
          </p:cNvSpPr>
          <p:nvPr>
            <p:ph type="chart" sz="quarter" idx="14"/>
          </p:nvPr>
        </p:nvSpPr>
        <p:spPr>
          <a:xfrm>
            <a:off x="4399984" y="1630362"/>
            <a:ext cx="3902045" cy="4680000"/>
          </a:xfrm>
        </p:spPr>
        <p:txBody>
          <a:bodyPr/>
          <a:lstStyle>
            <a:lvl1pPr marL="0" indent="0">
              <a:buNone/>
              <a:defRPr/>
            </a:lvl1pPr>
          </a:lstStyle>
          <a:p>
            <a:r>
              <a:rPr lang="nl-NL"/>
              <a:t>Klik op het pictogram als u een grafiek wilt toevoegen</a:t>
            </a:r>
            <a:endParaRPr lang="en-US" dirty="0"/>
          </a:p>
        </p:txBody>
      </p:sp>
    </p:spTree>
    <p:extLst>
      <p:ext uri="{BB962C8B-B14F-4D97-AF65-F5344CB8AC3E}">
        <p14:creationId xmlns:p14="http://schemas.microsoft.com/office/powerpoint/2010/main" val="254365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rechts grafiek links">
    <p:spTree>
      <p:nvGrpSpPr>
        <p:cNvPr id="1" name=""/>
        <p:cNvGrpSpPr/>
        <p:nvPr/>
      </p:nvGrpSpPr>
      <p:grpSpPr>
        <a:xfrm>
          <a:off x="0" y="0"/>
          <a:ext cx="0" cy="0"/>
          <a:chOff x="0" y="0"/>
          <a:chExt cx="0" cy="0"/>
        </a:xfrm>
      </p:grpSpPr>
      <p:sp>
        <p:nvSpPr>
          <p:cNvPr id="2" name="Title 1"/>
          <p:cNvSpPr>
            <a:spLocks noGrp="1"/>
          </p:cNvSpPr>
          <p:nvPr>
            <p:ph type="title"/>
          </p:nvPr>
        </p:nvSpPr>
        <p:spPr>
          <a:xfrm>
            <a:off x="642794" y="507600"/>
            <a:ext cx="7657200" cy="835200"/>
          </a:xfrm>
        </p:spPr>
        <p:txBody>
          <a:bodyPr/>
          <a:lstStyle/>
          <a:p>
            <a:r>
              <a:rPr lang="nl-NL"/>
              <a:t>Klik om stijl te bewerken</a:t>
            </a:r>
            <a:endParaRPr lang="nl-BE"/>
          </a:p>
        </p:txBody>
      </p:sp>
      <p:sp>
        <p:nvSpPr>
          <p:cNvPr id="5" name="Date Placeholder 4"/>
          <p:cNvSpPr>
            <a:spLocks noGrp="1"/>
          </p:cNvSpPr>
          <p:nvPr>
            <p:ph type="dt" sz="half" idx="10"/>
          </p:nvPr>
        </p:nvSpPr>
        <p:spPr/>
        <p:txBody>
          <a:bodyPr/>
          <a:lstStyle/>
          <a:p>
            <a:fld id="{CC2746D5-91C1-4224-AF7A-660DAC8CADB6}" type="datetimeFigureOut">
              <a:rPr lang="nl-BE" smtClean="0"/>
              <a:t>30/09/2024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4B208A3-C877-402B-A964-E120ACD3B948}" type="slidenum">
              <a:rPr lang="nl-BE" smtClean="0"/>
              <a:t>‹nr.›</a:t>
            </a:fld>
            <a:endParaRPr lang="nl-BE"/>
          </a:p>
        </p:txBody>
      </p:sp>
      <p:sp>
        <p:nvSpPr>
          <p:cNvPr id="11" name="Tijdelijke aanduiding voor grafiek 10"/>
          <p:cNvSpPr>
            <a:spLocks noGrp="1"/>
          </p:cNvSpPr>
          <p:nvPr>
            <p:ph type="chart" sz="quarter" idx="14"/>
          </p:nvPr>
        </p:nvSpPr>
        <p:spPr>
          <a:xfrm>
            <a:off x="642795" y="1630360"/>
            <a:ext cx="3947311" cy="4680000"/>
          </a:xfrm>
        </p:spPr>
        <p:txBody>
          <a:bodyPr/>
          <a:lstStyle>
            <a:lvl1pPr marL="0" indent="0">
              <a:buNone/>
              <a:defRPr/>
            </a:lvl1pPr>
          </a:lstStyle>
          <a:p>
            <a:r>
              <a:rPr lang="nl-NL"/>
              <a:t>Klik op het pictogram als u een grafiek wilt toevoegen</a:t>
            </a:r>
            <a:endParaRPr lang="en-US" dirty="0"/>
          </a:p>
        </p:txBody>
      </p:sp>
      <p:sp>
        <p:nvSpPr>
          <p:cNvPr id="8" name="Tijdelijke aanduiding voor tekst 8"/>
          <p:cNvSpPr>
            <a:spLocks noGrp="1"/>
          </p:cNvSpPr>
          <p:nvPr>
            <p:ph type="body" sz="quarter" idx="13"/>
          </p:nvPr>
        </p:nvSpPr>
        <p:spPr>
          <a:xfrm>
            <a:off x="4635351" y="1630359"/>
            <a:ext cx="3675708" cy="4680000"/>
          </a:xfrm>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425454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400" y="507600"/>
            <a:ext cx="7657200" cy="835200"/>
          </a:xfrm>
          <a:prstGeom prst="rect">
            <a:avLst/>
          </a:prstGeom>
        </p:spPr>
        <p:txBody>
          <a:bodyPr vert="horz" lIns="91440" tIns="45720" rIns="91440" bIns="45720" rtlCol="0" anchor="t">
            <a:normAutofit/>
          </a:bodyPr>
          <a:lstStyle/>
          <a:p>
            <a:r>
              <a:rPr lang="nl-NL" dirty="0"/>
              <a:t>Klik om de stijl te bewerken</a:t>
            </a:r>
            <a:endParaRPr lang="nl-BE" dirty="0"/>
          </a:p>
        </p:txBody>
      </p:sp>
      <p:sp>
        <p:nvSpPr>
          <p:cNvPr id="3" name="Text Placeholder 2"/>
          <p:cNvSpPr>
            <a:spLocks noGrp="1"/>
          </p:cNvSpPr>
          <p:nvPr>
            <p:ph type="body" idx="1"/>
          </p:nvPr>
        </p:nvSpPr>
        <p:spPr>
          <a:xfrm>
            <a:off x="644400" y="1627200"/>
            <a:ext cx="7657200" cy="4680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endParaRPr lang="nl-BE" dirty="0"/>
          </a:p>
        </p:txBody>
      </p:sp>
      <p:sp>
        <p:nvSpPr>
          <p:cNvPr id="4" name="Date Placeholder 3"/>
          <p:cNvSpPr>
            <a:spLocks noGrp="1"/>
          </p:cNvSpPr>
          <p:nvPr>
            <p:ph type="dt" sz="half" idx="2"/>
          </p:nvPr>
        </p:nvSpPr>
        <p:spPr>
          <a:xfrm>
            <a:off x="7446791" y="6404841"/>
            <a:ext cx="864000" cy="360000"/>
          </a:xfrm>
          <a:prstGeom prst="rect">
            <a:avLst/>
          </a:prstGeom>
        </p:spPr>
        <p:txBody>
          <a:bodyPr vert="horz" lIns="91440" tIns="45720" rIns="91440" bIns="45720" rtlCol="0" anchor="ctr"/>
          <a:lstStyle>
            <a:lvl1pPr algn="r">
              <a:defRPr sz="750">
                <a:solidFill>
                  <a:srgbClr val="5F6061"/>
                </a:solidFill>
                <a:latin typeface="+mn-lt"/>
              </a:defRPr>
            </a:lvl1pPr>
          </a:lstStyle>
          <a:p>
            <a:fld id="{CC2746D5-91C1-4224-AF7A-660DAC8CADB6}" type="datetimeFigureOut">
              <a:rPr lang="nl-BE" smtClean="0"/>
              <a:t>30/09/2024</a:t>
            </a:fld>
            <a:endParaRPr lang="nl-BE"/>
          </a:p>
        </p:txBody>
      </p:sp>
      <p:sp>
        <p:nvSpPr>
          <p:cNvPr id="5" name="Footer Placeholder 4"/>
          <p:cNvSpPr>
            <a:spLocks noGrp="1"/>
          </p:cNvSpPr>
          <p:nvPr>
            <p:ph type="ftr" sz="quarter" idx="3"/>
          </p:nvPr>
        </p:nvSpPr>
        <p:spPr>
          <a:xfrm>
            <a:off x="1593610" y="6404841"/>
            <a:ext cx="5763491" cy="360000"/>
          </a:xfrm>
          <a:prstGeom prst="rect">
            <a:avLst/>
          </a:prstGeom>
        </p:spPr>
        <p:txBody>
          <a:bodyPr vert="horz" lIns="91440" tIns="45720" rIns="91440" bIns="45720" rtlCol="0" anchor="ctr"/>
          <a:lstStyle>
            <a:lvl1pPr algn="ctr">
              <a:defRPr sz="750">
                <a:solidFill>
                  <a:srgbClr val="5F6061"/>
                </a:solidFill>
                <a:latin typeface="+mn-lt"/>
              </a:defRPr>
            </a:lvl1pPr>
          </a:lstStyle>
          <a:p>
            <a:endParaRPr lang="nl-BE"/>
          </a:p>
        </p:txBody>
      </p:sp>
      <p:sp>
        <p:nvSpPr>
          <p:cNvPr id="6" name="Slide Number Placeholder 5"/>
          <p:cNvSpPr>
            <a:spLocks noGrp="1"/>
          </p:cNvSpPr>
          <p:nvPr>
            <p:ph type="sldNum" sz="quarter" idx="4"/>
          </p:nvPr>
        </p:nvSpPr>
        <p:spPr>
          <a:xfrm>
            <a:off x="639917" y="6404841"/>
            <a:ext cx="864000" cy="360000"/>
          </a:xfrm>
          <a:prstGeom prst="rect">
            <a:avLst/>
          </a:prstGeom>
        </p:spPr>
        <p:txBody>
          <a:bodyPr vert="horz" lIns="91440" tIns="45720" rIns="91440" bIns="45720" rtlCol="0" anchor="ctr"/>
          <a:lstStyle>
            <a:lvl1pPr algn="l">
              <a:defRPr sz="750">
                <a:solidFill>
                  <a:srgbClr val="5F6061"/>
                </a:solidFill>
                <a:latin typeface="+mn-lt"/>
              </a:defRPr>
            </a:lvl1pPr>
          </a:lstStyle>
          <a:p>
            <a:fld id="{94B208A3-C877-402B-A964-E120ACD3B948}" type="slidenum">
              <a:rPr lang="nl-BE" smtClean="0"/>
              <a:t>‹nr.›</a:t>
            </a:fld>
            <a:endParaRPr lang="nl-BE"/>
          </a:p>
        </p:txBody>
      </p:sp>
    </p:spTree>
    <p:extLst>
      <p:ext uri="{BB962C8B-B14F-4D97-AF65-F5344CB8AC3E}">
        <p14:creationId xmlns:p14="http://schemas.microsoft.com/office/powerpoint/2010/main" val="3159228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ct val="90000"/>
        </a:lnSpc>
        <a:spcBef>
          <a:spcPct val="0"/>
        </a:spcBef>
        <a:buNone/>
        <a:defRPr sz="2100" b="1" kern="1200">
          <a:solidFill>
            <a:srgbClr val="40B5E5"/>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8E63F-7366-4EA7-9C19-D157BE6CAB6F}"/>
              </a:ext>
            </a:extLst>
          </p:cNvPr>
          <p:cNvSpPr>
            <a:spLocks noGrp="1"/>
          </p:cNvSpPr>
          <p:nvPr>
            <p:ph type="ctrTitle"/>
          </p:nvPr>
        </p:nvSpPr>
        <p:spPr>
          <a:xfrm>
            <a:off x="419600" y="1112169"/>
            <a:ext cx="6238251" cy="1008000"/>
          </a:xfrm>
        </p:spPr>
        <p:txBody>
          <a:bodyPr>
            <a:normAutofit/>
          </a:bodyPr>
          <a:lstStyle/>
          <a:p>
            <a:r>
              <a:rPr lang="nl-BE" sz="4000" dirty="0"/>
              <a:t>Psychiatrisch Dagziekenhuis</a:t>
            </a:r>
          </a:p>
        </p:txBody>
      </p:sp>
      <p:sp>
        <p:nvSpPr>
          <p:cNvPr id="3" name="Titel 1">
            <a:extLst>
              <a:ext uri="{FF2B5EF4-FFF2-40B4-BE49-F238E27FC236}">
                <a16:creationId xmlns:a16="http://schemas.microsoft.com/office/drawing/2014/main" id="{2271B176-A74E-4570-A850-7498C38D131B}"/>
              </a:ext>
            </a:extLst>
          </p:cNvPr>
          <p:cNvSpPr txBox="1">
            <a:spLocks/>
          </p:cNvSpPr>
          <p:nvPr/>
        </p:nvSpPr>
        <p:spPr>
          <a:xfrm>
            <a:off x="419600" y="1616169"/>
            <a:ext cx="6238251" cy="100800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850" b="1" kern="1200">
                <a:solidFill>
                  <a:schemeClr val="bg1"/>
                </a:solidFill>
                <a:latin typeface="+mn-lt"/>
                <a:ea typeface="+mj-ea"/>
                <a:cs typeface="+mj-cs"/>
              </a:defRPr>
            </a:lvl1pPr>
          </a:lstStyle>
          <a:p>
            <a:r>
              <a:rPr lang="nl-BE" sz="2800" dirty="0"/>
              <a:t>AZ Sint-Maria Halle</a:t>
            </a:r>
          </a:p>
        </p:txBody>
      </p:sp>
    </p:spTree>
    <p:extLst>
      <p:ext uri="{BB962C8B-B14F-4D97-AF65-F5344CB8AC3E}">
        <p14:creationId xmlns:p14="http://schemas.microsoft.com/office/powerpoint/2010/main" val="24366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1C7F82-15A9-40E5-A5E2-A70BD7558529}"/>
              </a:ext>
            </a:extLst>
          </p:cNvPr>
          <p:cNvSpPr>
            <a:spLocks noGrp="1"/>
          </p:cNvSpPr>
          <p:nvPr>
            <p:ph type="title"/>
          </p:nvPr>
        </p:nvSpPr>
        <p:spPr/>
        <p:txBody>
          <a:bodyPr/>
          <a:lstStyle/>
          <a:p>
            <a:r>
              <a:rPr lang="nl-BE" dirty="0"/>
              <a:t>Psychiaters</a:t>
            </a:r>
          </a:p>
        </p:txBody>
      </p:sp>
      <p:pic>
        <p:nvPicPr>
          <p:cNvPr id="9" name="Afbeelding 8">
            <a:extLst>
              <a:ext uri="{FF2B5EF4-FFF2-40B4-BE49-F238E27FC236}">
                <a16:creationId xmlns:a16="http://schemas.microsoft.com/office/drawing/2014/main" id="{F7794080-5E39-43E9-BC7E-B2D2A85C4A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4401" y="2095200"/>
            <a:ext cx="2457000" cy="3675872"/>
          </a:xfrm>
          <a:prstGeom prst="rect">
            <a:avLst/>
          </a:prstGeom>
        </p:spPr>
      </p:pic>
      <p:pic>
        <p:nvPicPr>
          <p:cNvPr id="11" name="Afbeelding 10">
            <a:extLst>
              <a:ext uri="{FF2B5EF4-FFF2-40B4-BE49-F238E27FC236}">
                <a16:creationId xmlns:a16="http://schemas.microsoft.com/office/drawing/2014/main" id="{B6A925E0-C801-497D-9D3D-4C97910169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44500" y="2095200"/>
            <a:ext cx="2457000" cy="3675872"/>
          </a:xfrm>
          <a:prstGeom prst="rect">
            <a:avLst/>
          </a:prstGeom>
        </p:spPr>
      </p:pic>
      <p:pic>
        <p:nvPicPr>
          <p:cNvPr id="13" name="Afbeelding 12">
            <a:extLst>
              <a:ext uri="{FF2B5EF4-FFF2-40B4-BE49-F238E27FC236}">
                <a16:creationId xmlns:a16="http://schemas.microsoft.com/office/drawing/2014/main" id="{682CB433-6481-4531-9558-54D55198225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44601" y="2095200"/>
            <a:ext cx="2457000" cy="3675872"/>
          </a:xfrm>
          <a:prstGeom prst="rect">
            <a:avLst/>
          </a:prstGeom>
        </p:spPr>
      </p:pic>
      <p:sp>
        <p:nvSpPr>
          <p:cNvPr id="10" name="Tijdelijke aanduiding voor tekst 2">
            <a:extLst>
              <a:ext uri="{FF2B5EF4-FFF2-40B4-BE49-F238E27FC236}">
                <a16:creationId xmlns:a16="http://schemas.microsoft.com/office/drawing/2014/main" id="{A12501FB-1BC2-43D3-98A5-E603219A01FD}"/>
              </a:ext>
            </a:extLst>
          </p:cNvPr>
          <p:cNvSpPr txBox="1">
            <a:spLocks/>
          </p:cNvSpPr>
          <p:nvPr/>
        </p:nvSpPr>
        <p:spPr>
          <a:xfrm>
            <a:off x="644400" y="1593136"/>
            <a:ext cx="2456999" cy="4680000"/>
          </a:xfrm>
          <a:prstGeom prst="rect">
            <a:avLst/>
          </a:prstGeom>
        </p:spPr>
        <p:txBody>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Dr. De Fré</a:t>
            </a:r>
            <a:endParaRPr lang="nl-BE" dirty="0">
              <a:solidFill>
                <a:schemeClr val="accent2"/>
              </a:solidFill>
            </a:endParaRPr>
          </a:p>
        </p:txBody>
      </p:sp>
      <p:sp>
        <p:nvSpPr>
          <p:cNvPr id="12" name="Tijdelijke aanduiding voor tekst 2">
            <a:extLst>
              <a:ext uri="{FF2B5EF4-FFF2-40B4-BE49-F238E27FC236}">
                <a16:creationId xmlns:a16="http://schemas.microsoft.com/office/drawing/2014/main" id="{2BA963F8-0F11-4833-9F41-E0516E6E02AE}"/>
              </a:ext>
            </a:extLst>
          </p:cNvPr>
          <p:cNvSpPr txBox="1">
            <a:spLocks/>
          </p:cNvSpPr>
          <p:nvPr/>
        </p:nvSpPr>
        <p:spPr>
          <a:xfrm>
            <a:off x="3244498" y="1593136"/>
            <a:ext cx="2456999" cy="4680000"/>
          </a:xfrm>
          <a:prstGeom prst="rect">
            <a:avLst/>
          </a:prstGeom>
        </p:spPr>
        <p:txBody>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Dr. Bosmans</a:t>
            </a:r>
            <a:endParaRPr lang="nl-BE" dirty="0">
              <a:solidFill>
                <a:schemeClr val="accent2"/>
              </a:solidFill>
            </a:endParaRPr>
          </a:p>
        </p:txBody>
      </p:sp>
      <p:sp>
        <p:nvSpPr>
          <p:cNvPr id="14" name="Tijdelijke aanduiding voor tekst 2">
            <a:extLst>
              <a:ext uri="{FF2B5EF4-FFF2-40B4-BE49-F238E27FC236}">
                <a16:creationId xmlns:a16="http://schemas.microsoft.com/office/drawing/2014/main" id="{50B47C03-1D22-4CE7-8E11-D7A611A4CF57}"/>
              </a:ext>
            </a:extLst>
          </p:cNvPr>
          <p:cNvSpPr txBox="1">
            <a:spLocks/>
          </p:cNvSpPr>
          <p:nvPr/>
        </p:nvSpPr>
        <p:spPr>
          <a:xfrm>
            <a:off x="5844594" y="1593136"/>
            <a:ext cx="2456999" cy="4680000"/>
          </a:xfrm>
          <a:prstGeom prst="rect">
            <a:avLst/>
          </a:prstGeom>
        </p:spPr>
        <p:txBody>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Dr. van der Lelie</a:t>
            </a:r>
            <a:endParaRPr lang="nl-BE" dirty="0">
              <a:solidFill>
                <a:schemeClr val="accent2"/>
              </a:solidFill>
            </a:endParaRPr>
          </a:p>
        </p:txBody>
      </p:sp>
    </p:spTree>
    <p:extLst>
      <p:ext uri="{BB962C8B-B14F-4D97-AF65-F5344CB8AC3E}">
        <p14:creationId xmlns:p14="http://schemas.microsoft.com/office/powerpoint/2010/main" val="130394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57C482-9CC2-4DA6-BF90-AE4C6BBC29FD}"/>
              </a:ext>
            </a:extLst>
          </p:cNvPr>
          <p:cNvSpPr>
            <a:spLocks noGrp="1"/>
          </p:cNvSpPr>
          <p:nvPr>
            <p:ph type="title"/>
          </p:nvPr>
        </p:nvSpPr>
        <p:spPr/>
        <p:txBody>
          <a:bodyPr/>
          <a:lstStyle/>
          <a:p>
            <a:r>
              <a:rPr lang="nl-BE" dirty="0"/>
              <a:t>Ondersteunend verpleegkundig team</a:t>
            </a:r>
          </a:p>
        </p:txBody>
      </p:sp>
      <p:sp>
        <p:nvSpPr>
          <p:cNvPr id="2" name="Tijdelijke aanduiding voor inhoud 1">
            <a:extLst>
              <a:ext uri="{FF2B5EF4-FFF2-40B4-BE49-F238E27FC236}">
                <a16:creationId xmlns:a16="http://schemas.microsoft.com/office/drawing/2014/main" id="{D8186AF1-561F-40BA-83BA-2F7459E3372B}"/>
              </a:ext>
            </a:extLst>
          </p:cNvPr>
          <p:cNvSpPr>
            <a:spLocks noGrp="1"/>
          </p:cNvSpPr>
          <p:nvPr>
            <p:ph idx="1"/>
          </p:nvPr>
        </p:nvSpPr>
        <p:spPr/>
        <p:txBody>
          <a:bodyPr/>
          <a:lstStyle/>
          <a:p>
            <a:endParaRPr lang="nl-BE"/>
          </a:p>
        </p:txBody>
      </p:sp>
      <p:pic>
        <p:nvPicPr>
          <p:cNvPr id="3" name="Afbeelding 2">
            <a:extLst>
              <a:ext uri="{FF2B5EF4-FFF2-40B4-BE49-F238E27FC236}">
                <a16:creationId xmlns:a16="http://schemas.microsoft.com/office/drawing/2014/main" id="{B1A739E1-7F69-40A9-853E-14930FBAFF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4400" y="1610218"/>
            <a:ext cx="5895474" cy="4421606"/>
          </a:xfrm>
          <a:prstGeom prst="rect">
            <a:avLst/>
          </a:prstGeom>
          <a:ln>
            <a:noFill/>
          </a:ln>
          <a:effectLst/>
        </p:spPr>
      </p:pic>
    </p:spTree>
    <p:extLst>
      <p:ext uri="{BB962C8B-B14F-4D97-AF65-F5344CB8AC3E}">
        <p14:creationId xmlns:p14="http://schemas.microsoft.com/office/powerpoint/2010/main" val="133277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2435B-7A81-4696-B95C-C50060927E7E}"/>
              </a:ext>
            </a:extLst>
          </p:cNvPr>
          <p:cNvSpPr>
            <a:spLocks noGrp="1"/>
          </p:cNvSpPr>
          <p:nvPr>
            <p:ph type="title"/>
          </p:nvPr>
        </p:nvSpPr>
        <p:spPr/>
        <p:txBody>
          <a:bodyPr/>
          <a:lstStyle/>
          <a:p>
            <a:r>
              <a:rPr lang="nl-BE" dirty="0"/>
              <a:t>4. Dagindeling</a:t>
            </a:r>
          </a:p>
        </p:txBody>
      </p:sp>
      <p:graphicFrame>
        <p:nvGraphicFramePr>
          <p:cNvPr id="4" name="Tijdelijke aanduiding voor inhoud 3">
            <a:extLst>
              <a:ext uri="{FF2B5EF4-FFF2-40B4-BE49-F238E27FC236}">
                <a16:creationId xmlns:a16="http://schemas.microsoft.com/office/drawing/2014/main" id="{3A41A7A9-38C2-4E90-98D0-C257111A2A11}"/>
              </a:ext>
            </a:extLst>
          </p:cNvPr>
          <p:cNvGraphicFramePr>
            <a:graphicFrameLocks noGrp="1"/>
          </p:cNvGraphicFramePr>
          <p:nvPr>
            <p:ph idx="1"/>
            <p:extLst>
              <p:ext uri="{D42A27DB-BD31-4B8C-83A1-F6EECF244321}">
                <p14:modId xmlns:p14="http://schemas.microsoft.com/office/powerpoint/2010/main" val="2050433618"/>
              </p:ext>
            </p:extLst>
          </p:nvPr>
        </p:nvGraphicFramePr>
        <p:xfrm>
          <a:off x="644525" y="1627188"/>
          <a:ext cx="7656514" cy="2966720"/>
        </p:xfrm>
        <a:graphic>
          <a:graphicData uri="http://schemas.openxmlformats.org/drawingml/2006/table">
            <a:tbl>
              <a:tblPr firstCol="1">
                <a:tableStyleId>{46F890A9-2807-4EBB-B81D-B2AA78EC7F39}</a:tableStyleId>
              </a:tblPr>
              <a:tblGrid>
                <a:gridCol w="1700642">
                  <a:extLst>
                    <a:ext uri="{9D8B030D-6E8A-4147-A177-3AD203B41FA5}">
                      <a16:colId xmlns:a16="http://schemas.microsoft.com/office/drawing/2014/main" val="1819137260"/>
                    </a:ext>
                  </a:extLst>
                </a:gridCol>
                <a:gridCol w="5955872">
                  <a:extLst>
                    <a:ext uri="{9D8B030D-6E8A-4147-A177-3AD203B41FA5}">
                      <a16:colId xmlns:a16="http://schemas.microsoft.com/office/drawing/2014/main" val="1550487982"/>
                    </a:ext>
                  </a:extLst>
                </a:gridCol>
              </a:tblGrid>
              <a:tr h="370840">
                <a:tc>
                  <a:txBody>
                    <a:bodyPr/>
                    <a:lstStyle/>
                    <a:p>
                      <a:r>
                        <a:rPr lang="nl-BE" sz="1600" dirty="0"/>
                        <a:t>8u30 – 8u45</a:t>
                      </a:r>
                    </a:p>
                  </a:txBody>
                  <a:tcPr/>
                </a:tc>
                <a:tc>
                  <a:txBody>
                    <a:bodyPr/>
                    <a:lstStyle/>
                    <a:p>
                      <a:r>
                        <a:rPr lang="nl-BE" sz="1600" dirty="0"/>
                        <a:t>Aankomst</a:t>
                      </a:r>
                    </a:p>
                  </a:txBody>
                  <a:tcPr/>
                </a:tc>
                <a:extLst>
                  <a:ext uri="{0D108BD9-81ED-4DB2-BD59-A6C34878D82A}">
                    <a16:rowId xmlns:a16="http://schemas.microsoft.com/office/drawing/2014/main" val="4180328290"/>
                  </a:ext>
                </a:extLst>
              </a:tr>
              <a:tr h="370840">
                <a:tc>
                  <a:txBody>
                    <a:bodyPr/>
                    <a:lstStyle/>
                    <a:p>
                      <a:r>
                        <a:rPr lang="nl-BE" sz="1600" dirty="0"/>
                        <a:t>8u45 – 10u30</a:t>
                      </a:r>
                    </a:p>
                  </a:txBody>
                  <a:tcPr/>
                </a:tc>
                <a:tc>
                  <a:txBody>
                    <a:bodyPr/>
                    <a:lstStyle/>
                    <a:p>
                      <a:r>
                        <a:rPr lang="nl-BE" sz="1600" dirty="0"/>
                        <a:t>Groepsgesprek met psycholoog</a:t>
                      </a:r>
                    </a:p>
                  </a:txBody>
                  <a:tcPr/>
                </a:tc>
                <a:extLst>
                  <a:ext uri="{0D108BD9-81ED-4DB2-BD59-A6C34878D82A}">
                    <a16:rowId xmlns:a16="http://schemas.microsoft.com/office/drawing/2014/main" val="2518041165"/>
                  </a:ext>
                </a:extLst>
              </a:tr>
              <a:tr h="370840">
                <a:tc>
                  <a:txBody>
                    <a:bodyPr/>
                    <a:lstStyle/>
                    <a:p>
                      <a:r>
                        <a:rPr lang="nl-BE" sz="1600" dirty="0"/>
                        <a:t>10u30 – 10u45</a:t>
                      </a:r>
                    </a:p>
                  </a:txBody>
                  <a:tcPr/>
                </a:tc>
                <a:tc>
                  <a:txBody>
                    <a:bodyPr/>
                    <a:lstStyle/>
                    <a:p>
                      <a:r>
                        <a:rPr lang="nl-BE" sz="1600" dirty="0"/>
                        <a:t>Pauze</a:t>
                      </a:r>
                    </a:p>
                  </a:txBody>
                  <a:tcPr/>
                </a:tc>
                <a:extLst>
                  <a:ext uri="{0D108BD9-81ED-4DB2-BD59-A6C34878D82A}">
                    <a16:rowId xmlns:a16="http://schemas.microsoft.com/office/drawing/2014/main" val="1275842623"/>
                  </a:ext>
                </a:extLst>
              </a:tr>
              <a:tr h="370840">
                <a:tc>
                  <a:txBody>
                    <a:bodyPr/>
                    <a:lstStyle/>
                    <a:p>
                      <a:r>
                        <a:rPr lang="nl-BE" sz="1600" dirty="0"/>
                        <a:t>10u45 – 11u45</a:t>
                      </a:r>
                    </a:p>
                  </a:txBody>
                  <a:tcPr/>
                </a:tc>
                <a:tc>
                  <a:txBody>
                    <a:bodyPr/>
                    <a:lstStyle/>
                    <a:p>
                      <a:r>
                        <a:rPr lang="nl-BE" sz="1600" dirty="0"/>
                        <a:t>Creatieve therapie</a:t>
                      </a:r>
                    </a:p>
                  </a:txBody>
                  <a:tcPr/>
                </a:tc>
                <a:extLst>
                  <a:ext uri="{0D108BD9-81ED-4DB2-BD59-A6C34878D82A}">
                    <a16:rowId xmlns:a16="http://schemas.microsoft.com/office/drawing/2014/main" val="1690432028"/>
                  </a:ext>
                </a:extLst>
              </a:tr>
              <a:tr h="370840">
                <a:tc>
                  <a:txBody>
                    <a:bodyPr/>
                    <a:lstStyle/>
                    <a:p>
                      <a:r>
                        <a:rPr lang="nl-BE" sz="1600" dirty="0"/>
                        <a:t>11u45 – 12u30</a:t>
                      </a:r>
                    </a:p>
                  </a:txBody>
                  <a:tcPr/>
                </a:tc>
                <a:tc>
                  <a:txBody>
                    <a:bodyPr/>
                    <a:lstStyle/>
                    <a:p>
                      <a:r>
                        <a:rPr lang="nl-BE" sz="1600" dirty="0"/>
                        <a:t>Lunchpauze</a:t>
                      </a:r>
                    </a:p>
                  </a:txBody>
                  <a:tcPr/>
                </a:tc>
                <a:extLst>
                  <a:ext uri="{0D108BD9-81ED-4DB2-BD59-A6C34878D82A}">
                    <a16:rowId xmlns:a16="http://schemas.microsoft.com/office/drawing/2014/main" val="3717516548"/>
                  </a:ext>
                </a:extLst>
              </a:tr>
              <a:tr h="370840">
                <a:tc>
                  <a:txBody>
                    <a:bodyPr/>
                    <a:lstStyle/>
                    <a:p>
                      <a:r>
                        <a:rPr lang="nl-BE" sz="1600" dirty="0"/>
                        <a:t>12u30 – 14u00</a:t>
                      </a:r>
                    </a:p>
                  </a:txBody>
                  <a:tcPr/>
                </a:tc>
                <a:tc>
                  <a:txBody>
                    <a:bodyPr/>
                    <a:lstStyle/>
                    <a:p>
                      <a:r>
                        <a:rPr lang="nl-BE" sz="1600" dirty="0" err="1"/>
                        <a:t>Psycho</a:t>
                      </a:r>
                      <a:r>
                        <a:rPr lang="nl-BE" sz="1600" dirty="0"/>
                        <a:t>-educatieve sessie</a:t>
                      </a:r>
                    </a:p>
                  </a:txBody>
                  <a:tcPr/>
                </a:tc>
                <a:extLst>
                  <a:ext uri="{0D108BD9-81ED-4DB2-BD59-A6C34878D82A}">
                    <a16:rowId xmlns:a16="http://schemas.microsoft.com/office/drawing/2014/main" val="2827674880"/>
                  </a:ext>
                </a:extLst>
              </a:tr>
              <a:tr h="370840">
                <a:tc>
                  <a:txBody>
                    <a:bodyPr/>
                    <a:lstStyle/>
                    <a:p>
                      <a:r>
                        <a:rPr lang="nl-BE" sz="1600" dirty="0"/>
                        <a:t>14u00 – 14u15</a:t>
                      </a:r>
                    </a:p>
                  </a:txBody>
                  <a:tcPr/>
                </a:tc>
                <a:tc>
                  <a:txBody>
                    <a:bodyPr/>
                    <a:lstStyle/>
                    <a:p>
                      <a:r>
                        <a:rPr lang="nl-BE" sz="1600" dirty="0"/>
                        <a:t>Pauze</a:t>
                      </a:r>
                    </a:p>
                  </a:txBody>
                  <a:tcPr/>
                </a:tc>
                <a:extLst>
                  <a:ext uri="{0D108BD9-81ED-4DB2-BD59-A6C34878D82A}">
                    <a16:rowId xmlns:a16="http://schemas.microsoft.com/office/drawing/2014/main" val="2091722327"/>
                  </a:ext>
                </a:extLst>
              </a:tr>
              <a:tr h="370840">
                <a:tc>
                  <a:txBody>
                    <a:bodyPr/>
                    <a:lstStyle/>
                    <a:p>
                      <a:r>
                        <a:rPr lang="nl-BE" sz="1600" dirty="0"/>
                        <a:t>14u15 – 15u30</a:t>
                      </a:r>
                    </a:p>
                  </a:txBody>
                  <a:tcPr/>
                </a:tc>
                <a:tc>
                  <a:txBody>
                    <a:bodyPr/>
                    <a:lstStyle/>
                    <a:p>
                      <a:r>
                        <a:rPr lang="nl-BE" sz="1600" dirty="0"/>
                        <a:t>Sessie met ergotherapeut</a:t>
                      </a:r>
                    </a:p>
                  </a:txBody>
                  <a:tcPr/>
                </a:tc>
                <a:extLst>
                  <a:ext uri="{0D108BD9-81ED-4DB2-BD59-A6C34878D82A}">
                    <a16:rowId xmlns:a16="http://schemas.microsoft.com/office/drawing/2014/main" val="1391371063"/>
                  </a:ext>
                </a:extLst>
              </a:tr>
            </a:tbl>
          </a:graphicData>
        </a:graphic>
      </p:graphicFrame>
    </p:spTree>
    <p:extLst>
      <p:ext uri="{BB962C8B-B14F-4D97-AF65-F5344CB8AC3E}">
        <p14:creationId xmlns:p14="http://schemas.microsoft.com/office/powerpoint/2010/main" val="7045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CC6A5-5493-4071-BAC3-F865916BB44E}"/>
              </a:ext>
            </a:extLst>
          </p:cNvPr>
          <p:cNvSpPr>
            <a:spLocks noGrp="1"/>
          </p:cNvSpPr>
          <p:nvPr>
            <p:ph type="title"/>
          </p:nvPr>
        </p:nvSpPr>
        <p:spPr/>
        <p:txBody>
          <a:bodyPr/>
          <a:lstStyle/>
          <a:p>
            <a:r>
              <a:rPr lang="nl-BE" dirty="0"/>
              <a:t>5. Aanmeldingsprocedure</a:t>
            </a:r>
          </a:p>
        </p:txBody>
      </p:sp>
      <p:sp>
        <p:nvSpPr>
          <p:cNvPr id="7" name="Tekstvak 6">
            <a:extLst>
              <a:ext uri="{FF2B5EF4-FFF2-40B4-BE49-F238E27FC236}">
                <a16:creationId xmlns:a16="http://schemas.microsoft.com/office/drawing/2014/main" id="{E7EAE811-CDBF-4694-B8F7-7E4D3510A3F4}"/>
              </a:ext>
            </a:extLst>
          </p:cNvPr>
          <p:cNvSpPr txBox="1"/>
          <p:nvPr/>
        </p:nvSpPr>
        <p:spPr>
          <a:xfrm>
            <a:off x="644400" y="4857991"/>
            <a:ext cx="7809459" cy="1815882"/>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nl-BE" sz="1600" dirty="0"/>
              <a:t>Telefonisch afspraak te maken voor </a:t>
            </a:r>
            <a:r>
              <a:rPr lang="nl-BE" sz="1600" b="1" dirty="0"/>
              <a:t>aanmelding</a:t>
            </a:r>
            <a:r>
              <a:rPr lang="nl-BE" sz="1600" dirty="0"/>
              <a:t> </a:t>
            </a:r>
            <a:br>
              <a:rPr lang="nl-BE" sz="1600" dirty="0"/>
            </a:br>
            <a:r>
              <a:rPr lang="nl-BE" sz="1600" dirty="0"/>
              <a:t>op secretariaat psychiatrie 02 363 66 72</a:t>
            </a:r>
          </a:p>
          <a:p>
            <a:pPr marL="285750" indent="-285750">
              <a:buClr>
                <a:schemeClr val="accent5"/>
              </a:buClr>
              <a:buFont typeface="Arial" panose="020B0604020202020204" pitchFamily="34" charset="0"/>
              <a:buChar char="•"/>
            </a:pPr>
            <a:r>
              <a:rPr lang="nl-BE" sz="1600" dirty="0"/>
              <a:t>Intakegesprek met </a:t>
            </a:r>
            <a:r>
              <a:rPr lang="nl-BE" sz="1600" b="1" dirty="0"/>
              <a:t>psychiater</a:t>
            </a:r>
            <a:r>
              <a:rPr lang="nl-BE" sz="1600" dirty="0"/>
              <a:t> </a:t>
            </a:r>
          </a:p>
          <a:p>
            <a:pPr marL="285750" indent="-285750">
              <a:buClr>
                <a:schemeClr val="accent5"/>
              </a:buClr>
              <a:buFont typeface="Arial" panose="020B0604020202020204" pitchFamily="34" charset="0"/>
              <a:buChar char="•"/>
            </a:pPr>
            <a:r>
              <a:rPr lang="nl-BE" sz="1600" dirty="0"/>
              <a:t>Intakegesprek met </a:t>
            </a:r>
            <a:r>
              <a:rPr lang="nl-BE" sz="1600" b="1" dirty="0"/>
              <a:t>psycholoog</a:t>
            </a:r>
          </a:p>
          <a:p>
            <a:pPr marL="285750" indent="-285750">
              <a:buClr>
                <a:schemeClr val="accent5"/>
              </a:buClr>
              <a:buFont typeface="Arial" panose="020B0604020202020204" pitchFamily="34" charset="0"/>
              <a:buChar char="•"/>
            </a:pPr>
            <a:r>
              <a:rPr lang="nl-BE" sz="1600" b="1" dirty="0"/>
              <a:t>Besluitvorming</a:t>
            </a:r>
            <a:r>
              <a:rPr lang="nl-BE" sz="1600" dirty="0"/>
              <a:t> in teamverband</a:t>
            </a:r>
          </a:p>
          <a:p>
            <a:pPr marL="285750" indent="-285750">
              <a:buClr>
                <a:schemeClr val="accent5"/>
              </a:buClr>
              <a:buFont typeface="Arial" panose="020B0604020202020204" pitchFamily="34" charset="0"/>
              <a:buChar char="•"/>
            </a:pPr>
            <a:r>
              <a:rPr lang="nl-BE" sz="1600" dirty="0"/>
              <a:t>Patiënt wordt gecontacteerd om besluit mee te delen of verder te verwijzen</a:t>
            </a:r>
          </a:p>
          <a:p>
            <a:pPr marL="257175" indent="-257175">
              <a:buFont typeface="+mj-lt"/>
              <a:buAutoNum type="arabicParenR"/>
            </a:pPr>
            <a:endParaRPr lang="nl-BE" sz="1600" dirty="0"/>
          </a:p>
        </p:txBody>
      </p:sp>
      <p:graphicFrame>
        <p:nvGraphicFramePr>
          <p:cNvPr id="16" name="Diagram 15">
            <a:extLst>
              <a:ext uri="{FF2B5EF4-FFF2-40B4-BE49-F238E27FC236}">
                <a16:creationId xmlns:a16="http://schemas.microsoft.com/office/drawing/2014/main" id="{B16C7161-2592-455A-B74D-09DF3E0D9844}"/>
              </a:ext>
            </a:extLst>
          </p:cNvPr>
          <p:cNvGraphicFramePr/>
          <p:nvPr>
            <p:extLst>
              <p:ext uri="{D42A27DB-BD31-4B8C-83A1-F6EECF244321}">
                <p14:modId xmlns:p14="http://schemas.microsoft.com/office/powerpoint/2010/main" val="321897334"/>
              </p:ext>
            </p:extLst>
          </p:nvPr>
        </p:nvGraphicFramePr>
        <p:xfrm>
          <a:off x="690140" y="430349"/>
          <a:ext cx="8263359" cy="524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56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9A4D565-807E-48FC-B417-9DFACDEE75D9}"/>
              </a:ext>
            </a:extLst>
          </p:cNvPr>
          <p:cNvSpPr>
            <a:spLocks noGrp="1"/>
          </p:cNvSpPr>
          <p:nvPr>
            <p:ph type="title"/>
          </p:nvPr>
        </p:nvSpPr>
        <p:spPr/>
        <p:txBody>
          <a:bodyPr/>
          <a:lstStyle/>
          <a:p>
            <a:r>
              <a:rPr lang="nl-BE" dirty="0"/>
              <a:t>6. Locatie</a:t>
            </a:r>
          </a:p>
        </p:txBody>
      </p:sp>
      <p:sp>
        <p:nvSpPr>
          <p:cNvPr id="2" name="Tijdelijke aanduiding voor tekst 1">
            <a:extLst>
              <a:ext uri="{FF2B5EF4-FFF2-40B4-BE49-F238E27FC236}">
                <a16:creationId xmlns:a16="http://schemas.microsoft.com/office/drawing/2014/main" id="{EE8D3B04-DF89-4DC4-B439-F339EF28ADAD}"/>
              </a:ext>
            </a:extLst>
          </p:cNvPr>
          <p:cNvSpPr>
            <a:spLocks noGrp="1"/>
          </p:cNvSpPr>
          <p:nvPr>
            <p:ph idx="1"/>
          </p:nvPr>
        </p:nvSpPr>
        <p:spPr>
          <a:xfrm>
            <a:off x="644400" y="1342800"/>
            <a:ext cx="7657200" cy="4680000"/>
          </a:xfrm>
        </p:spPr>
        <p:txBody>
          <a:bodyPr/>
          <a:lstStyle/>
          <a:p>
            <a:pPr marL="342900" indent="-342900"/>
            <a:r>
              <a:rPr lang="nl-BE" b="0" dirty="0"/>
              <a:t>Gelegen op het eerste verdiep, naast de PAAZ-afdeling</a:t>
            </a:r>
          </a:p>
          <a:p>
            <a:pPr marL="342900" indent="-342900"/>
            <a:r>
              <a:rPr lang="nl-BE" b="0" dirty="0"/>
              <a:t>Beschikt over een tuin en een eigen keuken</a:t>
            </a:r>
          </a:p>
          <a:p>
            <a:endParaRPr lang="nl-BE" dirty="0"/>
          </a:p>
          <a:p>
            <a:pPr marL="0" indent="0" algn="ctr">
              <a:buNone/>
            </a:pPr>
            <a:r>
              <a:rPr lang="nl-BE" sz="1800" b="0" i="1" dirty="0">
                <a:solidFill>
                  <a:schemeClr val="accent2"/>
                </a:solidFill>
              </a:rPr>
              <a:t>Tuin wordt actueel aangepast tot volwaardige therapie-tuin</a:t>
            </a:r>
          </a:p>
        </p:txBody>
      </p:sp>
      <p:pic>
        <p:nvPicPr>
          <p:cNvPr id="4" name="Tijdelijke aanduiding voor grafiek 6">
            <a:extLst>
              <a:ext uri="{FF2B5EF4-FFF2-40B4-BE49-F238E27FC236}">
                <a16:creationId xmlns:a16="http://schemas.microsoft.com/office/drawing/2014/main" id="{3A7879B5-5632-47D7-8CF1-8FE76CD549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34158" y="2882913"/>
            <a:ext cx="6477683" cy="3619787"/>
          </a:xfrm>
          <a:prstGeom prst="rect">
            <a:avLst/>
          </a:prstGeom>
        </p:spPr>
      </p:pic>
    </p:spTree>
    <p:extLst>
      <p:ext uri="{BB962C8B-B14F-4D97-AF65-F5344CB8AC3E}">
        <p14:creationId xmlns:p14="http://schemas.microsoft.com/office/powerpoint/2010/main" val="211303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D1FE9AD-B9E0-4064-A159-2A3E43198CB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20000"/>
                    </a14:imgEffect>
                  </a14:imgLayer>
                </a14:imgProps>
              </a:ext>
              <a:ext uri="{28A0092B-C50C-407E-A947-70E740481C1C}">
                <a14:useLocalDpi xmlns:a14="http://schemas.microsoft.com/office/drawing/2010/main"/>
              </a:ext>
            </a:extLst>
          </a:blip>
          <a:srcRect/>
          <a:stretch/>
        </p:blipFill>
        <p:spPr>
          <a:xfrm rot="5400000">
            <a:off x="64951" y="1861934"/>
            <a:ext cx="3674378" cy="3578664"/>
          </a:xfrm>
          <a:prstGeom prst="rect">
            <a:avLst/>
          </a:prstGeom>
        </p:spPr>
      </p:pic>
      <p:pic>
        <p:nvPicPr>
          <p:cNvPr id="12" name="Afbeelding 11">
            <a:extLst>
              <a:ext uri="{FF2B5EF4-FFF2-40B4-BE49-F238E27FC236}">
                <a16:creationId xmlns:a16="http://schemas.microsoft.com/office/drawing/2014/main" id="{C0BACF04-5179-43DC-88C5-61FC4B07C4A9}"/>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4046003" y="1814077"/>
            <a:ext cx="4899171" cy="3674378"/>
          </a:xfrm>
          <a:prstGeom prst="rect">
            <a:avLst/>
          </a:prstGeom>
        </p:spPr>
      </p:pic>
      <p:sp>
        <p:nvSpPr>
          <p:cNvPr id="2" name="Titel 1">
            <a:extLst>
              <a:ext uri="{FF2B5EF4-FFF2-40B4-BE49-F238E27FC236}">
                <a16:creationId xmlns:a16="http://schemas.microsoft.com/office/drawing/2014/main" id="{6FA7E95E-F877-4492-9A69-691A9F19B005}"/>
              </a:ext>
            </a:extLst>
          </p:cNvPr>
          <p:cNvSpPr>
            <a:spLocks noGrp="1"/>
          </p:cNvSpPr>
          <p:nvPr>
            <p:ph type="title"/>
          </p:nvPr>
        </p:nvSpPr>
        <p:spPr/>
        <p:txBody>
          <a:bodyPr/>
          <a:lstStyle/>
          <a:p>
            <a:r>
              <a:rPr lang="nl-BE" dirty="0"/>
              <a:t>Lokaal</a:t>
            </a:r>
          </a:p>
        </p:txBody>
      </p:sp>
    </p:spTree>
    <p:extLst>
      <p:ext uri="{BB962C8B-B14F-4D97-AF65-F5344CB8AC3E}">
        <p14:creationId xmlns:p14="http://schemas.microsoft.com/office/powerpoint/2010/main" val="42580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5E4C0-374E-43FF-9473-126B83A0BBAC}"/>
              </a:ext>
            </a:extLst>
          </p:cNvPr>
          <p:cNvSpPr>
            <a:spLocks noGrp="1"/>
          </p:cNvSpPr>
          <p:nvPr>
            <p:ph type="title"/>
          </p:nvPr>
        </p:nvSpPr>
        <p:spPr/>
        <p:txBody>
          <a:bodyPr/>
          <a:lstStyle/>
          <a:p>
            <a:r>
              <a:rPr lang="nl-BE" dirty="0"/>
              <a:t>7. Vragen?</a:t>
            </a:r>
          </a:p>
        </p:txBody>
      </p:sp>
      <p:sp>
        <p:nvSpPr>
          <p:cNvPr id="5" name="Tekstvak 4">
            <a:extLst>
              <a:ext uri="{FF2B5EF4-FFF2-40B4-BE49-F238E27FC236}">
                <a16:creationId xmlns:a16="http://schemas.microsoft.com/office/drawing/2014/main" id="{8F30DAFD-A4AA-4648-90BD-4823349A9E6E}"/>
              </a:ext>
            </a:extLst>
          </p:cNvPr>
          <p:cNvSpPr txBox="1"/>
          <p:nvPr/>
        </p:nvSpPr>
        <p:spPr>
          <a:xfrm>
            <a:off x="3055172" y="205040"/>
            <a:ext cx="6938683" cy="6447919"/>
          </a:xfrm>
          <a:prstGeom prst="rect">
            <a:avLst/>
          </a:prstGeom>
          <a:noFill/>
        </p:spPr>
        <p:txBody>
          <a:bodyPr wrap="square" rtlCol="0">
            <a:spAutoFit/>
          </a:bodyPr>
          <a:lstStyle/>
          <a:p>
            <a:r>
              <a:rPr lang="nl-BE" sz="41300" dirty="0">
                <a:blipFill dpi="0" rotWithShape="1">
                  <a:blip r:embed="rId3">
                    <a:extLst>
                      <a:ext uri="{28A0092B-C50C-407E-A947-70E740481C1C}">
                        <a14:useLocalDpi xmlns:a14="http://schemas.microsoft.com/office/drawing/2010/main" val="0"/>
                      </a:ext>
                    </a:extLst>
                  </a:blip>
                  <a:srcRect/>
                  <a:stretch>
                    <a:fillRect/>
                  </a:stretch>
                </a:blipFill>
              </a:rPr>
              <a:t>?</a:t>
            </a:r>
          </a:p>
        </p:txBody>
      </p:sp>
    </p:spTree>
    <p:extLst>
      <p:ext uri="{BB962C8B-B14F-4D97-AF65-F5344CB8AC3E}">
        <p14:creationId xmlns:p14="http://schemas.microsoft.com/office/powerpoint/2010/main" val="222207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AD6678E-A130-48B0-90B8-AEEDD64BEB41}"/>
              </a:ext>
            </a:extLst>
          </p:cNvPr>
          <p:cNvSpPr>
            <a:spLocks noGrp="1"/>
          </p:cNvSpPr>
          <p:nvPr>
            <p:ph type="body" idx="1"/>
          </p:nvPr>
        </p:nvSpPr>
        <p:spPr>
          <a:xfrm>
            <a:off x="463173" y="2854719"/>
            <a:ext cx="8217653" cy="3586963"/>
          </a:xfrm>
        </p:spPr>
        <p:txBody>
          <a:bodyPr>
            <a:normAutofit lnSpcReduction="10000"/>
          </a:bodyPr>
          <a:lstStyle/>
          <a:p>
            <a:endParaRPr lang="nl-BE" dirty="0"/>
          </a:p>
          <a:p>
            <a:pPr marL="385763" indent="-385763">
              <a:buFont typeface="+mj-lt"/>
              <a:buAutoNum type="arabicPeriod"/>
            </a:pPr>
            <a:r>
              <a:rPr lang="nl-BE" dirty="0">
                <a:solidFill>
                  <a:schemeClr val="bg1">
                    <a:lumMod val="50000"/>
                  </a:schemeClr>
                </a:solidFill>
              </a:rPr>
              <a:t>Werking en aanbod</a:t>
            </a:r>
          </a:p>
          <a:p>
            <a:pPr marL="385763" indent="-385763">
              <a:buFont typeface="+mj-lt"/>
              <a:buAutoNum type="arabicPeriod"/>
            </a:pPr>
            <a:r>
              <a:rPr lang="nl-BE" dirty="0">
                <a:solidFill>
                  <a:schemeClr val="bg1">
                    <a:lumMod val="50000"/>
                  </a:schemeClr>
                </a:solidFill>
              </a:rPr>
              <a:t>Inclusie- en exclusiecriteria</a:t>
            </a:r>
          </a:p>
          <a:p>
            <a:pPr marL="385763" indent="-385763">
              <a:buFont typeface="+mj-lt"/>
              <a:buAutoNum type="arabicPeriod"/>
            </a:pPr>
            <a:r>
              <a:rPr lang="nl-BE" dirty="0">
                <a:solidFill>
                  <a:schemeClr val="bg1">
                    <a:lumMod val="50000"/>
                  </a:schemeClr>
                </a:solidFill>
              </a:rPr>
              <a:t>Team</a:t>
            </a:r>
          </a:p>
          <a:p>
            <a:pPr marL="385763" indent="-385763">
              <a:buFont typeface="+mj-lt"/>
              <a:buAutoNum type="arabicPeriod"/>
            </a:pPr>
            <a:r>
              <a:rPr lang="nl-BE" dirty="0">
                <a:solidFill>
                  <a:schemeClr val="bg1">
                    <a:lumMod val="50000"/>
                  </a:schemeClr>
                </a:solidFill>
              </a:rPr>
              <a:t>Dagindeling</a:t>
            </a:r>
          </a:p>
          <a:p>
            <a:pPr marL="385763" indent="-385763">
              <a:buFont typeface="+mj-lt"/>
              <a:buAutoNum type="arabicPeriod"/>
            </a:pPr>
            <a:r>
              <a:rPr lang="nl-BE" dirty="0">
                <a:solidFill>
                  <a:schemeClr val="bg1">
                    <a:lumMod val="50000"/>
                  </a:schemeClr>
                </a:solidFill>
              </a:rPr>
              <a:t>Aanmeldingsprocedure</a:t>
            </a:r>
          </a:p>
          <a:p>
            <a:pPr marL="385763" indent="-385763">
              <a:buFont typeface="+mj-lt"/>
              <a:buAutoNum type="arabicPeriod"/>
            </a:pPr>
            <a:r>
              <a:rPr lang="nl-BE" dirty="0">
                <a:solidFill>
                  <a:schemeClr val="bg1">
                    <a:lumMod val="50000"/>
                  </a:schemeClr>
                </a:solidFill>
              </a:rPr>
              <a:t>Locatie</a:t>
            </a:r>
          </a:p>
          <a:p>
            <a:pPr marL="385763" indent="-385763">
              <a:buFont typeface="+mj-lt"/>
              <a:buAutoNum type="arabicPeriod"/>
            </a:pPr>
            <a:r>
              <a:rPr lang="nl-BE" dirty="0">
                <a:solidFill>
                  <a:schemeClr val="bg1">
                    <a:lumMod val="50000"/>
                  </a:schemeClr>
                </a:solidFill>
              </a:rPr>
              <a:t>Vragen</a:t>
            </a:r>
          </a:p>
          <a:p>
            <a:pPr marL="385763" indent="-385763">
              <a:buFont typeface="+mj-lt"/>
              <a:buAutoNum type="arabicPeriod"/>
            </a:pPr>
            <a:endParaRPr lang="nl-BE" dirty="0"/>
          </a:p>
        </p:txBody>
      </p:sp>
    </p:spTree>
    <p:extLst>
      <p:ext uri="{BB962C8B-B14F-4D97-AF65-F5344CB8AC3E}">
        <p14:creationId xmlns:p14="http://schemas.microsoft.com/office/powerpoint/2010/main" val="40673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4F66B93-AB73-4502-ABF5-A995126CD775}"/>
              </a:ext>
            </a:extLst>
          </p:cNvPr>
          <p:cNvSpPr>
            <a:spLocks noGrp="1"/>
          </p:cNvSpPr>
          <p:nvPr>
            <p:ph type="title"/>
          </p:nvPr>
        </p:nvSpPr>
        <p:spPr/>
        <p:txBody>
          <a:bodyPr/>
          <a:lstStyle/>
          <a:p>
            <a:r>
              <a:rPr lang="nl-BE" dirty="0"/>
              <a:t>1. Werking Psychiatrisch Dagziekenhuis</a:t>
            </a:r>
          </a:p>
        </p:txBody>
      </p:sp>
      <p:sp>
        <p:nvSpPr>
          <p:cNvPr id="2" name="Tijdelijke aanduiding voor tekst 1">
            <a:extLst>
              <a:ext uri="{FF2B5EF4-FFF2-40B4-BE49-F238E27FC236}">
                <a16:creationId xmlns:a16="http://schemas.microsoft.com/office/drawing/2014/main" id="{EAD6678E-A130-48B0-90B8-AEEDD64BEB41}"/>
              </a:ext>
            </a:extLst>
          </p:cNvPr>
          <p:cNvSpPr>
            <a:spLocks noGrp="1"/>
          </p:cNvSpPr>
          <p:nvPr>
            <p:ph idx="1"/>
          </p:nvPr>
        </p:nvSpPr>
        <p:spPr/>
        <p:txBody>
          <a:bodyPr>
            <a:normAutofit/>
          </a:bodyPr>
          <a:lstStyle/>
          <a:p>
            <a:pPr marL="342900" indent="-342900">
              <a:buFont typeface="Arial" panose="020B0604020202020204" pitchFamily="34" charset="0"/>
              <a:buChar char="•"/>
            </a:pPr>
            <a:r>
              <a:rPr lang="nl-BE" dirty="0">
                <a:solidFill>
                  <a:schemeClr val="bg1">
                    <a:lumMod val="50000"/>
                  </a:schemeClr>
                </a:solidFill>
              </a:rPr>
              <a:t>Ambulante setting voor mensen met psychische moeilijkheden</a:t>
            </a:r>
          </a:p>
          <a:p>
            <a:pPr marL="342900" indent="-342900">
              <a:buFont typeface="Arial" panose="020B0604020202020204" pitchFamily="34" charset="0"/>
              <a:buChar char="•"/>
            </a:pPr>
            <a:r>
              <a:rPr lang="nl-BE" dirty="0">
                <a:solidFill>
                  <a:schemeClr val="bg1">
                    <a:lumMod val="50000"/>
                  </a:schemeClr>
                </a:solidFill>
              </a:rPr>
              <a:t>Groepstherapie voor mensen met psychiatrische problemen als depressie, psychische decompensatie, angst, verslaving, … </a:t>
            </a:r>
          </a:p>
          <a:p>
            <a:pPr marL="342900" indent="-342900">
              <a:buFont typeface="Arial" panose="020B0604020202020204" pitchFamily="34" charset="0"/>
              <a:buChar char="•"/>
            </a:pPr>
            <a:r>
              <a:rPr lang="nl-BE" dirty="0">
                <a:solidFill>
                  <a:schemeClr val="bg1">
                    <a:lumMod val="50000"/>
                  </a:schemeClr>
                </a:solidFill>
              </a:rPr>
              <a:t>Opname-vermijdend</a:t>
            </a:r>
          </a:p>
          <a:p>
            <a:pPr marL="342900" indent="-342900">
              <a:buFont typeface="Arial" panose="020B0604020202020204" pitchFamily="34" charset="0"/>
              <a:buChar char="•"/>
            </a:pPr>
            <a:r>
              <a:rPr lang="nl-BE" dirty="0">
                <a:solidFill>
                  <a:schemeClr val="bg1">
                    <a:lumMod val="50000"/>
                  </a:schemeClr>
                </a:solidFill>
              </a:rPr>
              <a:t>Ondersteuning post-hospitalisatie</a:t>
            </a:r>
          </a:p>
          <a:p>
            <a:pPr marL="342900" indent="-342900">
              <a:buFont typeface="Arial" panose="020B0604020202020204" pitchFamily="34" charset="0"/>
              <a:buChar char="•"/>
            </a:pPr>
            <a:endParaRPr lang="nl-BE" dirty="0">
              <a:solidFill>
                <a:schemeClr val="bg1">
                  <a:lumMod val="50000"/>
                </a:schemeClr>
              </a:solidFill>
            </a:endParaRPr>
          </a:p>
          <a:p>
            <a:pPr marL="0" indent="0">
              <a:buNone/>
            </a:pPr>
            <a:endParaRPr lang="nl-BE" dirty="0">
              <a:solidFill>
                <a:schemeClr val="bg1">
                  <a:lumMod val="50000"/>
                </a:schemeClr>
              </a:solidFill>
            </a:endParaRPr>
          </a:p>
        </p:txBody>
      </p:sp>
    </p:spTree>
    <p:extLst>
      <p:ext uri="{BB962C8B-B14F-4D97-AF65-F5344CB8AC3E}">
        <p14:creationId xmlns:p14="http://schemas.microsoft.com/office/powerpoint/2010/main" val="51058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D0893-B65A-4495-8820-367B30FA112D}"/>
              </a:ext>
            </a:extLst>
          </p:cNvPr>
          <p:cNvSpPr>
            <a:spLocks noGrp="1"/>
          </p:cNvSpPr>
          <p:nvPr>
            <p:ph type="title"/>
          </p:nvPr>
        </p:nvSpPr>
        <p:spPr/>
        <p:txBody>
          <a:bodyPr/>
          <a:lstStyle/>
          <a:p>
            <a:r>
              <a:rPr lang="nl-BE" dirty="0"/>
              <a:t>Aanbod</a:t>
            </a:r>
          </a:p>
        </p:txBody>
      </p:sp>
      <p:graphicFrame>
        <p:nvGraphicFramePr>
          <p:cNvPr id="4" name="Tijdelijke aanduiding voor inhoud 3">
            <a:extLst>
              <a:ext uri="{FF2B5EF4-FFF2-40B4-BE49-F238E27FC236}">
                <a16:creationId xmlns:a16="http://schemas.microsoft.com/office/drawing/2014/main" id="{40C3E7FB-AC37-4683-8C0A-6CE2383FCE8A}"/>
              </a:ext>
            </a:extLst>
          </p:cNvPr>
          <p:cNvGraphicFramePr>
            <a:graphicFrameLocks noGrp="1"/>
          </p:cNvGraphicFramePr>
          <p:nvPr>
            <p:ph idx="1"/>
            <p:extLst>
              <p:ext uri="{D42A27DB-BD31-4B8C-83A1-F6EECF244321}">
                <p14:modId xmlns:p14="http://schemas.microsoft.com/office/powerpoint/2010/main" val="3904535028"/>
              </p:ext>
            </p:extLst>
          </p:nvPr>
        </p:nvGraphicFramePr>
        <p:xfrm>
          <a:off x="644400" y="1652778"/>
          <a:ext cx="8258242" cy="3552444"/>
        </p:xfrm>
        <a:graphic>
          <a:graphicData uri="http://schemas.openxmlformats.org/drawingml/2006/table">
            <a:tbl>
              <a:tblPr firstRow="1" firstCol="1">
                <a:tableStyleId>{46F890A9-2807-4EBB-B81D-B2AA78EC7F39}</a:tableStyleId>
              </a:tblPr>
              <a:tblGrid>
                <a:gridCol w="1143889">
                  <a:extLst>
                    <a:ext uri="{9D8B030D-6E8A-4147-A177-3AD203B41FA5}">
                      <a16:colId xmlns:a16="http://schemas.microsoft.com/office/drawing/2014/main" val="3037053698"/>
                    </a:ext>
                  </a:extLst>
                </a:gridCol>
                <a:gridCol w="3321468">
                  <a:extLst>
                    <a:ext uri="{9D8B030D-6E8A-4147-A177-3AD203B41FA5}">
                      <a16:colId xmlns:a16="http://schemas.microsoft.com/office/drawing/2014/main" val="3237233157"/>
                    </a:ext>
                  </a:extLst>
                </a:gridCol>
                <a:gridCol w="3792885">
                  <a:extLst>
                    <a:ext uri="{9D8B030D-6E8A-4147-A177-3AD203B41FA5}">
                      <a16:colId xmlns:a16="http://schemas.microsoft.com/office/drawing/2014/main" val="4274858072"/>
                    </a:ext>
                  </a:extLst>
                </a:gridCol>
              </a:tblGrid>
              <a:tr h="370840">
                <a:tc>
                  <a:txBody>
                    <a:bodyPr/>
                    <a:lstStyle/>
                    <a:p>
                      <a:pPr>
                        <a:lnSpc>
                          <a:spcPct val="200000"/>
                        </a:lnSpc>
                        <a:spcBef>
                          <a:spcPts val="1200"/>
                        </a:spcBef>
                        <a:spcAft>
                          <a:spcPts val="1200"/>
                        </a:spcAft>
                      </a:pPr>
                      <a:endParaRPr lang="nl-BE" sz="1600" dirty="0"/>
                    </a:p>
                  </a:txBody>
                  <a:tcPr/>
                </a:tc>
                <a:tc>
                  <a:txBody>
                    <a:bodyPr/>
                    <a:lstStyle/>
                    <a:p>
                      <a:pPr>
                        <a:lnSpc>
                          <a:spcPct val="200000"/>
                        </a:lnSpc>
                        <a:spcBef>
                          <a:spcPts val="1200"/>
                        </a:spcBef>
                        <a:spcAft>
                          <a:spcPts val="1200"/>
                        </a:spcAft>
                      </a:pPr>
                      <a:r>
                        <a:rPr lang="nl-BE" sz="1600" dirty="0"/>
                        <a:t>Veranderingsgerichte groepen</a:t>
                      </a:r>
                    </a:p>
                  </a:txBody>
                  <a:tcPr/>
                </a:tc>
                <a:tc>
                  <a:txBody>
                    <a:bodyPr/>
                    <a:lstStyle/>
                    <a:p>
                      <a:pPr>
                        <a:lnSpc>
                          <a:spcPct val="200000"/>
                        </a:lnSpc>
                        <a:spcBef>
                          <a:spcPts val="1200"/>
                        </a:spcBef>
                        <a:spcAft>
                          <a:spcPts val="1200"/>
                        </a:spcAft>
                      </a:pPr>
                      <a:r>
                        <a:rPr lang="nl-BE" sz="1600" dirty="0"/>
                        <a:t>Sociaal gerichte groep</a:t>
                      </a:r>
                    </a:p>
                  </a:txBody>
                  <a:tcPr/>
                </a:tc>
                <a:extLst>
                  <a:ext uri="{0D108BD9-81ED-4DB2-BD59-A6C34878D82A}">
                    <a16:rowId xmlns:a16="http://schemas.microsoft.com/office/drawing/2014/main" val="3262471119"/>
                  </a:ext>
                </a:extLst>
              </a:tr>
              <a:tr h="370840">
                <a:tc>
                  <a:txBody>
                    <a:bodyPr/>
                    <a:lstStyle/>
                    <a:p>
                      <a:pPr>
                        <a:lnSpc>
                          <a:spcPct val="200000"/>
                        </a:lnSpc>
                        <a:spcBef>
                          <a:spcPts val="1200"/>
                        </a:spcBef>
                        <a:spcAft>
                          <a:spcPts val="1200"/>
                        </a:spcAft>
                      </a:pPr>
                      <a:r>
                        <a:rPr lang="nl-BE" sz="1600" dirty="0"/>
                        <a:t>Hoeveel</a:t>
                      </a:r>
                    </a:p>
                  </a:txBody>
                  <a:tcPr/>
                </a:tc>
                <a:tc>
                  <a:txBody>
                    <a:bodyPr/>
                    <a:lstStyle/>
                    <a:p>
                      <a:pPr>
                        <a:lnSpc>
                          <a:spcPct val="200000"/>
                        </a:lnSpc>
                        <a:spcBef>
                          <a:spcPts val="1200"/>
                        </a:spcBef>
                        <a:spcAft>
                          <a:spcPts val="1200"/>
                        </a:spcAft>
                      </a:pPr>
                      <a:r>
                        <a:rPr lang="nl-BE" sz="1600" dirty="0"/>
                        <a:t>2 groepen</a:t>
                      </a:r>
                    </a:p>
                  </a:txBody>
                  <a:tcPr/>
                </a:tc>
                <a:tc>
                  <a:txBody>
                    <a:bodyPr/>
                    <a:lstStyle/>
                    <a:p>
                      <a:pPr>
                        <a:lnSpc>
                          <a:spcPct val="200000"/>
                        </a:lnSpc>
                        <a:spcBef>
                          <a:spcPts val="1200"/>
                        </a:spcBef>
                        <a:spcAft>
                          <a:spcPts val="1200"/>
                        </a:spcAft>
                      </a:pPr>
                      <a:r>
                        <a:rPr lang="nl-BE" sz="1600" dirty="0"/>
                        <a:t>1 groep</a:t>
                      </a:r>
                    </a:p>
                  </a:txBody>
                  <a:tcPr/>
                </a:tc>
                <a:extLst>
                  <a:ext uri="{0D108BD9-81ED-4DB2-BD59-A6C34878D82A}">
                    <a16:rowId xmlns:a16="http://schemas.microsoft.com/office/drawing/2014/main" val="445331209"/>
                  </a:ext>
                </a:extLst>
              </a:tr>
              <a:tr h="370840">
                <a:tc>
                  <a:txBody>
                    <a:bodyPr/>
                    <a:lstStyle/>
                    <a:p>
                      <a:pPr>
                        <a:lnSpc>
                          <a:spcPct val="200000"/>
                        </a:lnSpc>
                        <a:spcBef>
                          <a:spcPts val="1200"/>
                        </a:spcBef>
                        <a:spcAft>
                          <a:spcPts val="1200"/>
                        </a:spcAft>
                      </a:pPr>
                      <a:r>
                        <a:rPr lang="nl-BE" sz="1600" dirty="0"/>
                        <a:t>Frequentie</a:t>
                      </a:r>
                    </a:p>
                  </a:txBody>
                  <a:tcPr/>
                </a:tc>
                <a:tc>
                  <a:txBody>
                    <a:bodyPr/>
                    <a:lstStyle/>
                    <a:p>
                      <a:pPr>
                        <a:lnSpc>
                          <a:spcPct val="200000"/>
                        </a:lnSpc>
                        <a:spcBef>
                          <a:spcPts val="1200"/>
                        </a:spcBef>
                        <a:spcAft>
                          <a:spcPts val="1200"/>
                        </a:spcAft>
                      </a:pPr>
                      <a:r>
                        <a:rPr lang="nl-BE" sz="1600" dirty="0"/>
                        <a:t>2 dagen per week (ma-woe of di-vrij)</a:t>
                      </a:r>
                    </a:p>
                  </a:txBody>
                  <a:tcPr/>
                </a:tc>
                <a:tc>
                  <a:txBody>
                    <a:bodyPr/>
                    <a:lstStyle/>
                    <a:p>
                      <a:pPr>
                        <a:lnSpc>
                          <a:spcPct val="200000"/>
                        </a:lnSpc>
                        <a:spcBef>
                          <a:spcPts val="1200"/>
                        </a:spcBef>
                        <a:spcAft>
                          <a:spcPts val="1200"/>
                        </a:spcAft>
                      </a:pPr>
                      <a:r>
                        <a:rPr lang="nl-BE" sz="1600" dirty="0"/>
                        <a:t>1 dag per week (don)</a:t>
                      </a:r>
                    </a:p>
                  </a:txBody>
                  <a:tcPr/>
                </a:tc>
                <a:extLst>
                  <a:ext uri="{0D108BD9-81ED-4DB2-BD59-A6C34878D82A}">
                    <a16:rowId xmlns:a16="http://schemas.microsoft.com/office/drawing/2014/main" val="169175889"/>
                  </a:ext>
                </a:extLst>
              </a:tr>
              <a:tr h="370840">
                <a:tc>
                  <a:txBody>
                    <a:bodyPr/>
                    <a:lstStyle/>
                    <a:p>
                      <a:pPr>
                        <a:lnSpc>
                          <a:spcPct val="200000"/>
                        </a:lnSpc>
                        <a:spcBef>
                          <a:spcPts val="1200"/>
                        </a:spcBef>
                        <a:spcAft>
                          <a:spcPts val="1200"/>
                        </a:spcAft>
                      </a:pPr>
                      <a:r>
                        <a:rPr lang="nl-BE" sz="1600" dirty="0"/>
                        <a:t>Doel</a:t>
                      </a:r>
                    </a:p>
                  </a:txBody>
                  <a:tcPr/>
                </a:tc>
                <a:tc>
                  <a:txBody>
                    <a:bodyPr/>
                    <a:lstStyle/>
                    <a:p>
                      <a:pPr>
                        <a:lnSpc>
                          <a:spcPct val="200000"/>
                        </a:lnSpc>
                        <a:spcBef>
                          <a:spcPts val="1200"/>
                        </a:spcBef>
                        <a:spcAft>
                          <a:spcPts val="1200"/>
                        </a:spcAft>
                      </a:pPr>
                      <a:r>
                        <a:rPr lang="nl-BE" sz="1600" dirty="0"/>
                        <a:t>Structurerende en therapeutische benadering</a:t>
                      </a:r>
                    </a:p>
                  </a:txBody>
                  <a:tcPr/>
                </a:tc>
                <a:tc>
                  <a:txBody>
                    <a:bodyPr/>
                    <a:lstStyle/>
                    <a:p>
                      <a:pPr marL="0" marR="0" lvl="0" indent="0" algn="l" defTabSz="685800" rtl="0" eaLnBrk="1" fontAlgn="auto" latinLnBrk="0" hangingPunct="1">
                        <a:lnSpc>
                          <a:spcPct val="200000"/>
                        </a:lnSpc>
                        <a:spcBef>
                          <a:spcPts val="1200"/>
                        </a:spcBef>
                        <a:spcAft>
                          <a:spcPts val="1200"/>
                        </a:spcAft>
                        <a:buClrTx/>
                        <a:buSzTx/>
                        <a:buFontTx/>
                        <a:buNone/>
                        <a:tabLst/>
                        <a:defRPr/>
                      </a:pPr>
                      <a:r>
                        <a:rPr lang="nl-BE" sz="1600" dirty="0"/>
                        <a:t>Onderhouden stabiliteit, aanbieden sociale contacten en activiteiten in groep</a:t>
                      </a:r>
                    </a:p>
                  </a:txBody>
                  <a:tcPr/>
                </a:tc>
                <a:extLst>
                  <a:ext uri="{0D108BD9-81ED-4DB2-BD59-A6C34878D82A}">
                    <a16:rowId xmlns:a16="http://schemas.microsoft.com/office/drawing/2014/main" val="1717328613"/>
                  </a:ext>
                </a:extLst>
              </a:tr>
              <a:tr h="370840">
                <a:tc>
                  <a:txBody>
                    <a:bodyPr/>
                    <a:lstStyle/>
                    <a:p>
                      <a:pPr>
                        <a:lnSpc>
                          <a:spcPct val="200000"/>
                        </a:lnSpc>
                        <a:spcBef>
                          <a:spcPts val="1200"/>
                        </a:spcBef>
                        <a:spcAft>
                          <a:spcPts val="1200"/>
                        </a:spcAft>
                      </a:pPr>
                      <a:r>
                        <a:rPr lang="nl-BE" sz="1600" dirty="0"/>
                        <a:t>Duur</a:t>
                      </a:r>
                    </a:p>
                  </a:txBody>
                  <a:tcPr/>
                </a:tc>
                <a:tc>
                  <a:txBody>
                    <a:bodyPr/>
                    <a:lstStyle/>
                    <a:p>
                      <a:pPr>
                        <a:lnSpc>
                          <a:spcPct val="200000"/>
                        </a:lnSpc>
                        <a:spcBef>
                          <a:spcPts val="1200"/>
                        </a:spcBef>
                        <a:spcAft>
                          <a:spcPts val="1200"/>
                        </a:spcAft>
                      </a:pPr>
                      <a:r>
                        <a:rPr lang="nl-BE" sz="1600" dirty="0"/>
                        <a:t>Gemiddeld 3 maanden</a:t>
                      </a:r>
                    </a:p>
                  </a:txBody>
                  <a:tcPr/>
                </a:tc>
                <a:tc>
                  <a:txBody>
                    <a:bodyPr/>
                    <a:lstStyle/>
                    <a:p>
                      <a:pPr>
                        <a:lnSpc>
                          <a:spcPct val="200000"/>
                        </a:lnSpc>
                        <a:spcBef>
                          <a:spcPts val="1200"/>
                        </a:spcBef>
                        <a:spcAft>
                          <a:spcPts val="1200"/>
                        </a:spcAft>
                      </a:pPr>
                      <a:r>
                        <a:rPr lang="nl-BE" sz="1600" dirty="0"/>
                        <a:t>Langdurige aanwezigheid mogelijk</a:t>
                      </a:r>
                    </a:p>
                  </a:txBody>
                  <a:tcPr/>
                </a:tc>
                <a:extLst>
                  <a:ext uri="{0D108BD9-81ED-4DB2-BD59-A6C34878D82A}">
                    <a16:rowId xmlns:a16="http://schemas.microsoft.com/office/drawing/2014/main" val="2370674013"/>
                  </a:ext>
                </a:extLst>
              </a:tr>
              <a:tr h="370840">
                <a:tc>
                  <a:txBody>
                    <a:bodyPr/>
                    <a:lstStyle/>
                    <a:p>
                      <a:pPr>
                        <a:lnSpc>
                          <a:spcPct val="200000"/>
                        </a:lnSpc>
                        <a:spcBef>
                          <a:spcPts val="1200"/>
                        </a:spcBef>
                        <a:spcAft>
                          <a:spcPts val="1200"/>
                        </a:spcAft>
                      </a:pPr>
                      <a:r>
                        <a:rPr lang="nl-BE" sz="1600" dirty="0"/>
                        <a:t>Aantal </a:t>
                      </a:r>
                    </a:p>
                  </a:txBody>
                  <a:tcPr/>
                </a:tc>
                <a:tc>
                  <a:txBody>
                    <a:bodyPr/>
                    <a:lstStyle/>
                    <a:p>
                      <a:pPr>
                        <a:lnSpc>
                          <a:spcPct val="200000"/>
                        </a:lnSpc>
                        <a:spcBef>
                          <a:spcPts val="1200"/>
                        </a:spcBef>
                        <a:spcAft>
                          <a:spcPts val="1200"/>
                        </a:spcAft>
                      </a:pPr>
                      <a:r>
                        <a:rPr lang="nl-BE" sz="1600" dirty="0"/>
                        <a:t>± 8 aanwezigen </a:t>
                      </a:r>
                    </a:p>
                  </a:txBody>
                  <a:tcPr/>
                </a:tc>
                <a:tc>
                  <a:txBody>
                    <a:bodyPr/>
                    <a:lstStyle/>
                    <a:p>
                      <a:pPr>
                        <a:lnSpc>
                          <a:spcPct val="200000"/>
                        </a:lnSpc>
                        <a:spcBef>
                          <a:spcPts val="1200"/>
                        </a:spcBef>
                        <a:spcAft>
                          <a:spcPts val="1200"/>
                        </a:spcAft>
                      </a:pPr>
                      <a:r>
                        <a:rPr lang="nl-BE" sz="1600" dirty="0"/>
                        <a:t>± 10 aanwezigen</a:t>
                      </a:r>
                    </a:p>
                  </a:txBody>
                  <a:tcPr/>
                </a:tc>
                <a:extLst>
                  <a:ext uri="{0D108BD9-81ED-4DB2-BD59-A6C34878D82A}">
                    <a16:rowId xmlns:a16="http://schemas.microsoft.com/office/drawing/2014/main" val="1622728782"/>
                  </a:ext>
                </a:extLst>
              </a:tr>
            </a:tbl>
          </a:graphicData>
        </a:graphic>
      </p:graphicFrame>
    </p:spTree>
    <p:extLst>
      <p:ext uri="{BB962C8B-B14F-4D97-AF65-F5344CB8AC3E}">
        <p14:creationId xmlns:p14="http://schemas.microsoft.com/office/powerpoint/2010/main" val="206125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174D3-272C-4393-9315-FA3E23421631}"/>
              </a:ext>
            </a:extLst>
          </p:cNvPr>
          <p:cNvSpPr>
            <a:spLocks noGrp="1"/>
          </p:cNvSpPr>
          <p:nvPr>
            <p:ph type="title"/>
          </p:nvPr>
        </p:nvSpPr>
        <p:spPr/>
        <p:txBody>
          <a:bodyPr/>
          <a:lstStyle/>
          <a:p>
            <a:r>
              <a:rPr lang="nl-BE" dirty="0"/>
              <a:t>Veranderingsgerichte groepen</a:t>
            </a:r>
          </a:p>
        </p:txBody>
      </p:sp>
      <p:sp>
        <p:nvSpPr>
          <p:cNvPr id="3" name="Tijdelijke aanduiding voor inhoud 2">
            <a:extLst>
              <a:ext uri="{FF2B5EF4-FFF2-40B4-BE49-F238E27FC236}">
                <a16:creationId xmlns:a16="http://schemas.microsoft.com/office/drawing/2014/main" id="{8976519F-4652-4FFE-B6F6-1223CA3AC6E8}"/>
              </a:ext>
            </a:extLst>
          </p:cNvPr>
          <p:cNvSpPr>
            <a:spLocks noGrp="1"/>
          </p:cNvSpPr>
          <p:nvPr>
            <p:ph idx="1"/>
          </p:nvPr>
        </p:nvSpPr>
        <p:spPr/>
        <p:txBody>
          <a:bodyPr/>
          <a:lstStyle/>
          <a:p>
            <a:pPr>
              <a:buClr>
                <a:schemeClr val="accent2"/>
              </a:buClr>
            </a:pPr>
            <a:r>
              <a:rPr lang="nl-BE" b="1" dirty="0">
                <a:solidFill>
                  <a:schemeClr val="accent2"/>
                </a:solidFill>
              </a:rPr>
              <a:t>Psycholoog</a:t>
            </a:r>
          </a:p>
          <a:p>
            <a:pPr lvl="1">
              <a:buClr>
                <a:schemeClr val="accent2">
                  <a:lumMod val="60000"/>
                  <a:lumOff val="40000"/>
                </a:schemeClr>
              </a:buClr>
            </a:pPr>
            <a:r>
              <a:rPr lang="nl-BE" dirty="0"/>
              <a:t>Werkend vanuit oplossingsgericht en gedragstherapeutisch behandelmodel met aanvulling van toepassingen uit ACT en mindfulness. </a:t>
            </a:r>
          </a:p>
          <a:p>
            <a:pPr lvl="1">
              <a:buClr>
                <a:schemeClr val="accent2">
                  <a:lumMod val="60000"/>
                  <a:lumOff val="40000"/>
                </a:schemeClr>
              </a:buClr>
            </a:pPr>
            <a:r>
              <a:rPr lang="nl-BE" dirty="0" err="1"/>
              <a:t>Psycho</a:t>
            </a:r>
            <a:r>
              <a:rPr lang="nl-BE" dirty="0"/>
              <a:t>-educatieve sessies rond opbouw en versterken van coping vaardigheden, sociale vaardigheden, slaaphygiëne, emotieregulatie, …</a:t>
            </a:r>
          </a:p>
          <a:p>
            <a:pPr lvl="1">
              <a:buClr>
                <a:schemeClr val="accent2">
                  <a:lumMod val="60000"/>
                  <a:lumOff val="40000"/>
                </a:schemeClr>
              </a:buClr>
            </a:pPr>
            <a:r>
              <a:rPr lang="nl-BE" dirty="0"/>
              <a:t>Thema-spellen</a:t>
            </a:r>
          </a:p>
          <a:p>
            <a:pPr lvl="1">
              <a:buClr>
                <a:schemeClr val="accent2">
                  <a:lumMod val="60000"/>
                  <a:lumOff val="40000"/>
                </a:schemeClr>
              </a:buClr>
            </a:pPr>
            <a:r>
              <a:rPr lang="nl-BE" dirty="0" err="1"/>
              <a:t>Mindful</a:t>
            </a:r>
            <a:r>
              <a:rPr lang="nl-BE" dirty="0"/>
              <a:t> wandelingen</a:t>
            </a:r>
          </a:p>
          <a:p>
            <a:pPr lvl="1"/>
            <a:endParaRPr lang="nl-BE" dirty="0"/>
          </a:p>
          <a:p>
            <a:pPr>
              <a:buClr>
                <a:schemeClr val="accent2"/>
              </a:buClr>
            </a:pPr>
            <a:r>
              <a:rPr lang="nl-BE" b="1" dirty="0">
                <a:solidFill>
                  <a:schemeClr val="accent2"/>
                </a:solidFill>
              </a:rPr>
              <a:t>Ergotherapeut</a:t>
            </a:r>
          </a:p>
          <a:p>
            <a:pPr lvl="1">
              <a:buClr>
                <a:schemeClr val="accent2">
                  <a:lumMod val="60000"/>
                  <a:lumOff val="40000"/>
                </a:schemeClr>
              </a:buClr>
            </a:pPr>
            <a:r>
              <a:rPr lang="nl-BE" dirty="0"/>
              <a:t>Creatieve therapie rond thema’s als zelfbeeld, emotieregulatie, …</a:t>
            </a:r>
          </a:p>
          <a:p>
            <a:pPr lvl="1">
              <a:buClr>
                <a:schemeClr val="accent2">
                  <a:lumMod val="60000"/>
                  <a:lumOff val="40000"/>
                </a:schemeClr>
              </a:buClr>
            </a:pPr>
            <a:r>
              <a:rPr lang="nl-BE" dirty="0"/>
              <a:t>Werken rond activatie en vrijetijdsbesteding</a:t>
            </a:r>
          </a:p>
          <a:p>
            <a:pPr lvl="1">
              <a:buClr>
                <a:schemeClr val="accent2">
                  <a:lumMod val="60000"/>
                  <a:lumOff val="40000"/>
                </a:schemeClr>
              </a:buClr>
            </a:pPr>
            <a:r>
              <a:rPr lang="nl-BE" dirty="0"/>
              <a:t>Opbouw van structuur en timemanagement vaardigheden</a:t>
            </a:r>
          </a:p>
          <a:p>
            <a:pPr lvl="1"/>
            <a:endParaRPr lang="nl-BE" dirty="0"/>
          </a:p>
          <a:p>
            <a:pPr marL="229791" lvl="1" indent="0">
              <a:buNone/>
            </a:pPr>
            <a:endParaRPr lang="nl-BE" dirty="0"/>
          </a:p>
        </p:txBody>
      </p:sp>
    </p:spTree>
    <p:extLst>
      <p:ext uri="{BB962C8B-B14F-4D97-AF65-F5344CB8AC3E}">
        <p14:creationId xmlns:p14="http://schemas.microsoft.com/office/powerpoint/2010/main" val="186478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CF562-4755-4EA3-AA83-E342641562AA}"/>
              </a:ext>
            </a:extLst>
          </p:cNvPr>
          <p:cNvSpPr>
            <a:spLocks noGrp="1"/>
          </p:cNvSpPr>
          <p:nvPr>
            <p:ph type="title"/>
          </p:nvPr>
        </p:nvSpPr>
        <p:spPr/>
        <p:txBody>
          <a:bodyPr/>
          <a:lstStyle/>
          <a:p>
            <a:r>
              <a:rPr lang="nl-BE" dirty="0"/>
              <a:t>Sociaal gerichte groep</a:t>
            </a:r>
          </a:p>
        </p:txBody>
      </p:sp>
      <p:sp>
        <p:nvSpPr>
          <p:cNvPr id="3" name="Tijdelijke aanduiding voor inhoud 2">
            <a:extLst>
              <a:ext uri="{FF2B5EF4-FFF2-40B4-BE49-F238E27FC236}">
                <a16:creationId xmlns:a16="http://schemas.microsoft.com/office/drawing/2014/main" id="{838131C3-2C30-4C34-81C2-B382A427757F}"/>
              </a:ext>
            </a:extLst>
          </p:cNvPr>
          <p:cNvSpPr>
            <a:spLocks noGrp="1"/>
          </p:cNvSpPr>
          <p:nvPr>
            <p:ph idx="1"/>
          </p:nvPr>
        </p:nvSpPr>
        <p:spPr/>
        <p:txBody>
          <a:bodyPr/>
          <a:lstStyle/>
          <a:p>
            <a:r>
              <a:rPr lang="nl-BE" dirty="0"/>
              <a:t>Geleid door ergotherapeut</a:t>
            </a:r>
          </a:p>
          <a:p>
            <a:pPr lvl="1"/>
            <a:r>
              <a:rPr lang="nl-BE" dirty="0"/>
              <a:t>Onderhouden van stabiliteit en structuur</a:t>
            </a:r>
          </a:p>
          <a:p>
            <a:pPr lvl="1"/>
            <a:r>
              <a:rPr lang="nl-BE" dirty="0"/>
              <a:t>Opbouwen en onderhouden van sociale contacten</a:t>
            </a:r>
          </a:p>
          <a:p>
            <a:pPr lvl="1"/>
            <a:r>
              <a:rPr lang="nl-BE" dirty="0"/>
              <a:t>Aanbieden van creatieve activiteiten en technieken </a:t>
            </a:r>
          </a:p>
          <a:p>
            <a:pPr marL="229791" lvl="1" indent="0">
              <a:buNone/>
            </a:pPr>
            <a:endParaRPr lang="nl-BE" dirty="0"/>
          </a:p>
          <a:p>
            <a:r>
              <a:rPr lang="nl-BE" dirty="0"/>
              <a:t>Zo nodig ondersteuning van psycholoog</a:t>
            </a:r>
          </a:p>
          <a:p>
            <a:pPr lvl="1"/>
            <a:endParaRPr lang="nl-BE" dirty="0"/>
          </a:p>
        </p:txBody>
      </p:sp>
    </p:spTree>
    <p:extLst>
      <p:ext uri="{BB962C8B-B14F-4D97-AF65-F5344CB8AC3E}">
        <p14:creationId xmlns:p14="http://schemas.microsoft.com/office/powerpoint/2010/main" val="300633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515DC-95B8-4C1F-9172-5020E7C74968}"/>
              </a:ext>
            </a:extLst>
          </p:cNvPr>
          <p:cNvSpPr>
            <a:spLocks noGrp="1"/>
          </p:cNvSpPr>
          <p:nvPr>
            <p:ph type="title"/>
          </p:nvPr>
        </p:nvSpPr>
        <p:spPr/>
        <p:txBody>
          <a:bodyPr/>
          <a:lstStyle/>
          <a:p>
            <a:r>
              <a:rPr lang="nl-BE" dirty="0"/>
              <a:t>2. Inclusie- en exclusiecriteria</a:t>
            </a:r>
          </a:p>
        </p:txBody>
      </p:sp>
      <p:graphicFrame>
        <p:nvGraphicFramePr>
          <p:cNvPr id="4" name="Tijdelijke aanduiding voor inhoud 3">
            <a:extLst>
              <a:ext uri="{FF2B5EF4-FFF2-40B4-BE49-F238E27FC236}">
                <a16:creationId xmlns:a16="http://schemas.microsoft.com/office/drawing/2014/main" id="{D34DFB7F-0C5D-491E-A3A9-2E549F33159A}"/>
              </a:ext>
            </a:extLst>
          </p:cNvPr>
          <p:cNvGraphicFramePr>
            <a:graphicFrameLocks noGrp="1"/>
          </p:cNvGraphicFramePr>
          <p:nvPr>
            <p:ph idx="1"/>
            <p:extLst>
              <p:ext uri="{D42A27DB-BD31-4B8C-83A1-F6EECF244321}">
                <p14:modId xmlns:p14="http://schemas.microsoft.com/office/powerpoint/2010/main" val="3803375262"/>
              </p:ext>
            </p:extLst>
          </p:nvPr>
        </p:nvGraphicFramePr>
        <p:xfrm>
          <a:off x="644525" y="1627188"/>
          <a:ext cx="7656512" cy="2763520"/>
        </p:xfrm>
        <a:graphic>
          <a:graphicData uri="http://schemas.openxmlformats.org/drawingml/2006/table">
            <a:tbl>
              <a:tblPr firstRow="1">
                <a:tableStyleId>{21E4AEA4-8DFA-4A89-87EB-49C32662AFE0}</a:tableStyleId>
              </a:tblPr>
              <a:tblGrid>
                <a:gridCol w="3828256">
                  <a:extLst>
                    <a:ext uri="{9D8B030D-6E8A-4147-A177-3AD203B41FA5}">
                      <a16:colId xmlns:a16="http://schemas.microsoft.com/office/drawing/2014/main" val="659303086"/>
                    </a:ext>
                  </a:extLst>
                </a:gridCol>
                <a:gridCol w="3828256">
                  <a:extLst>
                    <a:ext uri="{9D8B030D-6E8A-4147-A177-3AD203B41FA5}">
                      <a16:colId xmlns:a16="http://schemas.microsoft.com/office/drawing/2014/main" val="2526857718"/>
                    </a:ext>
                  </a:extLst>
                </a:gridCol>
              </a:tblGrid>
              <a:tr h="370840">
                <a:tc>
                  <a:txBody>
                    <a:bodyPr/>
                    <a:lstStyle/>
                    <a:p>
                      <a:r>
                        <a:rPr lang="nl-BE" sz="1800" dirty="0"/>
                        <a:t>Inclusiecriteria</a:t>
                      </a:r>
                    </a:p>
                  </a:txBody>
                  <a:tcPr/>
                </a:tc>
                <a:tc>
                  <a:txBody>
                    <a:bodyPr/>
                    <a:lstStyle/>
                    <a:p>
                      <a:r>
                        <a:rPr lang="nl-BE" sz="1800" dirty="0"/>
                        <a:t>Exclusiecriteria</a:t>
                      </a:r>
                    </a:p>
                  </a:txBody>
                  <a:tcPr/>
                </a:tc>
                <a:extLst>
                  <a:ext uri="{0D108BD9-81ED-4DB2-BD59-A6C34878D82A}">
                    <a16:rowId xmlns:a16="http://schemas.microsoft.com/office/drawing/2014/main" val="841242962"/>
                  </a:ext>
                </a:extLst>
              </a:tr>
              <a:tr h="370840">
                <a:tc>
                  <a:txBody>
                    <a:bodyPr/>
                    <a:lstStyle/>
                    <a:p>
                      <a:r>
                        <a:rPr lang="nl-BE" sz="1800" dirty="0"/>
                        <a:t>Volwassenen, 18+</a:t>
                      </a:r>
                    </a:p>
                  </a:txBody>
                  <a:tcPr/>
                </a:tc>
                <a:tc>
                  <a:txBody>
                    <a:bodyPr/>
                    <a:lstStyle/>
                    <a:p>
                      <a:r>
                        <a:rPr lang="nl-BE" sz="1800" dirty="0"/>
                        <a:t>Actief gebruiken</a:t>
                      </a:r>
                    </a:p>
                  </a:txBody>
                  <a:tcPr/>
                </a:tc>
                <a:extLst>
                  <a:ext uri="{0D108BD9-81ED-4DB2-BD59-A6C34878D82A}">
                    <a16:rowId xmlns:a16="http://schemas.microsoft.com/office/drawing/2014/main" val="1784035797"/>
                  </a:ext>
                </a:extLst>
              </a:tr>
              <a:tr h="370840">
                <a:tc>
                  <a:txBody>
                    <a:bodyPr/>
                    <a:lstStyle/>
                    <a:p>
                      <a:r>
                        <a:rPr lang="nl-BE" sz="1800" dirty="0"/>
                        <a:t>Duidelijke hulpvraag/doel</a:t>
                      </a:r>
                    </a:p>
                  </a:txBody>
                  <a:tcPr/>
                </a:tc>
                <a:tc>
                  <a:txBody>
                    <a:bodyPr/>
                    <a:lstStyle/>
                    <a:p>
                      <a:r>
                        <a:rPr lang="nl-BE" sz="1800" dirty="0"/>
                        <a:t>Onvoldoende cognitieve mogelijkheden</a:t>
                      </a:r>
                    </a:p>
                  </a:txBody>
                  <a:tcPr/>
                </a:tc>
                <a:extLst>
                  <a:ext uri="{0D108BD9-81ED-4DB2-BD59-A6C34878D82A}">
                    <a16:rowId xmlns:a16="http://schemas.microsoft.com/office/drawing/2014/main" val="2712559076"/>
                  </a:ext>
                </a:extLst>
              </a:tr>
              <a:tr h="370840">
                <a:tc>
                  <a:txBody>
                    <a:bodyPr/>
                    <a:lstStyle/>
                    <a:p>
                      <a:r>
                        <a:rPr lang="nl-BE" sz="1800" dirty="0"/>
                        <a:t>Geen acute crisis aanwezig, enige stabiliteit</a:t>
                      </a:r>
                    </a:p>
                  </a:txBody>
                  <a:tcPr/>
                </a:tc>
                <a:tc>
                  <a:txBody>
                    <a:bodyPr/>
                    <a:lstStyle/>
                    <a:p>
                      <a:r>
                        <a:rPr lang="nl-BE" sz="1800" dirty="0"/>
                        <a:t>Crisis </a:t>
                      </a:r>
                    </a:p>
                  </a:txBody>
                  <a:tcPr/>
                </a:tc>
                <a:extLst>
                  <a:ext uri="{0D108BD9-81ED-4DB2-BD59-A6C34878D82A}">
                    <a16:rowId xmlns:a16="http://schemas.microsoft.com/office/drawing/2014/main" val="4126092326"/>
                  </a:ext>
                </a:extLst>
              </a:tr>
              <a:tr h="370840">
                <a:tc>
                  <a:txBody>
                    <a:bodyPr/>
                    <a:lstStyle/>
                    <a:p>
                      <a:r>
                        <a:rPr lang="nl-BE" sz="1800" dirty="0"/>
                        <a:t>Autonome medicatie-inname</a:t>
                      </a:r>
                    </a:p>
                  </a:txBody>
                  <a:tcPr/>
                </a:tc>
                <a:tc>
                  <a:txBody>
                    <a:bodyPr/>
                    <a:lstStyle/>
                    <a:p>
                      <a:endParaRPr lang="nl-BE" sz="1800" dirty="0"/>
                    </a:p>
                  </a:txBody>
                  <a:tcPr/>
                </a:tc>
                <a:extLst>
                  <a:ext uri="{0D108BD9-81ED-4DB2-BD59-A6C34878D82A}">
                    <a16:rowId xmlns:a16="http://schemas.microsoft.com/office/drawing/2014/main" val="216998049"/>
                  </a:ext>
                </a:extLst>
              </a:tr>
              <a:tr h="370840">
                <a:tc>
                  <a:txBody>
                    <a:bodyPr/>
                    <a:lstStyle/>
                    <a:p>
                      <a:r>
                        <a:rPr lang="nl-BE" sz="1800" dirty="0"/>
                        <a:t>Abstinent</a:t>
                      </a:r>
                    </a:p>
                  </a:txBody>
                  <a:tcPr/>
                </a:tc>
                <a:tc>
                  <a:txBody>
                    <a:bodyPr/>
                    <a:lstStyle/>
                    <a:p>
                      <a:endParaRPr lang="nl-BE" sz="1800" dirty="0"/>
                    </a:p>
                  </a:txBody>
                  <a:tcPr/>
                </a:tc>
                <a:extLst>
                  <a:ext uri="{0D108BD9-81ED-4DB2-BD59-A6C34878D82A}">
                    <a16:rowId xmlns:a16="http://schemas.microsoft.com/office/drawing/2014/main" val="566072882"/>
                  </a:ext>
                </a:extLst>
              </a:tr>
            </a:tbl>
          </a:graphicData>
        </a:graphic>
      </p:graphicFrame>
    </p:spTree>
    <p:extLst>
      <p:ext uri="{BB962C8B-B14F-4D97-AF65-F5344CB8AC3E}">
        <p14:creationId xmlns:p14="http://schemas.microsoft.com/office/powerpoint/2010/main" val="103356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79640-F6B0-4035-8B5F-5E81567995E1}"/>
              </a:ext>
            </a:extLst>
          </p:cNvPr>
          <p:cNvSpPr>
            <a:spLocks noGrp="1"/>
          </p:cNvSpPr>
          <p:nvPr>
            <p:ph type="title"/>
          </p:nvPr>
        </p:nvSpPr>
        <p:spPr/>
        <p:txBody>
          <a:bodyPr/>
          <a:lstStyle/>
          <a:p>
            <a:r>
              <a:rPr lang="nl-BE" dirty="0"/>
              <a:t>3. Team – Wie zijn wij?</a:t>
            </a:r>
          </a:p>
        </p:txBody>
      </p:sp>
      <p:sp>
        <p:nvSpPr>
          <p:cNvPr id="3" name="Tijdelijke aanduiding voor tekst 2">
            <a:extLst>
              <a:ext uri="{FF2B5EF4-FFF2-40B4-BE49-F238E27FC236}">
                <a16:creationId xmlns:a16="http://schemas.microsoft.com/office/drawing/2014/main" id="{0CDE230B-40DB-41E1-AFE9-51EB51AE4F5C}"/>
              </a:ext>
            </a:extLst>
          </p:cNvPr>
          <p:cNvSpPr>
            <a:spLocks noGrp="1"/>
          </p:cNvSpPr>
          <p:nvPr>
            <p:ph type="body" sz="quarter" idx="13"/>
          </p:nvPr>
        </p:nvSpPr>
        <p:spPr>
          <a:xfrm>
            <a:off x="644400" y="1342800"/>
            <a:ext cx="4285062" cy="4680000"/>
          </a:xfrm>
        </p:spPr>
        <p:txBody>
          <a:bodyPr/>
          <a:lstStyle/>
          <a:p>
            <a:pPr marL="0" indent="0">
              <a:buNone/>
            </a:pPr>
            <a:r>
              <a:rPr lang="nl-BE" b="1" dirty="0">
                <a:solidFill>
                  <a:schemeClr val="accent2"/>
                </a:solidFill>
              </a:rPr>
              <a:t>Adeline</a:t>
            </a:r>
            <a:r>
              <a:rPr lang="nl-BE" dirty="0">
                <a:solidFill>
                  <a:schemeClr val="accent2"/>
                </a:solidFill>
              </a:rPr>
              <a:t> </a:t>
            </a:r>
            <a:br>
              <a:rPr lang="nl-BE" dirty="0">
                <a:solidFill>
                  <a:schemeClr val="accent2"/>
                </a:solidFill>
              </a:rPr>
            </a:br>
            <a:r>
              <a:rPr lang="nl-BE" sz="1800" dirty="0">
                <a:solidFill>
                  <a:schemeClr val="accent2"/>
                </a:solidFill>
              </a:rPr>
              <a:t>klinisch psycholoog</a:t>
            </a:r>
          </a:p>
          <a:p>
            <a:pPr marL="0" indent="0">
              <a:buNone/>
            </a:pPr>
            <a:r>
              <a:rPr lang="nl-BE" sz="2000" dirty="0"/>
              <a:t>Oplossingsgerichte therapie en ACT</a:t>
            </a:r>
            <a:br>
              <a:rPr lang="nl-BE" sz="2000" dirty="0"/>
            </a:br>
            <a:r>
              <a:rPr lang="nl-BE" sz="2000" dirty="0" err="1"/>
              <a:t>Psycho</a:t>
            </a:r>
            <a:r>
              <a:rPr lang="nl-BE" sz="2000" dirty="0"/>
              <a:t>-educatieve sessies</a:t>
            </a:r>
          </a:p>
          <a:p>
            <a:pPr marL="0" indent="0">
              <a:buNone/>
            </a:pPr>
            <a:r>
              <a:rPr lang="nl-BE" dirty="0"/>
              <a:t>				</a:t>
            </a:r>
          </a:p>
          <a:p>
            <a:pPr marL="0" indent="0">
              <a:buNone/>
            </a:pPr>
            <a:r>
              <a:rPr lang="nl-BE" dirty="0"/>
              <a:t>				</a:t>
            </a:r>
          </a:p>
        </p:txBody>
      </p:sp>
      <p:pic>
        <p:nvPicPr>
          <p:cNvPr id="5" name="Afbeelding 4">
            <a:extLst>
              <a:ext uri="{FF2B5EF4-FFF2-40B4-BE49-F238E27FC236}">
                <a16:creationId xmlns:a16="http://schemas.microsoft.com/office/drawing/2014/main" id="{16299995-8602-4151-BD6C-DEE67539F2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4400" y="2669063"/>
            <a:ext cx="2457000" cy="3681337"/>
          </a:xfrm>
          <a:prstGeom prst="rect">
            <a:avLst/>
          </a:prstGeom>
        </p:spPr>
      </p:pic>
      <p:pic>
        <p:nvPicPr>
          <p:cNvPr id="6" name="Afbeelding 5">
            <a:extLst>
              <a:ext uri="{FF2B5EF4-FFF2-40B4-BE49-F238E27FC236}">
                <a16:creationId xmlns:a16="http://schemas.microsoft.com/office/drawing/2014/main" id="{EEDD3127-5BEF-450A-9F22-46F097A582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58938" y="2686316"/>
            <a:ext cx="2457000" cy="3664084"/>
          </a:xfrm>
          <a:prstGeom prst="rect">
            <a:avLst/>
          </a:prstGeom>
        </p:spPr>
      </p:pic>
      <p:sp>
        <p:nvSpPr>
          <p:cNvPr id="7" name="Tijdelijke aanduiding voor tekst 2">
            <a:extLst>
              <a:ext uri="{FF2B5EF4-FFF2-40B4-BE49-F238E27FC236}">
                <a16:creationId xmlns:a16="http://schemas.microsoft.com/office/drawing/2014/main" id="{B122119A-0D2A-4AF1-8607-51B33EE3BC9D}"/>
              </a:ext>
            </a:extLst>
          </p:cNvPr>
          <p:cNvSpPr txBox="1">
            <a:spLocks/>
          </p:cNvSpPr>
          <p:nvPr/>
        </p:nvSpPr>
        <p:spPr>
          <a:xfrm>
            <a:off x="4858938" y="1342800"/>
            <a:ext cx="4285062" cy="4680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Veerle</a:t>
            </a:r>
            <a:r>
              <a:rPr lang="nl-BE" dirty="0">
                <a:solidFill>
                  <a:schemeClr val="accent2"/>
                </a:solidFill>
              </a:rPr>
              <a:t> </a:t>
            </a:r>
            <a:br>
              <a:rPr lang="nl-BE" dirty="0">
                <a:solidFill>
                  <a:schemeClr val="accent2"/>
                </a:solidFill>
              </a:rPr>
            </a:br>
            <a:r>
              <a:rPr lang="nl-BE" sz="1800" dirty="0">
                <a:solidFill>
                  <a:schemeClr val="accent2"/>
                </a:solidFill>
              </a:rPr>
              <a:t>ergotherapeut</a:t>
            </a:r>
          </a:p>
          <a:p>
            <a:pPr marL="0" indent="0">
              <a:buFont typeface="Arial" panose="020B0604020202020204" pitchFamily="34" charset="0"/>
              <a:buNone/>
            </a:pPr>
            <a:r>
              <a:rPr lang="nl-BE" sz="2000" dirty="0"/>
              <a:t>Creatieve therapie en activering</a:t>
            </a:r>
          </a:p>
          <a:p>
            <a:pPr marL="0" indent="0">
              <a:buFont typeface="Arial" panose="020B0604020202020204" pitchFamily="34" charset="0"/>
              <a:buNone/>
            </a:pPr>
            <a:r>
              <a:rPr lang="nl-BE" sz="2000" dirty="0"/>
              <a:t>Zinvolle dagbesteding en ontspanning</a:t>
            </a:r>
          </a:p>
        </p:txBody>
      </p:sp>
    </p:spTree>
    <p:extLst>
      <p:ext uri="{BB962C8B-B14F-4D97-AF65-F5344CB8AC3E}">
        <p14:creationId xmlns:p14="http://schemas.microsoft.com/office/powerpoint/2010/main" val="41115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4FF5FDC-362F-4D8C-AB75-A11691E7DABE}"/>
              </a:ext>
            </a:extLst>
          </p:cNvPr>
          <p:cNvSpPr>
            <a:spLocks noGrp="1"/>
          </p:cNvSpPr>
          <p:nvPr>
            <p:ph type="title"/>
          </p:nvPr>
        </p:nvSpPr>
        <p:spPr/>
        <p:txBody>
          <a:bodyPr/>
          <a:lstStyle/>
          <a:p>
            <a:r>
              <a:rPr lang="nl-BE" dirty="0"/>
              <a:t>Ondersteunend team</a:t>
            </a:r>
          </a:p>
        </p:txBody>
      </p:sp>
      <p:pic>
        <p:nvPicPr>
          <p:cNvPr id="6" name="Afbeelding 5">
            <a:extLst>
              <a:ext uri="{FF2B5EF4-FFF2-40B4-BE49-F238E27FC236}">
                <a16:creationId xmlns:a16="http://schemas.microsoft.com/office/drawing/2014/main" id="{CC3E3289-8517-48E1-9F9F-1CFDD313F6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4500" y="2402047"/>
            <a:ext cx="2456999" cy="3686130"/>
          </a:xfrm>
          <a:prstGeom prst="rect">
            <a:avLst/>
          </a:prstGeom>
        </p:spPr>
      </p:pic>
      <p:pic>
        <p:nvPicPr>
          <p:cNvPr id="7" name="Afbeelding 6">
            <a:extLst>
              <a:ext uri="{FF2B5EF4-FFF2-40B4-BE49-F238E27FC236}">
                <a16:creationId xmlns:a16="http://schemas.microsoft.com/office/drawing/2014/main" id="{E8863EB8-08DC-46C2-8A25-B9DDF9967B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4400" y="2402047"/>
            <a:ext cx="2456999" cy="3698119"/>
          </a:xfrm>
          <a:prstGeom prst="rect">
            <a:avLst/>
          </a:prstGeom>
        </p:spPr>
      </p:pic>
      <p:sp>
        <p:nvSpPr>
          <p:cNvPr id="9" name="Tijdelijke aanduiding voor tekst 2">
            <a:extLst>
              <a:ext uri="{FF2B5EF4-FFF2-40B4-BE49-F238E27FC236}">
                <a16:creationId xmlns:a16="http://schemas.microsoft.com/office/drawing/2014/main" id="{7ADB1FE1-F1C4-4DC0-8637-493F2C216E22}"/>
              </a:ext>
            </a:extLst>
          </p:cNvPr>
          <p:cNvSpPr txBox="1">
            <a:spLocks/>
          </p:cNvSpPr>
          <p:nvPr/>
        </p:nvSpPr>
        <p:spPr>
          <a:xfrm>
            <a:off x="644400" y="1670400"/>
            <a:ext cx="3675708" cy="4680000"/>
          </a:xfrm>
          <a:prstGeom prst="rect">
            <a:avLst/>
          </a:prstGeom>
        </p:spPr>
        <p:txBody>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Valérie</a:t>
            </a:r>
            <a:r>
              <a:rPr lang="nl-BE" dirty="0">
                <a:solidFill>
                  <a:schemeClr val="accent2"/>
                </a:solidFill>
              </a:rPr>
              <a:t> </a:t>
            </a:r>
            <a:br>
              <a:rPr lang="nl-BE" dirty="0">
                <a:solidFill>
                  <a:schemeClr val="accent2"/>
                </a:solidFill>
              </a:rPr>
            </a:br>
            <a:r>
              <a:rPr lang="nl-BE" sz="1800" dirty="0">
                <a:solidFill>
                  <a:schemeClr val="accent2"/>
                </a:solidFill>
              </a:rPr>
              <a:t>hoofdverpleegkundige</a:t>
            </a:r>
            <a:endParaRPr lang="nl-BE" dirty="0">
              <a:solidFill>
                <a:schemeClr val="accent2"/>
              </a:solidFill>
            </a:endParaRPr>
          </a:p>
        </p:txBody>
      </p:sp>
      <p:sp>
        <p:nvSpPr>
          <p:cNvPr id="10" name="Tijdelijke aanduiding voor tekst 2">
            <a:extLst>
              <a:ext uri="{FF2B5EF4-FFF2-40B4-BE49-F238E27FC236}">
                <a16:creationId xmlns:a16="http://schemas.microsoft.com/office/drawing/2014/main" id="{0530B910-9594-4880-987D-116FDB7428A5}"/>
              </a:ext>
            </a:extLst>
          </p:cNvPr>
          <p:cNvSpPr txBox="1">
            <a:spLocks/>
          </p:cNvSpPr>
          <p:nvPr/>
        </p:nvSpPr>
        <p:spPr>
          <a:xfrm>
            <a:off x="3244500" y="1613077"/>
            <a:ext cx="3675708" cy="4680000"/>
          </a:xfrm>
          <a:prstGeom prst="rect">
            <a:avLst/>
          </a:prstGeom>
        </p:spPr>
        <p:txBody>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Bieke</a:t>
            </a:r>
            <a:r>
              <a:rPr lang="nl-BE" dirty="0">
                <a:solidFill>
                  <a:schemeClr val="accent2"/>
                </a:solidFill>
              </a:rPr>
              <a:t> </a:t>
            </a:r>
            <a:br>
              <a:rPr lang="nl-BE" dirty="0">
                <a:solidFill>
                  <a:schemeClr val="accent2"/>
                </a:solidFill>
              </a:rPr>
            </a:br>
            <a:r>
              <a:rPr lang="nl-BE" sz="1800" dirty="0">
                <a:solidFill>
                  <a:schemeClr val="accent2"/>
                </a:solidFill>
              </a:rPr>
              <a:t>adjunct en klinisch </a:t>
            </a:r>
            <a:br>
              <a:rPr lang="nl-BE" sz="1800" dirty="0">
                <a:solidFill>
                  <a:schemeClr val="accent2"/>
                </a:solidFill>
              </a:rPr>
            </a:br>
            <a:r>
              <a:rPr lang="nl-BE" sz="1800" dirty="0">
                <a:solidFill>
                  <a:schemeClr val="accent2"/>
                </a:solidFill>
              </a:rPr>
              <a:t>psycholoog </a:t>
            </a:r>
            <a:endParaRPr lang="nl-BE" dirty="0">
              <a:solidFill>
                <a:schemeClr val="accent2"/>
              </a:solidFill>
            </a:endParaRPr>
          </a:p>
        </p:txBody>
      </p:sp>
      <p:sp>
        <p:nvSpPr>
          <p:cNvPr id="8" name="Tijdelijke aanduiding voor tekst 2">
            <a:extLst>
              <a:ext uri="{FF2B5EF4-FFF2-40B4-BE49-F238E27FC236}">
                <a16:creationId xmlns:a16="http://schemas.microsoft.com/office/drawing/2014/main" id="{ECF1EC20-B7C4-485F-BF17-45E120A07FE9}"/>
              </a:ext>
            </a:extLst>
          </p:cNvPr>
          <p:cNvSpPr txBox="1">
            <a:spLocks/>
          </p:cNvSpPr>
          <p:nvPr/>
        </p:nvSpPr>
        <p:spPr>
          <a:xfrm>
            <a:off x="5844600" y="1670400"/>
            <a:ext cx="3675708" cy="4680000"/>
          </a:xfrm>
          <a:prstGeom prst="rect">
            <a:avLst/>
          </a:prstGeom>
        </p:spPr>
        <p:txBody>
          <a:bodyPr/>
          <a:lstStyle>
            <a:lvl1pPr marL="171450" indent="-171450" algn="l" defTabSz="685800" rtl="0" eaLnBrk="1" latinLnBrk="0" hangingPunct="1">
              <a:lnSpc>
                <a:spcPct val="90000"/>
              </a:lnSpc>
              <a:spcBef>
                <a:spcPts val="750"/>
              </a:spcBef>
              <a:buClr>
                <a:srgbClr val="40B5E5"/>
              </a:buClr>
              <a:buFont typeface="Arial" panose="020B0604020202020204" pitchFamily="34" charset="0"/>
              <a:buChar char="•"/>
              <a:defRPr sz="2100" kern="1200">
                <a:solidFill>
                  <a:srgbClr val="5F6061"/>
                </a:solidFill>
                <a:latin typeface="+mn-lt"/>
                <a:ea typeface="+mn-ea"/>
                <a:cs typeface="+mn-cs"/>
              </a:defRPr>
            </a:lvl1pPr>
            <a:lvl2pPr marL="401241" indent="-171450" algn="l" defTabSz="685800" rtl="0" eaLnBrk="1" latinLnBrk="0" hangingPunct="1">
              <a:lnSpc>
                <a:spcPct val="90000"/>
              </a:lnSpc>
              <a:spcBef>
                <a:spcPts val="375"/>
              </a:spcBef>
              <a:buClr>
                <a:srgbClr val="40B5E5"/>
              </a:buClr>
              <a:buFont typeface="Arial" panose="020B0604020202020204" pitchFamily="34" charset="0"/>
              <a:buChar char="•"/>
              <a:defRPr sz="1800" kern="1200">
                <a:solidFill>
                  <a:srgbClr val="5F6061"/>
                </a:solidFill>
                <a:latin typeface="+mn-lt"/>
                <a:ea typeface="+mn-ea"/>
                <a:cs typeface="+mn-cs"/>
              </a:defRPr>
            </a:lvl2pPr>
            <a:lvl3pPr marL="606029" indent="-171450" algn="l" defTabSz="685800" rtl="0" eaLnBrk="1" latinLnBrk="0" hangingPunct="1">
              <a:lnSpc>
                <a:spcPct val="90000"/>
              </a:lnSpc>
              <a:spcBef>
                <a:spcPts val="375"/>
              </a:spcBef>
              <a:buClr>
                <a:srgbClr val="40B5E5"/>
              </a:buClr>
              <a:buFont typeface="Arial" panose="020B0604020202020204" pitchFamily="34" charset="0"/>
              <a:buChar char="•"/>
              <a:defRPr sz="1650" kern="1200">
                <a:solidFill>
                  <a:srgbClr val="5F6061"/>
                </a:solidFill>
                <a:latin typeface="+mn-lt"/>
                <a:ea typeface="+mn-ea"/>
                <a:cs typeface="+mn-cs"/>
              </a:defRPr>
            </a:lvl3pPr>
            <a:lvl4pPr marL="809625"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4pPr>
            <a:lvl5pPr marL="1543050" indent="-171450" algn="l" defTabSz="685800" rtl="0" eaLnBrk="1" latinLnBrk="0" hangingPunct="1">
              <a:lnSpc>
                <a:spcPct val="90000"/>
              </a:lnSpc>
              <a:spcBef>
                <a:spcPts val="375"/>
              </a:spcBef>
              <a:buClr>
                <a:srgbClr val="40B5E5"/>
              </a:buClr>
              <a:buFont typeface="Arial" panose="020B0604020202020204" pitchFamily="34" charset="0"/>
              <a:buChar char="•"/>
              <a:defRPr sz="1350" kern="1200">
                <a:solidFill>
                  <a:srgbClr val="5F606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BE" b="1" dirty="0">
                <a:solidFill>
                  <a:schemeClr val="accent2"/>
                </a:solidFill>
              </a:rPr>
              <a:t>Isabelle</a:t>
            </a:r>
            <a:r>
              <a:rPr lang="nl-BE" dirty="0">
                <a:solidFill>
                  <a:schemeClr val="accent2"/>
                </a:solidFill>
              </a:rPr>
              <a:t> </a:t>
            </a:r>
            <a:br>
              <a:rPr lang="nl-BE" dirty="0">
                <a:solidFill>
                  <a:schemeClr val="accent2"/>
                </a:solidFill>
              </a:rPr>
            </a:br>
            <a:r>
              <a:rPr lang="nl-BE" sz="1800" dirty="0">
                <a:solidFill>
                  <a:schemeClr val="accent2"/>
                </a:solidFill>
              </a:rPr>
              <a:t>Sociaal assistente</a:t>
            </a:r>
            <a:endParaRPr lang="nl-BE" dirty="0">
              <a:solidFill>
                <a:schemeClr val="accent2"/>
              </a:solidFill>
            </a:endParaRPr>
          </a:p>
        </p:txBody>
      </p:sp>
      <p:pic>
        <p:nvPicPr>
          <p:cNvPr id="11" name="Afbeelding 10">
            <a:extLst>
              <a:ext uri="{FF2B5EF4-FFF2-40B4-BE49-F238E27FC236}">
                <a16:creationId xmlns:a16="http://schemas.microsoft.com/office/drawing/2014/main" id="{723C970A-2582-4CD0-BBDD-AB18CCA67C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44600" y="2402047"/>
            <a:ext cx="2457000" cy="3625377"/>
          </a:xfrm>
          <a:prstGeom prst="rect">
            <a:avLst/>
          </a:prstGeom>
        </p:spPr>
      </p:pic>
    </p:spTree>
    <p:extLst>
      <p:ext uri="{BB962C8B-B14F-4D97-AF65-F5344CB8AC3E}">
        <p14:creationId xmlns:p14="http://schemas.microsoft.com/office/powerpoint/2010/main" val="3305435360"/>
      </p:ext>
    </p:extLst>
  </p:cSld>
  <p:clrMapOvr>
    <a:masterClrMapping/>
  </p:clrMapOvr>
</p:sld>
</file>

<file path=ppt/theme/theme1.xml><?xml version="1.0" encoding="utf-8"?>
<a:theme xmlns:a="http://schemas.openxmlformats.org/drawingml/2006/main" name="SMH">
  <a:themeElements>
    <a:clrScheme name="AZ Sint-Maria">
      <a:dk1>
        <a:srgbClr val="808080"/>
      </a:dk1>
      <a:lt1>
        <a:sysClr val="window" lastClr="FFFFFF"/>
      </a:lt1>
      <a:dk2>
        <a:srgbClr val="808080"/>
      </a:dk2>
      <a:lt2>
        <a:srgbClr val="E7E6E6"/>
      </a:lt2>
      <a:accent1>
        <a:srgbClr val="C6D219"/>
      </a:accent1>
      <a:accent2>
        <a:srgbClr val="56AF40"/>
      </a:accent2>
      <a:accent3>
        <a:srgbClr val="008C55"/>
      </a:accent3>
      <a:accent4>
        <a:srgbClr val="8DC0E8"/>
      </a:accent4>
      <a:accent5>
        <a:srgbClr val="41B6E6"/>
      </a:accent5>
      <a:accent6>
        <a:srgbClr val="0095C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H" id="{760E1038-DBE9-4867-9C6B-59B65DB37FE6}" vid="{8FB93620-44DC-4430-A07A-8F86D490383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SMH</Template>
  <TotalTime>585</TotalTime>
  <Words>1133</Words>
  <Application>Microsoft Office PowerPoint</Application>
  <PresentationFormat>Diavoorstelling (4:3)</PresentationFormat>
  <Paragraphs>158</Paragraphs>
  <Slides>16</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SMH</vt:lpstr>
      <vt:lpstr>Psychiatrisch Dagziekenhuis</vt:lpstr>
      <vt:lpstr>PowerPoint-presentatie</vt:lpstr>
      <vt:lpstr>1. Werking Psychiatrisch Dagziekenhuis</vt:lpstr>
      <vt:lpstr>Aanbod</vt:lpstr>
      <vt:lpstr>Veranderingsgerichte groepen</vt:lpstr>
      <vt:lpstr>Sociaal gerichte groep</vt:lpstr>
      <vt:lpstr>2. Inclusie- en exclusiecriteria</vt:lpstr>
      <vt:lpstr>3. Team – Wie zijn wij?</vt:lpstr>
      <vt:lpstr>Ondersteunend team</vt:lpstr>
      <vt:lpstr>Psychiaters</vt:lpstr>
      <vt:lpstr>Ondersteunend verpleegkundig team</vt:lpstr>
      <vt:lpstr>4. Dagindeling</vt:lpstr>
      <vt:lpstr>5. Aanmeldingsprocedure</vt:lpstr>
      <vt:lpstr>6. Locatie</vt:lpstr>
      <vt:lpstr>Lokaal</vt:lpstr>
      <vt:lpstr>7.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Valérie Demol</dc:creator>
  <cp:lastModifiedBy>Adeline Urbain</cp:lastModifiedBy>
  <cp:revision>55</cp:revision>
  <cp:lastPrinted>2022-09-05T12:19:47Z</cp:lastPrinted>
  <dcterms:created xsi:type="dcterms:W3CDTF">2022-07-08T13:24:35Z</dcterms:created>
  <dcterms:modified xsi:type="dcterms:W3CDTF">2024-09-30T06:29:55Z</dcterms:modified>
</cp:coreProperties>
</file>