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358" r:id="rId5"/>
    <p:sldId id="320" r:id="rId6"/>
    <p:sldId id="347" r:id="rId7"/>
    <p:sldId id="349" r:id="rId8"/>
    <p:sldId id="267" r:id="rId9"/>
    <p:sldId id="321" r:id="rId10"/>
    <p:sldId id="261" r:id="rId11"/>
    <p:sldId id="257" r:id="rId12"/>
    <p:sldId id="350" r:id="rId13"/>
    <p:sldId id="336" r:id="rId14"/>
    <p:sldId id="275" r:id="rId15"/>
    <p:sldId id="273" r:id="rId16"/>
    <p:sldId id="304" r:id="rId17"/>
    <p:sldId id="322" r:id="rId18"/>
    <p:sldId id="272" r:id="rId19"/>
    <p:sldId id="326" r:id="rId20"/>
    <p:sldId id="354" r:id="rId21"/>
    <p:sldId id="328" r:id="rId22"/>
    <p:sldId id="312" r:id="rId23"/>
    <p:sldId id="359" r:id="rId24"/>
    <p:sldId id="351" r:id="rId25"/>
    <p:sldId id="357" r:id="rId26"/>
    <p:sldId id="352" r:id="rId27"/>
    <p:sldId id="355" r:id="rId28"/>
    <p:sldId id="356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MR" initials="PMR" lastIdx="4" clrIdx="0"/>
  <p:cmAuthor id="1" name="MSFOCB-belgium-covid-EMCO" initials="MS" lastIdx="1" clrIdx="1">
    <p:extLst>
      <p:ext uri="{19B8F6BF-5375-455C-9EA6-DF929625EA0E}">
        <p15:presenceInfo xmlns:p15="http://schemas.microsoft.com/office/powerpoint/2012/main" userId="S::msfocb-belgium-covid-emco@brussels.msf.org::c3b16df7-00ab-4249-9bcf-4b28e2e9ac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00"/>
    <a:srgbClr val="0099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5FB0DE-5888-48C0-A743-F4A177F7F472}" v="14" dt="2020-08-18T08:59:16.383"/>
    <p1510:client id="{5C4E48BB-1E7F-4388-915C-35A6E696AD9C}" v="300" dt="2020-08-22T08:50:03.938"/>
    <p1510:client id="{72FAA491-3DC8-463F-A173-01EE979BE674}" v="515" dt="2020-08-20T07:00:38.165"/>
    <p1510:client id="{8A6CC2C3-9F57-4D2D-A6B5-531A47A6B073}" v="22" dt="2020-08-18T14:22:16.395"/>
    <p1510:client id="{8E81F912-0E7C-43DA-B361-0F2B0E72463D}" v="160" dt="2020-08-18T09:29:49.106"/>
    <p1510:client id="{947FEDE4-3378-1F0D-6B3D-F4D91DB46CAC}" v="1" dt="2020-08-20T07:40:18.558"/>
    <p1510:client id="{C51FBC2B-691D-47DF-B8E7-4770550EDF11}" v="19" dt="2020-08-24T07:43:12.462"/>
    <p1510:client id="{DCB95B23-D399-403B-8277-F48F779E6CB1}" v="541" dt="2020-08-18T09:24:18.784"/>
    <p1510:client id="{DDBF360A-EE4E-4E32-A8A6-AD5020DBA9AB}" v="51" dt="2020-08-18T09:59:38.737"/>
    <p1510:client id="{DFA3E114-7543-4C84-AA01-167C18E78DDE}" v="25" dt="2020-08-24T11:30:22.005"/>
    <p1510:client id="{E124ECD5-B0A0-4EF2-A9AD-6F8EE1C3001A}" v="1" dt="2020-08-20T07:39:32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849" autoAdjust="0"/>
  </p:normalViewPr>
  <p:slideViewPr>
    <p:cSldViewPr snapToGrid="0">
      <p:cViewPr varScale="1">
        <p:scale>
          <a:sx n="49" d="100"/>
          <a:sy n="49" d="100"/>
        </p:scale>
        <p:origin x="59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SFOCB-belgium-covid-HP" userId="S::msfocb-belgium-covid-hp@brussels.msf.org::c7df79ed-abbe-4785-9276-9bac47989658" providerId="AD" clId="Web-{DFA3E114-7543-4C84-AA01-167C18E78DDE}"/>
    <pc:docChg chg="modSld">
      <pc:chgData name="MSFOCB-belgium-covid-HP" userId="S::msfocb-belgium-covid-hp@brussels.msf.org::c7df79ed-abbe-4785-9276-9bac47989658" providerId="AD" clId="Web-{DFA3E114-7543-4C84-AA01-167C18E78DDE}" dt="2020-08-24T11:30:22.005" v="24" actId="1076"/>
      <pc:docMkLst>
        <pc:docMk/>
      </pc:docMkLst>
      <pc:sldChg chg="modSp">
        <pc:chgData name="MSFOCB-belgium-covid-HP" userId="S::msfocb-belgium-covid-hp@brussels.msf.org::c7df79ed-abbe-4785-9276-9bac47989658" providerId="AD" clId="Web-{DFA3E114-7543-4C84-AA01-167C18E78DDE}" dt="2020-08-24T11:28:25.848" v="22" actId="20577"/>
        <pc:sldMkLst>
          <pc:docMk/>
          <pc:sldMk cId="202674354" sldId="349"/>
        </pc:sldMkLst>
        <pc:spChg chg="mod">
          <ac:chgData name="MSFOCB-belgium-covid-HP" userId="S::msfocb-belgium-covid-hp@brussels.msf.org::c7df79ed-abbe-4785-9276-9bac47989658" providerId="AD" clId="Web-{DFA3E114-7543-4C84-AA01-167C18E78DDE}" dt="2020-08-24T11:28:25.848" v="22" actId="20577"/>
          <ac:spMkLst>
            <pc:docMk/>
            <pc:sldMk cId="202674354" sldId="349"/>
            <ac:spMk id="3" creationId="{2C5A1C15-A448-4ADF-8344-BF298F514E5A}"/>
          </ac:spMkLst>
        </pc:spChg>
      </pc:sldChg>
      <pc:sldChg chg="modSp">
        <pc:chgData name="MSFOCB-belgium-covid-HP" userId="S::msfocb-belgium-covid-hp@brussels.msf.org::c7df79ed-abbe-4785-9276-9bac47989658" providerId="AD" clId="Web-{DFA3E114-7543-4C84-AA01-167C18E78DDE}" dt="2020-08-24T11:30:22.005" v="24" actId="1076"/>
        <pc:sldMkLst>
          <pc:docMk/>
          <pc:sldMk cId="1738765465" sldId="356"/>
        </pc:sldMkLst>
        <pc:picChg chg="mod">
          <ac:chgData name="MSFOCB-belgium-covid-HP" userId="S::msfocb-belgium-covid-hp@brussels.msf.org::c7df79ed-abbe-4785-9276-9bac47989658" providerId="AD" clId="Web-{DFA3E114-7543-4C84-AA01-167C18E78DDE}" dt="2020-08-24T11:30:22.005" v="24" actId="1076"/>
          <ac:picMkLst>
            <pc:docMk/>
            <pc:sldMk cId="1738765465" sldId="356"/>
            <ac:picMk id="2" creationId="{CDB3C439-A965-40E4-8C76-6F2173E8E6F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P\Documents\2020\CORONAVIRUS\belgium\Antwerp%20analisi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P\Documents\2020\CORONAVIRUS\belgium\Antwerp%20analisi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+mn-ea"/>
                <a:cs typeface="+mn-cs"/>
              </a:defRPr>
            </a:pPr>
            <a:r>
              <a:rPr lang="en-US" b="1" dirty="0">
                <a:effectLst/>
              </a:rPr>
              <a:t>COVID-19 cases  </a:t>
            </a:r>
            <a:endParaRPr lang="fr-BE" b="1" dirty="0">
              <a:effectLst/>
            </a:endParaRPr>
          </a:p>
          <a:p>
            <a:pPr>
              <a:defRPr b="1">
                <a:effectLst/>
              </a:defRPr>
            </a:pPr>
            <a:r>
              <a:rPr lang="en-US" b="1" dirty="0">
                <a:effectLst/>
              </a:rPr>
              <a:t>Province of Antwerp </a:t>
            </a:r>
            <a:endParaRPr lang="fr-BE" b="1" i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921132494430052E-2"/>
          <c:y val="0.18356842987348965"/>
          <c:w val="0.90270381595515836"/>
          <c:h val="0.661261651457577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  <a:alpha val="6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48-4EC7-9E0C-520F5D177D07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60000"/>
                  <a:lumOff val="40000"/>
                  <a:alpha val="6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48-4EC7-9E0C-520F5D177D07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60000"/>
                  <a:lumOff val="40000"/>
                  <a:alpha val="6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48-4EC7-9E0C-520F5D177D07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60000"/>
                  <a:lumOff val="40000"/>
                  <a:alpha val="6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A48-4EC7-9E0C-520F5D177D07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2">
                  <a:lumMod val="60000"/>
                  <a:lumOff val="40000"/>
                  <a:alpha val="6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A48-4EC7-9E0C-520F5D177D0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A48-4EC7-9E0C-520F5D177D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A48-4EC7-9E0C-520F5D177D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48-4EC7-9E0C-520F5D177D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A48-4EC7-9E0C-520F5D177D0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A48-4EC7-9E0C-520F5D177D0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A48-4EC7-9E0C-520F5D177D0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48-4EC7-9E0C-520F5D177D0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A48-4EC7-9E0C-520F5D177D0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48-4EC7-9E0C-520F5D177D0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A48-4EC7-9E0C-520F5D177D0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A48-4EC7-9E0C-520F5D177D0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48-4EC7-9E0C-520F5D177D07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A48-4EC7-9E0C-520F5D177D0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A48-4EC7-9E0C-520F5D177D0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48-4EC7-9E0C-520F5D177D0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A48-4EC7-9E0C-520F5D177D07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A48-4EC7-9E0C-520F5D177D0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A48-4EC7-9E0C-520F5D177D07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A48-4EC7-9E0C-520F5D177D0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A48-4EC7-9E0C-520F5D177D07}"/>
                </c:ext>
              </c:extLst>
            </c:dLbl>
            <c:dLbl>
              <c:idx val="22"/>
              <c:layout>
                <c:manualLayout>
                  <c:x val="-9.522766911159334E-3"/>
                  <c:y val="-3.838453433040903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A48-4EC7-9E0C-520F5D177D07}"/>
                </c:ext>
              </c:extLst>
            </c:dLbl>
            <c:dLbl>
              <c:idx val="23"/>
              <c:layout>
                <c:manualLayout>
                  <c:x val="4.2323408494039927E-3"/>
                  <c:y val="-4.18745211838095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A48-4EC7-9E0C-520F5D177D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Sheet1!$R$19:$R$44</c:f>
              <c:strCache>
                <c:ptCount val="26"/>
                <c:pt idx="0">
                  <c:v>w9</c:v>
                </c:pt>
                <c:pt idx="1">
                  <c:v>w10</c:v>
                </c:pt>
                <c:pt idx="2">
                  <c:v>w11</c:v>
                </c:pt>
                <c:pt idx="3">
                  <c:v>w12</c:v>
                </c:pt>
                <c:pt idx="4">
                  <c:v>w13</c:v>
                </c:pt>
                <c:pt idx="5">
                  <c:v>w14</c:v>
                </c:pt>
                <c:pt idx="6">
                  <c:v>w15</c:v>
                </c:pt>
                <c:pt idx="7">
                  <c:v>w16</c:v>
                </c:pt>
                <c:pt idx="8">
                  <c:v>w17</c:v>
                </c:pt>
                <c:pt idx="9">
                  <c:v>w18</c:v>
                </c:pt>
                <c:pt idx="10">
                  <c:v>w19</c:v>
                </c:pt>
                <c:pt idx="11">
                  <c:v>w20</c:v>
                </c:pt>
                <c:pt idx="12">
                  <c:v>w21</c:v>
                </c:pt>
                <c:pt idx="13">
                  <c:v>w22</c:v>
                </c:pt>
                <c:pt idx="14">
                  <c:v>w23</c:v>
                </c:pt>
                <c:pt idx="15">
                  <c:v>w24</c:v>
                </c:pt>
                <c:pt idx="16">
                  <c:v>w25</c:v>
                </c:pt>
                <c:pt idx="17">
                  <c:v>w26</c:v>
                </c:pt>
                <c:pt idx="18">
                  <c:v>w27</c:v>
                </c:pt>
                <c:pt idx="19">
                  <c:v>w28</c:v>
                </c:pt>
                <c:pt idx="20">
                  <c:v>w29</c:v>
                </c:pt>
                <c:pt idx="21">
                  <c:v>w30</c:v>
                </c:pt>
                <c:pt idx="22">
                  <c:v>w31</c:v>
                </c:pt>
                <c:pt idx="23">
                  <c:v>w32</c:v>
                </c:pt>
                <c:pt idx="24">
                  <c:v>w33</c:v>
                </c:pt>
                <c:pt idx="25">
                  <c:v>w34</c:v>
                </c:pt>
              </c:strCache>
            </c:strRef>
          </c:cat>
          <c:val>
            <c:numRef>
              <c:f>Sheet1!$S$19:$S$44</c:f>
              <c:numCache>
                <c:formatCode>General</c:formatCode>
                <c:ptCount val="26"/>
                <c:pt idx="0">
                  <c:v>1</c:v>
                </c:pt>
                <c:pt idx="1">
                  <c:v>51</c:v>
                </c:pt>
                <c:pt idx="2">
                  <c:v>168</c:v>
                </c:pt>
                <c:pt idx="3">
                  <c:v>422</c:v>
                </c:pt>
                <c:pt idx="4">
                  <c:v>1112</c:v>
                </c:pt>
                <c:pt idx="5">
                  <c:v>1123</c:v>
                </c:pt>
                <c:pt idx="6">
                  <c:v>1387</c:v>
                </c:pt>
                <c:pt idx="7">
                  <c:v>818</c:v>
                </c:pt>
                <c:pt idx="8">
                  <c:v>746</c:v>
                </c:pt>
                <c:pt idx="9">
                  <c:v>734</c:v>
                </c:pt>
                <c:pt idx="10">
                  <c:v>684</c:v>
                </c:pt>
                <c:pt idx="11">
                  <c:v>384</c:v>
                </c:pt>
                <c:pt idx="12">
                  <c:v>288</c:v>
                </c:pt>
                <c:pt idx="13">
                  <c:v>191</c:v>
                </c:pt>
                <c:pt idx="14">
                  <c:v>129</c:v>
                </c:pt>
                <c:pt idx="15">
                  <c:v>97</c:v>
                </c:pt>
                <c:pt idx="16">
                  <c:v>126</c:v>
                </c:pt>
                <c:pt idx="17">
                  <c:v>109</c:v>
                </c:pt>
                <c:pt idx="18">
                  <c:v>147</c:v>
                </c:pt>
                <c:pt idx="19">
                  <c:v>172</c:v>
                </c:pt>
                <c:pt idx="20">
                  <c:v>500</c:v>
                </c:pt>
                <c:pt idx="21">
                  <c:v>1177</c:v>
                </c:pt>
                <c:pt idx="22">
                  <c:v>1432</c:v>
                </c:pt>
                <c:pt idx="23">
                  <c:v>1422</c:v>
                </c:pt>
                <c:pt idx="24">
                  <c:v>967</c:v>
                </c:pt>
                <c:pt idx="25">
                  <c:v>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5A48-4EC7-9E0C-520F5D177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7"/>
        <c:axId val="531782400"/>
        <c:axId val="531784040"/>
      </c:barChart>
      <c:catAx>
        <c:axId val="531782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fr-BE" dirty="0"/>
                  <a:t>Epi </a:t>
                </a:r>
                <a:r>
                  <a:rPr lang="fr-BE" dirty="0" err="1"/>
                  <a:t>weeks</a:t>
                </a:r>
                <a:endParaRPr lang="fr-BE" dirty="0"/>
              </a:p>
            </c:rich>
          </c:tx>
          <c:layout>
            <c:manualLayout>
              <c:xMode val="edge"/>
              <c:yMode val="edge"/>
              <c:x val="0.46351147322619513"/>
              <c:y val="0.95282835188643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31784040"/>
        <c:crosses val="autoZero"/>
        <c:auto val="1"/>
        <c:lblAlgn val="ctr"/>
        <c:lblOffset val="100"/>
        <c:noMultiLvlLbl val="0"/>
      </c:catAx>
      <c:valAx>
        <c:axId val="531784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fr-BE"/>
                  <a:t>Cases </a:t>
                </a:r>
              </a:p>
            </c:rich>
          </c:tx>
          <c:layout>
            <c:manualLayout>
              <c:xMode val="edge"/>
              <c:yMode val="edge"/>
              <c:x val="2.9427265972796039E-3"/>
              <c:y val="0.476114459882148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31782400"/>
        <c:crosses val="autoZero"/>
        <c:crossBetween val="between"/>
        <c:majorUnit val="4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badi Extra Light" panose="020B0204020104020204" pitchFamily="34" charset="0"/>
                <a:ea typeface="+mn-ea"/>
                <a:cs typeface="+mn-cs"/>
              </a:defRPr>
            </a:pPr>
            <a:r>
              <a:rPr lang="fr-BE" sz="2000" b="1">
                <a:latin typeface="Abadi Extra Light" panose="020B0204020104020204" pitchFamily="34" charset="0"/>
              </a:rPr>
              <a:t>COVID-19:</a:t>
            </a:r>
            <a:r>
              <a:rPr lang="fr-BE" sz="2000" b="1" baseline="0">
                <a:latin typeface="Abadi Extra Light" panose="020B0204020104020204" pitchFamily="34" charset="0"/>
              </a:rPr>
              <a:t> </a:t>
            </a:r>
            <a:r>
              <a:rPr lang="fr-BE" sz="2000" b="1">
                <a:latin typeface="Abadi Extra Light" panose="020B0204020104020204" pitchFamily="34" charset="0"/>
              </a:rPr>
              <a:t>New hospitalization by week</a:t>
            </a:r>
          </a:p>
          <a:p>
            <a:pPr>
              <a:defRPr sz="2000" b="1">
                <a:latin typeface="Abadi Extra Light" panose="020B0204020104020204" pitchFamily="34" charset="0"/>
              </a:defRPr>
            </a:pPr>
            <a:r>
              <a:rPr lang="fr-BE" sz="2000" b="1">
                <a:latin typeface="Abadi Extra Light" panose="020B0204020104020204" pitchFamily="34" charset="0"/>
              </a:rPr>
              <a:t>Province</a:t>
            </a:r>
            <a:r>
              <a:rPr lang="fr-BE" sz="2000" b="1" baseline="0">
                <a:latin typeface="Abadi Extra Light" panose="020B0204020104020204" pitchFamily="34" charset="0"/>
              </a:rPr>
              <a:t> of </a:t>
            </a:r>
            <a:r>
              <a:rPr lang="fr-BE" sz="2000" b="1">
                <a:latin typeface="Abadi Extra Light" panose="020B0204020104020204" pitchFamily="34" charset="0"/>
              </a:rPr>
              <a:t>Antwerp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badi Extra Light" panose="020B0204020104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Cases</c:v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hosp!$Q$4:$Q$26</c:f>
              <c:strCache>
                <c:ptCount val="23"/>
                <c:pt idx="0">
                  <c:v>w12</c:v>
                </c:pt>
                <c:pt idx="1">
                  <c:v>w13</c:v>
                </c:pt>
                <c:pt idx="2">
                  <c:v>w14</c:v>
                </c:pt>
                <c:pt idx="3">
                  <c:v>w15</c:v>
                </c:pt>
                <c:pt idx="4">
                  <c:v>w16</c:v>
                </c:pt>
                <c:pt idx="5">
                  <c:v>w17</c:v>
                </c:pt>
                <c:pt idx="6">
                  <c:v>w18</c:v>
                </c:pt>
                <c:pt idx="7">
                  <c:v>w19</c:v>
                </c:pt>
                <c:pt idx="8">
                  <c:v>w20</c:v>
                </c:pt>
                <c:pt idx="9">
                  <c:v>w21</c:v>
                </c:pt>
                <c:pt idx="10">
                  <c:v>w22</c:v>
                </c:pt>
                <c:pt idx="11">
                  <c:v>w23</c:v>
                </c:pt>
                <c:pt idx="12">
                  <c:v>w24</c:v>
                </c:pt>
                <c:pt idx="13">
                  <c:v>w25</c:v>
                </c:pt>
                <c:pt idx="14">
                  <c:v>w26</c:v>
                </c:pt>
                <c:pt idx="15">
                  <c:v>w27</c:v>
                </c:pt>
                <c:pt idx="16">
                  <c:v>w28</c:v>
                </c:pt>
                <c:pt idx="17">
                  <c:v>w29</c:v>
                </c:pt>
                <c:pt idx="18">
                  <c:v>w30</c:v>
                </c:pt>
                <c:pt idx="19">
                  <c:v>w31</c:v>
                </c:pt>
                <c:pt idx="20">
                  <c:v>w32</c:v>
                </c:pt>
                <c:pt idx="21">
                  <c:v>w33</c:v>
                </c:pt>
                <c:pt idx="22">
                  <c:v>w34</c:v>
                </c:pt>
              </c:strCache>
            </c:strRef>
          </c:cat>
          <c:val>
            <c:numRef>
              <c:f>hosp!$R$4:$R$26</c:f>
              <c:numCache>
                <c:formatCode>General</c:formatCode>
                <c:ptCount val="23"/>
                <c:pt idx="0">
                  <c:v>231</c:v>
                </c:pt>
                <c:pt idx="1">
                  <c:v>561</c:v>
                </c:pt>
                <c:pt idx="2">
                  <c:v>549</c:v>
                </c:pt>
                <c:pt idx="3">
                  <c:v>382</c:v>
                </c:pt>
                <c:pt idx="4">
                  <c:v>262</c:v>
                </c:pt>
                <c:pt idx="5">
                  <c:v>188</c:v>
                </c:pt>
                <c:pt idx="6">
                  <c:v>142</c:v>
                </c:pt>
                <c:pt idx="7">
                  <c:v>85</c:v>
                </c:pt>
                <c:pt idx="8">
                  <c:v>63</c:v>
                </c:pt>
                <c:pt idx="9">
                  <c:v>39</c:v>
                </c:pt>
                <c:pt idx="10">
                  <c:v>40</c:v>
                </c:pt>
                <c:pt idx="11">
                  <c:v>21</c:v>
                </c:pt>
                <c:pt idx="12">
                  <c:v>24</c:v>
                </c:pt>
                <c:pt idx="13">
                  <c:v>16</c:v>
                </c:pt>
                <c:pt idx="14">
                  <c:v>13</c:v>
                </c:pt>
                <c:pt idx="15">
                  <c:v>8</c:v>
                </c:pt>
                <c:pt idx="16">
                  <c:v>3</c:v>
                </c:pt>
                <c:pt idx="17">
                  <c:v>11</c:v>
                </c:pt>
                <c:pt idx="18">
                  <c:v>16</c:v>
                </c:pt>
                <c:pt idx="19">
                  <c:v>50</c:v>
                </c:pt>
                <c:pt idx="20">
                  <c:v>48</c:v>
                </c:pt>
                <c:pt idx="21">
                  <c:v>59</c:v>
                </c:pt>
                <c:pt idx="2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0C-487A-86F5-7AE16DAF2C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660204000"/>
        <c:axId val="660203344"/>
      </c:barChart>
      <c:lineChart>
        <c:grouping val="standard"/>
        <c:varyColors val="0"/>
        <c:ser>
          <c:idx val="1"/>
          <c:order val="1"/>
          <c:tx>
            <c:v>7 days average</c:v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hosp!$Q$4:$Q$26</c:f>
              <c:strCache>
                <c:ptCount val="23"/>
                <c:pt idx="0">
                  <c:v>w12</c:v>
                </c:pt>
                <c:pt idx="1">
                  <c:v>w13</c:v>
                </c:pt>
                <c:pt idx="2">
                  <c:v>w14</c:v>
                </c:pt>
                <c:pt idx="3">
                  <c:v>w15</c:v>
                </c:pt>
                <c:pt idx="4">
                  <c:v>w16</c:v>
                </c:pt>
                <c:pt idx="5">
                  <c:v>w17</c:v>
                </c:pt>
                <c:pt idx="6">
                  <c:v>w18</c:v>
                </c:pt>
                <c:pt idx="7">
                  <c:v>w19</c:v>
                </c:pt>
                <c:pt idx="8">
                  <c:v>w20</c:v>
                </c:pt>
                <c:pt idx="9">
                  <c:v>w21</c:v>
                </c:pt>
                <c:pt idx="10">
                  <c:v>w22</c:v>
                </c:pt>
                <c:pt idx="11">
                  <c:v>w23</c:v>
                </c:pt>
                <c:pt idx="12">
                  <c:v>w24</c:v>
                </c:pt>
                <c:pt idx="13">
                  <c:v>w25</c:v>
                </c:pt>
                <c:pt idx="14">
                  <c:v>w26</c:v>
                </c:pt>
                <c:pt idx="15">
                  <c:v>w27</c:v>
                </c:pt>
                <c:pt idx="16">
                  <c:v>w28</c:v>
                </c:pt>
                <c:pt idx="17">
                  <c:v>w29</c:v>
                </c:pt>
                <c:pt idx="18">
                  <c:v>w30</c:v>
                </c:pt>
                <c:pt idx="19">
                  <c:v>w31</c:v>
                </c:pt>
                <c:pt idx="20">
                  <c:v>w32</c:v>
                </c:pt>
                <c:pt idx="21">
                  <c:v>w33</c:v>
                </c:pt>
                <c:pt idx="22">
                  <c:v>w34</c:v>
                </c:pt>
              </c:strCache>
            </c:strRef>
          </c:cat>
          <c:val>
            <c:numRef>
              <c:f>hosp!$S$4:$S$26</c:f>
              <c:numCache>
                <c:formatCode>0.0</c:formatCode>
                <c:ptCount val="23"/>
                <c:pt idx="0">
                  <c:v>33</c:v>
                </c:pt>
                <c:pt idx="1">
                  <c:v>80.142857142857139</c:v>
                </c:pt>
                <c:pt idx="2">
                  <c:v>78.428571428571431</c:v>
                </c:pt>
                <c:pt idx="3">
                  <c:v>54.571428571428569</c:v>
                </c:pt>
                <c:pt idx="4">
                  <c:v>37.428571428571431</c:v>
                </c:pt>
                <c:pt idx="5">
                  <c:v>26.857142857142858</c:v>
                </c:pt>
                <c:pt idx="6">
                  <c:v>20.285714285714285</c:v>
                </c:pt>
                <c:pt idx="7">
                  <c:v>12.142857142857142</c:v>
                </c:pt>
                <c:pt idx="8">
                  <c:v>9</c:v>
                </c:pt>
                <c:pt idx="9">
                  <c:v>5.5714285714285712</c:v>
                </c:pt>
                <c:pt idx="10">
                  <c:v>5.7142857142857144</c:v>
                </c:pt>
                <c:pt idx="11">
                  <c:v>3</c:v>
                </c:pt>
                <c:pt idx="12">
                  <c:v>3.4285714285714284</c:v>
                </c:pt>
                <c:pt idx="13">
                  <c:v>2.2857142857142856</c:v>
                </c:pt>
                <c:pt idx="14">
                  <c:v>1.8571428571428572</c:v>
                </c:pt>
                <c:pt idx="15">
                  <c:v>1.1428571428571428</c:v>
                </c:pt>
                <c:pt idx="16">
                  <c:v>0.42857142857142855</c:v>
                </c:pt>
                <c:pt idx="17">
                  <c:v>1.5714285714285714</c:v>
                </c:pt>
                <c:pt idx="18">
                  <c:v>2.2857142857142856</c:v>
                </c:pt>
                <c:pt idx="19">
                  <c:v>7.1428571428571432</c:v>
                </c:pt>
                <c:pt idx="20">
                  <c:v>6.8571428571428568</c:v>
                </c:pt>
                <c:pt idx="21">
                  <c:v>8.4285714285714288</c:v>
                </c:pt>
                <c:pt idx="2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0C-487A-86F5-7AE16DAF2C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0204000"/>
        <c:axId val="660203344"/>
      </c:lineChart>
      <c:catAx>
        <c:axId val="660204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Epi-weeks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660203344"/>
        <c:crosses val="autoZero"/>
        <c:auto val="1"/>
        <c:lblAlgn val="ctr"/>
        <c:lblOffset val="100"/>
        <c:noMultiLvlLbl val="0"/>
      </c:catAx>
      <c:valAx>
        <c:axId val="66020334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2000">
                    <a:latin typeface="+mj-lt"/>
                  </a:rPr>
                  <a:t>Cases</a:t>
                </a:r>
              </a:p>
            </c:rich>
          </c:tx>
          <c:layout>
            <c:manualLayout>
              <c:xMode val="edge"/>
              <c:yMode val="edge"/>
              <c:x val="5.2671166605951685E-3"/>
              <c:y val="0.445159005383070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20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0T00:39:32.603" idx="1">
    <p:pos x="10" y="10"/>
    <p:text>kunnen we iets bijvoegen hoe het dragen van een mondmasker moet eens je het op hebt? ik zie dat daar ook wel veel vragen rond zijn vaak. 
</p:text>
    <p:extLst>
      <p:ext uri="{C676402C-5697-4E1C-873F-D02D1690AC5C}">
        <p15:threadingInfo xmlns:p15="http://schemas.microsoft.com/office/powerpoint/2012/main" timeZoneBias="420"/>
      </p:ext>
    </p:extLst>
  </p:cm>
</p:cmLst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0.26093</cdr:x>
      <cdr:y>0.92748</cdr:y>
    </cdr:from>
    <cdr:to>
      <cdr:x>0.37956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AB7AFA5-61B2-429C-B274-74300DB03F1D}"/>
            </a:ext>
          </a:extLst>
        </cdr:cNvPr>
        <cdr:cNvSpPr txBox="1"/>
      </cdr:nvSpPr>
      <cdr:spPr>
        <a:xfrm xmlns:a="http://schemas.openxmlformats.org/drawingml/2006/main">
          <a:off x="3131933" y="5625878"/>
          <a:ext cx="1423851" cy="439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BE" sz="1600" dirty="0"/>
            <a:t>April</a:t>
          </a:r>
          <a:endParaRPr lang="en-GB" sz="1600" dirty="0"/>
        </a:p>
      </cdr:txBody>
    </cdr:sp>
  </cdr:relSizeAnchor>
  <cdr:relSizeAnchor xmlns:cdr="http://schemas.openxmlformats.org/drawingml/2006/chartDrawing">
    <cdr:from>
      <cdr:x>0.12368</cdr:x>
      <cdr:y>0.92748</cdr:y>
    </cdr:from>
    <cdr:to>
      <cdr:x>0.24231</cdr:x>
      <cdr:y>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30089855-6186-44E7-882B-C6668B30D000}"/>
            </a:ext>
          </a:extLst>
        </cdr:cNvPr>
        <cdr:cNvSpPr txBox="1"/>
      </cdr:nvSpPr>
      <cdr:spPr>
        <a:xfrm xmlns:a="http://schemas.openxmlformats.org/drawingml/2006/main">
          <a:off x="1484561" y="5676678"/>
          <a:ext cx="1423851" cy="439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600" dirty="0" err="1"/>
            <a:t>Maart</a:t>
          </a:r>
          <a:endParaRPr lang="en-GB" sz="1600" dirty="0"/>
        </a:p>
      </cdr:txBody>
    </cdr:sp>
  </cdr:relSizeAnchor>
  <cdr:relSizeAnchor xmlns:cdr="http://schemas.openxmlformats.org/drawingml/2006/chartDrawing">
    <cdr:from>
      <cdr:x>0.411</cdr:x>
      <cdr:y>0.92748</cdr:y>
    </cdr:from>
    <cdr:to>
      <cdr:x>0.52963</cdr:x>
      <cdr:y>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30089855-6186-44E7-882B-C6668B30D000}"/>
            </a:ext>
          </a:extLst>
        </cdr:cNvPr>
        <cdr:cNvSpPr txBox="1"/>
      </cdr:nvSpPr>
      <cdr:spPr>
        <a:xfrm xmlns:a="http://schemas.openxmlformats.org/drawingml/2006/main">
          <a:off x="4933155" y="5625878"/>
          <a:ext cx="1423851" cy="439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600" dirty="0"/>
            <a:t>Mei</a:t>
          </a:r>
          <a:endParaRPr lang="en-GB" sz="1600" dirty="0"/>
        </a:p>
      </cdr:txBody>
    </cdr:sp>
  </cdr:relSizeAnchor>
  <cdr:relSizeAnchor xmlns:cdr="http://schemas.openxmlformats.org/drawingml/2006/chartDrawing">
    <cdr:from>
      <cdr:x>0.57425</cdr:x>
      <cdr:y>0.92748</cdr:y>
    </cdr:from>
    <cdr:to>
      <cdr:x>0.69287</cdr:x>
      <cdr:y>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30089855-6186-44E7-882B-C6668B30D000}"/>
            </a:ext>
          </a:extLst>
        </cdr:cNvPr>
        <cdr:cNvSpPr txBox="1"/>
      </cdr:nvSpPr>
      <cdr:spPr>
        <a:xfrm xmlns:a="http://schemas.openxmlformats.org/drawingml/2006/main">
          <a:off x="6892584" y="5625878"/>
          <a:ext cx="1423851" cy="439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600" dirty="0"/>
            <a:t>Juni</a:t>
          </a:r>
          <a:endParaRPr lang="en-GB" sz="1600" dirty="0"/>
        </a:p>
      </cdr:txBody>
    </cdr:sp>
  </cdr:relSizeAnchor>
  <cdr:relSizeAnchor xmlns:cdr="http://schemas.openxmlformats.org/drawingml/2006/chartDrawing">
    <cdr:from>
      <cdr:x>0.71355</cdr:x>
      <cdr:y>0.92748</cdr:y>
    </cdr:from>
    <cdr:to>
      <cdr:x>0.83218</cdr:x>
      <cdr:y>1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30089855-6186-44E7-882B-C6668B30D000}"/>
            </a:ext>
          </a:extLst>
        </cdr:cNvPr>
        <cdr:cNvSpPr txBox="1"/>
      </cdr:nvSpPr>
      <cdr:spPr>
        <a:xfrm xmlns:a="http://schemas.openxmlformats.org/drawingml/2006/main">
          <a:off x="8564630" y="5625878"/>
          <a:ext cx="1423851" cy="439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600" dirty="0"/>
            <a:t>Juli</a:t>
          </a:r>
          <a:endParaRPr lang="en-GB" sz="1600" dirty="0"/>
        </a:p>
      </cdr:txBody>
    </cdr:sp>
  </cdr:relSizeAnchor>
  <cdr:relSizeAnchor xmlns:cdr="http://schemas.openxmlformats.org/drawingml/2006/chartDrawing">
    <cdr:from>
      <cdr:x>0.88137</cdr:x>
      <cdr:y>0.92748</cdr:y>
    </cdr:from>
    <cdr:to>
      <cdr:x>1</cdr:x>
      <cdr:y>1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30089855-6186-44E7-882B-C6668B30D000}"/>
            </a:ext>
          </a:extLst>
        </cdr:cNvPr>
        <cdr:cNvSpPr txBox="1"/>
      </cdr:nvSpPr>
      <cdr:spPr>
        <a:xfrm xmlns:a="http://schemas.openxmlformats.org/drawingml/2006/main">
          <a:off x="10578963" y="5625878"/>
          <a:ext cx="1423851" cy="439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600" dirty="0"/>
            <a:t>Augustus</a:t>
          </a:r>
          <a:endParaRPr lang="en-GB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0.68244</cdr:x>
      <cdr:y>0.21524</cdr:y>
    </cdr:from>
    <cdr:to>
      <cdr:x>1</cdr:x>
      <cdr:y>0.5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64976B78-4A42-413E-B936-172ED026E65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667649" y="1393526"/>
          <a:ext cx="3567910" cy="184365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77003-09C9-4FEC-BCB8-57257A7C4B17}" type="datetimeFigureOut">
              <a:rPr lang="fr-BE" smtClean="0"/>
              <a:t>24-08-20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C1A9-EE90-4A27-A5E7-CF2D806E782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9245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C1A9-EE90-4A27-A5E7-CF2D806E782D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3319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B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Asymptomatische dragers kunnen besmettelijk zijn, zoals gesuggereerd door Cai (Cai, 2020) en anderen.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C1A9-EE90-4A27-A5E7-CF2D806E782D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8399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% van </a:t>
            </a:r>
            <a:r>
              <a:rPr lang="en-US" err="1"/>
              <a:t>ersnt</a:t>
            </a:r>
            <a:r>
              <a:rPr lang="en-US"/>
              <a:t> – 80 </a:t>
            </a:r>
            <a:r>
              <a:rPr lang="en-US" err="1"/>
              <a:t>milde</a:t>
            </a:r>
            <a:r>
              <a:rPr lang="en-US"/>
              <a:t>, 20 </a:t>
            </a:r>
            <a:r>
              <a:rPr lang="en-US" err="1"/>
              <a:t>ernstig</a:t>
            </a:r>
            <a:r>
              <a:rPr lang="en-US"/>
              <a:t> en de rest </a:t>
            </a:r>
            <a:r>
              <a:rPr lang="en-US" err="1"/>
              <a:t>zeer</a:t>
            </a:r>
            <a:r>
              <a:rPr lang="en-US"/>
              <a:t> </a:t>
            </a:r>
            <a:r>
              <a:rPr lang="en-US" err="1"/>
              <a:t>ernstig</a:t>
            </a:r>
            <a:endParaRPr lang="en-US"/>
          </a:p>
          <a:p>
            <a:endParaRPr lang="en-US"/>
          </a:p>
          <a:p>
            <a:r>
              <a:rPr lang="en-US" err="1"/>
              <a:t>SS:Zeker</a:t>
            </a:r>
            <a:r>
              <a:rPr lang="en-US"/>
              <a:t> </a:t>
            </a:r>
            <a:r>
              <a:rPr lang="en-US" err="1"/>
              <a:t>vermelden</a:t>
            </a:r>
            <a:r>
              <a:rPr lang="en-US" baseline="0"/>
              <a:t> </a:t>
            </a:r>
            <a:r>
              <a:rPr lang="en-US" baseline="0" err="1"/>
              <a:t>dat</a:t>
            </a:r>
            <a:r>
              <a:rPr lang="en-US" baseline="0"/>
              <a:t> gastro-</a:t>
            </a:r>
            <a:r>
              <a:rPr lang="en-US" baseline="0" err="1"/>
              <a:t>intestinale</a:t>
            </a:r>
            <a:r>
              <a:rPr lang="en-US" baseline="0"/>
              <a:t> </a:t>
            </a:r>
            <a:r>
              <a:rPr lang="en-US" baseline="0" err="1"/>
              <a:t>symptomen</a:t>
            </a:r>
            <a:r>
              <a:rPr lang="en-US" baseline="0"/>
              <a:t> </a:t>
            </a:r>
            <a:r>
              <a:rPr lang="en-US" baseline="0" err="1"/>
              <a:t>ook</a:t>
            </a:r>
            <a:r>
              <a:rPr lang="en-US" baseline="0"/>
              <a:t> </a:t>
            </a:r>
            <a:r>
              <a:rPr lang="en-US" baseline="0" err="1"/>
              <a:t>voorkomen</a:t>
            </a:r>
            <a:r>
              <a:rPr lang="en-US" baseline="0"/>
              <a:t>, </a:t>
            </a:r>
            <a:r>
              <a:rPr lang="en-US" baseline="0" err="1"/>
              <a:t>ook</a:t>
            </a:r>
            <a:r>
              <a:rPr lang="en-US" baseline="0"/>
              <a:t> </a:t>
            </a:r>
            <a:r>
              <a:rPr lang="en-US" baseline="0" err="1"/>
              <a:t>geïsoleerd</a:t>
            </a:r>
            <a:r>
              <a:rPr lang="en-US" baseline="0"/>
              <a:t>. </a:t>
            </a:r>
            <a:r>
              <a:rPr lang="en-US" baseline="0" err="1"/>
              <a:t>Hoeft</a:t>
            </a:r>
            <a:r>
              <a:rPr lang="en-US" baseline="0"/>
              <a:t> </a:t>
            </a:r>
            <a:r>
              <a:rPr lang="en-US" baseline="0" err="1"/>
              <a:t>niet</a:t>
            </a:r>
            <a:r>
              <a:rPr lang="en-US" baseline="0"/>
              <a:t> op de slide</a:t>
            </a:r>
          </a:p>
          <a:p>
            <a:endParaRPr lang="en-US" baseline="0"/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C1A9-EE90-4A27-A5E7-CF2D806E782D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1133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 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C1A9-EE90-4A27-A5E7-CF2D806E782D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19812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Niet</a:t>
            </a:r>
            <a:r>
              <a:rPr lang="en-US" dirty="0">
                <a:cs typeface="Calibri"/>
              </a:rPr>
              <a:t> op de slide: </a:t>
            </a:r>
            <a:r>
              <a:rPr lang="en-US" dirty="0" err="1">
                <a:cs typeface="Calibri"/>
              </a:rPr>
              <a:t>mondmasker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komt</a:t>
            </a:r>
            <a:r>
              <a:rPr lang="en-US" dirty="0">
                <a:cs typeface="Calibri"/>
              </a:rPr>
              <a:t> later </a:t>
            </a:r>
            <a:r>
              <a:rPr lang="en-US" dirty="0" err="1">
                <a:cs typeface="Calibri"/>
              </a:rPr>
              <a:t>aan</a:t>
            </a:r>
            <a:r>
              <a:rPr lang="en-US" dirty="0">
                <a:cs typeface="Calibri"/>
              </a:rPr>
              <a:t> bod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C1A9-EE90-4A27-A5E7-CF2D806E782D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9371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Onderzoek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toont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dat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druppeltjes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ook</a:t>
            </a:r>
            <a:r>
              <a:rPr lang="en-US" dirty="0">
                <a:cs typeface="Calibri"/>
              </a:rPr>
              <a:t> op </a:t>
            </a:r>
            <a:r>
              <a:rPr lang="en-US" dirty="0" err="1">
                <a:cs typeface="Calibri"/>
              </a:rPr>
              <a:t>opp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blijven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leven</a:t>
            </a:r>
            <a:endParaRPr lang="en-US" dirty="0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C1A9-EE90-4A27-A5E7-CF2D806E782D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56639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Link met </a:t>
            </a:r>
            <a:r>
              <a:rPr lang="en-US" dirty="0" err="1">
                <a:cs typeface="Calibri"/>
              </a:rPr>
              <a:t>overdracht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toelichten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C1A9-EE90-4A27-A5E7-CF2D806E782D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2674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Wat </a:t>
            </a:r>
            <a:r>
              <a:rPr lang="en-US" dirty="0" err="1">
                <a:cs typeface="Calibri"/>
              </a:rPr>
              <a:t>zijn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verschillen</a:t>
            </a:r>
            <a:r>
              <a:rPr lang="en-US" dirty="0">
                <a:cs typeface="Calibri"/>
              </a:rPr>
              <a:t>?</a:t>
            </a:r>
          </a:p>
          <a:p>
            <a:r>
              <a:rPr lang="en-US" dirty="0" err="1">
                <a:cs typeface="Calibri"/>
              </a:rPr>
              <a:t>Wanneer</a:t>
            </a:r>
            <a:r>
              <a:rPr lang="en-US" dirty="0">
                <a:cs typeface="Calibri"/>
              </a:rPr>
              <a:t> welk masker </a:t>
            </a:r>
            <a:r>
              <a:rPr lang="en-US" dirty="0" err="1">
                <a:cs typeface="Calibri"/>
              </a:rPr>
              <a:t>aandoen</a:t>
            </a:r>
            <a:r>
              <a:rPr lang="en-US" dirty="0">
                <a:cs typeface="Calibri"/>
              </a:rPr>
              <a:t>?</a:t>
            </a:r>
          </a:p>
          <a:p>
            <a:r>
              <a:rPr lang="en-US" dirty="0">
                <a:cs typeface="Calibri"/>
              </a:rPr>
              <a:t>FFP2: </a:t>
            </a:r>
            <a:r>
              <a:rPr lang="en-US" dirty="0" err="1">
                <a:cs typeface="Calibri"/>
              </a:rPr>
              <a:t>beschermt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tegen</a:t>
            </a:r>
            <a:r>
              <a:rPr lang="en-US" dirty="0">
                <a:cs typeface="Calibri"/>
              </a:rPr>
              <a:t> de aerosols: </a:t>
            </a:r>
            <a:r>
              <a:rPr lang="en-US" dirty="0" err="1">
                <a:cs typeface="Calibri"/>
              </a:rPr>
              <a:t>worden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geproduceerd</a:t>
            </a:r>
            <a:r>
              <a:rPr lang="en-US" dirty="0">
                <a:cs typeface="Calibri"/>
              </a:rPr>
              <a:t> b </a:t>
            </a:r>
            <a:r>
              <a:rPr lang="en-US" dirty="0" err="1">
                <a:cs typeface="Calibri"/>
              </a:rPr>
              <a:t>ij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bepaaplde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medische</a:t>
            </a:r>
            <a:r>
              <a:rPr lang="en-US" dirty="0">
                <a:cs typeface="Calibri"/>
              </a:rPr>
              <a:t> procedures (</a:t>
            </a:r>
            <a:r>
              <a:rPr lang="en-US" dirty="0" err="1">
                <a:cs typeface="Calibri"/>
              </a:rPr>
              <a:t>intubatie</a:t>
            </a:r>
            <a:r>
              <a:rPr lang="en-US" dirty="0">
                <a:cs typeface="Calibri"/>
              </a:rPr>
              <a:t>) maar </a:t>
            </a:r>
            <a:r>
              <a:rPr lang="en-US" dirty="0" err="1">
                <a:cs typeface="Calibri"/>
              </a:rPr>
              <a:t>ook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bij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hoesten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symptomatische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persoon</a:t>
            </a:r>
            <a:r>
              <a:rPr lang="en-US" dirty="0">
                <a:cs typeface="Calibri"/>
              </a:rPr>
              <a:t>? --&gt; FFP2 masker </a:t>
            </a:r>
            <a:r>
              <a:rPr lang="en-US" dirty="0" err="1">
                <a:cs typeface="Calibri"/>
              </a:rPr>
              <a:t>aandoen</a:t>
            </a:r>
            <a:r>
              <a:rPr lang="en-US" dirty="0">
                <a:cs typeface="Calibri"/>
              </a:rPr>
              <a:t> 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Chirurgisch</a:t>
            </a:r>
            <a:r>
              <a:rPr lang="en-US" dirty="0"/>
              <a:t> </a:t>
            </a:r>
            <a:r>
              <a:rPr lang="en-US" dirty="0" err="1"/>
              <a:t>mond-neusmasker</a:t>
            </a:r>
            <a:r>
              <a:rPr lang="en-US" dirty="0"/>
              <a:t>: </a:t>
            </a:r>
            <a:r>
              <a:rPr lang="en-US" dirty="0" err="1"/>
              <a:t>Verschil</a:t>
            </a:r>
            <a:r>
              <a:rPr lang="en-US" dirty="0"/>
              <a:t> FFP-2, </a:t>
            </a:r>
            <a:r>
              <a:rPr lang="en-US" dirty="0" err="1"/>
              <a:t>beschermt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droplets maar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tegen</a:t>
            </a:r>
            <a:r>
              <a:rPr lang="en-US" dirty="0"/>
              <a:t> aerosols, </a:t>
            </a:r>
            <a:r>
              <a:rPr lang="en-US" dirty="0" err="1"/>
              <a:t>dus</a:t>
            </a:r>
            <a:r>
              <a:rPr lang="en-US" dirty="0"/>
              <a:t> </a:t>
            </a:r>
            <a:r>
              <a:rPr lang="en-US" dirty="0" err="1"/>
              <a:t>symptomatisch</a:t>
            </a:r>
            <a:r>
              <a:rPr lang="en-US" dirty="0"/>
              <a:t>--&gt; FFP-2 </a:t>
            </a:r>
            <a:r>
              <a:rPr lang="en-US" dirty="0" err="1"/>
              <a:t>gebruiken</a:t>
            </a:r>
            <a:r>
              <a:rPr lang="en-US" dirty="0"/>
              <a:t>. </a:t>
            </a:r>
            <a:r>
              <a:rPr lang="en-US" dirty="0" err="1"/>
              <a:t>Beschermt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 van </a:t>
            </a:r>
            <a:r>
              <a:rPr lang="en-US" dirty="0" err="1"/>
              <a:t>aanraken</a:t>
            </a:r>
            <a:r>
              <a:rPr lang="en-US" dirty="0"/>
              <a:t> </a:t>
            </a:r>
            <a:r>
              <a:rPr lang="en-US" dirty="0" err="1"/>
              <a:t>mond</a:t>
            </a:r>
            <a:r>
              <a:rPr lang="en-US" dirty="0"/>
              <a:t> en </a:t>
            </a:r>
            <a:r>
              <a:rPr lang="en-US" dirty="0" err="1"/>
              <a:t>neus</a:t>
            </a:r>
            <a:endParaRPr lang="en-US" dirty="0" err="1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Linnenmaskers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veel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soorten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verschillende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kwaliteit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voornaamste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functie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anderen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beschermen</a:t>
            </a:r>
            <a:r>
              <a:rPr lang="en-US" dirty="0">
                <a:cs typeface="Calibri"/>
              </a:rPr>
              <a:t> door droplets </a:t>
            </a:r>
            <a:r>
              <a:rPr lang="en-US" dirty="0" err="1">
                <a:cs typeface="Calibri"/>
              </a:rPr>
              <a:t>bij</a:t>
            </a:r>
            <a:r>
              <a:rPr lang="en-US" dirty="0">
                <a:cs typeface="Calibri"/>
              </a:rPr>
              <a:t> u </a:t>
            </a:r>
            <a:r>
              <a:rPr lang="en-US" dirty="0" err="1">
                <a:cs typeface="Calibri"/>
              </a:rPr>
              <a:t>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houden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voorkomen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aanraken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mond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neus</a:t>
            </a:r>
            <a:r>
              <a:rPr lang="en-US" dirty="0">
                <a:cs typeface="Calibri"/>
              </a:rPr>
              <a:t> </a:t>
            </a:r>
          </a:p>
          <a:p>
            <a:endParaRPr lang="en-US" dirty="0"/>
          </a:p>
          <a:p>
            <a:r>
              <a:rPr lang="en-US" dirty="0"/>
              <a:t> </a:t>
            </a:r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C1A9-EE90-4A27-A5E7-CF2D806E782D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274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Angst </a:t>
            </a:r>
            <a:r>
              <a:rPr lang="en-US" dirty="0" err="1">
                <a:cs typeface="Calibri"/>
              </a:rPr>
              <a:t>bij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mensen</a:t>
            </a:r>
            <a:r>
              <a:rPr lang="en-US" dirty="0">
                <a:cs typeface="Calibri"/>
              </a:rPr>
              <a:t>, angst om </a:t>
            </a:r>
            <a:r>
              <a:rPr lang="en-US" dirty="0" err="1">
                <a:cs typeface="Calibri"/>
              </a:rPr>
              <a:t>ziek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worden</a:t>
            </a:r>
            <a:r>
              <a:rPr lang="en-US" dirty="0">
                <a:cs typeface="Calibri"/>
              </a:rPr>
              <a:t>, angst </a:t>
            </a:r>
            <a:r>
              <a:rPr lang="en-US" dirty="0" err="1">
                <a:cs typeface="Calibri"/>
              </a:rPr>
              <a:t>voor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gevolgen</a:t>
            </a:r>
            <a:r>
              <a:rPr lang="en-US" dirty="0">
                <a:cs typeface="Calibri"/>
              </a:rPr>
              <a:t> van COVID, angst </a:t>
            </a:r>
            <a:r>
              <a:rPr lang="en-US" dirty="0" err="1">
                <a:cs typeface="Calibri"/>
              </a:rPr>
              <a:t>voor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een</a:t>
            </a:r>
            <a:r>
              <a:rPr lang="en-US" dirty="0">
                <a:cs typeface="Calibri"/>
              </a:rPr>
              <a:t> lockdown</a:t>
            </a:r>
            <a:endParaRPr lang="en-US" dirty="0"/>
          </a:p>
          <a:p>
            <a:r>
              <a:rPr lang="en-US" dirty="0">
                <a:cs typeface="Calibri"/>
              </a:rPr>
              <a:t>Covid --&gt; </a:t>
            </a:r>
            <a:r>
              <a:rPr lang="en-US" dirty="0" err="1">
                <a:cs typeface="Calibri"/>
              </a:rPr>
              <a:t>isolatie</a:t>
            </a:r>
            <a:r>
              <a:rPr lang="en-US" dirty="0">
                <a:cs typeface="Calibri"/>
              </a:rPr>
              <a:t>--&gt; </a:t>
            </a:r>
            <a:r>
              <a:rPr lang="en-US" dirty="0" err="1">
                <a:cs typeface="Calibri"/>
              </a:rPr>
              <a:t>verderzetten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sociale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activiteiten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dubbel</a:t>
            </a:r>
            <a:r>
              <a:rPr lang="en-US" dirty="0">
                <a:cs typeface="Calibri"/>
              </a:rPr>
              <a:t> zo </a:t>
            </a:r>
            <a:r>
              <a:rPr lang="en-US" dirty="0" err="1">
                <a:cs typeface="Calibri"/>
              </a:rPr>
              <a:t>belangrijk</a:t>
            </a:r>
            <a:r>
              <a:rPr lang="en-US" dirty="0">
                <a:cs typeface="Calibri"/>
              </a:rPr>
              <a:t> </a:t>
            </a:r>
          </a:p>
          <a:p>
            <a:r>
              <a:rPr lang="en-US" dirty="0" err="1">
                <a:cs typeface="Calibri"/>
              </a:rPr>
              <a:t>Belang</a:t>
            </a:r>
            <a:r>
              <a:rPr lang="en-US" dirty="0">
                <a:cs typeface="Calibri"/>
              </a:rPr>
              <a:t> psycho </a:t>
            </a:r>
            <a:r>
              <a:rPr lang="en-US" dirty="0" err="1">
                <a:cs typeface="Calibri"/>
              </a:rPr>
              <a:t>sociale</a:t>
            </a:r>
            <a:r>
              <a:rPr lang="en-US" dirty="0">
                <a:cs typeface="Calibri"/>
              </a:rPr>
              <a:t> , </a:t>
            </a:r>
            <a:r>
              <a:rPr lang="en-US" dirty="0" err="1">
                <a:cs typeface="Calibri"/>
              </a:rPr>
              <a:t>ondersteunende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rol</a:t>
            </a:r>
            <a:r>
              <a:rPr lang="en-US" dirty="0">
                <a:cs typeface="Calibri"/>
              </a:rPr>
              <a:t> . Door </a:t>
            </a:r>
            <a:r>
              <a:rPr lang="en-US" dirty="0" err="1">
                <a:cs typeface="Calibri"/>
              </a:rPr>
              <a:t>maatregelen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inkopen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kunnen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doen</a:t>
            </a:r>
            <a:r>
              <a:rPr lang="en-US" dirty="0">
                <a:cs typeface="Calibri"/>
              </a:rPr>
              <a:t>, wat </a:t>
            </a:r>
            <a:r>
              <a:rPr lang="en-US" dirty="0" err="1">
                <a:cs typeface="Calibri"/>
              </a:rPr>
              <a:t>kan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nog</a:t>
            </a:r>
            <a:r>
              <a:rPr lang="en-US" dirty="0">
                <a:cs typeface="Calibri"/>
              </a:rPr>
              <a:t>? Hoe </a:t>
            </a:r>
            <a:r>
              <a:rPr lang="en-US" dirty="0" err="1">
                <a:cs typeface="Calibri"/>
              </a:rPr>
              <a:t>kunnen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hierin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ondersteund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worden</a:t>
            </a:r>
            <a:r>
              <a:rPr lang="en-US" dirty="0">
                <a:cs typeface="Calibri"/>
              </a:rPr>
              <a:t>? </a:t>
            </a:r>
          </a:p>
          <a:p>
            <a:endParaRPr lang="nl-BE" dirty="0">
              <a:cs typeface="Calibri"/>
            </a:endParaRPr>
          </a:p>
          <a:p>
            <a:r>
              <a:rPr lang="en-US" dirty="0" err="1">
                <a:cs typeface="Calibri"/>
              </a:rPr>
              <a:t>Indien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mgl</a:t>
            </a:r>
            <a:r>
              <a:rPr lang="en-US" dirty="0">
                <a:cs typeface="Calibri"/>
              </a:rPr>
              <a:t> FFP-2, </a:t>
            </a:r>
            <a:r>
              <a:rPr lang="en-US" dirty="0" err="1">
                <a:cs typeface="Calibri"/>
              </a:rPr>
              <a:t>zeker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bij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symptomatisch</a:t>
            </a:r>
            <a:endParaRPr lang="en-US" dirty="0">
              <a:cs typeface="Calibri"/>
            </a:endParaRPr>
          </a:p>
          <a:p>
            <a:endParaRPr lang="en-US"/>
          </a:p>
          <a:p>
            <a:r>
              <a:rPr lang="en-US" dirty="0"/>
              <a:t>In de guide van ITG </a:t>
            </a:r>
            <a:r>
              <a:rPr lang="en-US" dirty="0" err="1"/>
              <a:t>staat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vooral</a:t>
            </a:r>
            <a:r>
              <a:rPr lang="en-US" dirty="0"/>
              <a:t> het </a:t>
            </a:r>
            <a:r>
              <a:rPr lang="en-US" dirty="0" err="1"/>
              <a:t>mondmasker</a:t>
            </a:r>
            <a:r>
              <a:rPr lang="en-US" dirty="0"/>
              <a:t> </a:t>
            </a:r>
            <a:r>
              <a:rPr lang="en-US" dirty="0" err="1"/>
              <a:t>belangerijk</a:t>
            </a:r>
            <a:r>
              <a:rPr lang="en-US" dirty="0"/>
              <a:t> is </a:t>
            </a:r>
            <a:r>
              <a:rPr lang="en-US" dirty="0" err="1"/>
              <a:t>bij</a:t>
            </a:r>
            <a:r>
              <a:rPr lang="en-US" dirty="0"/>
              <a:t> huis </a:t>
            </a:r>
            <a:r>
              <a:rPr lang="en-US" dirty="0" err="1"/>
              <a:t>bezoeken</a:t>
            </a:r>
            <a:r>
              <a:rPr lang="en-US" dirty="0"/>
              <a:t>, best FFP-2. Wat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aanraden</a:t>
            </a:r>
            <a:r>
              <a:rPr lang="en-US" dirty="0"/>
              <a:t>? Voor case managers is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haalbaar</a:t>
            </a:r>
            <a:r>
              <a:rPr lang="en-US" dirty="0"/>
              <a:t>, maar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buurtwerkers</a:t>
            </a:r>
            <a:r>
              <a:rPr lang="en-US" dirty="0"/>
              <a:t> </a:t>
            </a:r>
            <a:r>
              <a:rPr lang="en-US" dirty="0" err="1"/>
              <a:t>lijkt</a:t>
            </a:r>
            <a:r>
              <a:rPr lang="en-US" dirty="0"/>
              <a:t> het </a:t>
            </a:r>
            <a:r>
              <a:rPr lang="en-US" dirty="0" err="1"/>
              <a:t>mij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haalbaar</a:t>
            </a:r>
            <a:r>
              <a:rPr lang="en-US" dirty="0"/>
              <a:t> om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zeggen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steeds </a:t>
            </a:r>
            <a:r>
              <a:rPr lang="en-US" dirty="0" err="1"/>
              <a:t>een</a:t>
            </a:r>
            <a:r>
              <a:rPr lang="en-US" dirty="0"/>
              <a:t> FFP-2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dragen</a:t>
            </a:r>
            <a:r>
              <a:rPr lang="en-US" dirty="0"/>
              <a:t>. </a:t>
            </a:r>
            <a:endParaRPr lang="en-US" dirty="0">
              <a:cs typeface="Calibri"/>
            </a:endParaRPr>
          </a:p>
          <a:p>
            <a:endParaRPr lang="en-US"/>
          </a:p>
          <a:p>
            <a:pPr algn="ctr"/>
            <a:endParaRPr lang="nl-BE" sz="1200" dirty="0">
              <a:solidFill>
                <a:schemeClr val="tx1"/>
              </a:solidFill>
              <a:latin typeface="DINPro-Black"/>
            </a:endParaRPr>
          </a:p>
          <a:p>
            <a:pPr algn="ctr"/>
            <a:endParaRPr lang="nl-BE" sz="1200">
              <a:solidFill>
                <a:schemeClr val="tx1"/>
              </a:solidFill>
              <a:latin typeface="DINPro-Black" panose="020B0A04020101010102" pitchFamily="34" charset="0"/>
            </a:endParaRPr>
          </a:p>
          <a:p>
            <a:pPr algn="ctr"/>
            <a:endParaRPr lang="nl-BE" sz="1200" dirty="0">
              <a:solidFill>
                <a:schemeClr val="tx1"/>
              </a:solidFill>
              <a:latin typeface="DINPro-Black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C1A9-EE90-4A27-A5E7-CF2D806E782D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7036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Indien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mgl</a:t>
            </a:r>
            <a:r>
              <a:rPr lang="en-US" dirty="0">
                <a:cs typeface="Calibri"/>
              </a:rPr>
              <a:t> FFP-2, </a:t>
            </a:r>
            <a:r>
              <a:rPr lang="en-US" dirty="0" err="1">
                <a:cs typeface="Calibri"/>
              </a:rPr>
              <a:t>zeker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bij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symptomatisch</a:t>
            </a:r>
            <a:endParaRPr lang="en-US" dirty="0" err="1"/>
          </a:p>
          <a:p>
            <a:endParaRPr lang="en-US"/>
          </a:p>
          <a:p>
            <a:endParaRPr lang="en-US">
              <a:cs typeface="Calibri"/>
            </a:endParaRPr>
          </a:p>
          <a:p>
            <a:pPr algn="ctr"/>
            <a:endParaRPr lang="nl-BE">
              <a:latin typeface="DINPro-Black" panose="020B0A04020101010102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C1A9-EE90-4A27-A5E7-CF2D806E782D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5780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de guide van ITG </a:t>
            </a:r>
            <a:r>
              <a:rPr lang="en-US" err="1"/>
              <a:t>staat</a:t>
            </a:r>
            <a:r>
              <a:rPr lang="en-US"/>
              <a:t> </a:t>
            </a:r>
            <a:r>
              <a:rPr lang="en-US" err="1"/>
              <a:t>dat</a:t>
            </a:r>
            <a:r>
              <a:rPr lang="en-US"/>
              <a:t> </a:t>
            </a:r>
            <a:r>
              <a:rPr lang="en-US" err="1"/>
              <a:t>vooral</a:t>
            </a:r>
            <a:r>
              <a:rPr lang="en-US"/>
              <a:t> het </a:t>
            </a:r>
            <a:r>
              <a:rPr lang="en-US" err="1"/>
              <a:t>mondmasker</a:t>
            </a:r>
            <a:r>
              <a:rPr lang="en-US"/>
              <a:t> </a:t>
            </a:r>
            <a:r>
              <a:rPr lang="en-US" err="1"/>
              <a:t>belangerijk</a:t>
            </a:r>
            <a:r>
              <a:rPr lang="en-US"/>
              <a:t> is </a:t>
            </a:r>
            <a:r>
              <a:rPr lang="en-US" err="1"/>
              <a:t>bij</a:t>
            </a:r>
            <a:r>
              <a:rPr lang="en-US"/>
              <a:t> huis </a:t>
            </a:r>
            <a:r>
              <a:rPr lang="en-US" err="1"/>
              <a:t>bezoeken</a:t>
            </a:r>
            <a:r>
              <a:rPr lang="en-US"/>
              <a:t>, best FFP-2. Wat </a:t>
            </a:r>
            <a:r>
              <a:rPr lang="en-US" err="1"/>
              <a:t>gaan</a:t>
            </a:r>
            <a:r>
              <a:rPr lang="en-US"/>
              <a:t> </a:t>
            </a:r>
            <a:r>
              <a:rPr lang="en-US" err="1"/>
              <a:t>wij</a:t>
            </a:r>
            <a:r>
              <a:rPr lang="en-US"/>
              <a:t> </a:t>
            </a:r>
            <a:r>
              <a:rPr lang="en-US" err="1"/>
              <a:t>aanraden</a:t>
            </a:r>
            <a:r>
              <a:rPr lang="en-US"/>
              <a:t>? Voor case managers is </a:t>
            </a:r>
            <a:r>
              <a:rPr lang="en-US" err="1"/>
              <a:t>dit</a:t>
            </a:r>
            <a:r>
              <a:rPr lang="en-US"/>
              <a:t> </a:t>
            </a:r>
            <a:r>
              <a:rPr lang="en-US" err="1"/>
              <a:t>haalbaar</a:t>
            </a:r>
            <a:r>
              <a:rPr lang="en-US"/>
              <a:t>, </a:t>
            </a:r>
          </a:p>
          <a:p>
            <a:endParaRPr lang="en-US"/>
          </a:p>
          <a:p>
            <a:r>
              <a:rPr lang="en-US">
                <a:cs typeface="Calibri" panose="020F0502020204030204"/>
              </a:rPr>
              <a:t>Mogen </a:t>
            </a:r>
            <a:r>
              <a:rPr lang="en-US" err="1">
                <a:cs typeface="Calibri" panose="020F0502020204030204"/>
              </a:rPr>
              <a:t>mensen</a:t>
            </a:r>
            <a:r>
              <a:rPr lang="en-US">
                <a:cs typeface="Calibri" panose="020F0502020204030204"/>
              </a:rPr>
              <a:t> in </a:t>
            </a:r>
            <a:r>
              <a:rPr lang="en-US" err="1">
                <a:cs typeface="Calibri" panose="020F0502020204030204"/>
              </a:rPr>
              <a:t>quarantaine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naar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buiten</a:t>
            </a:r>
            <a:r>
              <a:rPr lang="en-US">
                <a:cs typeface="Calibri" panose="020F0502020204030204"/>
              </a:rPr>
              <a:t> om </a:t>
            </a:r>
            <a:r>
              <a:rPr lang="en-US" err="1">
                <a:cs typeface="Calibri" panose="020F0502020204030204"/>
              </a:rPr>
              <a:t>te</a:t>
            </a:r>
            <a:r>
              <a:rPr lang="en-US">
                <a:cs typeface="Calibri" panose="020F0502020204030204"/>
              </a:rPr>
              <a:t> wandelen?</a:t>
            </a:r>
          </a:p>
          <a:p>
            <a:r>
              <a:rPr lang="en-US">
                <a:cs typeface="Calibri" panose="020F0502020204030204"/>
              </a:rPr>
              <a:t>Al </a:t>
            </a:r>
            <a:r>
              <a:rPr lang="en-US" err="1">
                <a:cs typeface="Calibri" panose="020F0502020204030204"/>
              </a:rPr>
              <a:t>wandelend</a:t>
            </a:r>
            <a:r>
              <a:rPr lang="en-US">
                <a:cs typeface="Calibri" panose="020F0502020204030204"/>
              </a:rPr>
              <a:t> in </a:t>
            </a:r>
            <a:r>
              <a:rPr lang="en-US" err="1">
                <a:cs typeface="Calibri" panose="020F0502020204030204"/>
              </a:rPr>
              <a:t>gesprek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gaan</a:t>
            </a:r>
            <a:r>
              <a:rPr lang="en-US">
                <a:cs typeface="Calibri" panose="020F0502020204030204"/>
              </a:rPr>
              <a:t> (</a:t>
            </a:r>
            <a:r>
              <a:rPr lang="en-US" err="1">
                <a:cs typeface="Calibri" panose="020F0502020204030204"/>
              </a:rPr>
              <a:t>vb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geven</a:t>
            </a:r>
            <a:r>
              <a:rPr lang="en-US">
                <a:cs typeface="Calibri" panose="020F0502020204030204"/>
              </a:rPr>
              <a:t> </a:t>
            </a:r>
          </a:p>
          <a:p>
            <a:r>
              <a:rPr lang="en-US" err="1">
                <a:cs typeface="Calibri" panose="020F0502020204030204"/>
              </a:rPr>
              <a:t>Lokatie</a:t>
            </a:r>
            <a:r>
              <a:rPr lang="en-US">
                <a:cs typeface="Calibri" panose="020F0502020204030204"/>
              </a:rPr>
              <a:t> met </a:t>
            </a:r>
            <a:r>
              <a:rPr lang="en-US" err="1">
                <a:cs typeface="Calibri" panose="020F0502020204030204"/>
              </a:rPr>
              <a:t>weinig</a:t>
            </a:r>
            <a:r>
              <a:rPr lang="en-US">
                <a:cs typeface="Calibri" panose="020F0502020204030204"/>
              </a:rPr>
              <a:t> volk,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C1A9-EE90-4A27-A5E7-CF2D806E782D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60543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WZC: 9 </a:t>
            </a:r>
            <a:r>
              <a:rPr lang="fr-BE" dirty="0" err="1"/>
              <a:t>mobiele</a:t>
            </a:r>
            <a:r>
              <a:rPr lang="fr-BE" dirty="0"/>
              <a:t> teams in 135WZC, </a:t>
            </a:r>
            <a:r>
              <a:rPr lang="fr-BE" dirty="0" err="1"/>
              <a:t>eind</a:t>
            </a:r>
            <a:r>
              <a:rPr lang="fr-BE" dirty="0"/>
              <a:t> maart-15juni</a:t>
            </a:r>
          </a:p>
          <a:p>
            <a:r>
              <a:rPr lang="fr-BE" dirty="0" err="1">
                <a:cs typeface="Calibri"/>
              </a:rPr>
              <a:t>Sinds</a:t>
            </a:r>
            <a:r>
              <a:rPr lang="fr-BE" dirty="0">
                <a:cs typeface="Calibri"/>
              </a:rPr>
              <a:t> </a:t>
            </a:r>
            <a:r>
              <a:rPr lang="fr-BE" dirty="0" err="1">
                <a:cs typeface="Calibri"/>
              </a:rPr>
              <a:t>wnr</a:t>
            </a:r>
            <a:r>
              <a:rPr lang="fr-BE" dirty="0">
                <a:cs typeface="Calibri"/>
              </a:rPr>
              <a:t> en </a:t>
            </a:r>
            <a:r>
              <a:rPr lang="fr-BE" dirty="0" err="1">
                <a:cs typeface="Calibri"/>
              </a:rPr>
              <a:t>wrm</a:t>
            </a:r>
            <a:endParaRPr lang="fr-BE" dirty="0">
              <a:cs typeface="Calibri"/>
            </a:endParaRPr>
          </a:p>
          <a:p>
            <a:endParaRPr lang="fr-BE">
              <a:cs typeface="Calibri"/>
            </a:endParaRPr>
          </a:p>
          <a:p>
            <a:r>
              <a:rPr lang="fr-BE" dirty="0"/>
              <a:t>1. </a:t>
            </a:r>
            <a:r>
              <a:rPr lang="fr-BE" dirty="0" err="1"/>
              <a:t>Medische</a:t>
            </a:r>
            <a:r>
              <a:rPr lang="fr-BE" dirty="0"/>
              <a:t> </a:t>
            </a:r>
            <a:r>
              <a:rPr lang="fr-BE" dirty="0" err="1"/>
              <a:t>observatie</a:t>
            </a:r>
            <a:r>
              <a:rPr lang="fr-BE" dirty="0"/>
              <a:t>, </a:t>
            </a:r>
            <a:r>
              <a:rPr lang="fr-BE" dirty="0" err="1"/>
              <a:t>isolatie</a:t>
            </a:r>
            <a:r>
              <a:rPr lang="fr-BE" dirty="0"/>
              <a:t> en </a:t>
            </a:r>
            <a:r>
              <a:rPr lang="fr-BE" dirty="0" err="1"/>
              <a:t>basiszorg</a:t>
            </a:r>
            <a:r>
              <a:rPr lang="fr-BE" dirty="0"/>
              <a:t> </a:t>
            </a:r>
            <a:r>
              <a:rPr lang="fr-BE" dirty="0" err="1"/>
              <a:t>voor</a:t>
            </a:r>
            <a:r>
              <a:rPr lang="fr-BE" dirty="0"/>
              <a:t> </a:t>
            </a:r>
            <a:r>
              <a:rPr lang="fr-BE" dirty="0" err="1"/>
              <a:t>migranten</a:t>
            </a:r>
            <a:r>
              <a:rPr lang="fr-BE" dirty="0"/>
              <a:t> en </a:t>
            </a:r>
            <a:r>
              <a:rPr lang="fr-BE" dirty="0" err="1"/>
              <a:t>daklozen</a:t>
            </a:r>
            <a:r>
              <a:rPr lang="fr-BE" dirty="0"/>
              <a:t>, </a:t>
            </a:r>
            <a:r>
              <a:rPr lang="fr-BE" dirty="0" err="1"/>
              <a:t>zodat</a:t>
            </a:r>
            <a:r>
              <a:rPr lang="fr-BE" dirty="0"/>
              <a:t> </a:t>
            </a:r>
            <a:r>
              <a:rPr lang="fr-BE" dirty="0" err="1"/>
              <a:t>zij</a:t>
            </a:r>
            <a:r>
              <a:rPr lang="fr-BE" dirty="0"/>
              <a:t> </a:t>
            </a:r>
            <a:r>
              <a:rPr lang="fr-BE" dirty="0" err="1"/>
              <a:t>toegang</a:t>
            </a:r>
            <a:r>
              <a:rPr lang="fr-BE" dirty="0"/>
              <a:t> </a:t>
            </a:r>
            <a:r>
              <a:rPr lang="fr-BE" dirty="0" err="1"/>
              <a:t>hebben</a:t>
            </a:r>
            <a:r>
              <a:rPr lang="fr-BE" dirty="0"/>
              <a:t> </a:t>
            </a:r>
            <a:r>
              <a:rPr lang="fr-BE" dirty="0" err="1"/>
              <a:t>tot</a:t>
            </a:r>
            <a:r>
              <a:rPr lang="fr-BE" dirty="0"/>
              <a:t> </a:t>
            </a:r>
            <a:r>
              <a:rPr lang="fr-BE" dirty="0" err="1"/>
              <a:t>gezondheidszorg</a:t>
            </a:r>
            <a:r>
              <a:rPr lang="fr-BE" dirty="0"/>
              <a:t> en </a:t>
            </a:r>
            <a:r>
              <a:rPr lang="fr-BE" dirty="0" err="1"/>
              <a:t>gebruik</a:t>
            </a:r>
            <a:r>
              <a:rPr lang="fr-BE" dirty="0"/>
              <a:t> </a:t>
            </a:r>
            <a:r>
              <a:rPr lang="fr-BE" dirty="0" err="1"/>
              <a:t>kunnen</a:t>
            </a:r>
            <a:r>
              <a:rPr lang="fr-BE" dirty="0"/>
              <a:t> </a:t>
            </a:r>
            <a:r>
              <a:rPr lang="fr-BE" dirty="0" err="1"/>
              <a:t>maken</a:t>
            </a:r>
            <a:r>
              <a:rPr lang="fr-BE" dirty="0"/>
              <a:t> van het </a:t>
            </a:r>
            <a:r>
              <a:rPr lang="fr-BE" dirty="0" err="1"/>
              <a:t>bestaande</a:t>
            </a:r>
            <a:r>
              <a:rPr lang="fr-BE" dirty="0"/>
              <a:t> </a:t>
            </a:r>
            <a:r>
              <a:rPr lang="fr-BE" dirty="0" err="1"/>
              <a:t>doorverwijzingssys-teem</a:t>
            </a:r>
            <a:r>
              <a:rPr lang="fr-BE" dirty="0"/>
              <a:t> </a:t>
            </a:r>
            <a:r>
              <a:rPr lang="fr-BE" dirty="0" err="1"/>
              <a:t>voor</a:t>
            </a:r>
            <a:r>
              <a:rPr lang="fr-BE" dirty="0"/>
              <a:t> Covid-19-patiënten.</a:t>
            </a:r>
            <a:endParaRPr lang="fr-BE" dirty="0">
              <a:cs typeface="Calibri"/>
            </a:endParaRPr>
          </a:p>
          <a:p>
            <a:r>
              <a:rPr lang="fr-BE" dirty="0"/>
              <a:t>2. </a:t>
            </a:r>
            <a:r>
              <a:rPr lang="fr-BE" dirty="0" err="1"/>
              <a:t>Woonzorgcentra</a:t>
            </a:r>
            <a:r>
              <a:rPr lang="fr-BE" dirty="0"/>
              <a:t> </a:t>
            </a:r>
            <a:r>
              <a:rPr lang="fr-BE" dirty="0" err="1"/>
              <a:t>ondersteunen</a:t>
            </a:r>
            <a:r>
              <a:rPr lang="fr-BE" dirty="0"/>
              <a:t> </a:t>
            </a:r>
            <a:r>
              <a:rPr lang="fr-BE" dirty="0" err="1"/>
              <a:t>bij</a:t>
            </a:r>
            <a:r>
              <a:rPr lang="fr-BE" dirty="0"/>
              <a:t> de </a:t>
            </a:r>
            <a:r>
              <a:rPr lang="fr-BE" dirty="0" err="1"/>
              <a:t>bepaling</a:t>
            </a:r>
            <a:r>
              <a:rPr lang="fr-BE" dirty="0"/>
              <a:t> van de </a:t>
            </a:r>
            <a:r>
              <a:rPr lang="fr-BE" dirty="0" err="1"/>
              <a:t>nodige</a:t>
            </a:r>
            <a:r>
              <a:rPr lang="fr-BE" dirty="0"/>
              <a:t> IPC-</a:t>
            </a:r>
            <a:r>
              <a:rPr lang="fr-BE" dirty="0" err="1"/>
              <a:t>maatregelen</a:t>
            </a:r>
            <a:r>
              <a:rPr lang="fr-BE" dirty="0"/>
              <a:t> om de </a:t>
            </a:r>
            <a:r>
              <a:rPr lang="fr-BE" dirty="0" err="1"/>
              <a:t>verspreiding</a:t>
            </a:r>
            <a:r>
              <a:rPr lang="fr-BE" dirty="0"/>
              <a:t> van het virus te </a:t>
            </a:r>
            <a:r>
              <a:rPr lang="fr-BE" dirty="0" err="1"/>
              <a:t>voorkomen</a:t>
            </a:r>
            <a:r>
              <a:rPr lang="fr-BE" dirty="0"/>
              <a:t> en onder </a:t>
            </a:r>
            <a:r>
              <a:rPr lang="fr-BE" dirty="0" err="1"/>
              <a:t>controle</a:t>
            </a:r>
            <a:r>
              <a:rPr lang="fr-BE" dirty="0"/>
              <a:t> te </a:t>
            </a:r>
            <a:r>
              <a:rPr lang="fr-BE" dirty="0" err="1"/>
              <a:t>krijgen</a:t>
            </a:r>
            <a:r>
              <a:rPr lang="fr-BE" dirty="0"/>
              <a:t>, en de interne </a:t>
            </a:r>
            <a:r>
              <a:rPr lang="fr-BE" dirty="0" err="1"/>
              <a:t>organi-satie</a:t>
            </a:r>
            <a:r>
              <a:rPr lang="fr-BE" dirty="0"/>
              <a:t> van circuits van </a:t>
            </a:r>
            <a:r>
              <a:rPr lang="fr-BE" dirty="0" err="1"/>
              <a:t>personen</a:t>
            </a:r>
            <a:r>
              <a:rPr lang="fr-BE" dirty="0"/>
              <a:t> en </a:t>
            </a:r>
            <a:r>
              <a:rPr lang="fr-BE" dirty="0" err="1"/>
              <a:t>zorg</a:t>
            </a:r>
            <a:r>
              <a:rPr lang="fr-BE" dirty="0"/>
              <a:t> </a:t>
            </a:r>
            <a:r>
              <a:rPr lang="fr-BE" dirty="0" err="1"/>
              <a:t>verbeteren</a:t>
            </a:r>
            <a:r>
              <a:rPr lang="fr-BE" dirty="0"/>
              <a:t>. </a:t>
            </a:r>
            <a:r>
              <a:rPr lang="fr-BE" dirty="0" err="1"/>
              <a:t>Toen</a:t>
            </a:r>
            <a:r>
              <a:rPr lang="fr-BE" dirty="0"/>
              <a:t> </a:t>
            </a:r>
            <a:r>
              <a:rPr lang="fr-BE" dirty="0" err="1"/>
              <a:t>bleek</a:t>
            </a:r>
            <a:r>
              <a:rPr lang="fr-BE" dirty="0"/>
              <a:t> </a:t>
            </a:r>
            <a:r>
              <a:rPr lang="fr-BE" dirty="0" err="1"/>
              <a:t>dat</a:t>
            </a:r>
            <a:r>
              <a:rPr lang="fr-BE" dirty="0"/>
              <a:t> het </a:t>
            </a:r>
            <a:r>
              <a:rPr lang="fr-BE" dirty="0" err="1"/>
              <a:t>personeel</a:t>
            </a:r>
            <a:r>
              <a:rPr lang="fr-BE" dirty="0"/>
              <a:t> van de </a:t>
            </a:r>
            <a:r>
              <a:rPr lang="fr-BE" dirty="0" err="1"/>
              <a:t>woonzorgcentra</a:t>
            </a:r>
            <a:r>
              <a:rPr lang="fr-BE" dirty="0"/>
              <a:t> </a:t>
            </a:r>
            <a:r>
              <a:rPr lang="fr-BE" dirty="0" err="1"/>
              <a:t>psychisch</a:t>
            </a:r>
            <a:r>
              <a:rPr lang="fr-BE" dirty="0"/>
              <a:t> </a:t>
            </a:r>
            <a:r>
              <a:rPr lang="fr-BE" dirty="0" err="1"/>
              <a:t>sterk</a:t>
            </a:r>
            <a:r>
              <a:rPr lang="fr-BE" dirty="0"/>
              <a:t> </a:t>
            </a:r>
            <a:r>
              <a:rPr lang="fr-BE" dirty="0" err="1"/>
              <a:t>leed</a:t>
            </a:r>
            <a:r>
              <a:rPr lang="fr-BE" dirty="0"/>
              <a:t> onder de </a:t>
            </a:r>
            <a:r>
              <a:rPr lang="fr-BE" dirty="0" err="1"/>
              <a:t>epidemie</a:t>
            </a:r>
            <a:r>
              <a:rPr lang="fr-BE" dirty="0"/>
              <a:t>, </a:t>
            </a:r>
            <a:r>
              <a:rPr lang="fr-BE" dirty="0" err="1"/>
              <a:t>voorzag</a:t>
            </a:r>
            <a:r>
              <a:rPr lang="fr-BE" dirty="0"/>
              <a:t> </a:t>
            </a:r>
            <a:r>
              <a:rPr lang="fr-BE" dirty="0" err="1"/>
              <a:t>Artsen</a:t>
            </a:r>
            <a:r>
              <a:rPr lang="fr-BE" dirty="0"/>
              <a:t> </a:t>
            </a:r>
            <a:r>
              <a:rPr lang="fr-BE" dirty="0" err="1"/>
              <a:t>Zonder</a:t>
            </a:r>
            <a:r>
              <a:rPr lang="fr-BE" dirty="0"/>
              <a:t> </a:t>
            </a:r>
            <a:r>
              <a:rPr lang="fr-BE" dirty="0" err="1"/>
              <a:t>Grenzen</a:t>
            </a:r>
            <a:r>
              <a:rPr lang="fr-BE" dirty="0"/>
              <a:t> in psycho-</a:t>
            </a:r>
            <a:r>
              <a:rPr lang="fr-BE" dirty="0" err="1"/>
              <a:t>logische</a:t>
            </a:r>
            <a:r>
              <a:rPr lang="fr-BE" dirty="0"/>
              <a:t> </a:t>
            </a:r>
            <a:r>
              <a:rPr lang="fr-BE" dirty="0" err="1"/>
              <a:t>steun</a:t>
            </a:r>
            <a:r>
              <a:rPr lang="fr-BE" dirty="0"/>
              <a:t>. </a:t>
            </a:r>
          </a:p>
          <a:p>
            <a:r>
              <a:rPr lang="fr-BE" dirty="0"/>
              <a:t>3. </a:t>
            </a:r>
            <a:r>
              <a:rPr lang="fr-BE" dirty="0" err="1"/>
              <a:t>Steun</a:t>
            </a:r>
            <a:r>
              <a:rPr lang="fr-BE" dirty="0"/>
              <a:t> </a:t>
            </a:r>
            <a:r>
              <a:rPr lang="fr-BE" dirty="0" err="1"/>
              <a:t>aan</a:t>
            </a:r>
            <a:r>
              <a:rPr lang="fr-BE" dirty="0"/>
              <a:t> </a:t>
            </a:r>
            <a:r>
              <a:rPr lang="fr-BE" dirty="0" err="1"/>
              <a:t>bepaalde</a:t>
            </a:r>
            <a:r>
              <a:rPr lang="fr-BE" dirty="0"/>
              <a:t> </a:t>
            </a:r>
            <a:r>
              <a:rPr lang="fr-BE" dirty="0" err="1"/>
              <a:t>ziekenhuizen</a:t>
            </a:r>
            <a:r>
              <a:rPr lang="fr-BE" dirty="0"/>
              <a:t> in </a:t>
            </a:r>
            <a:r>
              <a:rPr lang="fr-BE" dirty="0" err="1"/>
              <a:t>Vlaanderen</a:t>
            </a:r>
            <a:r>
              <a:rPr lang="fr-BE" dirty="0"/>
              <a:t> (</a:t>
            </a:r>
            <a:r>
              <a:rPr lang="fr-BE" dirty="0" err="1"/>
              <a:t>provincie</a:t>
            </a:r>
            <a:r>
              <a:rPr lang="fr-BE" dirty="0"/>
              <a:t> Antwerpen) en in </a:t>
            </a:r>
            <a:r>
              <a:rPr lang="fr-BE" dirty="0" err="1"/>
              <a:t>Wallonië</a:t>
            </a:r>
            <a:r>
              <a:rPr lang="fr-BE" dirty="0"/>
              <a:t> (in Bergen), op </a:t>
            </a:r>
            <a:r>
              <a:rPr lang="fr-BE" dirty="0" err="1"/>
              <a:t>verzoek</a:t>
            </a:r>
            <a:r>
              <a:rPr lang="fr-BE" dirty="0"/>
              <a:t> van de </a:t>
            </a:r>
            <a:r>
              <a:rPr lang="fr-BE" dirty="0" err="1"/>
              <a:t>zie-kenhuizen</a:t>
            </a:r>
            <a:r>
              <a:rPr lang="fr-BE" dirty="0"/>
              <a:t> </a:t>
            </a:r>
            <a:r>
              <a:rPr lang="fr-BE" dirty="0" err="1"/>
              <a:t>zelf</a:t>
            </a:r>
            <a:r>
              <a:rPr lang="fr-BE" dirty="0"/>
              <a:t>. </a:t>
            </a:r>
            <a:r>
              <a:rPr lang="fr-BE" dirty="0" err="1"/>
              <a:t>Ook</a:t>
            </a:r>
            <a:r>
              <a:rPr lang="fr-BE" dirty="0"/>
              <a:t> de </a:t>
            </a:r>
            <a:r>
              <a:rPr lang="fr-BE" dirty="0" err="1"/>
              <a:t>oprichting</a:t>
            </a:r>
            <a:r>
              <a:rPr lang="fr-BE" dirty="0"/>
              <a:t> van </a:t>
            </a:r>
            <a:r>
              <a:rPr lang="fr-BE" dirty="0" err="1"/>
              <a:t>enkele</a:t>
            </a:r>
            <a:r>
              <a:rPr lang="fr-BE" dirty="0"/>
              <a:t> centra </a:t>
            </a:r>
            <a:r>
              <a:rPr lang="fr-BE" dirty="0" err="1"/>
              <a:t>voor</a:t>
            </a:r>
            <a:r>
              <a:rPr lang="fr-BE" dirty="0"/>
              <a:t> </a:t>
            </a:r>
            <a:r>
              <a:rPr lang="fr-BE" dirty="0" err="1"/>
              <a:t>her-stellende</a:t>
            </a:r>
            <a:r>
              <a:rPr lang="fr-BE" dirty="0"/>
              <a:t> </a:t>
            </a:r>
            <a:r>
              <a:rPr lang="fr-BE" dirty="0" err="1"/>
              <a:t>patiënten</a:t>
            </a:r>
            <a:r>
              <a:rPr lang="fr-BE" dirty="0"/>
              <a:t> </a:t>
            </a:r>
            <a:r>
              <a:rPr lang="fr-BE" dirty="0" err="1"/>
              <a:t>werd</a:t>
            </a:r>
            <a:r>
              <a:rPr lang="fr-BE" dirty="0"/>
              <a:t> </a:t>
            </a:r>
            <a:r>
              <a:rPr lang="fr-BE" dirty="0" err="1"/>
              <a:t>ondersteund</a:t>
            </a:r>
            <a:r>
              <a:rPr lang="fr-BE" dirty="0"/>
              <a:t>.</a:t>
            </a:r>
            <a:endParaRPr lang="fr-BE"/>
          </a:p>
          <a:p>
            <a:endParaRPr lang="fr-BE" dirty="0">
              <a:cs typeface="Calibri"/>
            </a:endParaRPr>
          </a:p>
          <a:p>
            <a:r>
              <a:rPr lang="fr-BE" dirty="0" err="1"/>
              <a:t>Toen</a:t>
            </a:r>
            <a:r>
              <a:rPr lang="fr-BE" dirty="0"/>
              <a:t> </a:t>
            </a:r>
            <a:r>
              <a:rPr lang="fr-BE" dirty="0" err="1"/>
              <a:t>duidelijk</a:t>
            </a:r>
            <a:r>
              <a:rPr lang="fr-BE" dirty="0"/>
              <a:t> </a:t>
            </a:r>
            <a:r>
              <a:rPr lang="fr-BE" dirty="0" err="1"/>
              <a:t>werd</a:t>
            </a:r>
            <a:r>
              <a:rPr lang="fr-BE" dirty="0"/>
              <a:t> </a:t>
            </a:r>
            <a:r>
              <a:rPr lang="fr-BE" dirty="0" err="1"/>
              <a:t>hoe</a:t>
            </a:r>
            <a:r>
              <a:rPr lang="fr-BE" dirty="0"/>
              <a:t> </a:t>
            </a:r>
            <a:r>
              <a:rPr lang="fr-BE" dirty="0" err="1"/>
              <a:t>dramatisch</a:t>
            </a:r>
            <a:r>
              <a:rPr lang="fr-BE" dirty="0"/>
              <a:t> de </a:t>
            </a:r>
            <a:r>
              <a:rPr lang="fr-BE" dirty="0" err="1"/>
              <a:t>situatie</a:t>
            </a:r>
            <a:r>
              <a:rPr lang="fr-BE" dirty="0"/>
              <a:t> in de </a:t>
            </a:r>
            <a:r>
              <a:rPr lang="fr-BE" dirty="0" err="1"/>
              <a:t>woon-zorgcentra</a:t>
            </a:r>
            <a:r>
              <a:rPr lang="fr-BE" dirty="0"/>
              <a:t> </a:t>
            </a:r>
            <a:r>
              <a:rPr lang="fr-BE" dirty="0" err="1"/>
              <a:t>was</a:t>
            </a:r>
            <a:r>
              <a:rPr lang="fr-BE" dirty="0"/>
              <a:t>, </a:t>
            </a:r>
            <a:r>
              <a:rPr lang="fr-BE" dirty="0" err="1"/>
              <a:t>verschoof</a:t>
            </a:r>
            <a:r>
              <a:rPr lang="fr-BE" dirty="0"/>
              <a:t> </a:t>
            </a:r>
            <a:r>
              <a:rPr lang="fr-BE" dirty="0" err="1"/>
              <a:t>Artsen</a:t>
            </a:r>
            <a:r>
              <a:rPr lang="fr-BE" dirty="0"/>
              <a:t> </a:t>
            </a:r>
            <a:r>
              <a:rPr lang="fr-BE" dirty="0" err="1"/>
              <a:t>Zonder</a:t>
            </a:r>
            <a:r>
              <a:rPr lang="fr-BE" dirty="0"/>
              <a:t> </a:t>
            </a:r>
            <a:r>
              <a:rPr lang="fr-BE" dirty="0" err="1"/>
              <a:t>Grenzen</a:t>
            </a:r>
            <a:r>
              <a:rPr lang="fr-BE" dirty="0"/>
              <a:t> de focus van </a:t>
            </a:r>
            <a:r>
              <a:rPr lang="fr-BE" dirty="0" err="1"/>
              <a:t>haar</a:t>
            </a:r>
            <a:r>
              <a:rPr lang="fr-BE" dirty="0"/>
              <a:t> </a:t>
            </a:r>
            <a:r>
              <a:rPr lang="fr-BE" dirty="0" err="1"/>
              <a:t>interventie</a:t>
            </a:r>
            <a:r>
              <a:rPr lang="fr-BE" dirty="0"/>
              <a:t> van de </a:t>
            </a:r>
            <a:r>
              <a:rPr lang="fr-BE" dirty="0" err="1"/>
              <a:t>ziekenhuizen</a:t>
            </a:r>
            <a:r>
              <a:rPr lang="fr-BE" dirty="0"/>
              <a:t> </a:t>
            </a:r>
            <a:r>
              <a:rPr lang="fr-BE" dirty="0" err="1"/>
              <a:t>naar</a:t>
            </a:r>
            <a:r>
              <a:rPr lang="fr-BE" dirty="0"/>
              <a:t> de </a:t>
            </a:r>
            <a:r>
              <a:rPr lang="fr-BE" dirty="0" err="1"/>
              <a:t>woonzorgcen</a:t>
            </a:r>
            <a:r>
              <a:rPr lang="fr-BE" dirty="0"/>
              <a:t>-tra. De </a:t>
            </a:r>
            <a:r>
              <a:rPr lang="fr-BE" dirty="0" err="1"/>
              <a:t>interventie</a:t>
            </a:r>
            <a:r>
              <a:rPr lang="fr-BE" dirty="0"/>
              <a:t> </a:t>
            </a:r>
            <a:r>
              <a:rPr lang="fr-BE" dirty="0" err="1"/>
              <a:t>ging</a:t>
            </a:r>
            <a:r>
              <a:rPr lang="fr-BE" dirty="0"/>
              <a:t> van start in de </a:t>
            </a:r>
            <a:r>
              <a:rPr lang="fr-BE" dirty="0" err="1"/>
              <a:t>derde</a:t>
            </a:r>
            <a:r>
              <a:rPr lang="fr-BE" dirty="0"/>
              <a:t> </a:t>
            </a:r>
            <a:r>
              <a:rPr lang="fr-BE" dirty="0" err="1"/>
              <a:t>week</a:t>
            </a:r>
            <a:r>
              <a:rPr lang="fr-BE" dirty="0"/>
              <a:t> van </a:t>
            </a:r>
            <a:r>
              <a:rPr lang="fr-BE" dirty="0" err="1"/>
              <a:t>maart</a:t>
            </a:r>
            <a:r>
              <a:rPr lang="fr-BE" dirty="0"/>
              <a:t> en </a:t>
            </a:r>
            <a:r>
              <a:rPr lang="fr-BE" dirty="0" err="1"/>
              <a:t>duurde</a:t>
            </a:r>
            <a:r>
              <a:rPr lang="fr-BE" dirty="0"/>
              <a:t> in </a:t>
            </a:r>
            <a:r>
              <a:rPr lang="fr-BE" dirty="0" err="1"/>
              <a:t>totaal</a:t>
            </a:r>
            <a:r>
              <a:rPr lang="fr-BE" dirty="0"/>
              <a:t> </a:t>
            </a:r>
            <a:r>
              <a:rPr lang="fr-BE" dirty="0" err="1"/>
              <a:t>drie</a:t>
            </a:r>
            <a:r>
              <a:rPr lang="fr-BE" dirty="0"/>
              <a:t> </a:t>
            </a:r>
            <a:r>
              <a:rPr lang="fr-BE" dirty="0" err="1"/>
              <a:t>maanden</a:t>
            </a:r>
            <a:r>
              <a:rPr lang="fr-BE" dirty="0"/>
              <a:t>. </a:t>
            </a:r>
            <a:r>
              <a:rPr lang="fr-BE" dirty="0" err="1"/>
              <a:t>Negen</a:t>
            </a:r>
            <a:r>
              <a:rPr lang="fr-BE" dirty="0"/>
              <a:t> </a:t>
            </a:r>
            <a:r>
              <a:rPr lang="fr-BE" dirty="0" err="1"/>
              <a:t>mobiele</a:t>
            </a:r>
            <a:r>
              <a:rPr lang="fr-BE" dirty="0"/>
              <a:t> teams van </a:t>
            </a:r>
            <a:r>
              <a:rPr lang="fr-BE" dirty="0" err="1"/>
              <a:t>Artsen</a:t>
            </a:r>
            <a:r>
              <a:rPr lang="fr-BE" dirty="0"/>
              <a:t> </a:t>
            </a:r>
            <a:r>
              <a:rPr lang="fr-BE" dirty="0" err="1"/>
              <a:t>Zonder</a:t>
            </a:r>
            <a:r>
              <a:rPr lang="fr-BE" dirty="0"/>
              <a:t> </a:t>
            </a:r>
            <a:r>
              <a:rPr lang="fr-BE" dirty="0" err="1"/>
              <a:t>Grenzen</a:t>
            </a:r>
            <a:r>
              <a:rPr lang="fr-BE" dirty="0"/>
              <a:t> </a:t>
            </a:r>
            <a:r>
              <a:rPr lang="fr-BE" dirty="0" err="1"/>
              <a:t>trokken</a:t>
            </a:r>
            <a:r>
              <a:rPr lang="fr-BE" dirty="0"/>
              <a:t> </a:t>
            </a:r>
            <a:r>
              <a:rPr lang="fr-BE" dirty="0" err="1"/>
              <a:t>naar</a:t>
            </a:r>
            <a:r>
              <a:rPr lang="fr-BE" dirty="0"/>
              <a:t> 135 </a:t>
            </a:r>
            <a:r>
              <a:rPr lang="fr-BE" dirty="0" err="1"/>
              <a:t>woonzorgcentra</a:t>
            </a:r>
            <a:r>
              <a:rPr lang="fr-BE" dirty="0"/>
              <a:t> over het </a:t>
            </a:r>
            <a:r>
              <a:rPr lang="fr-BE" dirty="0" err="1"/>
              <a:t>hele</a:t>
            </a:r>
            <a:r>
              <a:rPr lang="fr-BE" dirty="0"/>
              <a:t> land, </a:t>
            </a:r>
            <a:r>
              <a:rPr lang="fr-BE" dirty="0" err="1"/>
              <a:t>eerst</a:t>
            </a:r>
            <a:r>
              <a:rPr lang="fr-BE" dirty="0"/>
              <a:t> in Brussel, </a:t>
            </a:r>
            <a:r>
              <a:rPr lang="fr-BE" dirty="0" err="1"/>
              <a:t>daarna</a:t>
            </a:r>
            <a:r>
              <a:rPr lang="fr-BE" dirty="0"/>
              <a:t> </a:t>
            </a:r>
            <a:r>
              <a:rPr lang="fr-BE" dirty="0" err="1"/>
              <a:t>ook</a:t>
            </a:r>
            <a:r>
              <a:rPr lang="fr-BE" dirty="0"/>
              <a:t> in </a:t>
            </a:r>
            <a:r>
              <a:rPr lang="fr-BE" dirty="0" err="1"/>
              <a:t>Vlaanderen</a:t>
            </a:r>
            <a:r>
              <a:rPr lang="fr-BE" dirty="0"/>
              <a:t> en </a:t>
            </a:r>
            <a:r>
              <a:rPr lang="fr-BE" dirty="0" err="1"/>
              <a:t>Wallonië</a:t>
            </a:r>
            <a:endParaRPr lang="fr-BE" dirty="0" err="1">
              <a:cs typeface="Calibri"/>
            </a:endParaRPr>
          </a:p>
          <a:p>
            <a:endParaRPr lang="fr-BE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C1A9-EE90-4A27-A5E7-CF2D806E782D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8624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>
                <a:cs typeface="Calibri"/>
              </a:rPr>
              <a:t>Wrm</a:t>
            </a:r>
            <a:r>
              <a:rPr lang="fr-BE" dirty="0">
                <a:cs typeface="Calibri"/>
              </a:rPr>
              <a:t>: </a:t>
            </a:r>
            <a:r>
              <a:rPr lang="fr-BE" dirty="0" err="1">
                <a:cs typeface="Calibri"/>
              </a:rPr>
              <a:t>belang</a:t>
            </a:r>
            <a:r>
              <a:rPr lang="fr-BE" dirty="0">
                <a:cs typeface="Calibri"/>
              </a:rPr>
              <a:t> van de </a:t>
            </a:r>
            <a:r>
              <a:rPr lang="fr-BE" dirty="0" err="1">
                <a:cs typeface="Calibri"/>
              </a:rPr>
              <a:t>rol</a:t>
            </a:r>
            <a:r>
              <a:rPr lang="fr-BE" dirty="0">
                <a:cs typeface="Calibri"/>
              </a:rPr>
              <a:t> van de sociale </a:t>
            </a:r>
            <a:r>
              <a:rPr lang="fr-BE" dirty="0" err="1">
                <a:cs typeface="Calibri"/>
              </a:rPr>
              <a:t>actoren</a:t>
            </a:r>
            <a:r>
              <a:rPr lang="fr-BE" dirty="0">
                <a:cs typeface="Calibri"/>
              </a:rPr>
              <a:t>, </a:t>
            </a:r>
            <a:r>
              <a:rPr lang="fr-BE" dirty="0" err="1">
                <a:cs typeface="Calibri"/>
              </a:rPr>
              <a:t>belang</a:t>
            </a:r>
            <a:r>
              <a:rPr lang="fr-BE" dirty="0">
                <a:cs typeface="Calibri"/>
              </a:rPr>
              <a:t> </a:t>
            </a:r>
            <a:r>
              <a:rPr lang="fr-BE" dirty="0" err="1">
                <a:cs typeface="Calibri"/>
              </a:rPr>
              <a:t>dat</a:t>
            </a:r>
            <a:r>
              <a:rPr lang="fr-BE" dirty="0">
                <a:cs typeface="Calibri"/>
              </a:rPr>
              <a:t> </a:t>
            </a:r>
            <a:r>
              <a:rPr lang="fr-BE" dirty="0" err="1">
                <a:cs typeface="Calibri"/>
              </a:rPr>
              <a:t>ze</a:t>
            </a:r>
            <a:r>
              <a:rPr lang="fr-BE" dirty="0">
                <a:cs typeface="Calibri"/>
              </a:rPr>
              <a:t> </a:t>
            </a:r>
            <a:r>
              <a:rPr lang="fr-BE" dirty="0" err="1">
                <a:cs typeface="Calibri"/>
              </a:rPr>
              <a:t>zich</a:t>
            </a:r>
            <a:r>
              <a:rPr lang="fr-BE" dirty="0">
                <a:cs typeface="Calibri"/>
              </a:rPr>
              <a:t> </a:t>
            </a:r>
            <a:r>
              <a:rPr lang="fr-BE" dirty="0" err="1">
                <a:cs typeface="Calibri"/>
              </a:rPr>
              <a:t>verilig</a:t>
            </a:r>
            <a:r>
              <a:rPr lang="fr-BE" dirty="0">
                <a:cs typeface="Calibri"/>
              </a:rPr>
              <a:t> </a:t>
            </a:r>
            <a:r>
              <a:rPr lang="fr-BE" dirty="0" err="1">
                <a:cs typeface="Calibri"/>
              </a:rPr>
              <a:t>voelen</a:t>
            </a:r>
            <a:r>
              <a:rPr lang="fr-BE" dirty="0">
                <a:cs typeface="Calibri"/>
              </a:rPr>
              <a:t> in het </a:t>
            </a:r>
            <a:r>
              <a:rPr lang="fr-BE" dirty="0" err="1">
                <a:cs typeface="Calibri"/>
              </a:rPr>
              <a:t>uitvoeren</a:t>
            </a:r>
            <a:r>
              <a:rPr lang="fr-BE" dirty="0">
                <a:cs typeface="Calibri"/>
              </a:rPr>
              <a:t> van hun </a:t>
            </a:r>
            <a:r>
              <a:rPr lang="fr-BE" dirty="0" err="1">
                <a:cs typeface="Calibri"/>
              </a:rPr>
              <a:t>werk</a:t>
            </a:r>
            <a:r>
              <a:rPr lang="fr-BE" dirty="0">
                <a:cs typeface="Calibri"/>
              </a:rPr>
              <a:t>. </a:t>
            </a:r>
            <a:r>
              <a:rPr lang="fr-BE" dirty="0" err="1">
                <a:cs typeface="Calibri"/>
              </a:rPr>
              <a:t>Zij</a:t>
            </a:r>
            <a:r>
              <a:rPr lang="fr-BE" dirty="0">
                <a:cs typeface="Calibri"/>
              </a:rPr>
              <a:t> </a:t>
            </a:r>
            <a:r>
              <a:rPr lang="fr-BE" dirty="0" err="1">
                <a:cs typeface="Calibri"/>
              </a:rPr>
              <a:t>zij</a:t>
            </a:r>
            <a:r>
              <a:rPr lang="fr-BE" dirty="0">
                <a:cs typeface="Calibri"/>
              </a:rPr>
              <a:t> n het </a:t>
            </a:r>
            <a:r>
              <a:rPr lang="fr-BE" dirty="0" err="1">
                <a:cs typeface="Calibri"/>
              </a:rPr>
              <a:t>aansprezek</a:t>
            </a:r>
            <a:r>
              <a:rPr lang="fr-BE" dirty="0">
                <a:cs typeface="Calibri"/>
              </a:rPr>
              <a:t> punt/ </a:t>
            </a:r>
            <a:r>
              <a:rPr lang="fr-BE" dirty="0" err="1">
                <a:cs typeface="Calibri"/>
              </a:rPr>
              <a:t>vertrouwenspunt</a:t>
            </a:r>
            <a:r>
              <a:rPr lang="fr-BE" dirty="0">
                <a:cs typeface="Calibri"/>
              </a:rPr>
              <a:t> van de </a:t>
            </a:r>
            <a:r>
              <a:rPr lang="fr-BE" dirty="0" err="1">
                <a:cs typeface="Calibri"/>
              </a:rPr>
              <a:t>bewoners</a:t>
            </a:r>
            <a:endParaRPr lang="fr-BE" dirty="0">
              <a:cs typeface="Calibri"/>
            </a:endParaRPr>
          </a:p>
          <a:p>
            <a:endParaRPr lang="fr-BE"/>
          </a:p>
          <a:p>
            <a:r>
              <a:rPr lang="fr-BE" dirty="0" err="1"/>
              <a:t>Eventueel</a:t>
            </a:r>
            <a:r>
              <a:rPr lang="fr-BE" dirty="0"/>
              <a:t> </a:t>
            </a:r>
            <a:r>
              <a:rPr lang="fr-BE" dirty="0" err="1"/>
              <a:t>bij</a:t>
            </a:r>
            <a:r>
              <a:rPr lang="fr-BE" dirty="0"/>
              <a:t> de </a:t>
            </a:r>
            <a:r>
              <a:rPr lang="fr-BE" dirty="0" err="1"/>
              <a:t>presentatie</a:t>
            </a:r>
            <a:r>
              <a:rPr lang="fr-BE" dirty="0"/>
              <a:t> van </a:t>
            </a:r>
            <a:r>
              <a:rPr lang="fr-BE" dirty="0" err="1"/>
              <a:t>deze</a:t>
            </a:r>
            <a:r>
              <a:rPr lang="fr-BE" dirty="0"/>
              <a:t> slide </a:t>
            </a:r>
            <a:r>
              <a:rPr lang="fr-BE" dirty="0" err="1"/>
              <a:t>meedelen</a:t>
            </a:r>
            <a:r>
              <a:rPr lang="fr-BE" dirty="0"/>
              <a:t> </a:t>
            </a:r>
            <a:r>
              <a:rPr lang="fr-BE" dirty="0" err="1"/>
              <a:t>dat</a:t>
            </a:r>
            <a:r>
              <a:rPr lang="fr-BE" dirty="0"/>
              <a:t> </a:t>
            </a:r>
            <a:r>
              <a:rPr lang="fr-BE" dirty="0" err="1"/>
              <a:t>ze</a:t>
            </a:r>
            <a:r>
              <a:rPr lang="fr-BE" dirty="0"/>
              <a:t> </a:t>
            </a:r>
            <a:r>
              <a:rPr lang="fr-BE" dirty="0" err="1"/>
              <a:t>ons</a:t>
            </a:r>
            <a:r>
              <a:rPr lang="fr-BE" dirty="0"/>
              <a:t> </a:t>
            </a:r>
            <a:r>
              <a:rPr lang="fr-BE" dirty="0" err="1"/>
              <a:t>mogen</a:t>
            </a:r>
            <a:r>
              <a:rPr lang="fr-BE" dirty="0"/>
              <a:t> </a:t>
            </a:r>
            <a:r>
              <a:rPr lang="fr-BE" dirty="0" err="1"/>
              <a:t>mailen</a:t>
            </a:r>
            <a:r>
              <a:rPr lang="fr-BE" dirty="0"/>
              <a:t> om </a:t>
            </a:r>
            <a:r>
              <a:rPr lang="fr-BE" dirty="0" err="1"/>
              <a:t>door</a:t>
            </a:r>
            <a:r>
              <a:rPr lang="fr-BE" dirty="0"/>
              <a:t> te </a:t>
            </a:r>
            <a:r>
              <a:rPr lang="fr-BE" dirty="0" err="1"/>
              <a:t>geven</a:t>
            </a:r>
            <a:r>
              <a:rPr lang="fr-BE" dirty="0"/>
              <a:t> op </a:t>
            </a:r>
            <a:r>
              <a:rPr lang="fr-BE" dirty="0" err="1"/>
              <a:t>welke</a:t>
            </a:r>
            <a:r>
              <a:rPr lang="fr-BE" dirty="0"/>
              <a:t> manier hun </a:t>
            </a:r>
            <a:r>
              <a:rPr lang="fr-BE" dirty="0" err="1"/>
              <a:t>organisatie</a:t>
            </a:r>
            <a:r>
              <a:rPr lang="fr-BE" dirty="0"/>
              <a:t> </a:t>
            </a:r>
            <a:r>
              <a:rPr lang="fr-BE" dirty="0" err="1"/>
              <a:t>ondersteuning</a:t>
            </a:r>
            <a:r>
              <a:rPr lang="fr-BE" dirty="0"/>
              <a:t> </a:t>
            </a:r>
            <a:r>
              <a:rPr lang="fr-BE" dirty="0" err="1"/>
              <a:t>geeft</a:t>
            </a:r>
            <a:r>
              <a:rPr lang="fr-BE" dirty="0"/>
              <a:t> (</a:t>
            </a:r>
            <a:r>
              <a:rPr lang="fr-BE" dirty="0" err="1"/>
              <a:t>inkopen</a:t>
            </a:r>
            <a:r>
              <a:rPr lang="fr-BE" dirty="0"/>
              <a:t> </a:t>
            </a:r>
            <a:r>
              <a:rPr lang="fr-BE" dirty="0" err="1"/>
              <a:t>doen</a:t>
            </a:r>
            <a:r>
              <a:rPr lang="fr-BE" dirty="0"/>
              <a:t> </a:t>
            </a:r>
            <a:r>
              <a:rPr lang="fr-BE" dirty="0" err="1"/>
              <a:t>voor</a:t>
            </a:r>
            <a:r>
              <a:rPr lang="fr-BE" dirty="0"/>
              <a:t> de </a:t>
            </a:r>
            <a:r>
              <a:rPr lang="fr-BE" dirty="0" err="1"/>
              <a:t>mensen</a:t>
            </a:r>
            <a:r>
              <a:rPr lang="fr-BE" dirty="0"/>
              <a:t>, </a:t>
            </a:r>
            <a:r>
              <a:rPr lang="fr-BE" dirty="0" err="1"/>
              <a:t>materiaal</a:t>
            </a:r>
            <a:r>
              <a:rPr lang="fr-BE" dirty="0"/>
              <a:t> </a:t>
            </a:r>
            <a:r>
              <a:rPr lang="fr-BE" dirty="0" err="1"/>
              <a:t>uitdelen</a:t>
            </a:r>
            <a:r>
              <a:rPr lang="fr-BE" dirty="0"/>
              <a:t>,…) dan </a:t>
            </a:r>
            <a:r>
              <a:rPr lang="fr-BE" dirty="0" err="1"/>
              <a:t>kunnen</a:t>
            </a:r>
            <a:r>
              <a:rPr lang="fr-BE" dirty="0"/>
              <a:t> </a:t>
            </a:r>
            <a:r>
              <a:rPr lang="fr-BE" dirty="0" err="1"/>
              <a:t>we</a:t>
            </a:r>
            <a:r>
              <a:rPr lang="fr-BE" dirty="0"/>
              <a:t> in webinar </a:t>
            </a:r>
            <a:r>
              <a:rPr lang="fr-BE" dirty="0" err="1"/>
              <a:t>drie</a:t>
            </a:r>
            <a:r>
              <a:rPr lang="fr-BE" dirty="0"/>
              <a:t> </a:t>
            </a:r>
            <a:r>
              <a:rPr lang="fr-BE" dirty="0" err="1"/>
              <a:t>een</a:t>
            </a:r>
            <a:r>
              <a:rPr lang="fr-BE" dirty="0"/>
              <a:t> </a:t>
            </a:r>
            <a:r>
              <a:rPr lang="fr-BE" dirty="0" err="1"/>
              <a:t>overzicht</a:t>
            </a:r>
            <a:r>
              <a:rPr lang="fr-BE" dirty="0"/>
              <a:t> </a:t>
            </a:r>
            <a:r>
              <a:rPr lang="fr-BE" dirty="0" err="1"/>
              <a:t>steken</a:t>
            </a:r>
            <a:r>
              <a:rPr lang="fr-BE" dirty="0"/>
              <a:t> van de </a:t>
            </a:r>
            <a:r>
              <a:rPr lang="fr-BE" dirty="0" err="1"/>
              <a:t>organisaties</a:t>
            </a:r>
            <a:r>
              <a:rPr lang="fr-BE" dirty="0"/>
              <a:t> en de </a:t>
            </a:r>
            <a:r>
              <a:rPr lang="fr-BE" dirty="0" err="1"/>
              <a:t>diensten</a:t>
            </a:r>
            <a:r>
              <a:rPr lang="fr-BE" dirty="0"/>
              <a:t> die </a:t>
            </a:r>
            <a:r>
              <a:rPr lang="fr-BE" dirty="0" err="1"/>
              <a:t>ze</a:t>
            </a:r>
            <a:r>
              <a:rPr lang="fr-BE" dirty="0"/>
              <a:t> </a:t>
            </a:r>
            <a:r>
              <a:rPr lang="fr-BE" dirty="0" err="1"/>
              <a:t>aanbieden</a:t>
            </a:r>
            <a:endParaRPr lang="fr-BE" dirty="0" err="1">
              <a:cs typeface="Calibri"/>
            </a:endParaRPr>
          </a:p>
          <a:p>
            <a:endParaRPr lang="fr-BE"/>
          </a:p>
          <a:p>
            <a:r>
              <a:rPr lang="fr-BE" dirty="0">
                <a:cs typeface="Calibri"/>
              </a:rPr>
              <a:t>--&gt; </a:t>
            </a:r>
            <a:r>
              <a:rPr lang="fr-BE" dirty="0" err="1">
                <a:cs typeface="Calibri"/>
              </a:rPr>
              <a:t>Evt</a:t>
            </a:r>
            <a:r>
              <a:rPr lang="fr-BE" dirty="0">
                <a:cs typeface="Calibri"/>
              </a:rPr>
              <a:t> </a:t>
            </a:r>
            <a:r>
              <a:rPr lang="fr-BE" dirty="0" err="1">
                <a:cs typeface="Calibri"/>
              </a:rPr>
              <a:t>nood</a:t>
            </a:r>
            <a:r>
              <a:rPr lang="fr-BE" dirty="0">
                <a:cs typeface="Calibri"/>
              </a:rPr>
              <a:t> </a:t>
            </a:r>
            <a:r>
              <a:rPr lang="fr-BE" dirty="0" err="1">
                <a:cs typeface="Calibri"/>
              </a:rPr>
              <a:t>bevragen</a:t>
            </a:r>
            <a:r>
              <a:rPr lang="fr-BE" dirty="0">
                <a:cs typeface="Calibri"/>
              </a:rPr>
              <a:t> rond stigma?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C1A9-EE90-4A27-A5E7-CF2D806E782D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34538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Wrm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spreekt</a:t>
            </a:r>
            <a:r>
              <a:rPr lang="en-US" dirty="0">
                <a:cs typeface="Calibri"/>
              </a:rPr>
              <a:t> men </a:t>
            </a:r>
            <a:r>
              <a:rPr lang="en-US" dirty="0" err="1">
                <a:cs typeface="Calibri"/>
              </a:rPr>
              <a:t>soms</a:t>
            </a:r>
            <a:r>
              <a:rPr lang="en-US" dirty="0">
                <a:cs typeface="Calibri"/>
              </a:rPr>
              <a:t> over corona, </a:t>
            </a:r>
            <a:r>
              <a:rPr lang="en-US" dirty="0" err="1">
                <a:cs typeface="Calibri"/>
              </a:rPr>
              <a:t>covid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sars</a:t>
            </a:r>
            <a:r>
              <a:rPr lang="en-US" dirty="0">
                <a:cs typeface="Calibri"/>
              </a:rPr>
              <a:t>,..?</a:t>
            </a:r>
          </a:p>
          <a:p>
            <a:r>
              <a:rPr lang="en-US" dirty="0">
                <a:cs typeface="Calibri"/>
              </a:rPr>
              <a:t>Severe acute respiratory syndrome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C1A9-EE90-4A27-A5E7-CF2D806E782D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2686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050" b="1" dirty="0">
                <a:cs typeface="Calibri"/>
              </a:rPr>
              <a:t>Provincie Antwerpen: 1858 </a:t>
            </a:r>
            <a:r>
              <a:rPr lang="en-US" sz="1050" b="1" dirty="0" err="1">
                <a:cs typeface="Calibri"/>
              </a:rPr>
              <a:t>miljoen</a:t>
            </a:r>
            <a:r>
              <a:rPr lang="en-US" sz="1050" b="1" dirty="0">
                <a:cs typeface="Calibri"/>
              </a:rPr>
              <a:t> </a:t>
            </a:r>
            <a:r>
              <a:rPr lang="en-US" sz="1050" b="1" dirty="0" err="1">
                <a:cs typeface="Calibri"/>
              </a:rPr>
              <a:t>inwoners</a:t>
            </a:r>
            <a:endParaRPr lang="en-US" sz="1050" b="1" dirty="0" err="1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 err="1"/>
              <a:t>Updaten</a:t>
            </a:r>
            <a:r>
              <a:rPr lang="en-US" sz="1050" b="1" dirty="0"/>
              <a:t> met </a:t>
            </a:r>
            <a:r>
              <a:rPr lang="en-US" sz="1050" b="1" dirty="0" err="1"/>
              <a:t>meest</a:t>
            </a:r>
            <a:r>
              <a:rPr lang="en-US" sz="1050" b="1" dirty="0"/>
              <a:t> </a:t>
            </a:r>
            <a:r>
              <a:rPr lang="en-US" sz="1050" b="1" dirty="0" err="1"/>
              <a:t>recente</a:t>
            </a:r>
            <a:r>
              <a:rPr lang="en-US" sz="1050" b="1" dirty="0"/>
              <a:t> </a:t>
            </a:r>
            <a:r>
              <a:rPr lang="en-US" sz="1050" b="1" dirty="0" err="1"/>
              <a:t>grafiek</a:t>
            </a:r>
            <a:r>
              <a:rPr lang="en-US" sz="1050" b="1" dirty="0"/>
              <a:t> </a:t>
            </a:r>
            <a:r>
              <a:rPr lang="en-US" sz="1050" b="1" dirty="0" err="1"/>
              <a:t>afhankelijk</a:t>
            </a:r>
            <a:r>
              <a:rPr lang="en-US" sz="1050" b="1" dirty="0"/>
              <a:t> van datum webinar</a:t>
            </a:r>
            <a:endParaRPr lang="en-US" dirty="0"/>
          </a:p>
          <a:p>
            <a:pPr>
              <a:defRPr/>
            </a:pPr>
            <a:r>
              <a:rPr lang="en-US" sz="1050" b="1" dirty="0"/>
              <a:t>Weeks </a:t>
            </a:r>
            <a:r>
              <a:rPr lang="en-US" sz="1050" b="1" dirty="0" err="1"/>
              <a:t>vervangen</a:t>
            </a:r>
            <a:r>
              <a:rPr lang="en-US" sz="1050" b="1" dirty="0"/>
              <a:t> met de </a:t>
            </a:r>
            <a:r>
              <a:rPr lang="en-US" sz="1050" b="1" dirty="0" err="1"/>
              <a:t>echte</a:t>
            </a:r>
            <a:r>
              <a:rPr lang="en-US" sz="1050" b="1" dirty="0"/>
              <a:t> data </a:t>
            </a:r>
          </a:p>
          <a:p>
            <a:pPr>
              <a:defRPr/>
            </a:pPr>
            <a:endParaRPr lang="en-US" sz="1050" b="1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cs typeface="Calibri"/>
              </a:rPr>
              <a:t>Aantal </a:t>
            </a:r>
            <a:r>
              <a:rPr lang="en-US" sz="1050" b="1" dirty="0" err="1">
                <a:cs typeface="Calibri"/>
              </a:rPr>
              <a:t>positieve</a:t>
            </a:r>
            <a:r>
              <a:rPr lang="en-US" sz="1050" b="1" dirty="0">
                <a:cs typeface="Calibri"/>
              </a:rPr>
              <a:t> </a:t>
            </a:r>
            <a:r>
              <a:rPr lang="en-US" sz="1050" b="1" dirty="0" err="1">
                <a:cs typeface="Calibri"/>
              </a:rPr>
              <a:t>getallen</a:t>
            </a:r>
            <a:r>
              <a:rPr lang="en-US" sz="1050" b="1" dirty="0">
                <a:cs typeface="Calibri"/>
              </a:rPr>
              <a:t> in de </a:t>
            </a:r>
            <a:r>
              <a:rPr lang="en-US" sz="1050" b="1" dirty="0" err="1">
                <a:cs typeface="Calibri"/>
              </a:rPr>
              <a:t>provincie</a:t>
            </a:r>
            <a:r>
              <a:rPr lang="en-US" sz="1050" b="1" dirty="0">
                <a:cs typeface="Calibri"/>
              </a:rPr>
              <a:t> </a:t>
            </a:r>
            <a:r>
              <a:rPr lang="en-US" sz="1050" b="1" dirty="0" err="1">
                <a:cs typeface="Calibri"/>
              </a:rPr>
              <a:t>antwerpen</a:t>
            </a:r>
            <a:r>
              <a:rPr lang="en-US" sz="1050" b="1" dirty="0">
                <a:cs typeface="Calibri"/>
              </a:rPr>
              <a:t> over de </a:t>
            </a:r>
            <a:r>
              <a:rPr lang="en-US" sz="1050" b="1" dirty="0" err="1">
                <a:cs typeface="Calibri"/>
              </a:rPr>
              <a:t>verschillende</a:t>
            </a:r>
            <a:r>
              <a:rPr lang="en-US" sz="1050" b="1" dirty="0">
                <a:cs typeface="Calibri"/>
              </a:rPr>
              <a:t> </a:t>
            </a:r>
            <a:r>
              <a:rPr lang="en-US" sz="1050" b="1" dirty="0" err="1">
                <a:cs typeface="Calibri"/>
              </a:rPr>
              <a:t>weken</a:t>
            </a:r>
            <a:r>
              <a:rPr lang="en-US" sz="1050" b="1" dirty="0">
                <a:cs typeface="Calibri"/>
              </a:rPr>
              <a:t> </a:t>
            </a:r>
            <a:r>
              <a:rPr lang="en-US" sz="1050" b="1" dirty="0" err="1">
                <a:cs typeface="Calibri"/>
              </a:rPr>
              <a:t>heen</a:t>
            </a:r>
            <a:r>
              <a:rPr lang="en-US" sz="1050" b="1" dirty="0">
                <a:cs typeface="Calibri"/>
              </a:rPr>
              <a:t>. </a:t>
            </a:r>
          </a:p>
          <a:p>
            <a:pPr>
              <a:defRPr/>
            </a:pPr>
            <a:r>
              <a:rPr lang="en-US" sz="1050" b="1" dirty="0">
                <a:cs typeface="Calibri"/>
              </a:rPr>
              <a:t>Zeer </a:t>
            </a:r>
            <a:r>
              <a:rPr lang="en-US" sz="1050" b="1" dirty="0" err="1">
                <a:cs typeface="Calibri"/>
              </a:rPr>
              <a:t>afhankelijk</a:t>
            </a:r>
            <a:r>
              <a:rPr lang="en-US" sz="1050" b="1" dirty="0">
                <a:cs typeface="Calibri"/>
              </a:rPr>
              <a:t> van de testing </a:t>
            </a:r>
            <a:r>
              <a:rPr lang="en-US" sz="1050" b="1" dirty="0" err="1">
                <a:cs typeface="Calibri"/>
              </a:rPr>
              <a:t>strategie</a:t>
            </a:r>
            <a:r>
              <a:rPr lang="en-US" sz="1050" b="1" dirty="0">
                <a:cs typeface="Calibri"/>
              </a:rPr>
              <a:t>. </a:t>
            </a:r>
            <a:endParaRPr lang="en-US" sz="1050" b="1" dirty="0"/>
          </a:p>
          <a:p>
            <a:pPr>
              <a:defRPr/>
            </a:pPr>
            <a:endParaRPr lang="en-US" sz="1050" b="1" dirty="0"/>
          </a:p>
          <a:p>
            <a:pPr>
              <a:defRPr/>
            </a:pPr>
            <a:r>
              <a:rPr lang="en-US" sz="1050" b="1" dirty="0">
                <a:cs typeface="Calibri"/>
              </a:rPr>
              <a:t>W11, 11 </a:t>
            </a:r>
            <a:r>
              <a:rPr lang="en-US" sz="1050" b="1" dirty="0" err="1">
                <a:cs typeface="Calibri"/>
              </a:rPr>
              <a:t>maart</a:t>
            </a:r>
            <a:r>
              <a:rPr lang="en-US" sz="1050" b="1" dirty="0">
                <a:cs typeface="Calibri"/>
              </a:rPr>
              <a:t>: </a:t>
            </a:r>
            <a:r>
              <a:rPr lang="en-US" sz="1050" b="1" dirty="0" err="1">
                <a:cs typeface="Calibri"/>
              </a:rPr>
              <a:t>enkel</a:t>
            </a:r>
            <a:r>
              <a:rPr lang="en-US" sz="1050" b="1" dirty="0">
                <a:cs typeface="Calibri"/>
              </a:rPr>
              <a:t> </a:t>
            </a:r>
            <a:r>
              <a:rPr lang="en-US" sz="1050" b="1" dirty="0" err="1">
                <a:cs typeface="Calibri"/>
              </a:rPr>
              <a:t>gehospitaliseerden</a:t>
            </a:r>
            <a:r>
              <a:rPr lang="en-US" sz="1050" b="1" dirty="0">
                <a:cs typeface="Calibri"/>
              </a:rPr>
              <a:t> met acute </a:t>
            </a:r>
            <a:r>
              <a:rPr lang="en-US" sz="1050" b="1" dirty="0" err="1">
                <a:cs typeface="Calibri"/>
              </a:rPr>
              <a:t>respiratoire</a:t>
            </a:r>
            <a:r>
              <a:rPr lang="en-US" sz="1050" b="1" dirty="0">
                <a:cs typeface="Calibri"/>
              </a:rPr>
              <a:t> </a:t>
            </a:r>
            <a:r>
              <a:rPr lang="en-US" sz="1050" b="1" dirty="0" err="1">
                <a:cs typeface="Calibri"/>
              </a:rPr>
              <a:t>symptomen</a:t>
            </a:r>
            <a:r>
              <a:rPr lang="en-US" sz="1050" b="1" dirty="0">
                <a:cs typeface="Calibri"/>
              </a:rPr>
              <a:t>, </a:t>
            </a:r>
            <a:r>
              <a:rPr lang="en-US" sz="1050" b="1" dirty="0" err="1">
                <a:cs typeface="Calibri"/>
              </a:rPr>
              <a:t>gzh-personeel</a:t>
            </a:r>
            <a:r>
              <a:rPr lang="en-US" sz="1050" b="1" dirty="0">
                <a:cs typeface="Calibri"/>
              </a:rPr>
              <a:t> en </a:t>
            </a:r>
            <a:r>
              <a:rPr lang="en-US" sz="1050" b="1" dirty="0" err="1">
                <a:cs typeface="Calibri"/>
              </a:rPr>
              <a:t>symptomatische</a:t>
            </a:r>
            <a:r>
              <a:rPr lang="en-US" sz="1050" b="1" dirty="0">
                <a:cs typeface="Calibri"/>
              </a:rPr>
              <a:t> </a:t>
            </a:r>
            <a:r>
              <a:rPr lang="en-US" sz="1050" b="1" dirty="0" err="1">
                <a:cs typeface="Calibri"/>
              </a:rPr>
              <a:t>personen</a:t>
            </a:r>
            <a:endParaRPr lang="en-US" sz="1050" b="1" dirty="0" err="1"/>
          </a:p>
          <a:p>
            <a:pPr>
              <a:defRPr/>
            </a:pPr>
            <a:r>
              <a:rPr lang="en-US" sz="1050" b="1" dirty="0">
                <a:cs typeface="Calibri"/>
              </a:rPr>
              <a:t>W15, 10 </a:t>
            </a:r>
            <a:r>
              <a:rPr lang="en-US" sz="1050" b="1" dirty="0" err="1">
                <a:cs typeface="Calibri"/>
              </a:rPr>
              <a:t>april</a:t>
            </a:r>
            <a:r>
              <a:rPr lang="en-US" sz="1050" b="1" dirty="0">
                <a:cs typeface="Calibri"/>
              </a:rPr>
              <a:t>: idem 11 </a:t>
            </a:r>
            <a:r>
              <a:rPr lang="en-US" sz="1050" b="1" dirty="0" err="1">
                <a:cs typeface="Calibri"/>
              </a:rPr>
              <a:t>maart</a:t>
            </a:r>
            <a:r>
              <a:rPr lang="en-US" sz="1050" b="1" dirty="0">
                <a:cs typeface="Calibri"/>
              </a:rPr>
              <a:t> + </a:t>
            </a:r>
            <a:r>
              <a:rPr lang="en-US" sz="1050" b="1" dirty="0" err="1">
                <a:cs typeface="Calibri"/>
              </a:rPr>
              <a:t>personeel</a:t>
            </a:r>
            <a:r>
              <a:rPr lang="en-US" sz="1050" b="1" dirty="0">
                <a:cs typeface="Calibri"/>
              </a:rPr>
              <a:t> en </a:t>
            </a:r>
            <a:r>
              <a:rPr lang="en-US" sz="1050" b="1" dirty="0" err="1">
                <a:cs typeface="Calibri"/>
              </a:rPr>
              <a:t>bewoners</a:t>
            </a:r>
            <a:r>
              <a:rPr lang="en-US" sz="1050" b="1" dirty="0">
                <a:cs typeface="Calibri"/>
              </a:rPr>
              <a:t> van WZC </a:t>
            </a:r>
            <a:r>
              <a:rPr lang="en-US" sz="1050" b="1" dirty="0" err="1">
                <a:cs typeface="Calibri"/>
              </a:rPr>
              <a:t>werden</a:t>
            </a:r>
            <a:r>
              <a:rPr lang="en-US" sz="1050" b="1" dirty="0">
                <a:cs typeface="Calibri"/>
              </a:rPr>
              <a:t> </a:t>
            </a:r>
            <a:r>
              <a:rPr lang="en-US" sz="1050" b="1" dirty="0" err="1">
                <a:cs typeface="Calibri"/>
              </a:rPr>
              <a:t>systematisch</a:t>
            </a:r>
            <a:r>
              <a:rPr lang="en-US" sz="1050" b="1" dirty="0">
                <a:cs typeface="Calibri"/>
              </a:rPr>
              <a:t> </a:t>
            </a:r>
            <a:r>
              <a:rPr lang="en-US" sz="1050" b="1" dirty="0" err="1">
                <a:cs typeface="Calibri"/>
              </a:rPr>
              <a:t>getest</a:t>
            </a:r>
            <a:endParaRPr lang="en-US" sz="1050" b="1" dirty="0" err="1"/>
          </a:p>
          <a:p>
            <a:pPr>
              <a:defRPr/>
            </a:pPr>
            <a:r>
              <a:rPr lang="en-US" sz="1050" b="1" dirty="0">
                <a:cs typeface="Calibri"/>
              </a:rPr>
              <a:t>W20, 15mei: </a:t>
            </a:r>
            <a:r>
              <a:rPr lang="en-US" sz="1050" b="1" dirty="0" err="1">
                <a:cs typeface="Calibri"/>
              </a:rPr>
              <a:t>iedereen</a:t>
            </a:r>
            <a:r>
              <a:rPr lang="en-US" sz="1050" b="1" dirty="0">
                <a:cs typeface="Calibri"/>
              </a:rPr>
              <a:t> met </a:t>
            </a:r>
            <a:r>
              <a:rPr lang="en-US" sz="1050" b="1" dirty="0" err="1">
                <a:cs typeface="Calibri"/>
              </a:rPr>
              <a:t>een</a:t>
            </a:r>
            <a:r>
              <a:rPr lang="en-US" sz="1050" b="1" dirty="0">
                <a:cs typeface="Calibri"/>
              </a:rPr>
              <a:t> </a:t>
            </a:r>
            <a:r>
              <a:rPr lang="en-US" sz="1050" b="1" dirty="0" err="1">
                <a:cs typeface="Calibri"/>
              </a:rPr>
              <a:t>vermoedelijke</a:t>
            </a:r>
            <a:r>
              <a:rPr lang="en-US" sz="1050" b="1" dirty="0">
                <a:cs typeface="Calibri"/>
              </a:rPr>
              <a:t> </a:t>
            </a:r>
            <a:r>
              <a:rPr lang="en-US" sz="1050" b="1" dirty="0" err="1">
                <a:cs typeface="Calibri"/>
              </a:rPr>
              <a:t>infectie</a:t>
            </a:r>
            <a:r>
              <a:rPr lang="en-US" sz="1050" b="1" dirty="0">
                <a:cs typeface="Calibri"/>
              </a:rPr>
              <a:t>, </a:t>
            </a:r>
            <a:r>
              <a:rPr lang="en-US" sz="1050" b="1" dirty="0" err="1">
                <a:cs typeface="Calibri"/>
              </a:rPr>
              <a:t>hoge</a:t>
            </a:r>
            <a:r>
              <a:rPr lang="en-US" sz="1050" b="1" dirty="0">
                <a:cs typeface="Calibri"/>
              </a:rPr>
              <a:t> </a:t>
            </a:r>
            <a:r>
              <a:rPr lang="en-US" sz="1050" b="1" dirty="0" err="1">
                <a:cs typeface="Calibri"/>
              </a:rPr>
              <a:t>risico</a:t>
            </a:r>
            <a:r>
              <a:rPr lang="en-US" sz="1050" b="1" dirty="0">
                <a:cs typeface="Calibri"/>
              </a:rPr>
              <a:t> </a:t>
            </a:r>
            <a:r>
              <a:rPr lang="en-US" sz="1050" b="1" dirty="0" err="1">
                <a:cs typeface="Calibri"/>
              </a:rPr>
              <a:t>contacten</a:t>
            </a:r>
            <a:r>
              <a:rPr lang="en-US" sz="1050" b="1" dirty="0">
                <a:cs typeface="Calibri"/>
              </a:rPr>
              <a:t> van </a:t>
            </a:r>
            <a:r>
              <a:rPr lang="en-US" sz="1050" b="1" dirty="0" err="1">
                <a:cs typeface="Calibri"/>
              </a:rPr>
              <a:t>personen</a:t>
            </a:r>
            <a:r>
              <a:rPr lang="en-US" sz="1050" b="1" dirty="0">
                <a:cs typeface="Calibri"/>
              </a:rPr>
              <a:t> die in de </a:t>
            </a:r>
            <a:r>
              <a:rPr lang="en-US" sz="1050" b="1" dirty="0" err="1">
                <a:cs typeface="Calibri"/>
              </a:rPr>
              <a:t>gzh-zorg</a:t>
            </a:r>
            <a:r>
              <a:rPr lang="en-US" sz="1050" b="1" dirty="0">
                <a:cs typeface="Calibri"/>
              </a:rPr>
              <a:t> </a:t>
            </a:r>
            <a:r>
              <a:rPr lang="en-US" sz="1050" b="1" dirty="0" err="1">
                <a:cs typeface="Calibri"/>
              </a:rPr>
              <a:t>werken</a:t>
            </a:r>
            <a:r>
              <a:rPr lang="en-US" sz="1050" b="1" dirty="0">
                <a:cs typeface="Calibri"/>
              </a:rPr>
              <a:t> met </a:t>
            </a:r>
            <a:r>
              <a:rPr lang="en-US" sz="1050" b="1" dirty="0" err="1">
                <a:cs typeface="Calibri"/>
              </a:rPr>
              <a:t>kwetsbare</a:t>
            </a:r>
            <a:r>
              <a:rPr lang="en-US" sz="1050" b="1" dirty="0">
                <a:cs typeface="Calibri"/>
              </a:rPr>
              <a:t> </a:t>
            </a:r>
            <a:r>
              <a:rPr lang="en-US" sz="1050" b="1" dirty="0" err="1">
                <a:cs typeface="Calibri"/>
              </a:rPr>
              <a:t>personen</a:t>
            </a:r>
            <a:endParaRPr lang="en-US" sz="1050" b="1" dirty="0" err="1"/>
          </a:p>
          <a:p>
            <a:pPr>
              <a:defRPr/>
            </a:pPr>
            <a:r>
              <a:rPr lang="en-US" sz="1050" b="1" dirty="0">
                <a:cs typeface="Calibri"/>
              </a:rPr>
              <a:t>W24, 12 </a:t>
            </a:r>
            <a:r>
              <a:rPr lang="en-US" sz="1050" b="1" dirty="0" err="1">
                <a:cs typeface="Calibri"/>
              </a:rPr>
              <a:t>juni</a:t>
            </a:r>
            <a:r>
              <a:rPr lang="en-US" sz="1050" b="1" dirty="0">
                <a:cs typeface="Calibri"/>
              </a:rPr>
              <a:t>: </a:t>
            </a:r>
            <a:r>
              <a:rPr lang="en-US" sz="1050" b="1" dirty="0" err="1">
                <a:cs typeface="Calibri"/>
              </a:rPr>
              <a:t>iedereen</a:t>
            </a:r>
            <a:r>
              <a:rPr lang="en-US" sz="1050" b="1" dirty="0">
                <a:cs typeface="Calibri"/>
              </a:rPr>
              <a:t> die </a:t>
            </a:r>
            <a:r>
              <a:rPr lang="en-US" sz="1050" b="1" dirty="0" err="1">
                <a:cs typeface="Calibri"/>
              </a:rPr>
              <a:t>een</a:t>
            </a:r>
            <a:r>
              <a:rPr lang="en-US" sz="1050" b="1" dirty="0">
                <a:cs typeface="Calibri"/>
              </a:rPr>
              <a:t> </a:t>
            </a:r>
            <a:r>
              <a:rPr lang="en-US" sz="1050" b="1" dirty="0" err="1">
                <a:cs typeface="Calibri"/>
              </a:rPr>
              <a:t>hoog</a:t>
            </a:r>
            <a:r>
              <a:rPr lang="en-US" sz="1050" b="1" dirty="0">
                <a:cs typeface="Calibri"/>
              </a:rPr>
              <a:t> </a:t>
            </a:r>
            <a:r>
              <a:rPr lang="en-US" sz="1050" b="1" dirty="0" err="1">
                <a:cs typeface="Calibri"/>
              </a:rPr>
              <a:t>risico</a:t>
            </a:r>
            <a:r>
              <a:rPr lang="en-US" sz="1050" b="1" dirty="0">
                <a:cs typeface="Calibri"/>
              </a:rPr>
              <a:t> contact </a:t>
            </a:r>
            <a:r>
              <a:rPr lang="en-US" sz="1050" b="1" dirty="0" err="1">
                <a:cs typeface="Calibri"/>
              </a:rPr>
              <a:t>heeft</a:t>
            </a:r>
            <a:r>
              <a:rPr lang="en-US" sz="1050" b="1" dirty="0">
                <a:cs typeface="Calibri"/>
              </a:rPr>
              <a:t> </a:t>
            </a:r>
            <a:r>
              <a:rPr lang="en-US" sz="1050" b="1" dirty="0" err="1">
                <a:cs typeface="Calibri"/>
              </a:rPr>
              <a:t>gehad</a:t>
            </a:r>
            <a:r>
              <a:rPr lang="en-US" sz="1050" b="1" dirty="0">
                <a:cs typeface="Calibri"/>
              </a:rPr>
              <a:t> met </a:t>
            </a:r>
            <a:r>
              <a:rPr lang="en-US" sz="1050" b="1" dirty="0" err="1">
                <a:cs typeface="Calibri"/>
              </a:rPr>
              <a:t>een</a:t>
            </a:r>
            <a:r>
              <a:rPr lang="en-US" sz="1050" b="1" dirty="0">
                <a:cs typeface="Calibri"/>
              </a:rPr>
              <a:t> </a:t>
            </a:r>
            <a:r>
              <a:rPr lang="en-US" sz="1050" b="1" dirty="0" err="1">
                <a:cs typeface="Calibri"/>
              </a:rPr>
              <a:t>besmette</a:t>
            </a:r>
            <a:r>
              <a:rPr lang="en-US" sz="1050" b="1" dirty="0">
                <a:cs typeface="Calibri"/>
              </a:rPr>
              <a:t> </a:t>
            </a:r>
            <a:r>
              <a:rPr lang="en-US" sz="1050" b="1" dirty="0" err="1">
                <a:cs typeface="Calibri"/>
              </a:rPr>
              <a:t>persoon</a:t>
            </a:r>
            <a:endParaRPr lang="en-US" sz="1050" b="1" dirty="0" err="1"/>
          </a:p>
          <a:p>
            <a:pPr>
              <a:defRPr/>
            </a:pPr>
            <a:endParaRPr lang="en-US" sz="105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/>
              <a:t>Testing strategy</a:t>
            </a:r>
            <a:endParaRPr lang="fr-BE" sz="10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From 11 March [w11]: only hospitalized persons with acute respiratory complaints, as well as health personnel and symptomatic people [UP TO 5 people] were tested in residential communities</a:t>
            </a:r>
            <a:endParaRPr lang="en-US" sz="1000" dirty="0">
              <a:cs typeface="Calibri"/>
            </a:endParaRPr>
          </a:p>
          <a:p>
            <a:pPr>
              <a:defRPr/>
            </a:pPr>
            <a:r>
              <a:rPr lang="en-US" sz="1000" dirty="0"/>
              <a:t>Since 10 April [w15]: previous + staff and residents  of residential care </a:t>
            </a:r>
            <a:r>
              <a:rPr lang="en-US" sz="1000" dirty="0" err="1"/>
              <a:t>centres</a:t>
            </a:r>
            <a:r>
              <a:rPr lang="en-US" sz="1000" dirty="0"/>
              <a:t> have been systematically tested [specific screening strategy targeting nursing homes only</a:t>
            </a:r>
            <a:endParaRPr lang="fr-BE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22 April [w17]: testing strategy was extended, ANYONE requiring hospitalization + any person entering a residential community for the first time [nursing homes, home for disabled, youth </a:t>
            </a:r>
            <a:r>
              <a:rPr lang="en-US" sz="1000" dirty="0" err="1"/>
              <a:t>centres</a:t>
            </a:r>
            <a:r>
              <a:rPr lang="en-US" sz="1000" dirty="0"/>
              <a:t>, prisons, </a:t>
            </a:r>
            <a:r>
              <a:rPr lang="en-US" sz="1000" dirty="0" err="1"/>
              <a:t>etc</a:t>
            </a:r>
            <a:r>
              <a:rPr lang="en-US" sz="1000" dirty="0"/>
              <a:t>]</a:t>
            </a:r>
            <a:endParaRPr lang="fr-BE" sz="1000" dirty="0"/>
          </a:p>
          <a:p>
            <a:pPr>
              <a:defRPr/>
            </a:pPr>
            <a:r>
              <a:rPr lang="en-US" sz="1000" dirty="0"/>
              <a:t>15 May [w20]: the testing strategy was extended once again in the context of the deconfinement strategy. From then on, all persons with a possible COVID-19 infection will be tested, as well as persons who had a high-risk contact with a COVID-19 case and who are themselves in professional contact with people who are at risk of developing a serious form of the disease. </a:t>
            </a:r>
            <a:endParaRPr lang="fr-BE" sz="1000" dirty="0"/>
          </a:p>
          <a:p>
            <a:pPr>
              <a:defRPr/>
            </a:pPr>
            <a:r>
              <a:rPr lang="en-US" sz="1000" dirty="0"/>
              <a:t>Since 12 June 2020 [w24], all other high-risk contacts of a COVID-19 case are also tested. </a:t>
            </a:r>
            <a:endParaRPr lang="fr-BE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3BB0-DD27-48BC-AE18-57EC60612935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45079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Updaten</a:t>
            </a:r>
            <a:r>
              <a:rPr lang="fr-BE" dirty="0"/>
              <a:t> met </a:t>
            </a:r>
            <a:r>
              <a:rPr lang="fr-BE" dirty="0" err="1"/>
              <a:t>meest</a:t>
            </a:r>
            <a:r>
              <a:rPr lang="fr-BE" dirty="0"/>
              <a:t> </a:t>
            </a:r>
            <a:r>
              <a:rPr lang="fr-BE" dirty="0" err="1"/>
              <a:t>recente</a:t>
            </a:r>
            <a:r>
              <a:rPr lang="fr-BE" dirty="0"/>
              <a:t> </a:t>
            </a:r>
            <a:r>
              <a:rPr lang="fr-BE" dirty="0" err="1"/>
              <a:t>grafiek</a:t>
            </a:r>
            <a:r>
              <a:rPr lang="fr-BE" dirty="0"/>
              <a:t> </a:t>
            </a:r>
            <a:r>
              <a:rPr lang="fr-BE" dirty="0" err="1"/>
              <a:t>afhankelijk</a:t>
            </a:r>
            <a:r>
              <a:rPr lang="fr-BE" dirty="0"/>
              <a:t> van </a:t>
            </a:r>
            <a:r>
              <a:rPr lang="fr-BE" dirty="0" err="1"/>
              <a:t>datum</a:t>
            </a:r>
            <a:r>
              <a:rPr lang="fr-BE" dirty="0"/>
              <a:t> webinar</a:t>
            </a:r>
          </a:p>
          <a:p>
            <a:r>
              <a:rPr lang="fr-BE" dirty="0" err="1"/>
              <a:t>Weeks</a:t>
            </a:r>
            <a:r>
              <a:rPr lang="fr-BE" dirty="0"/>
              <a:t> </a:t>
            </a:r>
            <a:r>
              <a:rPr lang="fr-BE" dirty="0" err="1"/>
              <a:t>vervangen</a:t>
            </a:r>
            <a:r>
              <a:rPr lang="fr-BE" dirty="0"/>
              <a:t> met de </a:t>
            </a:r>
            <a:r>
              <a:rPr lang="fr-BE" dirty="0" err="1"/>
              <a:t>echte</a:t>
            </a:r>
            <a:r>
              <a:rPr lang="fr-BE" dirty="0"/>
              <a:t> data</a:t>
            </a:r>
          </a:p>
          <a:p>
            <a:endParaRPr lang="fr-BE" dirty="0">
              <a:cs typeface="Calibri"/>
            </a:endParaRPr>
          </a:p>
          <a:p>
            <a:r>
              <a:rPr lang="fr-BE" dirty="0" err="1">
                <a:cs typeface="Calibri"/>
              </a:rPr>
              <a:t>Nieuwe</a:t>
            </a:r>
            <a:r>
              <a:rPr lang="fr-BE" dirty="0">
                <a:cs typeface="Calibri"/>
              </a:rPr>
              <a:t> </a:t>
            </a:r>
            <a:r>
              <a:rPr lang="fr-BE" dirty="0" err="1">
                <a:cs typeface="Calibri"/>
              </a:rPr>
              <a:t>hospitalisaties</a:t>
            </a:r>
            <a:r>
              <a:rPr lang="fr-BE" dirty="0">
                <a:cs typeface="Calibri"/>
              </a:rPr>
              <a:t> per </a:t>
            </a:r>
            <a:r>
              <a:rPr lang="fr-BE" dirty="0" err="1">
                <a:cs typeface="Calibri"/>
              </a:rPr>
              <a:t>week</a:t>
            </a:r>
            <a:r>
              <a:rPr lang="fr-BE" dirty="0">
                <a:cs typeface="Calibri"/>
              </a:rPr>
              <a:t>, </a:t>
            </a:r>
            <a:r>
              <a:rPr lang="fr-BE" dirty="0" err="1">
                <a:cs typeface="Calibri"/>
              </a:rPr>
              <a:t>volgt</a:t>
            </a:r>
            <a:r>
              <a:rPr lang="fr-BE" dirty="0">
                <a:cs typeface="Calibri"/>
              </a:rPr>
              <a:t> niet exact de </a:t>
            </a:r>
            <a:r>
              <a:rPr lang="fr-BE" dirty="0" err="1">
                <a:cs typeface="Calibri"/>
              </a:rPr>
              <a:t>lijn</a:t>
            </a:r>
            <a:r>
              <a:rPr lang="fr-BE" dirty="0">
                <a:cs typeface="Calibri"/>
              </a:rPr>
              <a:t> van </a:t>
            </a:r>
            <a:r>
              <a:rPr lang="fr-BE" dirty="0" err="1">
                <a:cs typeface="Calibri"/>
              </a:rPr>
              <a:t>nieuwe</a:t>
            </a:r>
            <a:r>
              <a:rPr lang="fr-BE" dirty="0">
                <a:cs typeface="Calibri"/>
              </a:rPr>
              <a:t> cases </a:t>
            </a:r>
            <a:r>
              <a:rPr lang="fr-BE" dirty="0" err="1">
                <a:cs typeface="Calibri"/>
              </a:rPr>
              <a:t>door</a:t>
            </a:r>
            <a:r>
              <a:rPr lang="fr-BE" dirty="0">
                <a:cs typeface="Calibri"/>
              </a:rPr>
              <a:t> de </a:t>
            </a:r>
            <a:r>
              <a:rPr lang="fr-BE" dirty="0" err="1">
                <a:cs typeface="Calibri"/>
              </a:rPr>
              <a:t>veranderingen</a:t>
            </a:r>
            <a:r>
              <a:rPr lang="fr-BE" dirty="0">
                <a:cs typeface="Calibri"/>
              </a:rPr>
              <a:t> in </a:t>
            </a:r>
            <a:r>
              <a:rPr lang="fr-BE" dirty="0" err="1">
                <a:cs typeface="Calibri"/>
              </a:rPr>
              <a:t>testing</a:t>
            </a:r>
            <a:r>
              <a:rPr lang="fr-BE" dirty="0">
                <a:cs typeface="Calibri"/>
              </a:rPr>
              <a:t> </a:t>
            </a:r>
            <a:r>
              <a:rPr lang="fr-BE" dirty="0" err="1">
                <a:cs typeface="Calibri"/>
              </a:rPr>
              <a:t>strategie</a:t>
            </a:r>
            <a:r>
              <a:rPr lang="fr-BE" dirty="0">
                <a:cs typeface="Calibri"/>
              </a:rPr>
              <a:t>.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C1A9-EE90-4A27-A5E7-CF2D806E782D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3624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"</a:t>
            </a:r>
            <a:r>
              <a:rPr lang="en-US" err="1">
                <a:cs typeface="Calibri"/>
              </a:rPr>
              <a:t>overdracht</a:t>
            </a:r>
            <a:r>
              <a:rPr lang="en-US">
                <a:cs typeface="Calibri"/>
              </a:rPr>
              <a:t>"?</a:t>
            </a:r>
            <a:endParaRPr lang="en-US"/>
          </a:p>
          <a:p>
            <a:r>
              <a:rPr lang="en-US" err="1"/>
              <a:t>Virale</a:t>
            </a:r>
            <a:r>
              <a:rPr lang="en-US"/>
              <a:t> lading </a:t>
            </a:r>
            <a:r>
              <a:rPr lang="en-US" err="1"/>
              <a:t>vermindert</a:t>
            </a:r>
            <a:r>
              <a:rPr lang="en-US" baseline="0"/>
              <a:t> </a:t>
            </a:r>
            <a:r>
              <a:rPr lang="en-US"/>
              <a:t>met de </a:t>
            </a:r>
            <a:r>
              <a:rPr lang="en-US" err="1"/>
              <a:t>grootte</a:t>
            </a:r>
            <a:r>
              <a:rPr lang="en-US"/>
              <a:t> van de </a:t>
            </a:r>
            <a:r>
              <a:rPr lang="en-US" err="1"/>
              <a:t>druppels</a:t>
            </a:r>
            <a:r>
              <a:rPr lang="en-US"/>
              <a:t> – hence nut van social distancing</a:t>
            </a:r>
          </a:p>
          <a:p>
            <a:r>
              <a:rPr lang="en-US" err="1"/>
              <a:t>Eerst</a:t>
            </a:r>
            <a:r>
              <a:rPr lang="en-US"/>
              <a:t> </a:t>
            </a:r>
            <a:r>
              <a:rPr lang="en-US" baseline="0" err="1"/>
              <a:t>deze</a:t>
            </a:r>
            <a:r>
              <a:rPr lang="en-US" baseline="0"/>
              <a:t> </a:t>
            </a:r>
            <a:r>
              <a:rPr lang="en-US" baseline="0" err="1"/>
              <a:t>figuur</a:t>
            </a:r>
            <a:r>
              <a:rPr lang="en-US" baseline="0"/>
              <a:t> </a:t>
            </a:r>
            <a:r>
              <a:rPr lang="en-US" baseline="0" err="1"/>
              <a:t>rustig</a:t>
            </a:r>
            <a:r>
              <a:rPr lang="en-US" baseline="0"/>
              <a:t> </a:t>
            </a:r>
            <a:r>
              <a:rPr lang="en-US" baseline="0" err="1"/>
              <a:t>uitleggen</a:t>
            </a:r>
            <a:r>
              <a:rPr lang="en-US" baseline="0"/>
              <a:t>, want </a:t>
            </a:r>
            <a:r>
              <a:rPr lang="en-US" baseline="0" err="1"/>
              <a:t>verklaart</a:t>
            </a:r>
            <a:r>
              <a:rPr lang="en-US" baseline="0"/>
              <a:t> </a:t>
            </a:r>
            <a:r>
              <a:rPr lang="en-US" baseline="0" err="1"/>
              <a:t>eigenlijk</a:t>
            </a:r>
            <a:r>
              <a:rPr lang="en-US" baseline="0"/>
              <a:t> </a:t>
            </a:r>
            <a:r>
              <a:rPr lang="en-US" baseline="0" err="1"/>
              <a:t>alles</a:t>
            </a:r>
            <a:r>
              <a:rPr lang="en-US" baseline="0"/>
              <a:t> wat </a:t>
            </a:r>
            <a:r>
              <a:rPr lang="en-US" baseline="0" err="1"/>
              <a:t>erna</a:t>
            </a:r>
            <a:r>
              <a:rPr lang="en-US" baseline="0"/>
              <a:t> </a:t>
            </a:r>
            <a:r>
              <a:rPr lang="en-US" baseline="0" err="1"/>
              <a:t>komt</a:t>
            </a:r>
            <a:r>
              <a:rPr lang="en-US" baseline="0"/>
              <a:t>.</a:t>
            </a:r>
            <a:r>
              <a:rPr lang="en-US"/>
              <a:t> </a:t>
            </a:r>
            <a:endParaRPr lang="en-US" baseline="0"/>
          </a:p>
          <a:p>
            <a:pPr marL="0" indent="0">
              <a:buFontTx/>
              <a:buNone/>
            </a:pPr>
            <a:r>
              <a:rPr lang="en-US" baseline="0"/>
              <a:t>Dus de </a:t>
            </a:r>
            <a:r>
              <a:rPr lang="en-US" baseline="0" err="1"/>
              <a:t>grote</a:t>
            </a:r>
            <a:r>
              <a:rPr lang="en-US" baseline="0"/>
              <a:t> droplets </a:t>
            </a:r>
            <a:r>
              <a:rPr lang="en-US" baseline="0" err="1"/>
              <a:t>zijn</a:t>
            </a:r>
            <a:r>
              <a:rPr lang="en-US" baseline="0"/>
              <a:t> </a:t>
            </a:r>
            <a:r>
              <a:rPr lang="en-US" baseline="0" err="1"/>
              <a:t>besmettelijker</a:t>
            </a:r>
            <a:r>
              <a:rPr lang="en-US" baseline="0"/>
              <a:t>, maar </a:t>
            </a:r>
            <a:r>
              <a:rPr lang="en-US" baseline="0" err="1"/>
              <a:t>vallen</a:t>
            </a:r>
            <a:r>
              <a:rPr lang="en-US" baseline="0"/>
              <a:t> </a:t>
            </a:r>
            <a:r>
              <a:rPr lang="en-US" baseline="0" err="1"/>
              <a:t>onmiddellijk</a:t>
            </a:r>
            <a:r>
              <a:rPr lang="en-US" baseline="0"/>
              <a:t> op de </a:t>
            </a:r>
            <a:r>
              <a:rPr lang="en-US" baseline="0" err="1"/>
              <a:t>grond</a:t>
            </a:r>
            <a:r>
              <a:rPr lang="en-US" baseline="0"/>
              <a:t> (wat hen </a:t>
            </a:r>
            <a:r>
              <a:rPr lang="en-US" baseline="0" err="1"/>
              <a:t>onschadelijk</a:t>
            </a:r>
            <a:r>
              <a:rPr lang="en-US" baseline="0"/>
              <a:t> </a:t>
            </a:r>
            <a:r>
              <a:rPr lang="en-US" baseline="0" err="1"/>
              <a:t>maakt</a:t>
            </a:r>
            <a:r>
              <a:rPr lang="en-US" baseline="0"/>
              <a:t> (</a:t>
            </a:r>
            <a:r>
              <a:rPr lang="en-US" baseline="0" err="1"/>
              <a:t>tenzij</a:t>
            </a:r>
            <a:r>
              <a:rPr lang="en-US" baseline="0"/>
              <a:t> je van de </a:t>
            </a:r>
            <a:r>
              <a:rPr lang="en-US" baseline="0" err="1"/>
              <a:t>grond</a:t>
            </a:r>
            <a:r>
              <a:rPr lang="en-US" baseline="0"/>
              <a:t> </a:t>
            </a:r>
            <a:r>
              <a:rPr lang="en-US" baseline="0" err="1"/>
              <a:t>zou</a:t>
            </a:r>
            <a:r>
              <a:rPr lang="en-US" baseline="0"/>
              <a:t> </a:t>
            </a:r>
            <a:r>
              <a:rPr lang="en-US" baseline="0" err="1"/>
              <a:t>lekken</a:t>
            </a:r>
            <a:r>
              <a:rPr lang="en-US" baseline="0"/>
              <a:t> </a:t>
            </a:r>
            <a:r>
              <a:rPr lang="en-US" baseline="0" err="1"/>
              <a:t>natuurlijk</a:t>
            </a:r>
            <a:r>
              <a:rPr lang="en-US" baseline="0"/>
              <a:t> </a:t>
            </a:r>
            <a:r>
              <a:rPr lang="en-US" baseline="0">
                <a:sym typeface="Wingdings" panose="05000000000000000000" pitchFamily="2" charset="2"/>
              </a:rPr>
              <a:t></a:t>
            </a:r>
            <a:r>
              <a:rPr lang="en-US" baseline="0"/>
              <a:t>)</a:t>
            </a:r>
          </a:p>
          <a:p>
            <a:endParaRPr lang="en-US"/>
          </a:p>
          <a:p>
            <a:r>
              <a:rPr lang="nl-NL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Hoe groter de druppels, hoe groter de virale lading en hoe sneller ze op de grond vallen. </a:t>
            </a:r>
          </a:p>
          <a:p>
            <a:endParaRPr lang="en-GB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Belang van </a:t>
            </a:r>
            <a:r>
              <a:rPr lang="nl-NL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</a:t>
            </a:r>
            <a:r>
              <a:rPr lang="nl-NL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distancing</a:t>
            </a:r>
            <a:r>
              <a:rPr lang="nl-NL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druppels met diameter 10-100micrometer vallen op de grond binnen de 2 meter na uitstoten. </a:t>
            </a:r>
          </a:p>
          <a:p>
            <a:endParaRPr lang="en-GB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virale lading betekent de hoeveelheid virus in de druppel, niet de zwaarte van de druppel (en hier lijkt dat zo)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C1A9-EE90-4A27-A5E7-CF2D806E782D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9503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 wordt gecontamineerd wanneer besmette druppeltjes in de mond, de neus of de ogen terecht komen </a:t>
            </a:r>
            <a:r>
              <a:rPr lang="nl-BE" sz="1200" b="1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of worden ingeademd </a:t>
            </a:r>
            <a:r>
              <a:rPr lang="nl-B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(CDC, 2020). </a:t>
            </a:r>
            <a:endParaRPr lang="en-US" baseline="0"/>
          </a:p>
          <a:p>
            <a:pPr marL="0" indent="0">
              <a:buFontTx/>
              <a:buNone/>
            </a:pPr>
            <a:endParaRPr lang="en-US" baseline="0"/>
          </a:p>
          <a:p>
            <a:pPr marL="0" indent="0">
              <a:buFontTx/>
              <a:buNone/>
            </a:pPr>
            <a:r>
              <a:rPr lang="en-US" baseline="0" err="1"/>
              <a:t>incubatietijd</a:t>
            </a:r>
            <a:r>
              <a:rPr lang="en-US" baseline="0"/>
              <a:t> is de </a:t>
            </a:r>
            <a:r>
              <a:rPr lang="en-US" baseline="0" err="1"/>
              <a:t>tijd</a:t>
            </a:r>
            <a:r>
              <a:rPr lang="en-US" baseline="0"/>
              <a:t> </a:t>
            </a:r>
            <a:r>
              <a:rPr lang="en-US" baseline="0" err="1"/>
              <a:t>tussen</a:t>
            </a:r>
            <a:r>
              <a:rPr lang="en-US" baseline="0"/>
              <a:t> </a:t>
            </a:r>
            <a:r>
              <a:rPr lang="en-US" baseline="0" err="1"/>
              <a:t>geinfecteerd</a:t>
            </a:r>
            <a:r>
              <a:rPr lang="en-US" baseline="0"/>
              <a:t> </a:t>
            </a:r>
            <a:r>
              <a:rPr lang="en-US" baseline="0" err="1"/>
              <a:t>raken</a:t>
            </a:r>
            <a:r>
              <a:rPr lang="en-US" baseline="0"/>
              <a:t> met het virus en het </a:t>
            </a:r>
            <a:r>
              <a:rPr lang="en-US" baseline="0" err="1"/>
              <a:t>ontstaan</a:t>
            </a:r>
            <a:r>
              <a:rPr lang="en-US" baseline="0"/>
              <a:t> van </a:t>
            </a:r>
            <a:r>
              <a:rPr lang="en-US" baseline="0" err="1"/>
              <a:t>symptomen</a:t>
            </a:r>
            <a:endParaRPr lang="en-US" baseline="0"/>
          </a:p>
          <a:p>
            <a:pPr marL="0" indent="0">
              <a:buFontTx/>
              <a:buNone/>
            </a:pP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C1A9-EE90-4A27-A5E7-CF2D806E782D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1312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C1A9-EE90-4A27-A5E7-CF2D806E782D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3262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C28C9-D386-4DC9-AD3F-744E4B49B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1A86CC-1737-4D3C-8ED6-EB8F8B873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D2713-1E2F-4288-9267-6B03CAE7C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9C42-98E9-467C-961E-D1E44B46ABCE}" type="datetimeFigureOut">
              <a:rPr lang="fr-BE" smtClean="0"/>
              <a:t>24-08-20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A3FD0-8437-455D-A6B6-F36426B18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6E4EA-3117-4540-81A9-B974E72D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CC5E-A902-456F-BFD1-8D4F0024718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924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EA9D-1BF9-4D34-96B9-69CD745AB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623B1A-FFBB-4791-AC82-B00917602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94259-22A5-465C-B889-44B46D48F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9C42-98E9-467C-961E-D1E44B46ABCE}" type="datetimeFigureOut">
              <a:rPr lang="fr-BE" smtClean="0"/>
              <a:t>24-08-20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A424D-DC82-40BD-B443-DBBACB33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41E8C-24E1-4608-A1D1-88127988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CC5E-A902-456F-BFD1-8D4F0024718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5850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E259FA-DD20-4FA7-BD3B-8B5F52F65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71DCCB-A2B3-437B-8EA7-0F8E3ED09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460FC-39F7-4D1A-B789-0DCFDAC86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9C42-98E9-467C-961E-D1E44B46ABCE}" type="datetimeFigureOut">
              <a:rPr lang="fr-BE" smtClean="0"/>
              <a:t>24-08-20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EF784-0172-4492-A5DE-6E0193CD6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C365A-F4D4-435C-8459-CD93DAE51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CC5E-A902-456F-BFD1-8D4F0024718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437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4BEA6-65AE-49D0-9EEF-0C1C6B00E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CD8CA-35FC-4C27-B13A-537E0705D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31AF3-DF71-430E-BFBB-14BF48407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9C42-98E9-467C-961E-D1E44B46ABCE}" type="datetimeFigureOut">
              <a:rPr lang="fr-BE" smtClean="0"/>
              <a:t>24-08-20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EDF17-B2F9-46FF-BF35-B568FDA0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56140-85C6-4E54-BEBD-9E58B4AA6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CC5E-A902-456F-BFD1-8D4F0024718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035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EA879-E3EA-474A-BF64-7E3E038A4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596D7-274B-40DC-9C38-80B9226BA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080CD-A3C3-4B28-A27A-A98F01B1C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9C42-98E9-467C-961E-D1E44B46ABCE}" type="datetimeFigureOut">
              <a:rPr lang="fr-BE" smtClean="0"/>
              <a:t>24-08-20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828C0-E34D-4DD6-8BA4-BC032BC5D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47808-0746-4E84-BE01-22D98E6A5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CC5E-A902-456F-BFD1-8D4F0024718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909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36D14-0F37-4F11-81DD-65B80D91B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2032B-AB3A-49DD-8DB8-ADCCDA408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381C9-92ED-4119-8A47-70768371E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A2A1B-3F80-47FF-BCB5-895AB81D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9C42-98E9-467C-961E-D1E44B46ABCE}" type="datetimeFigureOut">
              <a:rPr lang="fr-BE" smtClean="0"/>
              <a:t>24-08-20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12D0CF-DD5C-4E41-8EF7-327DE74AF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FFDC1-AEE4-402F-95ED-DB42925CD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CC5E-A902-456F-BFD1-8D4F0024718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600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2BA30-7B50-4D37-B442-11D2666A4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CC7A2-DEA6-42AB-8787-6B3C55DAF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5BF10-BD58-4FBB-8E2D-E514BE5C6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919420-F14C-4DA0-8432-D3CD71D45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E3E794-B188-45D5-9795-DB8C43012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4BA440-A631-4A09-A2F7-F9701BE31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9C42-98E9-467C-961E-D1E44B46ABCE}" type="datetimeFigureOut">
              <a:rPr lang="fr-BE" smtClean="0"/>
              <a:t>24-08-20</a:t>
            </a:fld>
            <a:endParaRPr lang="fr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2F911A-3722-43FB-A23C-3070E8D2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E0419C-DAC9-48F5-9AA8-CD843352F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CC5E-A902-456F-BFD1-8D4F0024718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8076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539E7-28F3-4396-833C-F805A0621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10FCA8-5FD0-420D-BCEA-EFD66073E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9C42-98E9-467C-961E-D1E44B46ABCE}" type="datetimeFigureOut">
              <a:rPr lang="fr-BE" smtClean="0"/>
              <a:t>24-08-20</a:t>
            </a:fld>
            <a:endParaRPr lang="fr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AD5D22-AB97-4EF6-831D-DB34737BE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8AF87-D25F-4D5D-94EE-3410192F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CC5E-A902-456F-BFD1-8D4F0024718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780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4D8225-481C-4302-B3D9-2FF394F33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9C42-98E9-467C-961E-D1E44B46ABCE}" type="datetimeFigureOut">
              <a:rPr lang="fr-BE" smtClean="0"/>
              <a:t>24-08-20</a:t>
            </a:fld>
            <a:endParaRPr lang="fr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7C1A8C-F530-4D1F-9D1B-7E310E011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6008B-3793-4956-A0D9-D75F2F41C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CC5E-A902-456F-BFD1-8D4F0024718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974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EDD29-2D51-454D-8196-287006D1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BE77A-5C64-4448-A524-7659B5BD9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387C0-C3CD-489B-B584-0F6B6A957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4C9E2-08B7-40EC-AD4F-4B3DF398D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9C42-98E9-467C-961E-D1E44B46ABCE}" type="datetimeFigureOut">
              <a:rPr lang="fr-BE" smtClean="0"/>
              <a:t>24-08-20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9BD7F-5357-4A6C-B4B3-6DBE0CA06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3F67E-7503-4A35-9E3C-C2D4A7579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CC5E-A902-456F-BFD1-8D4F0024718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098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4EAE0-3111-409E-8616-F48B20494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268EEF-FAD9-427B-A042-C162659648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65511D-792D-4CD4-B8B6-7C948A175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B66AB-A8E2-41C2-AAE0-B78F45D71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9C42-98E9-467C-961E-D1E44B46ABCE}" type="datetimeFigureOut">
              <a:rPr lang="fr-BE" smtClean="0"/>
              <a:t>24-08-20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05FDA-E6B2-44A0-91A5-D6A9BF44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ECDBC-F920-4750-8A16-3B8D5CB92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CC5E-A902-456F-BFD1-8D4F0024718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87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BC959-0951-44D8-BE6A-3E9431D31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C892A-9DE3-421D-99C5-808F8553B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C307F-D016-4C06-85FF-575C3A7B0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9C42-98E9-467C-961E-D1E44B46ABCE}" type="datetimeFigureOut">
              <a:rPr lang="fr-BE" smtClean="0"/>
              <a:t>24-08-20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5CB27-688E-4B46-AE15-428365DF2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EE3CE-327E-46F4-8FCF-3C3210F55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FCC5E-A902-456F-BFD1-8D4F0024718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906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F08CE64-E6C0-4451-9246-2E8F92573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8497"/>
          <a:stretch/>
        </p:blipFill>
        <p:spPr>
          <a:xfrm>
            <a:off x="126274" y="412750"/>
            <a:ext cx="11939452" cy="5473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7E5BFB-9371-498B-A037-82E58F5B5041}"/>
              </a:ext>
            </a:extLst>
          </p:cNvPr>
          <p:cNvSpPr/>
          <p:nvPr/>
        </p:nvSpPr>
        <p:spPr>
          <a:xfrm>
            <a:off x="508000" y="4889500"/>
            <a:ext cx="11176000" cy="13081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000">
              <a:solidFill>
                <a:srgbClr val="EE0000"/>
              </a:solidFill>
              <a:latin typeface="DINPro" panose="020B0504020101020102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1105CB-04B4-4B71-8A97-6CBE7C4F440B}"/>
              </a:ext>
            </a:extLst>
          </p:cNvPr>
          <p:cNvSpPr/>
          <p:nvPr/>
        </p:nvSpPr>
        <p:spPr>
          <a:xfrm>
            <a:off x="2585545" y="3314700"/>
            <a:ext cx="6858000" cy="812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DINPro-Black" panose="020B0A04020101010102" pitchFamily="34" charset="0"/>
              </a:rPr>
              <a:t>CORONAVIRUS</a:t>
            </a:r>
            <a:endParaRPr lang="fr-BE" sz="6000">
              <a:latin typeface="DINPro-Black" panose="020B0A04020101010102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36F337-43AA-41A5-A568-C9086D2BD6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906" t="38704" r="6042" b="41852"/>
          <a:stretch/>
        </p:blipFill>
        <p:spPr>
          <a:xfrm>
            <a:off x="4264025" y="4864100"/>
            <a:ext cx="36639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77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12A583-ED04-461F-BD5B-509314246F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6000" b="683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84EAE-B8EF-4FDA-A006-81ACC3C7B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>
                <a:solidFill>
                  <a:srgbClr val="EE0000"/>
                </a:solidFill>
                <a:latin typeface="DINPro-Black" panose="020B0A04020101010102" pitchFamily="34" charset="0"/>
              </a:rPr>
              <a:t>Covid-19</a:t>
            </a:r>
            <a:r>
              <a:rPr lang="nl-BE" sz="3600">
                <a:solidFill>
                  <a:schemeClr val="tx2">
                    <a:lumMod val="60000"/>
                    <a:lumOff val="40000"/>
                  </a:schemeClr>
                </a:solidFill>
                <a:latin typeface="DINPro-Black" panose="020B0A04020101010102" pitchFamily="34" charset="0"/>
              </a:rPr>
              <a:t> </a:t>
            </a:r>
            <a:r>
              <a:rPr lang="nl-BE" sz="3600">
                <a:latin typeface="DINPro-Black" panose="020B0A04020101010102" pitchFamily="34" charset="0"/>
              </a:rPr>
              <a:t>– Overdracht</a:t>
            </a:r>
            <a:endParaRPr lang="nl-BE">
              <a:latin typeface="DINPro-Black" panose="020B0A04020101010102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F7581CD-17A6-4A4C-A655-772E8C47C9D5}"/>
              </a:ext>
            </a:extLst>
          </p:cNvPr>
          <p:cNvSpPr txBox="1">
            <a:spLocks/>
          </p:cNvSpPr>
          <p:nvPr/>
        </p:nvSpPr>
        <p:spPr>
          <a:xfrm>
            <a:off x="838198" y="1930275"/>
            <a:ext cx="11039573" cy="4762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600" b="1">
              <a:latin typeface="DINPro" panose="020B0504020101020102" pitchFamily="34" charset="0"/>
            </a:endParaRPr>
          </a:p>
          <a:p>
            <a:pPr marL="0" indent="0">
              <a:buNone/>
            </a:pPr>
            <a:endParaRPr lang="fr-BE" sz="2400">
              <a:latin typeface="DINPro" panose="020B0504020101020102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FFECC-1A3D-4A4E-ABDC-60825A4683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9ED5D8"/>
              </a:clrFrom>
              <a:clrTo>
                <a:srgbClr val="9ED5D8">
                  <a:alpha val="0"/>
                </a:srgbClr>
              </a:clrTo>
            </a:clrChange>
          </a:blip>
          <a:srcRect l="8660" t="26621" r="12628" b="9953"/>
          <a:stretch/>
        </p:blipFill>
        <p:spPr>
          <a:xfrm>
            <a:off x="2031511" y="1325706"/>
            <a:ext cx="7853469" cy="34159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231" y="4775039"/>
            <a:ext cx="99127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latin typeface="DINPro"/>
              </a:rPr>
              <a:t>Grootte partikels	</a:t>
            </a:r>
            <a:r>
              <a:rPr lang="en-US">
                <a:latin typeface="DINPro"/>
              </a:rPr>
              <a:t>    	          100</a:t>
            </a:r>
            <a:r>
              <a:rPr lang="fr-FR">
                <a:latin typeface="DINPro"/>
              </a:rPr>
              <a:t>µm	   10 µm			           ≤ 5 µm</a:t>
            </a:r>
            <a:br>
              <a:rPr lang="fr-FR">
                <a:latin typeface="DINPro"/>
              </a:rPr>
            </a:br>
            <a:endParaRPr lang="en-US">
              <a:latin typeface="DINPro"/>
            </a:endParaRPr>
          </a:p>
          <a:p>
            <a:r>
              <a:rPr lang="nl-BE">
                <a:latin typeface="DINPro"/>
              </a:rPr>
              <a:t>Afstand		         	           &lt;1m 	    2m			            8-18m</a:t>
            </a:r>
            <a:br>
              <a:rPr lang="nl-BE">
                <a:latin typeface="DINPro"/>
              </a:rPr>
            </a:br>
            <a:endParaRPr lang="nl-BE">
              <a:latin typeface="DINPro"/>
            </a:endParaRPr>
          </a:p>
          <a:p>
            <a:r>
              <a:rPr lang="nl-BE">
                <a:latin typeface="DINPro"/>
              </a:rPr>
              <a:t>Duur tot val	             	           7sec	  17min			            18,5uur</a:t>
            </a:r>
            <a:br>
              <a:rPr lang="nl-BE">
                <a:latin typeface="DINPro"/>
              </a:rPr>
            </a:br>
            <a:r>
              <a:rPr lang="nl-BE">
                <a:latin typeface="DINPro"/>
              </a:rPr>
              <a:t> </a:t>
            </a:r>
            <a:br>
              <a:rPr lang="nl-BE">
                <a:latin typeface="DINPro"/>
              </a:rPr>
            </a:br>
            <a:r>
              <a:rPr lang="nl-BE">
                <a:latin typeface="DINPro"/>
              </a:rPr>
              <a:t>Virale lading</a:t>
            </a:r>
            <a:r>
              <a:rPr lang="en-US">
                <a:latin typeface="DINPro"/>
              </a:rPr>
              <a:t>	                             +++	    ++			              +/-</a:t>
            </a:r>
          </a:p>
        </p:txBody>
      </p:sp>
    </p:spTree>
    <p:extLst>
      <p:ext uri="{BB962C8B-B14F-4D97-AF65-F5344CB8AC3E}">
        <p14:creationId xmlns:p14="http://schemas.microsoft.com/office/powerpoint/2010/main" val="328465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1069CF01-2E42-471D-A460-A0B6D532AD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6000" b="683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84EAE-B8EF-4FDA-A006-81ACC3C7B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err="1">
                <a:solidFill>
                  <a:srgbClr val="EE0000"/>
                </a:solidFill>
                <a:latin typeface="DINPro-Black"/>
              </a:rPr>
              <a:t>Covid</a:t>
            </a:r>
            <a:r>
              <a:rPr lang="nl-BE" b="1">
                <a:solidFill>
                  <a:srgbClr val="EE0000"/>
                </a:solidFill>
                <a:latin typeface="DINPro-Black"/>
              </a:rPr>
              <a:t> 19</a:t>
            </a:r>
            <a:r>
              <a:rPr lang="nl-BE" sz="3600">
                <a:solidFill>
                  <a:schemeClr val="tx2">
                    <a:lumMod val="60000"/>
                    <a:lumOff val="40000"/>
                  </a:schemeClr>
                </a:solidFill>
                <a:latin typeface="DINPro-Black"/>
              </a:rPr>
              <a:t> </a:t>
            </a:r>
            <a:r>
              <a:rPr lang="nl-BE" sz="3600">
                <a:latin typeface="DINPro-Black"/>
              </a:rPr>
              <a:t>– Overdracht</a:t>
            </a:r>
            <a:br>
              <a:rPr lang="nl-BE" sz="3600">
                <a:latin typeface="DINPro-Black" panose="020B0A04020101010102" pitchFamily="34" charset="0"/>
              </a:rPr>
            </a:br>
            <a:r>
              <a:rPr lang="nl-BE" sz="2400">
                <a:latin typeface="DINPro-Black"/>
              </a:rPr>
              <a:t>Toegangspoorten</a:t>
            </a:r>
            <a:endParaRPr lang="nl-BE" sz="2400">
              <a:latin typeface="DINPro-Black" panose="020B0A04020101010102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F7581CD-17A6-4A4C-A655-772E8C47C9D5}"/>
              </a:ext>
            </a:extLst>
          </p:cNvPr>
          <p:cNvSpPr txBox="1">
            <a:spLocks/>
          </p:cNvSpPr>
          <p:nvPr/>
        </p:nvSpPr>
        <p:spPr>
          <a:xfrm>
            <a:off x="838199" y="1766555"/>
            <a:ext cx="11039573" cy="4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400">
              <a:latin typeface="DINPro" panose="020B0504020101020102" pitchFamily="34" charset="0"/>
            </a:endParaRPr>
          </a:p>
          <a:p>
            <a:endParaRPr lang="nl-NL" sz="2400">
              <a:latin typeface="DINPro" panose="020B0504020101020102" pitchFamily="34" charset="0"/>
            </a:endParaRPr>
          </a:p>
          <a:p>
            <a:endParaRPr lang="nl-NL" sz="2400">
              <a:latin typeface="DINPro" panose="020B0504020101020102" pitchFamily="34" charset="0"/>
            </a:endParaRPr>
          </a:p>
          <a:p>
            <a:endParaRPr lang="nl-NL" sz="2400">
              <a:latin typeface="DINPro" panose="020B0504020101020102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400">
              <a:latin typeface="DINPro" panose="020B0504020101020102" pitchFamily="34" charset="0"/>
            </a:endParaRPr>
          </a:p>
          <a:p>
            <a:endParaRPr lang="fr-BE" sz="2400">
              <a:latin typeface="DINPro" panose="020B0504020101020102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FE2AA0-8741-4C9E-B1B3-9F1730ADDB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66" t="22268" r="7500"/>
          <a:stretch/>
        </p:blipFill>
        <p:spPr>
          <a:xfrm>
            <a:off x="2300140" y="2245360"/>
            <a:ext cx="7767941" cy="4612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D12FEA-FE0B-44A1-B7E3-6FC0DE6273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667" t="72889" r="7500"/>
          <a:stretch/>
        </p:blipFill>
        <p:spPr>
          <a:xfrm>
            <a:off x="7040879" y="3200400"/>
            <a:ext cx="3027201" cy="1117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FD84C5D-FC93-46A4-901A-178CED2EDB7B}"/>
              </a:ext>
            </a:extLst>
          </p:cNvPr>
          <p:cNvSpPr/>
          <p:nvPr/>
        </p:nvSpPr>
        <p:spPr>
          <a:xfrm>
            <a:off x="1270620" y="1918737"/>
            <a:ext cx="1029520" cy="622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 b="1">
                <a:latin typeface="DINPro" panose="020B0504020101020102" pitchFamily="34" charset="0"/>
              </a:rPr>
              <a:t>Ogen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6B2D98-0472-4C29-8958-12D7D2FD7B26}"/>
              </a:ext>
            </a:extLst>
          </p:cNvPr>
          <p:cNvSpPr/>
          <p:nvPr/>
        </p:nvSpPr>
        <p:spPr>
          <a:xfrm>
            <a:off x="1252991" y="2808825"/>
            <a:ext cx="1029520" cy="622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 b="1">
                <a:latin typeface="DINPro" panose="020B0504020101020102" pitchFamily="34" charset="0"/>
              </a:rPr>
              <a:t>Neus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714E82-C85F-4B6E-8853-F5DB2431620C}"/>
              </a:ext>
            </a:extLst>
          </p:cNvPr>
          <p:cNvSpPr/>
          <p:nvPr/>
        </p:nvSpPr>
        <p:spPr>
          <a:xfrm>
            <a:off x="1270621" y="3800947"/>
            <a:ext cx="1014402" cy="622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 b="1">
                <a:latin typeface="DINPro" panose="020B0504020101020102" pitchFamily="34" charset="0"/>
              </a:rPr>
              <a:t>Mond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89A3CCB-4DCB-48D6-9CBB-3A5094CE98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6000" b="68385"/>
          <a:stretch/>
        </p:blipFill>
        <p:spPr>
          <a:xfrm>
            <a:off x="2264881" y="2091966"/>
            <a:ext cx="2465926" cy="22251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5E703B-5506-48FD-BF46-E22D5B934E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825" t="38213" r="55000" b="55051"/>
          <a:stretch/>
        </p:blipFill>
        <p:spPr>
          <a:xfrm>
            <a:off x="2896585" y="2819164"/>
            <a:ext cx="335037" cy="3040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28A7F7-3A84-4744-9C38-B58D0B34A7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825" t="38213" r="55000" b="55051"/>
          <a:stretch/>
        </p:blipFill>
        <p:spPr>
          <a:xfrm>
            <a:off x="4715484" y="3795775"/>
            <a:ext cx="335037" cy="304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DAE8FF-FBCE-4913-A832-2C3E5C82BB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825" t="38213" r="55000" b="55051"/>
          <a:stretch/>
        </p:blipFill>
        <p:spPr>
          <a:xfrm>
            <a:off x="4745924" y="2663889"/>
            <a:ext cx="335037" cy="30401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CD436C-F549-4150-8921-92EA8D749B15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2285023" y="3749882"/>
            <a:ext cx="2660523" cy="36215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8AD5811-DDCF-478C-A450-AB4154252D98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2282511" y="3119910"/>
            <a:ext cx="2525109" cy="380291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E4CEDC-1DFD-42B3-9C46-8C94F501EB23}"/>
              </a:ext>
            </a:extLst>
          </p:cNvPr>
          <p:cNvCxnSpPr>
            <a:cxnSpLocks/>
          </p:cNvCxnSpPr>
          <p:nvPr/>
        </p:nvCxnSpPr>
        <p:spPr>
          <a:xfrm>
            <a:off x="2896585" y="5731172"/>
            <a:ext cx="2048961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AE4CEDC-1DFD-42B3-9C46-8C94F501EB23}"/>
              </a:ext>
            </a:extLst>
          </p:cNvPr>
          <p:cNvCxnSpPr>
            <a:cxnSpLocks/>
          </p:cNvCxnSpPr>
          <p:nvPr/>
        </p:nvCxnSpPr>
        <p:spPr>
          <a:xfrm>
            <a:off x="2452540" y="2382222"/>
            <a:ext cx="2645406" cy="852743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D714E82-C85F-4B6E-8853-F5DB2431620C}"/>
              </a:ext>
            </a:extLst>
          </p:cNvPr>
          <p:cNvSpPr/>
          <p:nvPr/>
        </p:nvSpPr>
        <p:spPr>
          <a:xfrm>
            <a:off x="961697" y="5293415"/>
            <a:ext cx="1934888" cy="622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 b="1">
                <a:latin typeface="DINPro" panose="020B0504020101020102" pitchFamily="34" charset="0"/>
              </a:rPr>
              <a:t>Ademhaling</a:t>
            </a:r>
          </a:p>
        </p:txBody>
      </p:sp>
    </p:spTree>
    <p:extLst>
      <p:ext uri="{BB962C8B-B14F-4D97-AF65-F5344CB8AC3E}">
        <p14:creationId xmlns:p14="http://schemas.microsoft.com/office/powerpoint/2010/main" val="1402772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12A583-ED04-461F-BD5B-509314246F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6000" b="683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Content Placeholder 3">
            <a:extLst>
              <a:ext uri="{FF2B5EF4-FFF2-40B4-BE49-F238E27FC236}">
                <a16:creationId xmlns:a16="http://schemas.microsoft.com/office/drawing/2014/main" id="{A0B9290F-1C19-4AAD-873E-0FDF3427E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5636" b="39268"/>
          <a:stretch/>
        </p:blipFill>
        <p:spPr>
          <a:xfrm>
            <a:off x="491587" y="2559097"/>
            <a:ext cx="11208825" cy="221278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E04BDD3-521D-4A60-AF60-26B2551B9712}"/>
              </a:ext>
            </a:extLst>
          </p:cNvPr>
          <p:cNvSpPr/>
          <p:nvPr/>
        </p:nvSpPr>
        <p:spPr>
          <a:xfrm>
            <a:off x="1270620" y="2076397"/>
            <a:ext cx="3145668" cy="622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 b="1">
                <a:latin typeface="DINPro" panose="020B0504020101020102" pitchFamily="34" charset="0"/>
              </a:rPr>
              <a:t>Door direct contact met het virus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D01301-19FB-4647-A69D-9E3F93862B02}"/>
              </a:ext>
            </a:extLst>
          </p:cNvPr>
          <p:cNvSpPr/>
          <p:nvPr/>
        </p:nvSpPr>
        <p:spPr>
          <a:xfrm>
            <a:off x="6115434" y="2076397"/>
            <a:ext cx="3801565" cy="622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 b="1">
                <a:latin typeface="DINPro" panose="020B0504020101020102" pitchFamily="34" charset="0"/>
              </a:rPr>
              <a:t>Door indirect contact met het virus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52AB02-55FF-4172-ADEB-238C5956E89A}"/>
              </a:ext>
            </a:extLst>
          </p:cNvPr>
          <p:cNvSpPr/>
          <p:nvPr/>
        </p:nvSpPr>
        <p:spPr>
          <a:xfrm>
            <a:off x="1412024" y="4740349"/>
            <a:ext cx="2877169" cy="951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>
                <a:latin typeface="DINPro" panose="020B0504020101020102" pitchFamily="34" charset="0"/>
              </a:rPr>
              <a:t>Door geïnfecteerde druppels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94B8AB-B02D-4030-9474-F884DD3949F3}"/>
              </a:ext>
            </a:extLst>
          </p:cNvPr>
          <p:cNvSpPr/>
          <p:nvPr/>
        </p:nvSpPr>
        <p:spPr>
          <a:xfrm>
            <a:off x="5363427" y="4693051"/>
            <a:ext cx="2877169" cy="951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>
                <a:latin typeface="DINPro" panose="020B0504020101020102" pitchFamily="34" charset="0"/>
              </a:rPr>
              <a:t>Door een besmet oppervlak aan te raken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90E99C-9998-4BB2-9A65-5593D6B26676}"/>
              </a:ext>
            </a:extLst>
          </p:cNvPr>
          <p:cNvSpPr/>
          <p:nvPr/>
        </p:nvSpPr>
        <p:spPr>
          <a:xfrm>
            <a:off x="8129052" y="4670502"/>
            <a:ext cx="2877169" cy="1020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>
                <a:latin typeface="DINPro" panose="020B0504020101020102" pitchFamily="34" charset="0"/>
              </a:rPr>
              <a:t>Door nauw contact te hebben met een geïnfecteerd persoon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8684EAE-B8EF-4FDA-A006-81ACC3C7B3F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1">
                <a:solidFill>
                  <a:srgbClr val="EE0000"/>
                </a:solidFill>
                <a:latin typeface="DINPro-Black" panose="020B0A04020101010102" pitchFamily="34" charset="0"/>
              </a:rPr>
              <a:t>Covid-19</a:t>
            </a:r>
            <a:r>
              <a:rPr lang="nl-BE" sz="3600">
                <a:solidFill>
                  <a:schemeClr val="tx2">
                    <a:lumMod val="60000"/>
                    <a:lumOff val="40000"/>
                  </a:schemeClr>
                </a:solidFill>
                <a:latin typeface="DINPro-Black" panose="020B0A04020101010102" pitchFamily="34" charset="0"/>
              </a:rPr>
              <a:t> </a:t>
            </a:r>
            <a:r>
              <a:rPr lang="nl-BE" sz="3600">
                <a:latin typeface="DINPro-Black" panose="020B0A04020101010102" pitchFamily="34" charset="0"/>
              </a:rPr>
              <a:t>– Overdracht</a:t>
            </a:r>
            <a:br>
              <a:rPr lang="nl-BE" sz="3600">
                <a:latin typeface="DINPro-Black" panose="020B0A04020101010102" pitchFamily="34" charset="0"/>
              </a:rPr>
            </a:br>
            <a:r>
              <a:rPr lang="nl-BE" sz="2400">
                <a:latin typeface="DINPro-Black" panose="020B0A04020101010102" pitchFamily="34" charset="0"/>
              </a:rPr>
              <a:t>Hoe raakt men besmet?</a:t>
            </a:r>
            <a:endParaRPr lang="nl-BE">
              <a:latin typeface="DINPro-Black" panose="020B0A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375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84EAE-B8EF-4FDA-A006-81ACC3C7B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err="1">
                <a:solidFill>
                  <a:srgbClr val="EE0000"/>
                </a:solidFill>
                <a:latin typeface="DINPro-Black" panose="020B0A04020101010102" pitchFamily="34" charset="0"/>
              </a:rPr>
              <a:t>Covid</a:t>
            </a:r>
            <a:r>
              <a:rPr lang="nl-BE" b="1">
                <a:solidFill>
                  <a:srgbClr val="EE0000"/>
                </a:solidFill>
                <a:latin typeface="DINPro-Black" panose="020B0A04020101010102" pitchFamily="34" charset="0"/>
              </a:rPr>
              <a:t> 19</a:t>
            </a:r>
            <a:r>
              <a:rPr lang="nl-BE" sz="3600">
                <a:solidFill>
                  <a:schemeClr val="tx2">
                    <a:lumMod val="60000"/>
                    <a:lumOff val="40000"/>
                  </a:schemeClr>
                </a:solidFill>
                <a:latin typeface="DINPro-Black" panose="020B0A04020101010102" pitchFamily="34" charset="0"/>
              </a:rPr>
              <a:t> </a:t>
            </a:r>
            <a:r>
              <a:rPr lang="nl-BE" sz="3600">
                <a:latin typeface="DINPro-Black" panose="020B0A04020101010102" pitchFamily="34" charset="0"/>
              </a:rPr>
              <a:t>– Overdracht</a:t>
            </a:r>
            <a:endParaRPr lang="nl-BE">
              <a:latin typeface="DINPro-Black" panose="020B0A04020101010102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F7581CD-17A6-4A4C-A655-772E8C47C9D5}"/>
              </a:ext>
            </a:extLst>
          </p:cNvPr>
          <p:cNvSpPr txBox="1">
            <a:spLocks/>
          </p:cNvSpPr>
          <p:nvPr/>
        </p:nvSpPr>
        <p:spPr>
          <a:xfrm>
            <a:off x="838199" y="1766555"/>
            <a:ext cx="11039573" cy="4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400">
              <a:latin typeface="DINPro" panose="020B0504020101020102" pitchFamily="34" charset="0"/>
            </a:endParaRPr>
          </a:p>
          <a:p>
            <a:endParaRPr lang="nl-NL" sz="2400">
              <a:latin typeface="DINPro" panose="020B0504020101020102" pitchFamily="34" charset="0"/>
            </a:endParaRPr>
          </a:p>
          <a:p>
            <a:endParaRPr lang="nl-NL" sz="2400">
              <a:latin typeface="DINPro" panose="020B0504020101020102" pitchFamily="34" charset="0"/>
            </a:endParaRPr>
          </a:p>
          <a:p>
            <a:endParaRPr lang="nl-NL" sz="2400">
              <a:latin typeface="DINPro" panose="020B0504020101020102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400">
              <a:latin typeface="DINPro" panose="020B0504020101020102" pitchFamily="34" charset="0"/>
            </a:endParaRPr>
          </a:p>
          <a:p>
            <a:endParaRPr lang="fr-BE" sz="2400">
              <a:latin typeface="DINPro" panose="020B0504020101020102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D580731-9CC1-4A38-8094-404777652E51}"/>
              </a:ext>
            </a:extLst>
          </p:cNvPr>
          <p:cNvSpPr txBox="1">
            <a:spLocks/>
          </p:cNvSpPr>
          <p:nvPr/>
        </p:nvSpPr>
        <p:spPr>
          <a:xfrm>
            <a:off x="838199" y="1728621"/>
            <a:ext cx="11039573" cy="1099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b="1">
                <a:latin typeface="DINPro-Black" panose="020B0A04020101010102" pitchFamily="34" charset="0"/>
              </a:rPr>
              <a:t>WIE IS BESMETTELIJK?</a:t>
            </a:r>
            <a:endParaRPr lang="nl-NL" sz="2400">
              <a:latin typeface="DINPro" panose="020B0504020101020102" pitchFamily="34" charset="0"/>
            </a:endParaRPr>
          </a:p>
          <a:p>
            <a:endParaRPr lang="fr-BE" sz="2400">
              <a:latin typeface="DINPro" panose="020B0504020101020102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23223A-5479-4F4A-8D16-3DA2AD578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597" y="3131564"/>
            <a:ext cx="3952644" cy="18445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92309F-B3DA-4162-B5C4-4B870C2BC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241" y="3131564"/>
            <a:ext cx="3495894" cy="18445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040D55-B6A6-4DD5-AD19-19E7E2B26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854" y="3131564"/>
            <a:ext cx="3565826" cy="186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58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F08CE64-E6C0-4451-9246-2E8F92573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8497"/>
          <a:stretch/>
        </p:blipFill>
        <p:spPr>
          <a:xfrm>
            <a:off x="126274" y="412750"/>
            <a:ext cx="11939452" cy="5473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7E5BFB-9371-498B-A037-82E58F5B5041}"/>
              </a:ext>
            </a:extLst>
          </p:cNvPr>
          <p:cNvSpPr/>
          <p:nvPr/>
        </p:nvSpPr>
        <p:spPr>
          <a:xfrm>
            <a:off x="508000" y="4889500"/>
            <a:ext cx="11176000" cy="13081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>
                <a:solidFill>
                  <a:schemeClr val="tx1"/>
                </a:solidFill>
                <a:latin typeface="DINPro" panose="020B0504020101020102" pitchFamily="34" charset="0"/>
              </a:rPr>
              <a:t>Symptomen</a:t>
            </a:r>
            <a:endParaRPr lang="nl-NL" sz="1000">
              <a:solidFill>
                <a:srgbClr val="EE0000"/>
              </a:solidFill>
              <a:latin typeface="DINPro" panose="020B0504020101020102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1105CB-04B4-4B71-8A97-6CBE7C4F440B}"/>
              </a:ext>
            </a:extLst>
          </p:cNvPr>
          <p:cNvSpPr/>
          <p:nvPr/>
        </p:nvSpPr>
        <p:spPr>
          <a:xfrm>
            <a:off x="2837793" y="3314700"/>
            <a:ext cx="6605751" cy="812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DINPro-Black" panose="020B0A04020101010102" pitchFamily="34" charset="0"/>
              </a:rPr>
              <a:t>CORONAVIRUS</a:t>
            </a:r>
            <a:endParaRPr lang="fr-BE" sz="6000">
              <a:latin typeface="DINPro-Black" panose="020B0A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014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12A583-ED04-461F-BD5B-509314246F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6000" b="68385"/>
          <a:stretch/>
        </p:blipFill>
        <p:spPr>
          <a:xfrm>
            <a:off x="0" y="2828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84EAE-B8EF-4FDA-A006-81ACC3C7B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EE0000"/>
                </a:solidFill>
                <a:latin typeface="DINPro-Black" panose="020B0A04020101010102" pitchFamily="34" charset="0"/>
              </a:rPr>
              <a:t>Covid</a:t>
            </a:r>
            <a:r>
              <a:rPr lang="en-US" b="1" dirty="0">
                <a:solidFill>
                  <a:srgbClr val="EE0000"/>
                </a:solidFill>
                <a:latin typeface="DINPro-Black" panose="020B0A04020101010102" pitchFamily="34" charset="0"/>
              </a:rPr>
              <a:t> 19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DINPro-Black" panose="020B0A04020101010102" pitchFamily="34" charset="0"/>
              </a:rPr>
              <a:t> </a:t>
            </a:r>
            <a:r>
              <a:rPr lang="en-US" sz="3600" dirty="0">
                <a:latin typeface="DINPro-Black" panose="020B0A04020101010102" pitchFamily="34" charset="0"/>
              </a:rPr>
              <a:t>- </a:t>
            </a:r>
            <a:r>
              <a:rPr lang="en-US" sz="3600" dirty="0" err="1">
                <a:latin typeface="DINPro-Black" panose="020B0A04020101010102" pitchFamily="34" charset="0"/>
              </a:rPr>
              <a:t>Symptomen</a:t>
            </a:r>
            <a:endParaRPr lang="fr-BE" dirty="0">
              <a:latin typeface="DINPro-Black" panose="020B0A04020101010102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50C4BC-9C72-4E6C-9890-84D0397561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72" t="4261" r="60103" b="60550"/>
          <a:stretch/>
        </p:blipFill>
        <p:spPr>
          <a:xfrm>
            <a:off x="869853" y="1407446"/>
            <a:ext cx="1897699" cy="20498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8CC885-4FEE-43ED-962F-A5F1260EA7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9ED5D8"/>
              </a:clrFrom>
              <a:clrTo>
                <a:srgbClr val="9ED5D8">
                  <a:alpha val="0"/>
                </a:srgbClr>
              </a:clrTo>
            </a:clrChange>
          </a:blip>
          <a:srcRect l="39510" r="42165" b="60412"/>
          <a:stretch/>
        </p:blipFill>
        <p:spPr>
          <a:xfrm>
            <a:off x="4899080" y="1238040"/>
            <a:ext cx="1897698" cy="2306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446E35-6E9E-434C-9EA7-BCA3560B1B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9ED5D8"/>
              </a:clrFrom>
              <a:clrTo>
                <a:srgbClr val="9ED5D8">
                  <a:alpha val="0"/>
                </a:srgbClr>
              </a:clrTo>
            </a:clrChange>
          </a:blip>
          <a:srcRect l="59149" r="22913" b="60825"/>
          <a:stretch/>
        </p:blipFill>
        <p:spPr>
          <a:xfrm>
            <a:off x="8530445" y="1093678"/>
            <a:ext cx="1924057" cy="23636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D13BC6-A56A-409B-8259-61B47CDFD4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55" t="48523" r="60567" b="17113"/>
          <a:stretch/>
        </p:blipFill>
        <p:spPr>
          <a:xfrm>
            <a:off x="927022" y="4132723"/>
            <a:ext cx="1779256" cy="20498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60C897-4AF9-43A4-8E59-A82F9A081E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29" t="48523" r="41933" b="17113"/>
          <a:stretch/>
        </p:blipFill>
        <p:spPr>
          <a:xfrm>
            <a:off x="4862752" y="4235314"/>
            <a:ext cx="1970353" cy="21232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5CA1E4-356D-4EFE-A747-7235C1BA6A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685" t="48523" r="23067" b="17113"/>
          <a:stretch/>
        </p:blipFill>
        <p:spPr>
          <a:xfrm>
            <a:off x="8570761" y="3972649"/>
            <a:ext cx="2004324" cy="212322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E3AAB96-C487-4613-B90D-6D37EF283621}"/>
              </a:ext>
            </a:extLst>
          </p:cNvPr>
          <p:cNvSpPr/>
          <p:nvPr/>
        </p:nvSpPr>
        <p:spPr>
          <a:xfrm>
            <a:off x="1163539" y="3429000"/>
            <a:ext cx="1310326" cy="622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>
                <a:latin typeface="DINPro" panose="020B0504020101020102" pitchFamily="34" charset="0"/>
              </a:rPr>
              <a:t>Koorts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A60391-F881-4999-9CA9-309748D62939}"/>
              </a:ext>
            </a:extLst>
          </p:cNvPr>
          <p:cNvSpPr/>
          <p:nvPr/>
        </p:nvSpPr>
        <p:spPr>
          <a:xfrm>
            <a:off x="5025117" y="3443510"/>
            <a:ext cx="1646779" cy="622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>
                <a:latin typeface="DINPro" panose="020B0504020101020102" pitchFamily="34" charset="0"/>
              </a:rPr>
              <a:t>Droge hoest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C39EE2-DAEC-4EDB-8096-672762E65EFA}"/>
              </a:ext>
            </a:extLst>
          </p:cNvPr>
          <p:cNvSpPr/>
          <p:nvPr/>
        </p:nvSpPr>
        <p:spPr>
          <a:xfrm>
            <a:off x="8733440" y="3429280"/>
            <a:ext cx="1646779" cy="622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>
                <a:latin typeface="DINPro" panose="020B0504020101020102" pitchFamily="34" charset="0"/>
              </a:rPr>
              <a:t>Vermoeidheid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352451-8C65-450A-83C2-FF54DFA44FFE}"/>
              </a:ext>
            </a:extLst>
          </p:cNvPr>
          <p:cNvSpPr/>
          <p:nvPr/>
        </p:nvSpPr>
        <p:spPr>
          <a:xfrm>
            <a:off x="814995" y="6060649"/>
            <a:ext cx="2003310" cy="622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>
                <a:latin typeface="DINPro" panose="020B0504020101020102" pitchFamily="34" charset="0"/>
              </a:rPr>
              <a:t>Kortademigheid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1630A5-7DC5-4CB7-B4DB-69B67010BC28}"/>
              </a:ext>
            </a:extLst>
          </p:cNvPr>
          <p:cNvSpPr/>
          <p:nvPr/>
        </p:nvSpPr>
        <p:spPr>
          <a:xfrm>
            <a:off x="4793468" y="6126480"/>
            <a:ext cx="2003310" cy="622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>
                <a:latin typeface="DINPro" panose="020B0504020101020102" pitchFamily="34" charset="0"/>
              </a:rPr>
              <a:t>Hoofdpijn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447F84-6CC1-4D46-A6BA-0A92A957629C}"/>
              </a:ext>
            </a:extLst>
          </p:cNvPr>
          <p:cNvSpPr/>
          <p:nvPr/>
        </p:nvSpPr>
        <p:spPr>
          <a:xfrm>
            <a:off x="8571775" y="6126480"/>
            <a:ext cx="2003310" cy="55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>
                <a:latin typeface="DINPro" panose="020B0504020101020102" pitchFamily="34" charset="0"/>
              </a:rPr>
              <a:t>Geïrriteerde keel</a:t>
            </a:r>
          </a:p>
        </p:txBody>
      </p:sp>
    </p:spTree>
    <p:extLst>
      <p:ext uri="{BB962C8B-B14F-4D97-AF65-F5344CB8AC3E}">
        <p14:creationId xmlns:p14="http://schemas.microsoft.com/office/powerpoint/2010/main" val="3276999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F08CE64-E6C0-4451-9246-2E8F92573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8497"/>
          <a:stretch/>
        </p:blipFill>
        <p:spPr>
          <a:xfrm>
            <a:off x="126274" y="412750"/>
            <a:ext cx="11939452" cy="5473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7E5BFB-9371-498B-A037-82E58F5B5041}"/>
              </a:ext>
            </a:extLst>
          </p:cNvPr>
          <p:cNvSpPr/>
          <p:nvPr/>
        </p:nvSpPr>
        <p:spPr>
          <a:xfrm>
            <a:off x="508000" y="4902200"/>
            <a:ext cx="11176000" cy="12319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>
                <a:solidFill>
                  <a:schemeClr val="tx1"/>
                </a:solidFill>
                <a:latin typeface="DINPro" panose="020B0504020101020102" pitchFamily="34" charset="0"/>
              </a:rPr>
              <a:t>Preventie</a:t>
            </a:r>
          </a:p>
          <a:p>
            <a:pPr algn="ctr"/>
            <a:r>
              <a:rPr lang="nl-NL" sz="3200" b="1">
                <a:solidFill>
                  <a:schemeClr val="tx1"/>
                </a:solidFill>
                <a:latin typeface="DINPro" panose="020B0504020101020102" pitchFamily="34" charset="0"/>
              </a:rPr>
              <a:t>Hoe verspreiding voorkomen?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1105CB-04B4-4B71-8A97-6CBE7C4F440B}"/>
              </a:ext>
            </a:extLst>
          </p:cNvPr>
          <p:cNvSpPr/>
          <p:nvPr/>
        </p:nvSpPr>
        <p:spPr>
          <a:xfrm>
            <a:off x="2711669" y="3314700"/>
            <a:ext cx="6637283" cy="812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DINPro-Black" panose="020B0A04020101010102" pitchFamily="34" charset="0"/>
              </a:rPr>
              <a:t>CORONAVIRUS</a:t>
            </a:r>
            <a:endParaRPr lang="fr-BE" sz="6000">
              <a:latin typeface="DINPro-Black" panose="020B0A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809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B9103-2DD0-4FFD-8E00-2A3DE1F0E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7010BE-7C49-4487-B662-00DBEA96C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9202"/>
            <a:ext cx="12192000" cy="566418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5FD8C51-27C2-4A5E-A3D8-D7C3566574A8}"/>
              </a:ext>
            </a:extLst>
          </p:cNvPr>
          <p:cNvSpPr txBox="1">
            <a:spLocks/>
          </p:cNvSpPr>
          <p:nvPr/>
        </p:nvSpPr>
        <p:spPr>
          <a:xfrm>
            <a:off x="838200" y="230189"/>
            <a:ext cx="10515600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EE0000"/>
                </a:solidFill>
                <a:latin typeface="DINPro-Black" panose="020B0A04020101010102" pitchFamily="34" charset="0"/>
              </a:rPr>
              <a:t>Coronavirus</a:t>
            </a:r>
            <a:r>
              <a:rPr lang="en-US" sz="3600">
                <a:solidFill>
                  <a:schemeClr val="tx2">
                    <a:lumMod val="60000"/>
                    <a:lumOff val="40000"/>
                  </a:schemeClr>
                </a:solidFill>
                <a:latin typeface="DINPro-Black" panose="020B0A04020101010102" pitchFamily="34" charset="0"/>
              </a:rPr>
              <a:t> </a:t>
            </a:r>
            <a:r>
              <a:rPr lang="nl-BE" sz="3600">
                <a:latin typeface="DINPro-Black" panose="020B0A04020101010102" pitchFamily="34" charset="0"/>
              </a:rPr>
              <a:t>– Preventie </a:t>
            </a:r>
            <a:endParaRPr lang="fr-BE">
              <a:latin typeface="DINPro-Black" panose="020B0A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258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84EAE-B8EF-4FDA-A006-81ACC3C7B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EE0000"/>
                </a:solidFill>
                <a:latin typeface="DINPro-Black" panose="020B0A04020101010102" pitchFamily="34" charset="0"/>
              </a:rPr>
              <a:t>Coronavirus</a:t>
            </a:r>
            <a:r>
              <a:rPr lang="en-US" sz="3600">
                <a:solidFill>
                  <a:schemeClr val="tx2">
                    <a:lumMod val="60000"/>
                    <a:lumOff val="40000"/>
                  </a:schemeClr>
                </a:solidFill>
                <a:latin typeface="DINPro-Black" panose="020B0A04020101010102" pitchFamily="34" charset="0"/>
              </a:rPr>
              <a:t> </a:t>
            </a:r>
            <a:r>
              <a:rPr lang="nl-BE" sz="3600">
                <a:latin typeface="DINPro-Black" panose="020B0A04020101010102" pitchFamily="34" charset="0"/>
              </a:rPr>
              <a:t>– Handhygiëne </a:t>
            </a:r>
            <a:endParaRPr lang="fr-BE">
              <a:latin typeface="DINPro-Black" panose="020B0A04020101010102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40343FB-20DE-49D7-93F5-B5D00AE1DEFC}"/>
              </a:ext>
            </a:extLst>
          </p:cNvPr>
          <p:cNvSpPr/>
          <p:nvPr/>
        </p:nvSpPr>
        <p:spPr>
          <a:xfrm>
            <a:off x="479140" y="1690687"/>
            <a:ext cx="11233720" cy="4802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BE" sz="2400">
                <a:solidFill>
                  <a:srgbClr val="FF0000"/>
                </a:solidFill>
                <a:latin typeface="DINPro-Black" panose="020B0A04020101010102" pitchFamily="34" charset="0"/>
              </a:rPr>
              <a:t>MEEST GEKENDE &amp; BELANGRIJKSTE </a:t>
            </a:r>
          </a:p>
          <a:p>
            <a:endParaRPr lang="nl-BE" sz="2400">
              <a:solidFill>
                <a:schemeClr val="tx1"/>
              </a:solidFill>
              <a:latin typeface="DINPro-Black" panose="020B0A04020101010102" pitchFamily="34" charset="0"/>
            </a:endParaRPr>
          </a:p>
          <a:p>
            <a:r>
              <a:rPr lang="nl-BE" sz="2400">
                <a:solidFill>
                  <a:schemeClr val="tx1"/>
                </a:solidFill>
                <a:latin typeface="DINPro-Black" panose="020B0A04020101010102" pitchFamily="34" charset="0"/>
              </a:rPr>
              <a:t>WAAROM OOK IN TIJDEN VAN COVID-19?</a:t>
            </a:r>
          </a:p>
          <a:p>
            <a:endParaRPr lang="nl-BE" sz="2400">
              <a:solidFill>
                <a:schemeClr val="tx1"/>
              </a:solidFill>
              <a:latin typeface="DINPro-Black" panose="020B0A04020101010102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>
                <a:solidFill>
                  <a:schemeClr val="tx1"/>
                </a:solidFill>
                <a:latin typeface="DINPro" panose="020B0504020101020102" pitchFamily="34" charset="0"/>
              </a:rPr>
              <a:t>SARS-CoV-2 bevattende druppels vallen op oppervlaktes en handen van anderen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>
              <a:solidFill>
                <a:schemeClr val="tx1"/>
              </a:solidFill>
              <a:latin typeface="DINPro" panose="020B0504020101020102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>
                <a:solidFill>
                  <a:schemeClr val="tx1"/>
                </a:solidFill>
                <a:latin typeface="DINPro" panose="020B0504020101020102" pitchFamily="34" charset="0"/>
              </a:rPr>
              <a:t>Overleving van het coronavirus in de omgeving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>
              <a:solidFill>
                <a:schemeClr val="tx1"/>
              </a:solidFill>
              <a:latin typeface="DINPro" panose="020B0504020101020102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>
                <a:solidFill>
                  <a:schemeClr val="tx1"/>
                </a:solidFill>
                <a:latin typeface="DINPro" panose="020B0504020101020102" pitchFamily="34" charset="0"/>
              </a:rPr>
              <a:t>Aanraking van dat oppervlak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>
              <a:solidFill>
                <a:schemeClr val="tx1"/>
              </a:solidFill>
              <a:latin typeface="DINPro" panose="020B0504020101020102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>
                <a:solidFill>
                  <a:schemeClr val="tx1"/>
                </a:solidFill>
                <a:latin typeface="DINPro" panose="020B0504020101020102" pitchFamily="34" charset="0"/>
              </a:rPr>
              <a:t>Iedereen raakt zijn/haar gezicht minstens 1 keer per minuut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>
              <a:solidFill>
                <a:schemeClr val="tx1"/>
              </a:solidFill>
              <a:latin typeface="DINPro" panose="020B0504020101020102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>
                <a:solidFill>
                  <a:schemeClr val="tx1"/>
                </a:solidFill>
                <a:latin typeface="DINPro" panose="020B0504020101020102" pitchFamily="34" charset="0"/>
              </a:rPr>
              <a:t>1/3 daarvan houdt contact in met </a:t>
            </a:r>
            <a:r>
              <a:rPr lang="nl-NL" sz="2200" err="1">
                <a:solidFill>
                  <a:schemeClr val="tx1"/>
                </a:solidFill>
                <a:latin typeface="DINPro" panose="020B0504020101020102" pitchFamily="34" charset="0"/>
              </a:rPr>
              <a:t>mucosae</a:t>
            </a:r>
            <a:r>
              <a:rPr lang="nl-NL" sz="2200">
                <a:solidFill>
                  <a:schemeClr val="tx1"/>
                </a:solidFill>
                <a:latin typeface="DINPro" panose="020B0504020101020102" pitchFamily="34" charset="0"/>
              </a:rPr>
              <a:t> (mond/neus)</a:t>
            </a:r>
          </a:p>
          <a:p>
            <a:endParaRPr lang="nl-NL" sz="2200">
              <a:solidFill>
                <a:srgbClr val="EE0000"/>
              </a:solidFill>
              <a:latin typeface="DINPro-Black" panose="020B0A04020101010102" pitchFamily="34" charset="0"/>
            </a:endParaRPr>
          </a:p>
          <a:p>
            <a:endParaRPr lang="nl-BE" sz="2400">
              <a:solidFill>
                <a:schemeClr val="tx1"/>
              </a:solidFill>
              <a:latin typeface="DINPro-Black" panose="020B0A04020101010102" pitchFamily="34" charset="0"/>
            </a:endParaRPr>
          </a:p>
          <a:p>
            <a:endParaRPr lang="nl-BE">
              <a:solidFill>
                <a:schemeClr val="tx1"/>
              </a:solidFill>
              <a:latin typeface="DINPro" panose="020B0504020101020102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BC613C-A8F2-4CCD-BA2E-1EB2A44D90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8208" y="3607902"/>
            <a:ext cx="2464408" cy="29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9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84EAE-B8EF-4FDA-A006-81ACC3C7B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EE0000"/>
                </a:solidFill>
                <a:latin typeface="DINPro-Black"/>
              </a:rPr>
              <a:t>Coronavirus</a:t>
            </a:r>
            <a:r>
              <a:rPr lang="en-US" sz="3600">
                <a:solidFill>
                  <a:schemeClr val="tx2">
                    <a:lumMod val="60000"/>
                    <a:lumOff val="40000"/>
                  </a:schemeClr>
                </a:solidFill>
                <a:latin typeface="DINPro-Black"/>
              </a:rPr>
              <a:t> </a:t>
            </a:r>
            <a:r>
              <a:rPr lang="nl-BE" sz="3600">
                <a:latin typeface="DINPro-Black"/>
              </a:rPr>
              <a:t>– Mond- en neusmasker aandoen</a:t>
            </a:r>
            <a:endParaRPr lang="fr-BE">
              <a:latin typeface="DINPro-Black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1AD8DC3-083C-4193-8A78-8D2CBD53A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831" y="1283535"/>
            <a:ext cx="11039573" cy="317298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70000"/>
              </a:lnSpc>
            </a:pPr>
            <a:r>
              <a:rPr lang="nl-NL" sz="1800" dirty="0">
                <a:latin typeface="DINPro"/>
              </a:rPr>
              <a:t>Een masker draag je ter bescherming van jezelf en anderen</a:t>
            </a:r>
            <a:endParaRPr lang="nl-NL" sz="1800" dirty="0">
              <a:solidFill>
                <a:srgbClr val="FF0000"/>
              </a:solidFill>
              <a:latin typeface="DINPro"/>
            </a:endParaRPr>
          </a:p>
          <a:p>
            <a:pPr>
              <a:lnSpc>
                <a:spcPct val="170000"/>
              </a:lnSpc>
            </a:pPr>
            <a:r>
              <a:rPr lang="nl-NL" sz="1800" dirty="0">
                <a:solidFill>
                  <a:srgbClr val="FF0000"/>
                </a:solidFill>
                <a:latin typeface="DINPro"/>
              </a:rPr>
              <a:t>Ontsmet of was je handen </a:t>
            </a:r>
            <a:r>
              <a:rPr lang="nl-NL" sz="1800" dirty="0">
                <a:latin typeface="DINPro"/>
              </a:rPr>
              <a:t>voor het aandoen en na het uitdoen van je masker</a:t>
            </a:r>
            <a:endParaRPr lang="nl-NL" sz="1800" dirty="0">
              <a:latin typeface="DINPro" panose="020B0504020101020102" pitchFamily="34" charset="0"/>
            </a:endParaRPr>
          </a:p>
          <a:p>
            <a:pPr>
              <a:lnSpc>
                <a:spcPct val="170000"/>
              </a:lnSpc>
            </a:pPr>
            <a:r>
              <a:rPr lang="nl-NL" sz="1800" dirty="0">
                <a:latin typeface="DINPro"/>
              </a:rPr>
              <a:t>Zorg ervoor dat het je </a:t>
            </a:r>
            <a:r>
              <a:rPr lang="nl-NL" sz="1800" dirty="0">
                <a:solidFill>
                  <a:srgbClr val="EE0000"/>
                </a:solidFill>
                <a:latin typeface="DINPro"/>
              </a:rPr>
              <a:t>neus en kin bedekt</a:t>
            </a:r>
            <a:endParaRPr lang="nl-NL" sz="1800" dirty="0">
              <a:latin typeface="DINPro" panose="020B0504020101020102" pitchFamily="34" charset="0"/>
            </a:endParaRPr>
          </a:p>
          <a:p>
            <a:pPr>
              <a:lnSpc>
                <a:spcPct val="170000"/>
              </a:lnSpc>
            </a:pPr>
            <a:r>
              <a:rPr lang="nl-NL" sz="1800" dirty="0">
                <a:latin typeface="DINPro"/>
              </a:rPr>
              <a:t>Zorg ervoor dat je masker goed aansluit</a:t>
            </a:r>
          </a:p>
          <a:p>
            <a:pPr>
              <a:lnSpc>
                <a:spcPct val="170000"/>
              </a:lnSpc>
            </a:pPr>
            <a:r>
              <a:rPr lang="nl-NL" sz="1800" dirty="0">
                <a:latin typeface="DINPro"/>
              </a:rPr>
              <a:t>Draag je masker steeds met de juiste kant naar binnen/ buiten gericht</a:t>
            </a:r>
          </a:p>
          <a:p>
            <a:pPr>
              <a:lnSpc>
                <a:spcPct val="170000"/>
              </a:lnSpc>
            </a:pPr>
            <a:r>
              <a:rPr lang="nl-NL" sz="1800" dirty="0">
                <a:solidFill>
                  <a:srgbClr val="000000"/>
                </a:solidFill>
                <a:latin typeface="DINPro"/>
              </a:rPr>
              <a:t>Raak je masker zo min mogelijk aan </a:t>
            </a:r>
            <a:endParaRPr lang="nl-NL" sz="1800" dirty="0">
              <a:solidFill>
                <a:srgbClr val="000000"/>
              </a:solidFill>
              <a:latin typeface="DINPro" panose="020B0504020101020102" pitchFamily="34" charset="0"/>
            </a:endParaRPr>
          </a:p>
          <a:p>
            <a:endParaRPr lang="nl-NL" sz="2000" dirty="0">
              <a:solidFill>
                <a:srgbClr val="000000"/>
              </a:solidFill>
              <a:latin typeface="DINPro" panose="020B0504020101020102" pitchFamily="34" charset="0"/>
            </a:endParaRPr>
          </a:p>
          <a:p>
            <a:endParaRPr lang="nl-NL" sz="2400">
              <a:solidFill>
                <a:srgbClr val="8497B0"/>
              </a:solidFill>
              <a:latin typeface="DINPro" panose="020B0504020101020102" pitchFamily="34" charset="0"/>
            </a:endParaRPr>
          </a:p>
          <a:p>
            <a:endParaRPr lang="nl-NL" sz="2400">
              <a:solidFill>
                <a:srgbClr val="8497B0"/>
              </a:solidFill>
              <a:latin typeface="DINPro" panose="020B0504020101020102" pitchFamily="34" charset="0"/>
            </a:endParaRPr>
          </a:p>
          <a:p>
            <a:pPr marL="0" indent="0">
              <a:buNone/>
            </a:pPr>
            <a:endParaRPr lang="nl-NL" sz="2400">
              <a:solidFill>
                <a:schemeClr val="tx2">
                  <a:lumMod val="60000"/>
                  <a:lumOff val="40000"/>
                </a:schemeClr>
              </a:solidFill>
              <a:latin typeface="DINPro" panose="020B0504020101020102" pitchFamily="34" charset="0"/>
            </a:endParaRPr>
          </a:p>
          <a:p>
            <a:endParaRPr lang="fr-BE" sz="2400">
              <a:solidFill>
                <a:schemeClr val="tx2">
                  <a:lumMod val="60000"/>
                  <a:lumOff val="40000"/>
                </a:schemeClr>
              </a:solidFill>
              <a:latin typeface="DINPro" panose="020B0504020101020102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0294B2-5532-4B22-9BFA-0402F507F6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28" y="4998605"/>
            <a:ext cx="1850111" cy="15799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F1F315-3179-4158-883E-6D07514EF6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428" y="4797492"/>
            <a:ext cx="1718934" cy="17223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73CCE4-36BB-4FDE-BB29-301F62A892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95" y="5050006"/>
            <a:ext cx="1718935" cy="148172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9642E4-92D9-46CD-8E87-5104841B6C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142" y="4835592"/>
            <a:ext cx="3154837" cy="170992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A2C1E0A-0B83-455D-8183-2E144642B5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172" y="5036705"/>
            <a:ext cx="1725486" cy="149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0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005D93-7FCF-4B5A-93F6-2D8E55633D83}"/>
              </a:ext>
            </a:extLst>
          </p:cNvPr>
          <p:cNvSpPr txBox="1">
            <a:spLocks/>
          </p:cNvSpPr>
          <p:nvPr/>
        </p:nvSpPr>
        <p:spPr>
          <a:xfrm>
            <a:off x="685800" y="2052638"/>
            <a:ext cx="11039573" cy="47628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200" b="1" dirty="0">
                <a:latin typeface="DINPro"/>
              </a:rPr>
              <a:t>Artsen zonder grenzen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800" b="1" dirty="0">
                <a:latin typeface="DINPro"/>
              </a:rPr>
              <a:t>Interventie in België</a:t>
            </a:r>
          </a:p>
          <a:p>
            <a:pPr marL="914400" lvl="1" indent="-457200">
              <a:buAutoNum type="arabicPeriod"/>
            </a:pPr>
            <a:r>
              <a:rPr lang="nl-NL" sz="2800" b="1" dirty="0">
                <a:latin typeface="DINPro"/>
              </a:rPr>
              <a:t>Overzicht Webinars</a:t>
            </a:r>
            <a:endParaRPr lang="nl-NL" dirty="0"/>
          </a:p>
          <a:p>
            <a:pPr marL="0" indent="0">
              <a:buNone/>
            </a:pPr>
            <a:endParaRPr lang="nl-NL" sz="1000" b="1">
              <a:latin typeface="DINPro" panose="020B0504020101020102" pitchFamily="34" charset="0"/>
            </a:endParaRPr>
          </a:p>
          <a:p>
            <a:pPr marL="0" indent="0">
              <a:buNone/>
            </a:pPr>
            <a:r>
              <a:rPr lang="nl-NL" sz="3200" b="1" dirty="0">
                <a:latin typeface="DINPro"/>
              </a:rPr>
              <a:t>COVID-19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800" b="1" dirty="0">
                <a:latin typeface="DINPro"/>
              </a:rPr>
              <a:t>Update Antwerpen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800" b="1" dirty="0">
                <a:latin typeface="DINPro"/>
              </a:rPr>
              <a:t>Overdracht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800" b="1" dirty="0">
                <a:latin typeface="DINPro"/>
              </a:rPr>
              <a:t>Symptomen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800" b="1" dirty="0">
                <a:latin typeface="DINPro"/>
              </a:rPr>
              <a:t>Preventie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800" b="1" dirty="0">
                <a:latin typeface="DINPro"/>
              </a:rPr>
              <a:t>Veilig op huisbezoek</a:t>
            </a:r>
            <a:endParaRPr lang="nl-NL" sz="2800" b="1" dirty="0">
              <a:latin typeface="DINPro" panose="020B0504020101020102" pitchFamily="34" charset="0"/>
            </a:endParaRPr>
          </a:p>
          <a:p>
            <a:pPr>
              <a:buFont typeface="+mj-lt"/>
              <a:buAutoNum type="arabicPeriod"/>
            </a:pPr>
            <a:endParaRPr lang="nl-NL" sz="800" b="1">
              <a:latin typeface="DINPro" panose="020B0504020101020102" pitchFamily="34" charset="0"/>
            </a:endParaRPr>
          </a:p>
          <a:p>
            <a:pPr marL="0" indent="0">
              <a:buNone/>
            </a:pPr>
            <a:endParaRPr lang="nl-NL" sz="2400">
              <a:solidFill>
                <a:srgbClr val="FF0000"/>
              </a:solidFill>
              <a:latin typeface="DINPro" panose="020B0504020101020102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nl-NL" sz="2400">
              <a:latin typeface="DINPro" panose="020B0504020101020102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nl-NL" sz="2400">
              <a:latin typeface="DINPro" panose="020B0504020101020102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nl-NL" sz="2400">
              <a:latin typeface="DINPro" panose="020B0504020101020102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nl-NL" sz="2400">
              <a:latin typeface="DINPro" panose="020B0504020101020102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nl-NL" sz="2400">
              <a:latin typeface="DINPro" panose="020B0504020101020102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fr-BE" sz="2400">
              <a:latin typeface="DINPro" panose="020B0504020101020102" pitchFamily="34" charset="0"/>
            </a:endParaRP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38448D33-6A2D-4BBC-88C6-488A57F278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20" t="42571" r="26386" b="33342"/>
          <a:stretch/>
        </p:blipFill>
        <p:spPr>
          <a:xfrm>
            <a:off x="685800" y="241300"/>
            <a:ext cx="5372100" cy="1617662"/>
          </a:xfrm>
          <a:prstGeom prst="rect">
            <a:avLst/>
          </a:prstGeom>
        </p:spPr>
      </p:pic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88879D2E-D014-4E28-8A84-15D3299CD4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661" t="8793" r="35747" b="60643"/>
          <a:stretch/>
        </p:blipFill>
        <p:spPr>
          <a:xfrm>
            <a:off x="9144000" y="4805362"/>
            <a:ext cx="3175000" cy="205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79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84EAE-B8EF-4FDA-A006-81ACC3C7B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EE0000"/>
                </a:solidFill>
                <a:latin typeface="DINPro-Black"/>
              </a:rPr>
              <a:t>Coronavirus</a:t>
            </a:r>
            <a:r>
              <a:rPr lang="en-US" sz="3600">
                <a:solidFill>
                  <a:schemeClr val="tx2">
                    <a:lumMod val="60000"/>
                    <a:lumOff val="40000"/>
                  </a:schemeClr>
                </a:solidFill>
                <a:latin typeface="DINPro-Black"/>
              </a:rPr>
              <a:t> </a:t>
            </a:r>
            <a:r>
              <a:rPr lang="nl-BE" sz="3600">
                <a:latin typeface="DINPro-Black"/>
              </a:rPr>
              <a:t>– Mond- en neusmaskers</a:t>
            </a:r>
            <a:endParaRPr lang="fr-BE">
              <a:latin typeface="DINPro-Black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1AD8DC3-083C-4193-8A78-8D2CBD53A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056" y="-139246"/>
            <a:ext cx="11039573" cy="317298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NL" sz="2000">
              <a:latin typeface="DINPro"/>
            </a:endParaRPr>
          </a:p>
          <a:p>
            <a:endParaRPr lang="nl-NL" sz="2400">
              <a:solidFill>
                <a:schemeClr val="tx2">
                  <a:lumMod val="60000"/>
                  <a:lumOff val="40000"/>
                </a:schemeClr>
              </a:solidFill>
              <a:latin typeface="DINPro" panose="020B0504020101020102" pitchFamily="34" charset="0"/>
            </a:endParaRPr>
          </a:p>
          <a:p>
            <a:endParaRPr lang="nl-NL" sz="2400">
              <a:solidFill>
                <a:schemeClr val="tx2">
                  <a:lumMod val="60000"/>
                  <a:lumOff val="40000"/>
                </a:schemeClr>
              </a:solidFill>
              <a:latin typeface="DINPro" panose="020B0504020101020102" pitchFamily="34" charset="0"/>
            </a:endParaRPr>
          </a:p>
          <a:p>
            <a:pPr marL="0" indent="0">
              <a:buNone/>
            </a:pPr>
            <a:endParaRPr lang="nl-NL" sz="2400">
              <a:solidFill>
                <a:schemeClr val="tx2">
                  <a:lumMod val="60000"/>
                  <a:lumOff val="40000"/>
                </a:schemeClr>
              </a:solidFill>
              <a:latin typeface="DINPro" panose="020B0504020101020102" pitchFamily="34" charset="0"/>
            </a:endParaRPr>
          </a:p>
          <a:p>
            <a:endParaRPr lang="fr-BE" sz="2400">
              <a:solidFill>
                <a:schemeClr val="tx2">
                  <a:lumMod val="60000"/>
                  <a:lumOff val="40000"/>
                </a:schemeClr>
              </a:solidFill>
              <a:latin typeface="DINPro" panose="020B0504020101020102" pitchFamily="34" charset="0"/>
            </a:endParaRPr>
          </a:p>
        </p:txBody>
      </p:sp>
      <p:pic>
        <p:nvPicPr>
          <p:cNvPr id="3" name="Picture 3" descr="A picture containing cat, sitting, pair, table&#10;&#10;Description automatically generated">
            <a:extLst>
              <a:ext uri="{FF2B5EF4-FFF2-40B4-BE49-F238E27FC236}">
                <a16:creationId xmlns:a16="http://schemas.microsoft.com/office/drawing/2014/main" id="{A52698A0-0A61-4D49-B23E-E5B97EA50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79" y="2439412"/>
            <a:ext cx="2743200" cy="2674333"/>
          </a:xfrm>
          <a:prstGeom prst="rect">
            <a:avLst/>
          </a:prstGeom>
        </p:spPr>
      </p:pic>
      <p:pic>
        <p:nvPicPr>
          <p:cNvPr id="4" name="Picture 4" descr="A picture containing clothing, diaper, person&#10;&#10;Description automatically generated">
            <a:extLst>
              <a:ext uri="{FF2B5EF4-FFF2-40B4-BE49-F238E27FC236}">
                <a16:creationId xmlns:a16="http://schemas.microsoft.com/office/drawing/2014/main" id="{25CA6F85-E1F9-4A2B-A82A-5873B3D0C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032" y="2442998"/>
            <a:ext cx="2743200" cy="2453268"/>
          </a:xfrm>
          <a:prstGeom prst="rect">
            <a:avLst/>
          </a:prstGeom>
        </p:spPr>
      </p:pic>
      <p:pic>
        <p:nvPicPr>
          <p:cNvPr id="5" name="Picture 5" descr="A picture containing photo, sitting, different, bed&#10;&#10;Description automatically generated">
            <a:extLst>
              <a:ext uri="{FF2B5EF4-FFF2-40B4-BE49-F238E27FC236}">
                <a16:creationId xmlns:a16="http://schemas.microsoft.com/office/drawing/2014/main" id="{9064014A-956C-48EB-8565-F88BF43C00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88" t="12903" r="5202" b="17049"/>
          <a:stretch/>
        </p:blipFill>
        <p:spPr>
          <a:xfrm>
            <a:off x="8376981" y="2941601"/>
            <a:ext cx="2463679" cy="17503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76A916-309B-4F10-82C8-2F3D9F55F0E7}"/>
              </a:ext>
            </a:extLst>
          </p:cNvPr>
          <p:cNvSpPr/>
          <p:nvPr/>
        </p:nvSpPr>
        <p:spPr>
          <a:xfrm>
            <a:off x="840921" y="5220648"/>
            <a:ext cx="2464408" cy="569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BE" sz="2400">
                <a:solidFill>
                  <a:schemeClr val="tx1"/>
                </a:solidFill>
                <a:latin typeface="DINPro-Black"/>
              </a:rPr>
              <a:t>FFP2</a:t>
            </a:r>
            <a:endParaRPr lang="nl-BE" sz="2400">
              <a:solidFill>
                <a:schemeClr val="tx1"/>
              </a:solidFill>
              <a:latin typeface="DINPro-Black" panose="020B0A04020101010102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0E35AD-BCDC-49C9-AAA3-1A018E2AC4BA}"/>
              </a:ext>
            </a:extLst>
          </p:cNvPr>
          <p:cNvSpPr/>
          <p:nvPr/>
        </p:nvSpPr>
        <p:spPr>
          <a:xfrm>
            <a:off x="4637553" y="5220648"/>
            <a:ext cx="2838723" cy="1011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BE" sz="2400">
                <a:solidFill>
                  <a:schemeClr val="tx1"/>
                </a:solidFill>
                <a:latin typeface="DINPro-Black"/>
              </a:rPr>
              <a:t>Chirurgisch mond-neusmasker</a:t>
            </a:r>
            <a:endParaRPr lang="nl-BE" sz="2400">
              <a:solidFill>
                <a:schemeClr val="tx1"/>
              </a:solidFill>
              <a:latin typeface="DINPro-Black" panose="020B0A04020101010102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51A973-0CA5-4D2A-9997-0A3687EB682D}"/>
              </a:ext>
            </a:extLst>
          </p:cNvPr>
          <p:cNvSpPr/>
          <p:nvPr/>
        </p:nvSpPr>
        <p:spPr>
          <a:xfrm>
            <a:off x="8380710" y="5220648"/>
            <a:ext cx="2464408" cy="569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BE" sz="2400">
                <a:solidFill>
                  <a:schemeClr val="tx1"/>
                </a:solidFill>
                <a:latin typeface="DINPro-Black"/>
              </a:rPr>
              <a:t>Linnenmasker</a:t>
            </a:r>
            <a:endParaRPr lang="nl-BE" sz="2400">
              <a:solidFill>
                <a:schemeClr val="tx1"/>
              </a:solidFill>
              <a:latin typeface="DINPro-Black" panose="020B0A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466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F08CE64-E6C0-4451-9246-2E8F92573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8497"/>
          <a:stretch/>
        </p:blipFill>
        <p:spPr>
          <a:xfrm>
            <a:off x="126274" y="412750"/>
            <a:ext cx="11939452" cy="5473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7E5BFB-9371-498B-A037-82E58F5B5041}"/>
              </a:ext>
            </a:extLst>
          </p:cNvPr>
          <p:cNvSpPr/>
          <p:nvPr/>
        </p:nvSpPr>
        <p:spPr>
          <a:xfrm>
            <a:off x="660400" y="4803775"/>
            <a:ext cx="11176000" cy="13081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3200" b="1">
                <a:solidFill>
                  <a:schemeClr val="tx1"/>
                </a:solidFill>
                <a:latin typeface="DINPro"/>
              </a:rPr>
              <a:t>Veilig op huisbezoek</a:t>
            </a:r>
            <a:endParaRPr lang="nl-NL" sz="3200" b="1">
              <a:solidFill>
                <a:schemeClr val="tx1"/>
              </a:solidFill>
              <a:latin typeface="DINPro" panose="020B0504020101020102" pitchFamily="34" charset="0"/>
            </a:endParaRPr>
          </a:p>
          <a:p>
            <a:pPr algn="ctr"/>
            <a:endParaRPr lang="nl-NL" sz="1000">
              <a:solidFill>
                <a:srgbClr val="EE0000"/>
              </a:solidFill>
              <a:latin typeface="DINPro" panose="020B0504020101020102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1105CB-04B4-4B71-8A97-6CBE7C4F440B}"/>
              </a:ext>
            </a:extLst>
          </p:cNvPr>
          <p:cNvSpPr/>
          <p:nvPr/>
        </p:nvSpPr>
        <p:spPr>
          <a:xfrm>
            <a:off x="2585545" y="3314700"/>
            <a:ext cx="6858000" cy="812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DINPro-Black" panose="020B0A04020101010102" pitchFamily="34" charset="0"/>
              </a:rPr>
              <a:t>CORONAVIRUS</a:t>
            </a:r>
            <a:endParaRPr lang="fr-BE" sz="6000">
              <a:latin typeface="DINPro-Black" panose="020B0A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77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A picture containing toy, bedroom, bed, table&#10;&#10;Description automatically generated">
            <a:extLst>
              <a:ext uri="{FF2B5EF4-FFF2-40B4-BE49-F238E27FC236}">
                <a16:creationId xmlns:a16="http://schemas.microsoft.com/office/drawing/2014/main" id="{138D2BA7-8105-476F-AD98-DF3D796BB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295" y="4242217"/>
            <a:ext cx="4641515" cy="21969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84EAE-B8EF-4FDA-A006-81ACC3C7B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EE0000"/>
                </a:solidFill>
                <a:latin typeface="DINPro-Black"/>
              </a:rPr>
              <a:t>Coronavirus</a:t>
            </a:r>
            <a:r>
              <a:rPr lang="en-US" sz="3600">
                <a:solidFill>
                  <a:schemeClr val="tx2">
                    <a:lumMod val="60000"/>
                    <a:lumOff val="40000"/>
                  </a:schemeClr>
                </a:solidFill>
                <a:latin typeface="DINPro-Black"/>
              </a:rPr>
              <a:t> </a:t>
            </a:r>
            <a:r>
              <a:rPr lang="nl-BE" sz="3600">
                <a:latin typeface="DINPro-Black"/>
              </a:rPr>
              <a:t>– </a:t>
            </a:r>
            <a:r>
              <a:rPr lang="nl-NL" sz="3600" b="1">
                <a:ea typeface="+mj-lt"/>
                <a:cs typeface="+mj-lt"/>
              </a:rPr>
              <a:t>Veilig op huisbezoek</a:t>
            </a:r>
            <a:r>
              <a:rPr lang="nl-BE" sz="3600">
                <a:latin typeface="DINPro-Black"/>
              </a:rPr>
              <a:t> </a:t>
            </a:r>
            <a:endParaRPr lang="fr-BE">
              <a:latin typeface="DINPro-Black" panose="020B0A04020101010102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40343FB-20DE-49D7-93F5-B5D00AE1DEFC}"/>
              </a:ext>
            </a:extLst>
          </p:cNvPr>
          <p:cNvSpPr/>
          <p:nvPr/>
        </p:nvSpPr>
        <p:spPr>
          <a:xfrm>
            <a:off x="479140" y="1690687"/>
            <a:ext cx="11233720" cy="4802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NL" sz="2200">
                <a:solidFill>
                  <a:srgbClr val="EE0000"/>
                </a:solidFill>
                <a:latin typeface="DINPro-Black" panose="020B0A04020101010102" pitchFamily="34" charset="0"/>
              </a:rPr>
              <a:t>	</a:t>
            </a:r>
          </a:p>
          <a:p>
            <a:endParaRPr lang="nl-NL" sz="2200">
              <a:solidFill>
                <a:srgbClr val="EE0000"/>
              </a:solidFill>
              <a:latin typeface="DINPro-Black" panose="020B0A04020101010102" pitchFamily="34" charset="0"/>
            </a:endParaRPr>
          </a:p>
          <a:p>
            <a:endParaRPr lang="nl-NL" sz="2200">
              <a:solidFill>
                <a:srgbClr val="EE0000"/>
              </a:solidFill>
              <a:latin typeface="DINPro-Black" panose="020B0A04020101010102" pitchFamily="34" charset="0"/>
            </a:endParaRPr>
          </a:p>
          <a:p>
            <a:endParaRPr lang="nl-NL" sz="2200">
              <a:solidFill>
                <a:srgbClr val="EE0000"/>
              </a:solidFill>
              <a:latin typeface="DINPro-Black" panose="020B0A04020101010102" pitchFamily="34" charset="0"/>
            </a:endParaRPr>
          </a:p>
          <a:p>
            <a:endParaRPr lang="nl-NL" sz="2200">
              <a:solidFill>
                <a:srgbClr val="EE0000"/>
              </a:solidFill>
              <a:latin typeface="DINPro-Black" panose="020B0A04020101010102" pitchFamily="34" charset="0"/>
            </a:endParaRPr>
          </a:p>
          <a:p>
            <a:endParaRPr lang="nl-NL" sz="2200">
              <a:solidFill>
                <a:srgbClr val="EE0000"/>
              </a:solidFill>
              <a:latin typeface="DINPro-Black" panose="020B0A04020101010102" pitchFamily="34" charset="0"/>
            </a:endParaRPr>
          </a:p>
          <a:p>
            <a:endParaRPr lang="nl-NL" sz="2200">
              <a:solidFill>
                <a:srgbClr val="EE0000"/>
              </a:solidFill>
              <a:latin typeface="DINPro-Black" panose="020B0A04020101010102" pitchFamily="34" charset="0"/>
            </a:endParaRPr>
          </a:p>
          <a:p>
            <a:endParaRPr lang="nl-NL" sz="2200">
              <a:solidFill>
                <a:srgbClr val="EE0000"/>
              </a:solidFill>
              <a:latin typeface="DINPro-Black" panose="020B0A04020101010102" pitchFamily="34" charset="0"/>
            </a:endParaRPr>
          </a:p>
          <a:p>
            <a:endParaRPr lang="nl-NL" sz="2200">
              <a:solidFill>
                <a:srgbClr val="EE0000"/>
              </a:solidFill>
              <a:latin typeface="DINPro-Black" panose="020B0A04020101010102" pitchFamily="34" charset="0"/>
            </a:endParaRPr>
          </a:p>
          <a:p>
            <a:r>
              <a:rPr lang="nl-NL" sz="2200">
                <a:solidFill>
                  <a:srgbClr val="EE0000"/>
                </a:solidFill>
                <a:latin typeface="DINPro-Black" panose="020B0A04020101010102" pitchFamily="34" charset="0"/>
              </a:rPr>
              <a:t>		</a:t>
            </a:r>
          </a:p>
          <a:p>
            <a:endParaRPr lang="nl-NL" sz="2200">
              <a:solidFill>
                <a:srgbClr val="EE0000"/>
              </a:solidFill>
              <a:latin typeface="DINPro-Black" panose="020B0A04020101010102" pitchFamily="34" charset="0"/>
            </a:endParaRPr>
          </a:p>
          <a:p>
            <a:r>
              <a:rPr lang="nl-NL" sz="2200">
                <a:solidFill>
                  <a:srgbClr val="EE0000"/>
                </a:solidFill>
                <a:latin typeface="DINPro-Black" panose="020B0A04020101010102" pitchFamily="34" charset="0"/>
              </a:rPr>
              <a:t>	</a:t>
            </a:r>
          </a:p>
          <a:p>
            <a:endParaRPr lang="nl-NL" sz="2200">
              <a:solidFill>
                <a:srgbClr val="EE0000"/>
              </a:solidFill>
              <a:latin typeface="DINPro-Black" panose="020B0A04020101010102" pitchFamily="34" charset="0"/>
            </a:endParaRPr>
          </a:p>
          <a:p>
            <a:endParaRPr lang="nl-BE" sz="2400">
              <a:solidFill>
                <a:schemeClr val="tx1"/>
              </a:solidFill>
              <a:latin typeface="DINPro-Black" panose="020B0A04020101010102" pitchFamily="34" charset="0"/>
            </a:endParaRPr>
          </a:p>
          <a:p>
            <a:endParaRPr lang="nl-BE">
              <a:solidFill>
                <a:schemeClr val="tx1"/>
              </a:solidFill>
              <a:latin typeface="DINPro" panose="020B0504020101020102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6A3362-72CE-452D-9231-C0E6289F012C}"/>
              </a:ext>
            </a:extLst>
          </p:cNvPr>
          <p:cNvSpPr/>
          <p:nvPr/>
        </p:nvSpPr>
        <p:spPr>
          <a:xfrm>
            <a:off x="6121351" y="1868183"/>
            <a:ext cx="3006115" cy="1147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400">
              <a:solidFill>
                <a:schemeClr val="tx1"/>
              </a:solidFill>
              <a:latin typeface="DINPro-Black" panose="020B0A04020101010102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FC2034-914C-4769-B63F-C577C6C06222}"/>
              </a:ext>
            </a:extLst>
          </p:cNvPr>
          <p:cNvSpPr/>
          <p:nvPr/>
        </p:nvSpPr>
        <p:spPr>
          <a:xfrm>
            <a:off x="836944" y="1293676"/>
            <a:ext cx="4900861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800" b="1">
                <a:latin typeface="DINPro-Black"/>
              </a:rPr>
              <a:t>Belang huisbezoeken </a:t>
            </a:r>
            <a:endParaRPr lang="nl-NL" sz="2800" b="1">
              <a:latin typeface="DINPro-Black" panose="020B0A04020101010102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E0BF7E-0114-4AF3-91DA-C7EEA948D001}"/>
              </a:ext>
            </a:extLst>
          </p:cNvPr>
          <p:cNvSpPr/>
          <p:nvPr/>
        </p:nvSpPr>
        <p:spPr>
          <a:xfrm>
            <a:off x="838200" y="2094066"/>
            <a:ext cx="11233720" cy="4802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chemeClr val="tx1"/>
                </a:solidFill>
                <a:latin typeface="Calibri"/>
                <a:cs typeface="Calibri"/>
              </a:rPr>
              <a:t>Impact </a:t>
            </a:r>
            <a:r>
              <a:rPr lang="nl-NL" sz="2200" dirty="0" err="1">
                <a:solidFill>
                  <a:schemeClr val="tx1"/>
                </a:solidFill>
                <a:latin typeface="Calibri"/>
                <a:cs typeface="Calibri"/>
              </a:rPr>
              <a:t>psycho-sociaal</a:t>
            </a:r>
            <a:r>
              <a:rPr lang="nl-NL" sz="2200" dirty="0">
                <a:solidFill>
                  <a:schemeClr val="tx1"/>
                </a:solidFill>
                <a:latin typeface="Calibri"/>
                <a:cs typeface="Calibri"/>
              </a:rPr>
              <a:t> welzijn, angst door COVID-19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chemeClr val="tx1"/>
                </a:solidFill>
                <a:latin typeface="Calibri"/>
                <a:cs typeface="Calibri"/>
              </a:rPr>
              <a:t>Impact </a:t>
            </a:r>
            <a:r>
              <a:rPr lang="nl-NL" sz="2200" dirty="0" err="1">
                <a:solidFill>
                  <a:schemeClr val="tx1"/>
                </a:solidFill>
                <a:latin typeface="Calibri"/>
                <a:cs typeface="Calibri"/>
              </a:rPr>
              <a:t>psycho-sociaal</a:t>
            </a:r>
            <a:r>
              <a:rPr lang="nl-NL" sz="2200" dirty="0">
                <a:solidFill>
                  <a:schemeClr val="tx1"/>
                </a:solidFill>
                <a:latin typeface="Calibri"/>
                <a:cs typeface="Calibri"/>
              </a:rPr>
              <a:t> welzijn door stilliggen van sociale activiteiten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chemeClr val="tx1"/>
                </a:solidFill>
                <a:latin typeface="Calibri"/>
                <a:cs typeface="Calibri"/>
              </a:rPr>
              <a:t>Belang van initiatieven verder te zetten tijdens COVID-19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chemeClr val="tx1"/>
                </a:solidFill>
                <a:latin typeface="Calibri"/>
                <a:cs typeface="Calibri"/>
              </a:rPr>
              <a:t>Extra ondersteuning nodig vanwege de maatregelen (quarantaine, avondklok,…)</a:t>
            </a:r>
          </a:p>
          <a:p>
            <a:pPr lvl="1">
              <a:lnSpc>
                <a:spcPct val="150000"/>
              </a:lnSpc>
            </a:pPr>
            <a:r>
              <a:rPr lang="nl-NL" sz="2200" dirty="0">
                <a:solidFill>
                  <a:schemeClr val="tx1"/>
                </a:solidFill>
                <a:latin typeface="Calibri"/>
                <a:cs typeface="Calibri"/>
              </a:rPr>
              <a:t> </a:t>
            </a:r>
            <a:r>
              <a:rPr lang="nl-NL" sz="2200" dirty="0">
                <a:solidFill>
                  <a:srgbClr val="FF0000"/>
                </a:solidFill>
                <a:latin typeface="Calibri"/>
                <a:cs typeface="Calibri"/>
              </a:rPr>
              <a:t>Doorverwijzen</a:t>
            </a:r>
            <a:r>
              <a:rPr lang="nl-NL" sz="2200" dirty="0">
                <a:solidFill>
                  <a:schemeClr val="tx1"/>
                </a:solidFill>
                <a:latin typeface="Calibri"/>
                <a:cs typeface="Calibri"/>
              </a:rPr>
              <a:t>, in contact brengen met ondersteunende partners</a:t>
            </a:r>
            <a:endParaRPr lang="nl-NL" dirty="0">
              <a:solidFill>
                <a:schemeClr val="tx1"/>
              </a:solidFill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chemeClr val="tx1"/>
                </a:solidFill>
                <a:latin typeface="Calibri"/>
                <a:cs typeface="Calibri"/>
              </a:rPr>
              <a:t>Kennis overdracht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chemeClr val="tx1"/>
                </a:solidFill>
                <a:latin typeface="Calibri"/>
                <a:cs typeface="Calibri"/>
              </a:rPr>
              <a:t>Vertrouwensrelatie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chemeClr val="tx1"/>
                </a:solidFill>
                <a:latin typeface="Calibri"/>
                <a:cs typeface="Calibri"/>
              </a:rPr>
              <a:t>Fake </a:t>
            </a:r>
            <a:r>
              <a:rPr lang="nl-NL" sz="2200" dirty="0" err="1">
                <a:solidFill>
                  <a:schemeClr val="tx1"/>
                </a:solidFill>
                <a:latin typeface="Calibri"/>
                <a:cs typeface="Calibri"/>
              </a:rPr>
              <a:t>news</a:t>
            </a:r>
            <a:r>
              <a:rPr lang="nl-NL" sz="2200" dirty="0">
                <a:solidFill>
                  <a:schemeClr val="tx1"/>
                </a:solidFill>
                <a:latin typeface="Calibri"/>
                <a:cs typeface="Calibri"/>
              </a:rPr>
              <a:t>, </a:t>
            </a:r>
            <a:r>
              <a:rPr lang="nl-NL" sz="2200" dirty="0" err="1">
                <a:solidFill>
                  <a:schemeClr val="tx1"/>
                </a:solidFill>
                <a:latin typeface="Calibri"/>
                <a:cs typeface="Calibri"/>
              </a:rPr>
              <a:t>rumours</a:t>
            </a:r>
            <a:r>
              <a:rPr lang="nl-NL" sz="2200" dirty="0">
                <a:solidFill>
                  <a:schemeClr val="tx1"/>
                </a:solidFill>
                <a:latin typeface="Calibri"/>
                <a:cs typeface="Calibri"/>
              </a:rPr>
              <a:t>, stigma</a:t>
            </a:r>
          </a:p>
          <a:p>
            <a:pPr>
              <a:lnSpc>
                <a:spcPct val="150000"/>
              </a:lnSpc>
            </a:pPr>
            <a:endParaRPr lang="nl-NL" sz="2200">
              <a:solidFill>
                <a:schemeClr val="tx1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20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nl-NL" sz="2200">
              <a:solidFill>
                <a:srgbClr val="EE0000"/>
              </a:solidFill>
              <a:latin typeface="DINPro-Black" panose="020B0A04020101010102" pitchFamily="34" charset="0"/>
              <a:cs typeface="Calibri"/>
            </a:endParaRPr>
          </a:p>
          <a:p>
            <a:endParaRPr lang="nl-NL" sz="2200">
              <a:solidFill>
                <a:srgbClr val="EE0000"/>
              </a:solidFill>
              <a:latin typeface="DINPro-Black" panose="020B0A04020101010102" pitchFamily="34" charset="0"/>
            </a:endParaRPr>
          </a:p>
          <a:p>
            <a:endParaRPr lang="nl-NL" sz="2200">
              <a:solidFill>
                <a:srgbClr val="EE0000"/>
              </a:solidFill>
              <a:latin typeface="DINPro-Black" panose="020B0A04020101010102" pitchFamily="34" charset="0"/>
            </a:endParaRPr>
          </a:p>
          <a:p>
            <a:endParaRPr lang="nl-BE" sz="2400">
              <a:solidFill>
                <a:schemeClr val="tx1"/>
              </a:solidFill>
              <a:latin typeface="DINPro-Black" panose="020B0A04020101010102" pitchFamily="34" charset="0"/>
            </a:endParaRPr>
          </a:p>
          <a:p>
            <a:endParaRPr lang="nl-BE">
              <a:solidFill>
                <a:schemeClr val="tx1"/>
              </a:solidFill>
              <a:latin typeface="DINPro" panose="020B0504020101020102" pitchFamily="34" charset="0"/>
            </a:endParaRPr>
          </a:p>
        </p:txBody>
      </p:sp>
      <p:pic>
        <p:nvPicPr>
          <p:cNvPr id="6" name="Graphic 6" descr="Arrow Right">
            <a:extLst>
              <a:ext uri="{FF2B5EF4-FFF2-40B4-BE49-F238E27FC236}">
                <a16:creationId xmlns:a16="http://schemas.microsoft.com/office/drawing/2014/main" id="{B0D67C81-F2C5-4564-B2C7-9C1100C5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6393" y="4237493"/>
            <a:ext cx="384875" cy="35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23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84EAE-B8EF-4FDA-A006-81ACC3C7B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EE0000"/>
                </a:solidFill>
                <a:latin typeface="DINPro-Black"/>
              </a:rPr>
              <a:t>Coronavirus</a:t>
            </a:r>
            <a:r>
              <a:rPr lang="en-US" sz="3600">
                <a:solidFill>
                  <a:schemeClr val="tx2">
                    <a:lumMod val="60000"/>
                    <a:lumOff val="40000"/>
                  </a:schemeClr>
                </a:solidFill>
                <a:latin typeface="DINPro-Black"/>
              </a:rPr>
              <a:t> </a:t>
            </a:r>
            <a:r>
              <a:rPr lang="nl-BE" sz="3600">
                <a:latin typeface="DINPro-Black"/>
              </a:rPr>
              <a:t>– </a:t>
            </a:r>
            <a:r>
              <a:rPr lang="nl-NL" sz="3600" b="1">
                <a:ea typeface="+mj-lt"/>
                <a:cs typeface="+mj-lt"/>
              </a:rPr>
              <a:t>Veilig op huisbezoek</a:t>
            </a:r>
            <a:r>
              <a:rPr lang="nl-BE" sz="3600">
                <a:latin typeface="DINPro-Black"/>
              </a:rPr>
              <a:t> </a:t>
            </a:r>
            <a:endParaRPr lang="fr-BE">
              <a:latin typeface="DINPro-Black" panose="020B0A04020101010102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40343FB-20DE-49D7-93F5-B5D00AE1DEFC}"/>
              </a:ext>
            </a:extLst>
          </p:cNvPr>
          <p:cNvSpPr/>
          <p:nvPr/>
        </p:nvSpPr>
        <p:spPr>
          <a:xfrm>
            <a:off x="479140" y="1690687"/>
            <a:ext cx="11233720" cy="4802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NL" sz="2200">
                <a:solidFill>
                  <a:srgbClr val="EE0000"/>
                </a:solidFill>
                <a:latin typeface="DINPro-Black" panose="020B0A04020101010102" pitchFamily="34" charset="0"/>
              </a:rPr>
              <a:t>	</a:t>
            </a:r>
          </a:p>
          <a:p>
            <a:endParaRPr lang="nl-NL" sz="2200">
              <a:solidFill>
                <a:srgbClr val="EE0000"/>
              </a:solidFill>
              <a:latin typeface="DINPro-Black" panose="020B0A04020101010102" pitchFamily="34" charset="0"/>
            </a:endParaRPr>
          </a:p>
          <a:p>
            <a:endParaRPr lang="nl-NL" sz="2200">
              <a:solidFill>
                <a:srgbClr val="EE0000"/>
              </a:solidFill>
              <a:latin typeface="DINPro-Black" panose="020B0A04020101010102" pitchFamily="34" charset="0"/>
            </a:endParaRPr>
          </a:p>
          <a:p>
            <a:endParaRPr lang="nl-NL" sz="2200">
              <a:solidFill>
                <a:srgbClr val="EE0000"/>
              </a:solidFill>
              <a:latin typeface="DINPro-Black" panose="020B0A04020101010102" pitchFamily="34" charset="0"/>
            </a:endParaRPr>
          </a:p>
          <a:p>
            <a:endParaRPr lang="nl-NL" sz="2200">
              <a:solidFill>
                <a:srgbClr val="EE0000"/>
              </a:solidFill>
              <a:latin typeface="DINPro-Black" panose="020B0A04020101010102" pitchFamily="34" charset="0"/>
            </a:endParaRPr>
          </a:p>
          <a:p>
            <a:endParaRPr lang="nl-NL" sz="2200">
              <a:solidFill>
                <a:srgbClr val="EE0000"/>
              </a:solidFill>
              <a:latin typeface="DINPro-Black" panose="020B0A04020101010102" pitchFamily="34" charset="0"/>
            </a:endParaRPr>
          </a:p>
          <a:p>
            <a:endParaRPr lang="nl-NL" sz="2200">
              <a:solidFill>
                <a:srgbClr val="EE0000"/>
              </a:solidFill>
              <a:latin typeface="DINPro-Black" panose="020B0A04020101010102" pitchFamily="34" charset="0"/>
            </a:endParaRPr>
          </a:p>
          <a:p>
            <a:endParaRPr lang="nl-NL" sz="2200">
              <a:solidFill>
                <a:srgbClr val="EE0000"/>
              </a:solidFill>
              <a:latin typeface="DINPro-Black" panose="020B0A04020101010102" pitchFamily="34" charset="0"/>
            </a:endParaRPr>
          </a:p>
          <a:p>
            <a:endParaRPr lang="nl-NL" sz="2200">
              <a:solidFill>
                <a:srgbClr val="EE0000"/>
              </a:solidFill>
              <a:latin typeface="DINPro-Black" panose="020B0A04020101010102" pitchFamily="34" charset="0"/>
            </a:endParaRPr>
          </a:p>
          <a:p>
            <a:r>
              <a:rPr lang="nl-NL" sz="2200">
                <a:solidFill>
                  <a:srgbClr val="EE0000"/>
                </a:solidFill>
                <a:latin typeface="DINPro-Black" panose="020B0A04020101010102" pitchFamily="34" charset="0"/>
              </a:rPr>
              <a:t>		</a:t>
            </a:r>
          </a:p>
          <a:p>
            <a:endParaRPr lang="nl-NL" sz="2200">
              <a:solidFill>
                <a:srgbClr val="EE0000"/>
              </a:solidFill>
              <a:latin typeface="DINPro-Black" panose="020B0A04020101010102" pitchFamily="34" charset="0"/>
            </a:endParaRPr>
          </a:p>
          <a:p>
            <a:r>
              <a:rPr lang="nl-NL" sz="2200">
                <a:solidFill>
                  <a:srgbClr val="EE0000"/>
                </a:solidFill>
                <a:latin typeface="DINPro-Black" panose="020B0A04020101010102" pitchFamily="34" charset="0"/>
              </a:rPr>
              <a:t>	</a:t>
            </a:r>
          </a:p>
          <a:p>
            <a:endParaRPr lang="nl-NL" sz="2200">
              <a:solidFill>
                <a:srgbClr val="EE0000"/>
              </a:solidFill>
              <a:latin typeface="DINPro-Black" panose="020B0A04020101010102" pitchFamily="34" charset="0"/>
            </a:endParaRPr>
          </a:p>
          <a:p>
            <a:endParaRPr lang="nl-BE" sz="2400">
              <a:solidFill>
                <a:schemeClr val="tx1"/>
              </a:solidFill>
              <a:latin typeface="DINPro-Black" panose="020B0A04020101010102" pitchFamily="34" charset="0"/>
            </a:endParaRPr>
          </a:p>
          <a:p>
            <a:endParaRPr lang="nl-BE">
              <a:solidFill>
                <a:schemeClr val="tx1"/>
              </a:solidFill>
              <a:latin typeface="DINPro" panose="020B0504020101020102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71A2A8-84F9-4E9B-BD9E-6C9AC4605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89" y="1872361"/>
            <a:ext cx="4597578" cy="18942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37FC56F-62C9-4B2D-B1CE-BF8344F16012}"/>
              </a:ext>
            </a:extLst>
          </p:cNvPr>
          <p:cNvSpPr/>
          <p:nvPr/>
        </p:nvSpPr>
        <p:spPr>
          <a:xfrm>
            <a:off x="6703480" y="3547140"/>
            <a:ext cx="4562199" cy="1369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>
                <a:solidFill>
                  <a:srgbClr val="FF0000"/>
                </a:solidFill>
                <a:latin typeface="DINPro-Black" panose="020B0A04020101010102" pitchFamily="34" charset="0"/>
              </a:rPr>
              <a:t>Handen ontsmetten</a:t>
            </a:r>
          </a:p>
          <a:p>
            <a:pPr algn="ctr"/>
            <a:endParaRPr lang="nl-BE" sz="2400">
              <a:solidFill>
                <a:schemeClr val="tx1"/>
              </a:solidFill>
              <a:latin typeface="DINPro-Black" panose="020B0A04020101010102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6A3362-72CE-452D-9231-C0E6289F012C}"/>
              </a:ext>
            </a:extLst>
          </p:cNvPr>
          <p:cNvSpPr/>
          <p:nvPr/>
        </p:nvSpPr>
        <p:spPr>
          <a:xfrm>
            <a:off x="6121351" y="1868183"/>
            <a:ext cx="3006115" cy="1147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400">
              <a:solidFill>
                <a:schemeClr val="tx1"/>
              </a:solidFill>
              <a:latin typeface="DINPro-Black" panose="020B0A04020101010102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FC2034-914C-4769-B63F-C577C6C06222}"/>
              </a:ext>
            </a:extLst>
          </p:cNvPr>
          <p:cNvSpPr/>
          <p:nvPr/>
        </p:nvSpPr>
        <p:spPr>
          <a:xfrm>
            <a:off x="745959" y="1225437"/>
            <a:ext cx="4900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>
                <a:latin typeface="DINPro-Black" panose="020B0A04020101010102" pitchFamily="34" charset="0"/>
              </a:rPr>
              <a:t>Noodzakelijke bescherming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9540E4-FA65-4344-80F7-CE3A820DAB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79" y="1956786"/>
            <a:ext cx="2280335" cy="19747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77F8982-4F25-4BDD-B917-95DECCB0B01D}"/>
              </a:ext>
            </a:extLst>
          </p:cNvPr>
          <p:cNvSpPr/>
          <p:nvPr/>
        </p:nvSpPr>
        <p:spPr>
          <a:xfrm>
            <a:off x="284454" y="3739996"/>
            <a:ext cx="6224340" cy="1369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FF0000"/>
                </a:solidFill>
                <a:latin typeface="DINPro-Black" panose="020B0A04020101010102" pitchFamily="34" charset="0"/>
              </a:rPr>
              <a:t>Mondneus-masker </a:t>
            </a:r>
          </a:p>
          <a:p>
            <a:pPr algn="ctr"/>
            <a:endParaRPr lang="nl-BE" sz="2400">
              <a:solidFill>
                <a:schemeClr val="tx1"/>
              </a:solidFill>
              <a:latin typeface="DINPro-Black" panose="020B0A04020101010102" pitchFamily="34" charset="0"/>
            </a:endParaRPr>
          </a:p>
          <a:p>
            <a:pPr algn="ctr"/>
            <a:endParaRPr lang="nl-BE" sz="2400">
              <a:solidFill>
                <a:schemeClr val="tx1"/>
              </a:solidFill>
              <a:latin typeface="DINPro-Black" panose="020B0A04020101010102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499C40-2DC4-4127-B825-C205B466B2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498" r="29271" b="68731"/>
          <a:stretch/>
        </p:blipFill>
        <p:spPr>
          <a:xfrm>
            <a:off x="7295482" y="4369266"/>
            <a:ext cx="2898060" cy="20809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6FA60BF-7396-4474-8347-825207CE82F8}"/>
              </a:ext>
            </a:extLst>
          </p:cNvPr>
          <p:cNvSpPr/>
          <p:nvPr/>
        </p:nvSpPr>
        <p:spPr>
          <a:xfrm>
            <a:off x="5632342" y="6170241"/>
            <a:ext cx="6224340" cy="1369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>
                <a:solidFill>
                  <a:srgbClr val="FF0000"/>
                </a:solidFill>
                <a:latin typeface="DINPro-Black" panose="020B0A04020101010102" pitchFamily="34" charset="0"/>
              </a:rPr>
              <a:t>Vermijd fysiek contact </a:t>
            </a:r>
          </a:p>
          <a:p>
            <a:pPr algn="ctr"/>
            <a:endParaRPr lang="nl-BE" sz="2400">
              <a:solidFill>
                <a:schemeClr val="tx1"/>
              </a:solidFill>
              <a:latin typeface="DINPro-Black" panose="020B0A04020101010102" pitchFamily="34" charset="0"/>
            </a:endParaRPr>
          </a:p>
          <a:p>
            <a:pPr algn="ctr"/>
            <a:endParaRPr lang="nl-BE" sz="2400">
              <a:solidFill>
                <a:schemeClr val="tx1"/>
              </a:solidFill>
              <a:latin typeface="DINPro-Black" panose="020B0A04020101010102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29BA83-604A-4AB0-BCBA-3D6F159DF4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662" t="36734" r="30256" b="35440"/>
          <a:stretch/>
        </p:blipFill>
        <p:spPr>
          <a:xfrm>
            <a:off x="1776400" y="4340420"/>
            <a:ext cx="2914891" cy="19747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32FCCD7-2F5D-49C3-9AF9-13952A8C1C3E}"/>
              </a:ext>
            </a:extLst>
          </p:cNvPr>
          <p:cNvSpPr/>
          <p:nvPr/>
        </p:nvSpPr>
        <p:spPr>
          <a:xfrm>
            <a:off x="989712" y="5991928"/>
            <a:ext cx="4562199" cy="1369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>
                <a:solidFill>
                  <a:srgbClr val="FF0000"/>
                </a:solidFill>
                <a:latin typeface="DINPro-Black" panose="020B0A04020101010102" pitchFamily="34" charset="0"/>
              </a:rPr>
              <a:t>Hou afstand</a:t>
            </a:r>
          </a:p>
          <a:p>
            <a:pPr algn="ctr"/>
            <a:endParaRPr lang="nl-BE" sz="2400">
              <a:solidFill>
                <a:schemeClr val="tx1"/>
              </a:solidFill>
              <a:latin typeface="DINPro-Black" panose="020B0A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46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84EAE-B8EF-4FDA-A006-81ACC3C7B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EE0000"/>
                </a:solidFill>
                <a:latin typeface="DINPro-Black"/>
              </a:rPr>
              <a:t>Coronavirus</a:t>
            </a:r>
            <a:r>
              <a:rPr lang="en-US" sz="3600">
                <a:solidFill>
                  <a:schemeClr val="tx2">
                    <a:lumMod val="60000"/>
                    <a:lumOff val="40000"/>
                  </a:schemeClr>
                </a:solidFill>
                <a:latin typeface="DINPro-Black"/>
              </a:rPr>
              <a:t> </a:t>
            </a:r>
            <a:r>
              <a:rPr lang="nl-BE" sz="3600">
                <a:latin typeface="DINPro-Black"/>
              </a:rPr>
              <a:t>– </a:t>
            </a:r>
            <a:r>
              <a:rPr lang="nl-NL" sz="3600" b="1">
                <a:ea typeface="+mj-lt"/>
                <a:cs typeface="+mj-lt"/>
              </a:rPr>
              <a:t>Veilig op huisbezoek</a:t>
            </a:r>
            <a:r>
              <a:rPr lang="nl-BE" sz="3600">
                <a:latin typeface="DINPro-Black"/>
              </a:rPr>
              <a:t> </a:t>
            </a:r>
            <a:endParaRPr lang="fr-BE">
              <a:latin typeface="DINPro-Black" panose="020B0A04020101010102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40343FB-20DE-49D7-93F5-B5D00AE1DEFC}"/>
              </a:ext>
            </a:extLst>
          </p:cNvPr>
          <p:cNvSpPr/>
          <p:nvPr/>
        </p:nvSpPr>
        <p:spPr>
          <a:xfrm>
            <a:off x="838200" y="2094066"/>
            <a:ext cx="11233720" cy="4802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>
                <a:solidFill>
                  <a:schemeClr val="tx1"/>
                </a:solidFill>
                <a:ea typeface="+mn-lt"/>
                <a:cs typeface="+mn-lt"/>
              </a:rPr>
              <a:t>Indien mogelijk in openlucht afspreken</a:t>
            </a:r>
            <a:endParaRPr lang="nl-NL" sz="2200">
              <a:solidFill>
                <a:schemeClr val="tx1"/>
              </a:solidFill>
              <a:latin typeface="DINPro-Black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>
                <a:solidFill>
                  <a:schemeClr val="tx1"/>
                </a:solidFill>
                <a:latin typeface="DINPro-Black"/>
              </a:rPr>
              <a:t>Vraag om de ramen open te zetten 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>
                <a:solidFill>
                  <a:schemeClr val="tx1"/>
                </a:solidFill>
                <a:latin typeface="DINPro-Black" panose="020B0A04020101010102" pitchFamily="34" charset="0"/>
              </a:rPr>
              <a:t>Neem zo min mogelijk mee naar binnen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>
                <a:solidFill>
                  <a:schemeClr val="tx1"/>
                </a:solidFill>
                <a:latin typeface="DINPro-Black" panose="020B0A04020101010102" pitchFamily="34" charset="0"/>
              </a:rPr>
              <a:t>Raak zo min mogelijk aan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>
                <a:solidFill>
                  <a:schemeClr val="tx1"/>
                </a:solidFill>
                <a:latin typeface="DINPro-Black" panose="020B0A04020101010102" pitchFamily="34" charset="0"/>
              </a:rPr>
              <a:t>Hou je papieren/ materiaal vast, leg zo min mogelijk neer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>
                <a:solidFill>
                  <a:schemeClr val="tx1"/>
                </a:solidFill>
                <a:latin typeface="DINPro-Black" panose="020B0A04020101010102" pitchFamily="34" charset="0"/>
              </a:rPr>
              <a:t>Ontsmet materiaal dat in contact kwam met de persoon die je bezoekt of zijn/ haar omgeving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>
                <a:solidFill>
                  <a:schemeClr val="tx1"/>
                </a:solidFill>
                <a:latin typeface="DINPro-Black" panose="020B0A04020101010102" pitchFamily="34" charset="0"/>
              </a:rPr>
              <a:t>Ben je gaan zitten of kwam je kledij in contact met de persoon die je bezoekt of zijn/ haar omgeving, was deze nadien op minimum 60°C</a:t>
            </a:r>
          </a:p>
          <a:p>
            <a:endParaRPr lang="nl-NL" sz="2200">
              <a:solidFill>
                <a:srgbClr val="EE0000"/>
              </a:solidFill>
              <a:latin typeface="DINPro-Black" panose="020B0A04020101010102" pitchFamily="34" charset="0"/>
            </a:endParaRPr>
          </a:p>
          <a:p>
            <a:endParaRPr lang="nl-NL" sz="2200">
              <a:solidFill>
                <a:srgbClr val="EE0000"/>
              </a:solidFill>
              <a:latin typeface="DINPro-Black" panose="020B0A04020101010102" pitchFamily="34" charset="0"/>
            </a:endParaRPr>
          </a:p>
          <a:p>
            <a:endParaRPr lang="nl-NL" sz="2200">
              <a:solidFill>
                <a:srgbClr val="EE0000"/>
              </a:solidFill>
              <a:latin typeface="DINPro-Black" panose="020B0A04020101010102" pitchFamily="34" charset="0"/>
            </a:endParaRPr>
          </a:p>
          <a:p>
            <a:endParaRPr lang="nl-BE" sz="2400">
              <a:solidFill>
                <a:schemeClr val="tx1"/>
              </a:solidFill>
              <a:latin typeface="DINPro-Black" panose="020B0A04020101010102" pitchFamily="34" charset="0"/>
            </a:endParaRPr>
          </a:p>
          <a:p>
            <a:endParaRPr lang="nl-BE">
              <a:solidFill>
                <a:schemeClr val="tx1"/>
              </a:solidFill>
              <a:latin typeface="DINPro" panose="020B0504020101020102" pitchFamily="34" charset="0"/>
            </a:endParaRPr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4E0493CB-9EEC-4307-B6A2-7ED3A47FE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677" y="596754"/>
            <a:ext cx="1449159" cy="10984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A543BC-3381-41B3-B8E9-E6FF79D40556}"/>
              </a:ext>
            </a:extLst>
          </p:cNvPr>
          <p:cNvSpPr/>
          <p:nvPr/>
        </p:nvSpPr>
        <p:spPr>
          <a:xfrm>
            <a:off x="838200" y="1254512"/>
            <a:ext cx="4900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>
                <a:latin typeface="DINPro-Black" panose="020B0A04020101010102" pitchFamily="34" charset="0"/>
              </a:rPr>
              <a:t>Bijkomende aanbevelingen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492B81-41A6-498D-8C07-8E88BC0F7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285" y="1961530"/>
            <a:ext cx="1449159" cy="1098461"/>
          </a:xfrm>
          <a:prstGeom prst="rect">
            <a:avLst/>
          </a:prstGeom>
        </p:spPr>
      </p:pic>
      <p:pic>
        <p:nvPicPr>
          <p:cNvPr id="11" name="Picture 10" descr="A picture containing clock, computer&#10;&#10;Description automatically generated">
            <a:extLst>
              <a:ext uri="{FF2B5EF4-FFF2-40B4-BE49-F238E27FC236}">
                <a16:creationId xmlns:a16="http://schemas.microsoft.com/office/drawing/2014/main" id="{09CBE9C6-7A22-450A-A712-BE492663B1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897" y="3349903"/>
            <a:ext cx="1449547" cy="123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47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picture containing toy, bedroom, bed, table&#10;&#10;Description automatically generated">
            <a:extLst>
              <a:ext uri="{FF2B5EF4-FFF2-40B4-BE49-F238E27FC236}">
                <a16:creationId xmlns:a16="http://schemas.microsoft.com/office/drawing/2014/main" id="{C7C0852B-31E7-44BE-BF3E-CB7C3AA2D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926" y="3881269"/>
            <a:ext cx="5470357" cy="26380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5E6B2-E1AA-4459-97B9-37BF8C824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50000"/>
              </a:lnSpc>
            </a:pPr>
            <a:r>
              <a:rPr lang="nl-BE" sz="2200" dirty="0">
                <a:latin typeface="DINPro-Black"/>
              </a:rPr>
              <a:t>Belang om contacten met de bewoners en ondersteunende rol te blijven uitvoeren</a:t>
            </a:r>
          </a:p>
          <a:p>
            <a:pPr marL="342900" indent="-342900">
              <a:lnSpc>
                <a:spcPct val="150000"/>
              </a:lnSpc>
            </a:pPr>
            <a:r>
              <a:rPr lang="nl-BE" sz="2200" dirty="0">
                <a:latin typeface="DINPro-Black"/>
              </a:rPr>
              <a:t>Het is mogelijk om op een veilige manier op huisbezoek te gaan</a:t>
            </a:r>
          </a:p>
          <a:p>
            <a:pPr marL="800100" lvl="1" indent="-342900">
              <a:lnSpc>
                <a:spcPct val="150000"/>
              </a:lnSpc>
            </a:pPr>
            <a:r>
              <a:rPr lang="nl-BE" sz="2200" dirty="0">
                <a:latin typeface="DINPro-Black"/>
              </a:rPr>
              <a:t>Belang handhygiëne, maskers, en afstand houden</a:t>
            </a:r>
          </a:p>
          <a:p>
            <a:pPr marL="342900" indent="-342900">
              <a:lnSpc>
                <a:spcPct val="150000"/>
              </a:lnSpc>
            </a:pPr>
            <a:r>
              <a:rPr lang="nl-BE" sz="2200" dirty="0">
                <a:latin typeface="DINPro-Black"/>
              </a:rPr>
              <a:t>Nagaan of er bepaalde noden zijn </a:t>
            </a:r>
          </a:p>
          <a:p>
            <a:pPr marL="571500" lvl="1" indent="0">
              <a:lnSpc>
                <a:spcPct val="150000"/>
              </a:lnSpc>
              <a:buNone/>
            </a:pPr>
            <a:r>
              <a:rPr lang="nl-BE" sz="2200" dirty="0">
                <a:latin typeface="DINPro-Black"/>
              </a:rPr>
              <a:t>Doorverwijzen naar nodige partners 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74BFF99-002E-4721-86B2-08C75960B15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EE0000"/>
                </a:solidFill>
                <a:latin typeface="DINPro-Black"/>
              </a:rPr>
              <a:t>Coronavirus</a:t>
            </a:r>
            <a:r>
              <a:rPr lang="en-US" sz="3600">
                <a:solidFill>
                  <a:schemeClr val="tx2">
                    <a:lumMod val="60000"/>
                    <a:lumOff val="40000"/>
                  </a:schemeClr>
                </a:solidFill>
                <a:latin typeface="DINPro-Black"/>
              </a:rPr>
              <a:t> </a:t>
            </a:r>
            <a:r>
              <a:rPr lang="nl-BE" sz="3600">
                <a:latin typeface="DINPro-Black"/>
              </a:rPr>
              <a:t>– </a:t>
            </a:r>
            <a:r>
              <a:rPr lang="nl-BE" sz="3600" b="1" err="1">
                <a:ea typeface="+mj-lt"/>
                <a:cs typeface="+mj-lt"/>
              </a:rPr>
              <a:t>Key</a:t>
            </a:r>
            <a:r>
              <a:rPr lang="nl-BE" sz="3600" b="1">
                <a:ea typeface="+mj-lt"/>
                <a:cs typeface="+mj-lt"/>
              </a:rPr>
              <a:t> </a:t>
            </a:r>
            <a:r>
              <a:rPr lang="nl-BE" sz="3600" b="1" err="1">
                <a:ea typeface="+mj-lt"/>
                <a:cs typeface="+mj-lt"/>
              </a:rPr>
              <a:t>messages</a:t>
            </a:r>
            <a:endParaRPr lang="nl-NL" sz="3600" b="1" err="1">
              <a:ea typeface="+mj-lt"/>
              <a:cs typeface="+mj-lt"/>
            </a:endParaRPr>
          </a:p>
        </p:txBody>
      </p:sp>
      <p:pic>
        <p:nvPicPr>
          <p:cNvPr id="2" name="Graphic 6" descr="Arrow Right">
            <a:extLst>
              <a:ext uri="{FF2B5EF4-FFF2-40B4-BE49-F238E27FC236}">
                <a16:creationId xmlns:a16="http://schemas.microsoft.com/office/drawing/2014/main" id="{CDB3C439-A965-40E4-8C76-6F2173E8E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0440" y="4839072"/>
            <a:ext cx="384875" cy="35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65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A1C15-A448-4ADF-8344-BF298F514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6812"/>
            <a:ext cx="10119611" cy="32560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BE" sz="2400">
                <a:latin typeface="DINPro"/>
              </a:rPr>
              <a:t>1) </a:t>
            </a:r>
            <a:r>
              <a:rPr lang="fr-BE" sz="2400" err="1">
                <a:latin typeface="DINPro"/>
              </a:rPr>
              <a:t>Medische</a:t>
            </a:r>
            <a:r>
              <a:rPr lang="fr-BE" sz="2400">
                <a:latin typeface="DINPro"/>
              </a:rPr>
              <a:t> </a:t>
            </a:r>
            <a:r>
              <a:rPr lang="fr-BE" sz="2400" err="1">
                <a:latin typeface="DINPro"/>
              </a:rPr>
              <a:t>observatie</a:t>
            </a:r>
            <a:r>
              <a:rPr lang="fr-BE" sz="2400">
                <a:latin typeface="DINPro"/>
              </a:rPr>
              <a:t>, </a:t>
            </a:r>
            <a:r>
              <a:rPr lang="fr-BE" sz="2400" err="1">
                <a:latin typeface="DINPro"/>
              </a:rPr>
              <a:t>isolatie</a:t>
            </a:r>
            <a:r>
              <a:rPr lang="fr-BE" sz="2400">
                <a:latin typeface="DINPro"/>
              </a:rPr>
              <a:t> en </a:t>
            </a:r>
            <a:r>
              <a:rPr lang="fr-BE" sz="2400" err="1">
                <a:latin typeface="DINPro"/>
              </a:rPr>
              <a:t>basiszorg</a:t>
            </a:r>
            <a:r>
              <a:rPr lang="fr-BE" sz="2400">
                <a:latin typeface="DINPro"/>
              </a:rPr>
              <a:t> </a:t>
            </a:r>
            <a:r>
              <a:rPr lang="fr-BE" sz="2400" err="1">
                <a:latin typeface="DINPro"/>
              </a:rPr>
              <a:t>voor</a:t>
            </a:r>
            <a:r>
              <a:rPr lang="fr-BE" sz="2400">
                <a:latin typeface="DINPro"/>
              </a:rPr>
              <a:t> </a:t>
            </a:r>
            <a:r>
              <a:rPr lang="fr-BE" sz="2400" b="1" err="1">
                <a:latin typeface="DINPro"/>
              </a:rPr>
              <a:t>migranten</a:t>
            </a:r>
            <a:r>
              <a:rPr lang="fr-BE" sz="2400" b="1">
                <a:latin typeface="DINPro"/>
              </a:rPr>
              <a:t> en </a:t>
            </a:r>
            <a:r>
              <a:rPr lang="fr-BE" sz="2400" b="1" err="1">
                <a:latin typeface="DINPro"/>
              </a:rPr>
              <a:t>daklozen</a:t>
            </a:r>
            <a:br>
              <a:rPr lang="fr-BE" sz="2400">
                <a:latin typeface="DINPro" panose="020B0504020101020102" pitchFamily="34" charset="0"/>
              </a:rPr>
            </a:br>
            <a:endParaRPr lang="fr-BE" sz="2400">
              <a:latin typeface="DINPro" panose="020B0504020101020102" pitchFamily="34" charset="0"/>
            </a:endParaRPr>
          </a:p>
          <a:p>
            <a:pPr marL="0" indent="0">
              <a:buNone/>
            </a:pPr>
            <a:r>
              <a:rPr lang="fr-BE" sz="2400">
                <a:latin typeface="DINPro"/>
              </a:rPr>
              <a:t>2) </a:t>
            </a:r>
            <a:r>
              <a:rPr lang="fr-BE" sz="2400" err="1">
                <a:latin typeface="DINPro"/>
              </a:rPr>
              <a:t>Ondersteuning</a:t>
            </a:r>
            <a:r>
              <a:rPr lang="fr-BE" sz="2400">
                <a:latin typeface="DINPro"/>
              </a:rPr>
              <a:t> </a:t>
            </a:r>
            <a:r>
              <a:rPr lang="fr-BE" sz="2400" b="1" err="1">
                <a:latin typeface="DINPro"/>
              </a:rPr>
              <a:t>ziekenhuizen</a:t>
            </a:r>
            <a:r>
              <a:rPr lang="fr-BE" sz="2400" b="1">
                <a:latin typeface="DINPro"/>
              </a:rPr>
              <a:t> en SZC</a:t>
            </a:r>
            <a:br>
              <a:rPr lang="fr-BE" sz="2400">
                <a:latin typeface="DINPro" panose="020B0504020101020102" pitchFamily="34" charset="0"/>
              </a:rPr>
            </a:br>
            <a:endParaRPr lang="fr-BE" sz="2400">
              <a:latin typeface="DINPro" panose="020B0504020101020102" pitchFamily="34" charset="0"/>
            </a:endParaRPr>
          </a:p>
          <a:p>
            <a:pPr marL="0" indent="0">
              <a:buNone/>
            </a:pPr>
            <a:r>
              <a:rPr lang="fr-BE" sz="2400">
                <a:latin typeface="DINPro"/>
              </a:rPr>
              <a:t>3) </a:t>
            </a:r>
            <a:r>
              <a:rPr lang="fr-BE" sz="2400" err="1">
                <a:latin typeface="DINPro"/>
              </a:rPr>
              <a:t>Ondersteuning</a:t>
            </a:r>
            <a:r>
              <a:rPr lang="fr-BE" sz="2400">
                <a:latin typeface="DINPro"/>
              </a:rPr>
              <a:t> </a:t>
            </a:r>
            <a:r>
              <a:rPr lang="fr-BE" sz="2400" err="1">
                <a:latin typeface="DINPro"/>
              </a:rPr>
              <a:t>w</a:t>
            </a:r>
            <a:r>
              <a:rPr lang="fr-BE" sz="2400" b="1" err="1">
                <a:latin typeface="DINPro"/>
              </a:rPr>
              <a:t>oonzorgcentra</a:t>
            </a:r>
            <a:r>
              <a:rPr lang="fr-BE" sz="2400" b="1">
                <a:latin typeface="DINPro"/>
              </a:rPr>
              <a:t> </a:t>
            </a:r>
            <a:endParaRPr lang="fr-BE" sz="2400" b="1">
              <a:latin typeface="DINPro" panose="020B0504020101020102" pitchFamily="34" charset="0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48C15A97-9E9A-45F2-8ECC-01188E5A8A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605" t="44543" r="41435" b="12230"/>
          <a:stretch/>
        </p:blipFill>
        <p:spPr>
          <a:xfrm>
            <a:off x="9412664" y="4552710"/>
            <a:ext cx="2205872" cy="2130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84EAE-B8EF-4FDA-A006-81ACC3C7B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>
                <a:solidFill>
                  <a:srgbClr val="EE0000"/>
                </a:solidFill>
                <a:latin typeface="DINPro-Black"/>
              </a:rPr>
              <a:t>Coronavirus</a:t>
            </a:r>
            <a:r>
              <a:rPr lang="nl-BE" sz="3600">
                <a:solidFill>
                  <a:schemeClr val="tx2">
                    <a:lumMod val="60000"/>
                    <a:lumOff val="40000"/>
                  </a:schemeClr>
                </a:solidFill>
                <a:latin typeface="DINPro-Black"/>
              </a:rPr>
              <a:t> </a:t>
            </a:r>
            <a:r>
              <a:rPr lang="nl-BE" sz="3600">
                <a:latin typeface="DINPro-Black"/>
              </a:rPr>
              <a:t>– Artsen Zonder Grenzen in België</a:t>
            </a:r>
            <a:endParaRPr lang="nl-BE">
              <a:latin typeface="DINPro-Black" panose="020B0A04020101010102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BBFDFD-AA4A-424F-926B-D8471C81F3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906" t="38704" r="6042" b="41852"/>
          <a:stretch/>
        </p:blipFill>
        <p:spPr>
          <a:xfrm>
            <a:off x="1461482" y="4951188"/>
            <a:ext cx="36639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45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A1C15-A448-4ADF-8344-BF298F514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6811"/>
            <a:ext cx="10119611" cy="45860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fr-BE" sz="2400" b="1" dirty="0">
                <a:latin typeface="DINPro"/>
              </a:rPr>
              <a:t>Webinar 1 (24/08)</a:t>
            </a:r>
            <a:endParaRPr lang="fr-BE" sz="2400" b="1" dirty="0">
              <a:latin typeface="DINPro" panose="020B0504020101020102" pitchFamily="34" charset="0"/>
            </a:endParaRPr>
          </a:p>
          <a:p>
            <a:pPr lvl="1"/>
            <a:r>
              <a:rPr lang="fr-BE" sz="2000" dirty="0">
                <a:latin typeface="DINPro"/>
              </a:rPr>
              <a:t>Wat </a:t>
            </a:r>
            <a:r>
              <a:rPr lang="fr-BE" sz="2000" dirty="0" err="1">
                <a:latin typeface="DINPro"/>
              </a:rPr>
              <a:t>is</a:t>
            </a:r>
            <a:r>
              <a:rPr lang="fr-BE" sz="2000" dirty="0">
                <a:latin typeface="DINPro"/>
              </a:rPr>
              <a:t> COVID-19?</a:t>
            </a:r>
          </a:p>
          <a:p>
            <a:pPr lvl="1"/>
            <a:r>
              <a:rPr lang="fr-BE" sz="2000" dirty="0">
                <a:latin typeface="DINPro"/>
              </a:rPr>
              <a:t>Update Antwerpen</a:t>
            </a:r>
          </a:p>
          <a:p>
            <a:pPr lvl="1"/>
            <a:r>
              <a:rPr lang="fr-BE" sz="2000" dirty="0" err="1">
                <a:latin typeface="DINPro"/>
              </a:rPr>
              <a:t>Overdracht</a:t>
            </a:r>
            <a:r>
              <a:rPr lang="fr-BE" sz="2000" dirty="0">
                <a:latin typeface="DINPro"/>
              </a:rPr>
              <a:t> en </a:t>
            </a:r>
            <a:r>
              <a:rPr lang="fr-BE" sz="2000" dirty="0" err="1">
                <a:latin typeface="DINPro"/>
              </a:rPr>
              <a:t>preventie</a:t>
            </a:r>
            <a:r>
              <a:rPr lang="fr-BE" sz="2000" dirty="0">
                <a:latin typeface="DINPro"/>
              </a:rPr>
              <a:t> </a:t>
            </a:r>
          </a:p>
          <a:p>
            <a:pPr marL="0" indent="0">
              <a:buNone/>
            </a:pPr>
            <a:endParaRPr lang="fr-BE" b="1" dirty="0">
              <a:latin typeface="DINPro"/>
            </a:endParaRPr>
          </a:p>
          <a:p>
            <a:pPr marL="0" indent="0">
              <a:buNone/>
            </a:pPr>
            <a:r>
              <a:rPr lang="fr-BE" sz="2400" b="1" dirty="0">
                <a:latin typeface="DINPro"/>
              </a:rPr>
              <a:t>Webinar 2 (25/08)</a:t>
            </a:r>
          </a:p>
          <a:p>
            <a:pPr lvl="1"/>
            <a:r>
              <a:rPr lang="fr-BE" sz="2000" dirty="0" err="1">
                <a:latin typeface="DINPro"/>
              </a:rPr>
              <a:t>Testing</a:t>
            </a:r>
            <a:endParaRPr lang="fr-BE" sz="2000" dirty="0">
              <a:latin typeface="DINPro"/>
            </a:endParaRPr>
          </a:p>
          <a:p>
            <a:pPr lvl="1"/>
            <a:r>
              <a:rPr lang="fr-BE" sz="2000" dirty="0">
                <a:latin typeface="DINPro"/>
              </a:rPr>
              <a:t>Tracing</a:t>
            </a:r>
          </a:p>
          <a:p>
            <a:pPr lvl="1"/>
            <a:r>
              <a:rPr lang="fr-BE" sz="2000" dirty="0">
                <a:latin typeface="DINPro"/>
              </a:rPr>
              <a:t>Quarantaine </a:t>
            </a:r>
            <a:endParaRPr lang="fr-BE" sz="2000" dirty="0">
              <a:latin typeface="DINPro" panose="020B0504020101020102" pitchFamily="34" charset="0"/>
            </a:endParaRPr>
          </a:p>
          <a:p>
            <a:pPr marL="0" indent="0">
              <a:buNone/>
            </a:pPr>
            <a:endParaRPr lang="fr-BE" sz="2400" b="1">
              <a:latin typeface="DINPro" panose="020B0504020101020102" pitchFamily="34" charset="0"/>
            </a:endParaRPr>
          </a:p>
          <a:p>
            <a:pPr marL="0" indent="0">
              <a:buNone/>
            </a:pPr>
            <a:r>
              <a:rPr lang="fr-BE" sz="2400" b="1" dirty="0">
                <a:latin typeface="DINPro"/>
              </a:rPr>
              <a:t>Webinar 3 (26/08)</a:t>
            </a:r>
            <a:endParaRPr lang="fr-BE" sz="2400" b="1" dirty="0">
              <a:latin typeface="DINPro" panose="020B0504020101020102" pitchFamily="34" charset="0"/>
            </a:endParaRPr>
          </a:p>
          <a:p>
            <a:pPr lvl="1"/>
            <a:r>
              <a:rPr lang="fr-BE" sz="2000" dirty="0">
                <a:latin typeface="DINPro"/>
              </a:rPr>
              <a:t>Home </a:t>
            </a:r>
            <a:r>
              <a:rPr lang="fr-BE" sz="2000" dirty="0" err="1">
                <a:latin typeface="DINPro"/>
              </a:rPr>
              <a:t>based</a:t>
            </a:r>
            <a:r>
              <a:rPr lang="fr-BE" sz="2000" dirty="0">
                <a:latin typeface="DINPro"/>
              </a:rPr>
              <a:t> care</a:t>
            </a:r>
          </a:p>
          <a:p>
            <a:pPr lvl="1"/>
            <a:r>
              <a:rPr lang="fr-BE" sz="2000" dirty="0" err="1">
                <a:latin typeface="DINPro"/>
              </a:rPr>
              <a:t>Ondersteunende</a:t>
            </a:r>
            <a:r>
              <a:rPr lang="fr-BE" sz="2000" dirty="0">
                <a:latin typeface="DINPro"/>
              </a:rPr>
              <a:t> </a:t>
            </a:r>
            <a:r>
              <a:rPr lang="fr-BE" sz="2000" dirty="0" err="1">
                <a:latin typeface="DINPro"/>
              </a:rPr>
              <a:t>organisaties</a:t>
            </a:r>
            <a:endParaRPr lang="fr-BE" sz="2000" dirty="0">
              <a:latin typeface="DINPro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48C15A97-9E9A-45F2-8ECC-01188E5A8A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605" t="44543" r="41435" b="12230"/>
          <a:stretch/>
        </p:blipFill>
        <p:spPr>
          <a:xfrm>
            <a:off x="9412664" y="4552710"/>
            <a:ext cx="2205872" cy="2130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84EAE-B8EF-4FDA-A006-81ACC3C7B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>
                <a:solidFill>
                  <a:srgbClr val="EE0000"/>
                </a:solidFill>
                <a:latin typeface="DINPro-Black" panose="020B0A04020101010102" pitchFamily="34" charset="0"/>
              </a:rPr>
              <a:t>Coronavirus</a:t>
            </a:r>
            <a:r>
              <a:rPr lang="nl-BE" sz="3600">
                <a:solidFill>
                  <a:schemeClr val="tx2">
                    <a:lumMod val="60000"/>
                    <a:lumOff val="40000"/>
                  </a:schemeClr>
                </a:solidFill>
                <a:latin typeface="DINPro-Black" panose="020B0A04020101010102" pitchFamily="34" charset="0"/>
              </a:rPr>
              <a:t> </a:t>
            </a:r>
            <a:r>
              <a:rPr lang="nl-BE" sz="3600">
                <a:latin typeface="DINPro-Black" panose="020B0A04020101010102" pitchFamily="34" charset="0"/>
              </a:rPr>
              <a:t>– Overzicht Webinars</a:t>
            </a:r>
            <a:endParaRPr lang="nl-BE">
              <a:latin typeface="DINPro-Black" panose="020B0A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74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A1C15-A448-4ADF-8344-BF298F514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15765"/>
            <a:ext cx="10119611" cy="3256038"/>
          </a:xfrm>
        </p:spPr>
        <p:txBody>
          <a:bodyPr>
            <a:normAutofit/>
          </a:bodyPr>
          <a:lstStyle/>
          <a:p>
            <a:r>
              <a:rPr lang="nl-NL" sz="2400">
                <a:solidFill>
                  <a:srgbClr val="EE0000"/>
                </a:solidFill>
                <a:latin typeface="DINPro-Black" panose="020B0A04020101010102" pitchFamily="34" charset="0"/>
              </a:rPr>
              <a:t>Coronavirussen</a:t>
            </a:r>
            <a:r>
              <a:rPr lang="nl-NL" sz="2400">
                <a:solidFill>
                  <a:schemeClr val="tx2">
                    <a:lumMod val="60000"/>
                    <a:lumOff val="40000"/>
                  </a:schemeClr>
                </a:solidFill>
                <a:latin typeface="DINPro" panose="020B0504020101020102" pitchFamily="34" charset="0"/>
              </a:rPr>
              <a:t> </a:t>
            </a:r>
            <a:r>
              <a:rPr lang="nl-NL" sz="2400">
                <a:latin typeface="DINPro" panose="020B0504020101020102" pitchFamily="34" charset="0"/>
              </a:rPr>
              <a:t>vormen een grote familie van virussen die verantwoordelijk zijn voor ziekten, variërend van verkoudheid tot ernstigere pathologieën</a:t>
            </a:r>
          </a:p>
          <a:p>
            <a:endParaRPr lang="nl-NL" sz="800">
              <a:solidFill>
                <a:schemeClr val="tx2">
                  <a:lumMod val="60000"/>
                  <a:lumOff val="40000"/>
                </a:schemeClr>
              </a:solidFill>
              <a:latin typeface="DINPro" panose="020B0504020101020102" pitchFamily="34" charset="0"/>
            </a:endParaRPr>
          </a:p>
          <a:p>
            <a:r>
              <a:rPr lang="nl-NL" sz="2400">
                <a:latin typeface="DINPro" panose="020B0504020101020102" pitchFamily="34" charset="0"/>
              </a:rPr>
              <a:t>Zoals bijvoorbeeld: </a:t>
            </a:r>
            <a:r>
              <a:rPr lang="nl-NL" sz="2400">
                <a:solidFill>
                  <a:srgbClr val="EE0000"/>
                </a:solidFill>
                <a:latin typeface="DINPro-Black" panose="020B0A04020101010102" pitchFamily="34" charset="0"/>
              </a:rPr>
              <a:t>SARS-</a:t>
            </a:r>
            <a:r>
              <a:rPr lang="nl-NL" sz="2400" err="1">
                <a:solidFill>
                  <a:srgbClr val="EE0000"/>
                </a:solidFill>
                <a:latin typeface="DINPro-Black" panose="020B0A04020101010102" pitchFamily="34" charset="0"/>
              </a:rPr>
              <a:t>Cov</a:t>
            </a:r>
            <a:r>
              <a:rPr lang="nl-NL" sz="2400">
                <a:solidFill>
                  <a:srgbClr val="EE0000"/>
                </a:solidFill>
                <a:latin typeface="DINPro-Black" panose="020B0A04020101010102" pitchFamily="34" charset="0"/>
              </a:rPr>
              <a:t> en MERS-</a:t>
            </a:r>
            <a:r>
              <a:rPr lang="nl-NL" sz="2400" err="1">
                <a:solidFill>
                  <a:srgbClr val="EE0000"/>
                </a:solidFill>
                <a:latin typeface="DINPro-Black" panose="020B0A04020101010102" pitchFamily="34" charset="0"/>
              </a:rPr>
              <a:t>Cov</a:t>
            </a:r>
            <a:endParaRPr lang="nl-NL" sz="2400">
              <a:solidFill>
                <a:srgbClr val="EE0000"/>
              </a:solidFill>
              <a:latin typeface="DINPro-Black" panose="020B0A04020101010102" pitchFamily="34" charset="0"/>
            </a:endParaRPr>
          </a:p>
          <a:p>
            <a:endParaRPr lang="nl-NL" sz="800">
              <a:solidFill>
                <a:schemeClr val="tx2">
                  <a:lumMod val="60000"/>
                  <a:lumOff val="40000"/>
                </a:schemeClr>
              </a:solidFill>
              <a:latin typeface="DINPro" panose="020B0504020101020102" pitchFamily="34" charset="0"/>
            </a:endParaRPr>
          </a:p>
          <a:p>
            <a:r>
              <a:rPr lang="nl-NL" sz="2400">
                <a:latin typeface="DINPro" panose="020B0504020101020102" pitchFamily="34" charset="0"/>
              </a:rPr>
              <a:t>Het nieuwe Coronavirus wordt </a:t>
            </a:r>
            <a:r>
              <a:rPr lang="nl-NL" sz="2400">
                <a:solidFill>
                  <a:srgbClr val="EE0000"/>
                </a:solidFill>
                <a:latin typeface="DINPro-Black" panose="020B0A04020101010102" pitchFamily="34" charset="0"/>
              </a:rPr>
              <a:t>SARS-Cov-2</a:t>
            </a:r>
            <a:r>
              <a:rPr lang="nl-NL" sz="2400">
                <a:solidFill>
                  <a:schemeClr val="tx2">
                    <a:lumMod val="60000"/>
                    <a:lumOff val="40000"/>
                  </a:schemeClr>
                </a:solidFill>
                <a:latin typeface="DINPro" panose="020B0504020101020102" pitchFamily="34" charset="0"/>
              </a:rPr>
              <a:t> </a:t>
            </a:r>
            <a:r>
              <a:rPr lang="nl-NL" sz="2400">
                <a:latin typeface="DINPro" panose="020B0504020101020102" pitchFamily="34" charset="0"/>
              </a:rPr>
              <a:t>genoemd</a:t>
            </a:r>
          </a:p>
          <a:p>
            <a:endParaRPr lang="nl-NL" sz="800">
              <a:latin typeface="DINPro" panose="020B0504020101020102" pitchFamily="34" charset="0"/>
            </a:endParaRPr>
          </a:p>
          <a:p>
            <a:r>
              <a:rPr lang="nl-NL" sz="2400">
                <a:latin typeface="DINPro" panose="020B0504020101020102" pitchFamily="34" charset="0"/>
              </a:rPr>
              <a:t>En veroorzaakt de ziekte </a:t>
            </a:r>
            <a:r>
              <a:rPr lang="nl-NL" sz="2400">
                <a:solidFill>
                  <a:srgbClr val="FF0000"/>
                </a:solidFill>
                <a:latin typeface="DINPro-Black" panose="020B0A04020101010102" pitchFamily="34" charset="0"/>
              </a:rPr>
              <a:t>COVID-19</a:t>
            </a:r>
            <a:r>
              <a:rPr lang="nl-NL" sz="2400" b="1">
                <a:latin typeface="DINPro" panose="020B0504020101020102" pitchFamily="34" charset="0"/>
              </a:rPr>
              <a:t> </a:t>
            </a:r>
            <a:endParaRPr lang="fr-BE" sz="2400" b="1">
              <a:solidFill>
                <a:schemeClr val="tx2">
                  <a:lumMod val="60000"/>
                  <a:lumOff val="40000"/>
                </a:schemeClr>
              </a:solidFill>
              <a:latin typeface="DINPro" panose="020B0504020101020102" pitchFamily="34" charset="0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48C15A97-9E9A-45F2-8ECC-01188E5A8A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605" t="44543" r="41435" b="12230"/>
          <a:stretch/>
        </p:blipFill>
        <p:spPr>
          <a:xfrm>
            <a:off x="4993064" y="4527310"/>
            <a:ext cx="2205872" cy="2130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84EAE-B8EF-4FDA-A006-81ACC3C7B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>
                <a:solidFill>
                  <a:srgbClr val="EE0000"/>
                </a:solidFill>
                <a:latin typeface="DINPro-Black" panose="020B0A04020101010102" pitchFamily="34" charset="0"/>
              </a:rPr>
              <a:t>Coronavirus</a:t>
            </a:r>
            <a:r>
              <a:rPr lang="nl-BE" sz="3600">
                <a:solidFill>
                  <a:schemeClr val="tx2">
                    <a:lumMod val="60000"/>
                    <a:lumOff val="40000"/>
                  </a:schemeClr>
                </a:solidFill>
                <a:latin typeface="DINPro-Black" panose="020B0A04020101010102" pitchFamily="34" charset="0"/>
              </a:rPr>
              <a:t> </a:t>
            </a:r>
            <a:r>
              <a:rPr lang="nl-BE" sz="3600">
                <a:latin typeface="DINPro-Black" panose="020B0A04020101010102" pitchFamily="34" charset="0"/>
              </a:rPr>
              <a:t>– Definitie &amp; Infecties</a:t>
            </a:r>
            <a:endParaRPr lang="nl-BE">
              <a:latin typeface="DINPro-Black" panose="020B0A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36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F08CE64-E6C0-4451-9246-2E8F92573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8497"/>
          <a:stretch/>
        </p:blipFill>
        <p:spPr>
          <a:xfrm>
            <a:off x="126274" y="412750"/>
            <a:ext cx="11939452" cy="5473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7E5BFB-9371-498B-A037-82E58F5B5041}"/>
              </a:ext>
            </a:extLst>
          </p:cNvPr>
          <p:cNvSpPr/>
          <p:nvPr/>
        </p:nvSpPr>
        <p:spPr>
          <a:xfrm>
            <a:off x="660400" y="4803775"/>
            <a:ext cx="11176000" cy="13081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>
                <a:solidFill>
                  <a:schemeClr val="tx1"/>
                </a:solidFill>
                <a:latin typeface="DINPro" panose="020B0504020101020102" pitchFamily="34" charset="0"/>
              </a:rPr>
              <a:t>Update Antwerpen</a:t>
            </a:r>
          </a:p>
          <a:p>
            <a:pPr algn="ctr"/>
            <a:endParaRPr lang="nl-NL" sz="1000">
              <a:solidFill>
                <a:srgbClr val="EE0000"/>
              </a:solidFill>
              <a:latin typeface="DINPro" panose="020B0504020101020102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1105CB-04B4-4B71-8A97-6CBE7C4F440B}"/>
              </a:ext>
            </a:extLst>
          </p:cNvPr>
          <p:cNvSpPr/>
          <p:nvPr/>
        </p:nvSpPr>
        <p:spPr>
          <a:xfrm>
            <a:off x="2585545" y="3314700"/>
            <a:ext cx="6858000" cy="812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DINPro-Black" panose="020B0A04020101010102" pitchFamily="34" charset="0"/>
              </a:rPr>
              <a:t>CORONAVIRUS</a:t>
            </a:r>
            <a:endParaRPr lang="fr-BE" sz="6000">
              <a:latin typeface="DINPro-Black" panose="020B0A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056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FB7A179-E11A-47AA-B1F0-0210D14C92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451193"/>
              </p:ext>
            </p:extLst>
          </p:nvPr>
        </p:nvGraphicFramePr>
        <p:xfrm>
          <a:off x="0" y="265472"/>
          <a:ext cx="12002814" cy="6065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878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D86F982-9D8D-43D5-A65F-C7EBD88F79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2316151"/>
              </p:ext>
            </p:extLst>
          </p:nvPr>
        </p:nvGraphicFramePr>
        <p:xfrm>
          <a:off x="399391" y="383628"/>
          <a:ext cx="11235559" cy="6474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0391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F08CE64-E6C0-4451-9246-2E8F92573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8497"/>
          <a:stretch/>
        </p:blipFill>
        <p:spPr>
          <a:xfrm>
            <a:off x="126274" y="412750"/>
            <a:ext cx="11939452" cy="5473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7E5BFB-9371-498B-A037-82E58F5B5041}"/>
              </a:ext>
            </a:extLst>
          </p:cNvPr>
          <p:cNvSpPr/>
          <p:nvPr/>
        </p:nvSpPr>
        <p:spPr>
          <a:xfrm>
            <a:off x="660400" y="4803775"/>
            <a:ext cx="11176000" cy="13081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>
                <a:solidFill>
                  <a:schemeClr val="tx1"/>
                </a:solidFill>
                <a:latin typeface="DINPro" panose="020B0504020101020102" pitchFamily="34" charset="0"/>
              </a:rPr>
              <a:t>Overdracht</a:t>
            </a:r>
          </a:p>
          <a:p>
            <a:pPr algn="ctr"/>
            <a:endParaRPr lang="nl-NL" sz="1000">
              <a:solidFill>
                <a:srgbClr val="EE0000"/>
              </a:solidFill>
              <a:latin typeface="DINPro" panose="020B0504020101020102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1105CB-04B4-4B71-8A97-6CBE7C4F440B}"/>
              </a:ext>
            </a:extLst>
          </p:cNvPr>
          <p:cNvSpPr/>
          <p:nvPr/>
        </p:nvSpPr>
        <p:spPr>
          <a:xfrm>
            <a:off x="2585545" y="3314700"/>
            <a:ext cx="6858000" cy="812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DINPro-Black" panose="020B0A04020101010102" pitchFamily="34" charset="0"/>
              </a:rPr>
              <a:t>CORONAVIRUS</a:t>
            </a:r>
            <a:endParaRPr lang="fr-BE" sz="6000">
              <a:latin typeface="DINPro-Black" panose="020B0A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88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77ED7F40C58E479008CA3B326B03AB" ma:contentTypeVersion="12" ma:contentTypeDescription="Create a new document." ma:contentTypeScope="" ma:versionID="759405db9dcf33e9443a6ec6647b121b">
  <xsd:schema xmlns:xsd="http://www.w3.org/2001/XMLSchema" xmlns:xs="http://www.w3.org/2001/XMLSchema" xmlns:p="http://schemas.microsoft.com/office/2006/metadata/properties" xmlns:ns2="c636988b-bd9a-48d0-83be-3bef6ce736b5" xmlns:ns3="0a1d8e41-adbd-4458-9b9a-a401ac03ebe0" targetNamespace="http://schemas.microsoft.com/office/2006/metadata/properties" ma:root="true" ma:fieldsID="6a522f0f608f525a327cf2dd43b0ce3b" ns2:_="" ns3:_="">
    <xsd:import namespace="c636988b-bd9a-48d0-83be-3bef6ce736b5"/>
    <xsd:import namespace="0a1d8e41-adbd-4458-9b9a-a401ac03eb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36988b-bd9a-48d0-83be-3bef6ce736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1d8e41-adbd-4458-9b9a-a401ac03ebe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DD8C9F-B7CD-4EC4-8C5D-BF96F82948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36988b-bd9a-48d0-83be-3bef6ce736b5"/>
    <ds:schemaRef ds:uri="0a1d8e41-adbd-4458-9b9a-a401ac03eb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D5F4F1-6552-4ED7-87B2-D69C556DE47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C98E726-5FEB-42E6-9D41-303466BCC1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805</Words>
  <Application>Microsoft Office PowerPoint</Application>
  <PresentationFormat>Widescreen</PresentationFormat>
  <Paragraphs>304</Paragraphs>
  <Slides>25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Coronavirus – Artsen Zonder Grenzen in België</vt:lpstr>
      <vt:lpstr>Coronavirus – Overzicht Webinars</vt:lpstr>
      <vt:lpstr>Coronavirus – Definitie &amp; Infecties</vt:lpstr>
      <vt:lpstr>PowerPoint Presentation</vt:lpstr>
      <vt:lpstr>PowerPoint Presentation</vt:lpstr>
      <vt:lpstr>PowerPoint Presentation</vt:lpstr>
      <vt:lpstr>PowerPoint Presentation</vt:lpstr>
      <vt:lpstr>Covid-19 – Overdracht</vt:lpstr>
      <vt:lpstr>Covid 19 – Overdracht Toegangspoorten</vt:lpstr>
      <vt:lpstr>PowerPoint Presentation</vt:lpstr>
      <vt:lpstr>Covid 19 – Overdracht</vt:lpstr>
      <vt:lpstr>PowerPoint Presentation</vt:lpstr>
      <vt:lpstr>Covid 19 - Symptomen</vt:lpstr>
      <vt:lpstr>PowerPoint Presentation</vt:lpstr>
      <vt:lpstr>PowerPoint Presentation</vt:lpstr>
      <vt:lpstr>Coronavirus – Handhygiëne </vt:lpstr>
      <vt:lpstr>Coronavirus – Mond- en neusmasker aandoen</vt:lpstr>
      <vt:lpstr>Coronavirus – Mond- en neusmaskers</vt:lpstr>
      <vt:lpstr>PowerPoint Presentation</vt:lpstr>
      <vt:lpstr>Coronavirus – Veilig op huisbezoek </vt:lpstr>
      <vt:lpstr>Coronavirus – Veilig op huisbezoek </vt:lpstr>
      <vt:lpstr>Coronavirus – Veilig op huisbezoek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Marlies Dobbelaere</dc:creator>
  <cp:lastModifiedBy>MSFOCB-belgium-covid-HP</cp:lastModifiedBy>
  <cp:revision>274</cp:revision>
  <dcterms:created xsi:type="dcterms:W3CDTF">2020-04-13T07:53:44Z</dcterms:created>
  <dcterms:modified xsi:type="dcterms:W3CDTF">2020-08-24T11:30:22Z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0x010100F777ED7F40C58E479008CA3B326B03AB</vt:lpwstr>
  </property>
</Properties>
</file>