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BCAAE-6B4C-868F-7AAA-09F91A3DCCC0}" v="44" dt="2022-03-11T10:45:03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799" autoAdjust="0"/>
  </p:normalViewPr>
  <p:slideViewPr>
    <p:cSldViewPr snapToGrid="0">
      <p:cViewPr varScale="1">
        <p:scale>
          <a:sx n="66" d="100"/>
          <a:sy n="66" d="100"/>
        </p:scale>
        <p:origin x="13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i De Mul" userId="S::sdemul@lan.cawhallevilvoorde.be::93955a1c-d6e4-47a5-98e1-436267ee72fd" providerId="AD" clId="Web-{F0EBCAAE-6B4C-868F-7AAA-09F91A3DCCC0}"/>
    <pc:docChg chg="modSld">
      <pc:chgData name="Shauni De Mul" userId="S::sdemul@lan.cawhallevilvoorde.be::93955a1c-d6e4-47a5-98e1-436267ee72fd" providerId="AD" clId="Web-{F0EBCAAE-6B4C-868F-7AAA-09F91A3DCCC0}" dt="2022-03-11T10:45:03.346" v="34" actId="1076"/>
      <pc:docMkLst>
        <pc:docMk/>
      </pc:docMkLst>
      <pc:sldChg chg="addSp modSp">
        <pc:chgData name="Shauni De Mul" userId="S::sdemul@lan.cawhallevilvoorde.be::93955a1c-d6e4-47a5-98e1-436267ee72fd" providerId="AD" clId="Web-{F0EBCAAE-6B4C-868F-7AAA-09F91A3DCCC0}" dt="2022-03-11T10:05:07.833" v="5" actId="1076"/>
        <pc:sldMkLst>
          <pc:docMk/>
          <pc:sldMk cId="3161902242" sldId="271"/>
        </pc:sldMkLst>
        <pc:picChg chg="add mod">
          <ac:chgData name="Shauni De Mul" userId="S::sdemul@lan.cawhallevilvoorde.be::93955a1c-d6e4-47a5-98e1-436267ee72fd" providerId="AD" clId="Web-{F0EBCAAE-6B4C-868F-7AAA-09F91A3DCCC0}" dt="2022-03-11T10:05:07.833" v="5" actId="1076"/>
          <ac:picMkLst>
            <pc:docMk/>
            <pc:sldMk cId="3161902242" sldId="271"/>
            <ac:picMk id="4" creationId="{63247C7C-1890-4A28-B0BC-4F1F5B727F30}"/>
          </ac:picMkLst>
        </pc:picChg>
      </pc:sldChg>
      <pc:sldChg chg="addSp modSp">
        <pc:chgData name="Shauni De Mul" userId="S::sdemul@lan.cawhallevilvoorde.be::93955a1c-d6e4-47a5-98e1-436267ee72fd" providerId="AD" clId="Web-{F0EBCAAE-6B4C-868F-7AAA-09F91A3DCCC0}" dt="2022-03-11T10:38:28.570" v="11" actId="1076"/>
        <pc:sldMkLst>
          <pc:docMk/>
          <pc:sldMk cId="979883912" sldId="274"/>
        </pc:sldMkLst>
        <pc:picChg chg="add mod">
          <ac:chgData name="Shauni De Mul" userId="S::sdemul@lan.cawhallevilvoorde.be::93955a1c-d6e4-47a5-98e1-436267ee72fd" providerId="AD" clId="Web-{F0EBCAAE-6B4C-868F-7AAA-09F91A3DCCC0}" dt="2022-03-11T10:38:28.570" v="11" actId="1076"/>
          <ac:picMkLst>
            <pc:docMk/>
            <pc:sldMk cId="979883912" sldId="274"/>
            <ac:picMk id="4" creationId="{69D09D45-1F67-41C8-842F-913F38BFC799}"/>
          </ac:picMkLst>
        </pc:picChg>
        <pc:picChg chg="add mod">
          <ac:chgData name="Shauni De Mul" userId="S::sdemul@lan.cawhallevilvoorde.be::93955a1c-d6e4-47a5-98e1-436267ee72fd" providerId="AD" clId="Web-{F0EBCAAE-6B4C-868F-7AAA-09F91A3DCCC0}" dt="2022-03-11T10:38:19.461" v="10" actId="1076"/>
          <ac:picMkLst>
            <pc:docMk/>
            <pc:sldMk cId="979883912" sldId="274"/>
            <ac:picMk id="5" creationId="{5E4E9022-61F3-42A5-A05D-A0F684D49541}"/>
          </ac:picMkLst>
        </pc:picChg>
      </pc:sldChg>
      <pc:sldChg chg="addSp modSp">
        <pc:chgData name="Shauni De Mul" userId="S::sdemul@lan.cawhallevilvoorde.be::93955a1c-d6e4-47a5-98e1-436267ee72fd" providerId="AD" clId="Web-{F0EBCAAE-6B4C-868F-7AAA-09F91A3DCCC0}" dt="2022-03-11T10:42:28.920" v="26" actId="1076"/>
        <pc:sldMkLst>
          <pc:docMk/>
          <pc:sldMk cId="4280472457" sldId="276"/>
        </pc:sldMkLst>
        <pc:picChg chg="add mod">
          <ac:chgData name="Shauni De Mul" userId="S::sdemul@lan.cawhallevilvoorde.be::93955a1c-d6e4-47a5-98e1-436267ee72fd" providerId="AD" clId="Web-{F0EBCAAE-6B4C-868F-7AAA-09F91A3DCCC0}" dt="2022-03-11T10:41:59.326" v="21" actId="1076"/>
          <ac:picMkLst>
            <pc:docMk/>
            <pc:sldMk cId="4280472457" sldId="276"/>
            <ac:picMk id="4" creationId="{632C8D64-DA89-4DE8-B83D-66F786366286}"/>
          </ac:picMkLst>
        </pc:picChg>
        <pc:picChg chg="add mod modCrop">
          <ac:chgData name="Shauni De Mul" userId="S::sdemul@lan.cawhallevilvoorde.be::93955a1c-d6e4-47a5-98e1-436267ee72fd" providerId="AD" clId="Web-{F0EBCAAE-6B4C-868F-7AAA-09F91A3DCCC0}" dt="2022-03-11T10:42:28.920" v="26" actId="1076"/>
          <ac:picMkLst>
            <pc:docMk/>
            <pc:sldMk cId="4280472457" sldId="276"/>
            <ac:picMk id="5" creationId="{B3527803-7D87-4076-A360-8359E34E88AF}"/>
          </ac:picMkLst>
        </pc:picChg>
      </pc:sldChg>
      <pc:sldChg chg="addSp modSp">
        <pc:chgData name="Shauni De Mul" userId="S::sdemul@lan.cawhallevilvoorde.be::93955a1c-d6e4-47a5-98e1-436267ee72fd" providerId="AD" clId="Web-{F0EBCAAE-6B4C-868F-7AAA-09F91A3DCCC0}" dt="2022-03-11T10:39:18.431" v="15" actId="1076"/>
        <pc:sldMkLst>
          <pc:docMk/>
          <pc:sldMk cId="3399410487" sldId="277"/>
        </pc:sldMkLst>
        <pc:picChg chg="add mod">
          <ac:chgData name="Shauni De Mul" userId="S::sdemul@lan.cawhallevilvoorde.be::93955a1c-d6e4-47a5-98e1-436267ee72fd" providerId="AD" clId="Web-{F0EBCAAE-6B4C-868F-7AAA-09F91A3DCCC0}" dt="2022-03-11T10:39:18.431" v="15" actId="1076"/>
          <ac:picMkLst>
            <pc:docMk/>
            <pc:sldMk cId="3399410487" sldId="277"/>
            <ac:picMk id="5" creationId="{E275546F-4382-49B7-9AAA-74486E2996CE}"/>
          </ac:picMkLst>
        </pc:picChg>
      </pc:sldChg>
      <pc:sldChg chg="addSp modSp">
        <pc:chgData name="Shauni De Mul" userId="S::sdemul@lan.cawhallevilvoorde.be::93955a1c-d6e4-47a5-98e1-436267ee72fd" providerId="AD" clId="Web-{F0EBCAAE-6B4C-868F-7AAA-09F91A3DCCC0}" dt="2022-03-11T10:39:01.024" v="13" actId="1076"/>
        <pc:sldMkLst>
          <pc:docMk/>
          <pc:sldMk cId="3998461362" sldId="278"/>
        </pc:sldMkLst>
        <pc:picChg chg="add mod">
          <ac:chgData name="Shauni De Mul" userId="S::sdemul@lan.cawhallevilvoorde.be::93955a1c-d6e4-47a5-98e1-436267ee72fd" providerId="AD" clId="Web-{F0EBCAAE-6B4C-868F-7AAA-09F91A3DCCC0}" dt="2022-03-11T10:39:01.024" v="13" actId="1076"/>
          <ac:picMkLst>
            <pc:docMk/>
            <pc:sldMk cId="3998461362" sldId="278"/>
            <ac:picMk id="4" creationId="{2F5475AF-DA5D-464F-AEAD-0CB1C8594566}"/>
          </ac:picMkLst>
        </pc:picChg>
      </pc:sldChg>
      <pc:sldChg chg="addSp modSp">
        <pc:chgData name="Shauni De Mul" userId="S::sdemul@lan.cawhallevilvoorde.be::93955a1c-d6e4-47a5-98e1-436267ee72fd" providerId="AD" clId="Web-{F0EBCAAE-6B4C-868F-7AAA-09F91A3DCCC0}" dt="2022-03-11T10:44:50.221" v="32" actId="1076"/>
        <pc:sldMkLst>
          <pc:docMk/>
          <pc:sldMk cId="1585792788" sldId="280"/>
        </pc:sldMkLst>
        <pc:picChg chg="add mod modCrop">
          <ac:chgData name="Shauni De Mul" userId="S::sdemul@lan.cawhallevilvoorde.be::93955a1c-d6e4-47a5-98e1-436267ee72fd" providerId="AD" clId="Web-{F0EBCAAE-6B4C-868F-7AAA-09F91A3DCCC0}" dt="2022-03-11T10:44:50.221" v="32" actId="1076"/>
          <ac:picMkLst>
            <pc:docMk/>
            <pc:sldMk cId="1585792788" sldId="280"/>
            <ac:picMk id="5" creationId="{BA72279D-7AD7-4CF8-85F0-6328F73D207D}"/>
          </ac:picMkLst>
        </pc:picChg>
      </pc:sldChg>
      <pc:sldChg chg="addSp modSp">
        <pc:chgData name="Shauni De Mul" userId="S::sdemul@lan.cawhallevilvoorde.be::93955a1c-d6e4-47a5-98e1-436267ee72fd" providerId="AD" clId="Web-{F0EBCAAE-6B4C-868F-7AAA-09F91A3DCCC0}" dt="2022-03-11T10:45:03.346" v="34" actId="1076"/>
        <pc:sldMkLst>
          <pc:docMk/>
          <pc:sldMk cId="2662289889" sldId="282"/>
        </pc:sldMkLst>
        <pc:picChg chg="add mod">
          <ac:chgData name="Shauni De Mul" userId="S::sdemul@lan.cawhallevilvoorde.be::93955a1c-d6e4-47a5-98e1-436267ee72fd" providerId="AD" clId="Web-{F0EBCAAE-6B4C-868F-7AAA-09F91A3DCCC0}" dt="2022-03-11T10:45:03.346" v="34" actId="1076"/>
          <ac:picMkLst>
            <pc:docMk/>
            <pc:sldMk cId="2662289889" sldId="282"/>
            <ac:picMk id="5" creationId="{4679991F-C336-42BA-82DF-6713866AAF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0EA7-2FF9-470A-9665-1EC632041B4B}" type="datetimeFigureOut">
              <a:rPr lang="nl-BE" smtClean="0"/>
              <a:t>29/09/2022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A40A-BD85-48A9-9FD7-FCDF8245D0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32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Welkom!</a:t>
            </a:r>
            <a:r>
              <a:rPr lang="nl-NL" baseline="0" dirty="0" smtClean="0"/>
              <a:t> Wij zijn alvast super enthousiast om jullie te mogen verwelkomen!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39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Jullie kunnen zien dat wat we doen heel erg breed is en zelfs bijna allesomvattend. Dat kenmerkt ons ook als eerstelijnsorganisatie natuurlijk.</a:t>
            </a:r>
          </a:p>
          <a:p>
            <a:r>
              <a:rPr lang="nl-BE" dirty="0"/>
              <a:t>Wij zijn als JAC vaak het eerste aanspreekpunt voor vragen, zorgen, problemen, … </a:t>
            </a:r>
          </a:p>
          <a:p>
            <a:r>
              <a:rPr lang="nl-BE" dirty="0"/>
              <a:t>Dat wil echter niet zeggen dat wij alles kunnen oplossen. Wat wij wel doen is vraagverheldering en samen met de jongere</a:t>
            </a:r>
            <a:r>
              <a:rPr lang="nl-BE" baseline="0" dirty="0"/>
              <a:t> zoeken naar de gepaste hulp. </a:t>
            </a:r>
          </a:p>
          <a:p>
            <a:r>
              <a:rPr lang="nl-BE" baseline="0" dirty="0"/>
              <a:t>Vaak zijn wijzelf dat, maar evengoed hebben we andere hulpinstanties nodig naast het JAC of verwijzen we zelfs volledig door naar andere hulpverlening.</a:t>
            </a:r>
          </a:p>
          <a:p>
            <a:r>
              <a:rPr lang="nl-BE" baseline="0" dirty="0"/>
              <a:t>We doen dit alles natuurlijk op maat en tempo van de jongeren.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422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08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CAW en JAC over heel Vlaanderen</a:t>
            </a:r>
            <a:r>
              <a:rPr lang="nl-BE" baseline="0" dirty="0"/>
              <a:t> en Brussel.</a:t>
            </a:r>
            <a:endParaRPr lang="nl-BE" dirty="0"/>
          </a:p>
          <a:p>
            <a:r>
              <a:rPr lang="nl-BE" dirty="0"/>
              <a:t>CAW Halle-Vilvoorde</a:t>
            </a:r>
            <a:r>
              <a:rPr lang="nl-BE" baseline="0" dirty="0"/>
              <a:t> oorspronkelijk 4 vestigingen: Vilvoorde, Tervuren, Halle, Asse</a:t>
            </a:r>
          </a:p>
          <a:p>
            <a:r>
              <a:rPr lang="nl-BE" baseline="0" dirty="0"/>
              <a:t>Sinds de komst van de eerstelijnszones zijn we wel wat op zoek gegaan naar laagdrempeligere aanwezigheid waardoor er 2 vestigingen zijn bijgekomen: Londerzeel en Gooik.</a:t>
            </a:r>
          </a:p>
          <a:p>
            <a:r>
              <a:rPr lang="nl-BE" baseline="0" dirty="0"/>
              <a:t>Het is de bedoeling dat jongeren een link hebben met een bepaalde gemeente in het werkingsgebied: school, makkelijker te bereiken, woonplaats,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846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Daar waar een AOB (volwassenteam) meer is onderverdeeld in thema’s en </a:t>
            </a:r>
            <a:r>
              <a:rPr lang="nl-BE" dirty="0" err="1"/>
              <a:t>subteams</a:t>
            </a:r>
            <a:r>
              <a:rPr lang="nl-BE" dirty="0"/>
              <a:t> zoals wonen,</a:t>
            </a:r>
            <a:r>
              <a:rPr lang="nl-BE" baseline="0" dirty="0"/>
              <a:t> slachtofferhulp, gezin, … doet elke hulpverlener van het JAC alles omdat we merken dat bij jongeren vaak een integrale kijk nodig is en ook vaak verschillende problematieken samenkomen.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745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Kwetsbare doelgroepen</a:t>
            </a:r>
          </a:p>
          <a:p>
            <a:pPr marL="171450" indent="-171450">
              <a:buFontTx/>
              <a:buChar char="-"/>
            </a:pPr>
            <a:r>
              <a:rPr lang="nl-BE" baseline="0" dirty="0"/>
              <a:t>Schakelleeftijd 6</a:t>
            </a:r>
            <a:r>
              <a:rPr lang="nl-BE" baseline="30000" dirty="0"/>
              <a:t>e</a:t>
            </a:r>
            <a:r>
              <a:rPr lang="nl-BE" baseline="0" dirty="0"/>
              <a:t> leerjaar-eerste middelbaar</a:t>
            </a:r>
          </a:p>
          <a:p>
            <a:pPr marL="171450" indent="-171450">
              <a:buFontTx/>
              <a:buChar char="-"/>
            </a:pPr>
            <a:r>
              <a:rPr lang="nl-BE" baseline="0" dirty="0"/>
              <a:t>Anderstalige nieuwkomers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BUSO/</a:t>
            </a:r>
            <a:r>
              <a:rPr lang="nl-BE" baseline="0" dirty="0" err="1" smtClean="0"/>
              <a:t>berpeking</a:t>
            </a:r>
            <a:r>
              <a:rPr lang="nl-BE" baseline="0" dirty="0" smtClean="0"/>
              <a:t>/VAPH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Voorbeelden: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smtClean="0"/>
              <a:t>Hulpverleningscarrousel op scholen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smtClean="0"/>
              <a:t>Studiedag ‘</a:t>
            </a:r>
            <a:r>
              <a:rPr lang="nl-BE" dirty="0" err="1" smtClean="0"/>
              <a:t>Let’s</a:t>
            </a:r>
            <a:r>
              <a:rPr lang="nl-BE" dirty="0" smtClean="0"/>
              <a:t> talk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sex</a:t>
            </a:r>
            <a:r>
              <a:rPr lang="nl-BE" dirty="0" smtClean="0"/>
              <a:t>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smtClean="0"/>
              <a:t>MEGA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smtClean="0"/>
              <a:t>Raar zo uit elkaar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smtClean="0"/>
              <a:t>Weerbaarheidstraining op maat gemeente/organisatie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smtClean="0"/>
              <a:t>Wooncafé Halle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smtClean="0"/>
              <a:t>…</a:t>
            </a:r>
          </a:p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37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Ook nog JAC-punt in Ternat</a:t>
            </a:r>
            <a:r>
              <a:rPr lang="nl-NL" baseline="0" dirty="0" smtClean="0"/>
              <a:t> als samenwerking met de gemeentes/steden.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98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 userDrawn="1"/>
        </p:nvSpPr>
        <p:spPr>
          <a:xfrm>
            <a:off x="5646420" y="3857101"/>
            <a:ext cx="5334000" cy="13970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379220" y="1779064"/>
            <a:ext cx="9144000" cy="23876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1211580" y="1603804"/>
            <a:ext cx="9144000" cy="23876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1211580" y="1603263"/>
            <a:ext cx="9144000" cy="23876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5646420" y="4166664"/>
            <a:ext cx="5334000" cy="108753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34" name="Groeperen 33"/>
          <p:cNvGrpSpPr/>
          <p:nvPr userDrawn="1"/>
        </p:nvGrpSpPr>
        <p:grpSpPr>
          <a:xfrm>
            <a:off x="309776" y="5619525"/>
            <a:ext cx="1236009" cy="942639"/>
            <a:chOff x="268941" y="5634065"/>
            <a:chExt cx="1236009" cy="942639"/>
          </a:xfrm>
        </p:grpSpPr>
        <p:sp>
          <p:nvSpPr>
            <p:cNvPr id="32" name="Rechthoek 31"/>
            <p:cNvSpPr/>
            <p:nvPr userDrawn="1"/>
          </p:nvSpPr>
          <p:spPr>
            <a:xfrm>
              <a:off x="268941" y="5634065"/>
              <a:ext cx="1236009" cy="9426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Afbeelding 3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55" y="5789475"/>
              <a:ext cx="908779" cy="631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7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7249" y="2155181"/>
            <a:ext cx="6721929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601435" y="2155181"/>
            <a:ext cx="3957411" cy="3968577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345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1435" y="2155181"/>
            <a:ext cx="5181600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13022" y="2155181"/>
            <a:ext cx="5181600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24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5990" y="2152995"/>
            <a:ext cx="5036282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5991" y="2976907"/>
            <a:ext cx="5040000" cy="3162637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50902" y="2152995"/>
            <a:ext cx="5043719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6354622" y="2976908"/>
            <a:ext cx="5040000" cy="316263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102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252761" y="256478"/>
            <a:ext cx="11479830" cy="616641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3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1440180" y="2157927"/>
            <a:ext cx="9311640" cy="2542147"/>
            <a:chOff x="1211580" y="1611211"/>
            <a:chExt cx="9311640" cy="2542147"/>
          </a:xfrm>
        </p:grpSpPr>
        <p:sp>
          <p:nvSpPr>
            <p:cNvPr id="11" name="Rechthoek 10"/>
            <p:cNvSpPr/>
            <p:nvPr userDrawn="1"/>
          </p:nvSpPr>
          <p:spPr>
            <a:xfrm>
              <a:off x="1379220" y="1765758"/>
              <a:ext cx="9144000" cy="2387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 userDrawn="1"/>
          </p:nvSpPr>
          <p:spPr>
            <a:xfrm>
              <a:off x="1211580" y="1611211"/>
              <a:ext cx="9144000" cy="23876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1440180" y="2157927"/>
            <a:ext cx="9144000" cy="23876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309776" y="5619525"/>
            <a:ext cx="1236009" cy="942639"/>
            <a:chOff x="268941" y="5634065"/>
            <a:chExt cx="1236009" cy="942639"/>
          </a:xfrm>
        </p:grpSpPr>
        <p:sp>
          <p:nvSpPr>
            <p:cNvPr id="16" name="Rechthoek 15"/>
            <p:cNvSpPr/>
            <p:nvPr userDrawn="1"/>
          </p:nvSpPr>
          <p:spPr>
            <a:xfrm>
              <a:off x="268941" y="5634065"/>
              <a:ext cx="1236009" cy="9426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Afbeelding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55" y="5789475"/>
              <a:ext cx="908779" cy="631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92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4701" y="1762125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4701" y="46155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3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2"/>
          <a:stretch/>
        </p:blipFill>
        <p:spPr>
          <a:xfrm>
            <a:off x="8229763" y="2736342"/>
            <a:ext cx="3578520" cy="3683000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949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7"/>
          <a:stretch/>
        </p:blipFill>
        <p:spPr>
          <a:xfrm>
            <a:off x="8523516" y="2662866"/>
            <a:ext cx="3574800" cy="3756476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52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2"/>
          <a:stretch/>
        </p:blipFill>
        <p:spPr>
          <a:xfrm>
            <a:off x="8376714" y="2816174"/>
            <a:ext cx="3574800" cy="3603168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0907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5"/>
          <a:stretch/>
        </p:blipFill>
        <p:spPr>
          <a:xfrm>
            <a:off x="8414611" y="2746514"/>
            <a:ext cx="3574800" cy="3677147"/>
          </a:xfrm>
          <a:prstGeom prst="rect">
            <a:avLst/>
          </a:prstGeom>
        </p:spPr>
      </p:pic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1869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2155181"/>
            <a:ext cx="6731181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7431767" y="2155181"/>
            <a:ext cx="3957411" cy="3968577"/>
          </a:xfrm>
        </p:spPr>
        <p:txBody>
          <a:bodyPr/>
          <a:lstStyle/>
          <a:p>
            <a:endParaRPr lang="nl-NL"/>
          </a:p>
        </p:txBody>
      </p:sp>
      <p:pic>
        <p:nvPicPr>
          <p:cNvPr id="26" name="Afbeelding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3" y="5551706"/>
            <a:ext cx="908779" cy="631818"/>
          </a:xfrm>
          <a:prstGeom prst="rect">
            <a:avLst/>
          </a:prstGeom>
        </p:spPr>
      </p:pic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29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eren 9"/>
          <p:cNvGrpSpPr/>
          <p:nvPr userDrawn="1"/>
        </p:nvGrpSpPr>
        <p:grpSpPr>
          <a:xfrm>
            <a:off x="236764" y="240847"/>
            <a:ext cx="11718472" cy="6376307"/>
            <a:chOff x="269421" y="269420"/>
            <a:chExt cx="11718472" cy="6376307"/>
          </a:xfrm>
        </p:grpSpPr>
        <p:sp>
          <p:nvSpPr>
            <p:cNvPr id="8" name="Rechthoek 7"/>
            <p:cNvSpPr/>
            <p:nvPr userDrawn="1"/>
          </p:nvSpPr>
          <p:spPr>
            <a:xfrm>
              <a:off x="465364" y="440871"/>
              <a:ext cx="11522529" cy="6204856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269421" y="269420"/>
              <a:ext cx="11511643" cy="6196693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5992" y="2146472"/>
            <a:ext cx="10793186" cy="396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70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4"/>
          </a:solidFill>
          <a:latin typeface="Museo Sans 900" charset="0"/>
          <a:ea typeface="Museo Sans 900" charset="0"/>
          <a:cs typeface="Museo Sans 9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70785974/2c231011e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8F8DEE-5F5D-4F91-9CF2-5DEA3B420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JAC Halle-Vilvoorde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9F51AC0-D349-4E8E-A6C6-F8954E463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Netwerkbeurs 2022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77645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2458988"/>
            <a:ext cx="10793186" cy="3968577"/>
          </a:xfrm>
        </p:spPr>
        <p:txBody>
          <a:bodyPr/>
          <a:lstStyle/>
          <a:p>
            <a:r>
              <a:rPr lang="nl-BE" dirty="0"/>
              <a:t>Ik heb het moeilijk thuis</a:t>
            </a:r>
          </a:p>
          <a:p>
            <a:r>
              <a:rPr lang="nl-BE" dirty="0"/>
              <a:t>Ik wil graag alleen gaan wonen maar ik weet niet hoe</a:t>
            </a:r>
          </a:p>
          <a:p>
            <a:r>
              <a:rPr lang="nl-BE" dirty="0"/>
              <a:t>Ik woon alleen maar dat lukt me soms niet zo goed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887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1928699"/>
            <a:ext cx="10990266" cy="3968577"/>
          </a:xfrm>
        </p:spPr>
        <p:txBody>
          <a:bodyPr/>
          <a:lstStyle/>
          <a:p>
            <a:r>
              <a:rPr lang="nl-BE" dirty="0"/>
              <a:t>Netwerking: handig voor doorverwijzing/samenwerking</a:t>
            </a:r>
          </a:p>
          <a:p>
            <a:r>
              <a:rPr lang="nl-BE" dirty="0"/>
              <a:t>Vormingen</a:t>
            </a:r>
          </a:p>
          <a:p>
            <a:pPr lvl="1"/>
            <a:r>
              <a:rPr lang="nl-BE" dirty="0"/>
              <a:t>JAC-voorstellingen</a:t>
            </a:r>
          </a:p>
          <a:p>
            <a:pPr lvl="1"/>
            <a:r>
              <a:rPr lang="nl-BE" dirty="0"/>
              <a:t>EHBJ – Eerste Hulp Bij Jongeren (ouders, jeugdwerk, leerkrachten, …)</a:t>
            </a:r>
          </a:p>
          <a:p>
            <a:pPr lvl="1"/>
            <a:r>
              <a:rPr lang="nl-BE" dirty="0"/>
              <a:t>Thematische vormingen naar kwetsbare doelgroepen</a:t>
            </a:r>
          </a:p>
          <a:p>
            <a:pPr lvl="1"/>
            <a:r>
              <a:rPr lang="nl-BE" dirty="0"/>
              <a:t>Ondersteuning op maat (bijvoorbeeld na suïcide, extreem pestgedrag, …)</a:t>
            </a:r>
          </a:p>
          <a:p>
            <a:pPr lvl="1"/>
            <a:r>
              <a:rPr lang="nl-BE" dirty="0"/>
              <a:t>SOVA</a:t>
            </a:r>
          </a:p>
          <a:p>
            <a:r>
              <a:rPr lang="nl-BE" dirty="0" err="1"/>
              <a:t>Sensoa</a:t>
            </a:r>
            <a:endParaRPr lang="nl-BE" dirty="0"/>
          </a:p>
          <a:p>
            <a:pPr lvl="1"/>
            <a:r>
              <a:rPr lang="nl-BE" dirty="0"/>
              <a:t>Uitleenpunt voor materialen in Vilvoorde en Asse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332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1533014"/>
            <a:ext cx="10793186" cy="3968577"/>
          </a:xfrm>
        </p:spPr>
        <p:txBody>
          <a:bodyPr/>
          <a:lstStyle/>
          <a:p>
            <a:r>
              <a:rPr lang="nl-BE" dirty="0" err="1"/>
              <a:t>Preventie-projecten</a:t>
            </a:r>
            <a:endParaRPr lang="nl-BE" dirty="0"/>
          </a:p>
          <a:p>
            <a:pPr lvl="1"/>
            <a:r>
              <a:rPr lang="nl-BE" dirty="0"/>
              <a:t>Radio </a:t>
            </a:r>
            <a:r>
              <a:rPr lang="nl-BE" dirty="0" err="1"/>
              <a:t>çava</a:t>
            </a:r>
            <a:endParaRPr lang="nl-BE" dirty="0"/>
          </a:p>
          <a:p>
            <a:pPr lvl="1"/>
            <a:r>
              <a:rPr lang="nl-BE" dirty="0" smtClean="0"/>
              <a:t>Wooncafés</a:t>
            </a:r>
          </a:p>
          <a:p>
            <a:pPr lvl="1"/>
            <a:r>
              <a:rPr lang="nl-NL" dirty="0" smtClean="0"/>
              <a:t>#</a:t>
            </a:r>
            <a:r>
              <a:rPr lang="nl-NL" dirty="0" err="1" smtClean="0"/>
              <a:t>Thisisme</a:t>
            </a:r>
            <a:endParaRPr lang="nl-NL" dirty="0" smtClean="0"/>
          </a:p>
          <a:p>
            <a:pPr lvl="1"/>
            <a:r>
              <a:rPr lang="nl-NL" dirty="0" smtClean="0"/>
              <a:t>Rust.</a:t>
            </a:r>
            <a:endParaRPr lang="nl-BE" dirty="0" smtClean="0"/>
          </a:p>
          <a:p>
            <a:pPr lvl="1"/>
            <a:r>
              <a:rPr lang="nl-NL" dirty="0" smtClean="0"/>
              <a:t>Code Rood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 Indien er een vormingsnood of vraag is, contacteer ons en wij zien wat we kunnen betekenen!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136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2586310"/>
            <a:ext cx="10787743" cy="3968577"/>
          </a:xfrm>
        </p:spPr>
        <p:txBody>
          <a:bodyPr/>
          <a:lstStyle/>
          <a:p>
            <a:r>
              <a:rPr lang="nl-BE" dirty="0"/>
              <a:t>Werf 3 – co-</a:t>
            </a:r>
            <a:r>
              <a:rPr lang="nl-BE" dirty="0" err="1"/>
              <a:t>housing</a:t>
            </a:r>
            <a:endParaRPr lang="nl-BE" dirty="0"/>
          </a:p>
          <a:p>
            <a:r>
              <a:rPr lang="nl-BE" dirty="0"/>
              <a:t>ESF</a:t>
            </a:r>
          </a:p>
          <a:p>
            <a:r>
              <a:rPr lang="nl-BE" dirty="0"/>
              <a:t>Overkop</a:t>
            </a:r>
          </a:p>
          <a:p>
            <a:r>
              <a:rPr lang="nl-BE" dirty="0" smtClean="0"/>
              <a:t>OKAN</a:t>
            </a:r>
          </a:p>
          <a:p>
            <a:r>
              <a:rPr lang="nl-NL" dirty="0" smtClean="0"/>
              <a:t>…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497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JAContact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1928700"/>
            <a:ext cx="10793186" cy="4186350"/>
          </a:xfrm>
        </p:spPr>
        <p:txBody>
          <a:bodyPr/>
          <a:lstStyle/>
          <a:p>
            <a:pPr marL="0" lvl="0" indent="0" algn="ctr">
              <a:buNone/>
            </a:pPr>
            <a:r>
              <a:rPr lang="nl-NL" dirty="0"/>
              <a:t>02 613 17 02</a:t>
            </a:r>
          </a:p>
          <a:p>
            <a:pPr marL="0" lvl="0" indent="0" algn="ctr">
              <a:buNone/>
            </a:pPr>
            <a:r>
              <a:rPr lang="nl-NL" dirty="0"/>
              <a:t>jac@cawhallevilvoorde.be</a:t>
            </a:r>
          </a:p>
          <a:p>
            <a:pPr marL="0" lvl="0" indent="0" algn="ctr">
              <a:buNone/>
            </a:pPr>
            <a:r>
              <a:rPr lang="nl-NL" dirty="0"/>
              <a:t>jac.be </a:t>
            </a:r>
          </a:p>
          <a:p>
            <a:pPr marL="0" lvl="0" indent="0" algn="ctr">
              <a:buNone/>
            </a:pPr>
            <a:r>
              <a:rPr lang="nl-NL" dirty="0"/>
              <a:t>@</a:t>
            </a:r>
            <a:r>
              <a:rPr lang="nl-NL" dirty="0" smtClean="0"/>
              <a:t>jac_hallevilvoorde.be</a:t>
            </a:r>
          </a:p>
          <a:p>
            <a:pPr marL="0" lvl="0" indent="0" algn="ctr">
              <a:buNone/>
            </a:pPr>
            <a:r>
              <a:rPr lang="nl-NL" dirty="0" smtClean="0"/>
              <a:t>Halle – Asse – Vilvoorde – Tervuren – Londerzeel - Gooik</a:t>
            </a:r>
            <a:endParaRPr lang="nl-NL" dirty="0"/>
          </a:p>
          <a:p>
            <a:pPr marL="0" lv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BE" dirty="0">
                <a:solidFill>
                  <a:schemeClr val="accent4"/>
                </a:solidFill>
              </a:rPr>
              <a:t>Mailen, bellen, langskomen, sociale media (</a:t>
            </a:r>
            <a:r>
              <a:rPr lang="nl-BE" dirty="0" err="1">
                <a:solidFill>
                  <a:schemeClr val="accent4"/>
                </a:solidFill>
              </a:rPr>
              <a:t>instagram</a:t>
            </a:r>
            <a:r>
              <a:rPr lang="nl-BE" dirty="0">
                <a:solidFill>
                  <a:schemeClr val="accent4"/>
                </a:solidFill>
              </a:rPr>
              <a:t> en facebook), chatten, postduif, …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87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Samenwerkingen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6" y="2160218"/>
            <a:ext cx="10793186" cy="3968577"/>
          </a:xfrm>
        </p:spPr>
        <p:txBody>
          <a:bodyPr/>
          <a:lstStyle/>
          <a:p>
            <a:r>
              <a:rPr lang="nl-BE" dirty="0"/>
              <a:t>Hoe aanmelden</a:t>
            </a:r>
          </a:p>
          <a:p>
            <a:r>
              <a:rPr lang="nl-BE" dirty="0"/>
              <a:t>Wat met beroepsgeheim?</a:t>
            </a:r>
          </a:p>
          <a:p>
            <a:r>
              <a:rPr lang="nl-BE" dirty="0"/>
              <a:t>Preventie</a:t>
            </a:r>
          </a:p>
          <a:p>
            <a:pPr lvl="1"/>
            <a:r>
              <a:rPr lang="nl-BE" dirty="0"/>
              <a:t>EHBJ</a:t>
            </a:r>
          </a:p>
          <a:p>
            <a:pPr lvl="1"/>
            <a:r>
              <a:rPr lang="nl-BE" dirty="0"/>
              <a:t>JAC-voorstellingen (JAC komt in sommige leerplannen)</a:t>
            </a:r>
          </a:p>
          <a:p>
            <a:pPr lvl="1"/>
            <a:r>
              <a:rPr lang="nl-BE" dirty="0"/>
              <a:t>…</a:t>
            </a:r>
          </a:p>
          <a:p>
            <a:r>
              <a:rPr lang="nl-BE" dirty="0"/>
              <a:t>Andere</a:t>
            </a:r>
          </a:p>
        </p:txBody>
      </p:sp>
    </p:spTree>
    <p:extLst>
      <p:ext uri="{BB962C8B-B14F-4D97-AF65-F5344CB8AC3E}">
        <p14:creationId xmlns:p14="http://schemas.microsoft.com/office/powerpoint/2010/main" val="166046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Nog een last op je schouders - varia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Zijn er nog vragen, zorgen, noden?</a:t>
            </a:r>
          </a:p>
          <a:p>
            <a:r>
              <a:rPr lang="nl-BE" dirty="0"/>
              <a:t>Wil je graag nog iets delen?</a:t>
            </a:r>
          </a:p>
        </p:txBody>
      </p:sp>
    </p:spTree>
    <p:extLst>
      <p:ext uri="{BB962C8B-B14F-4D97-AF65-F5344CB8AC3E}">
        <p14:creationId xmlns:p14="http://schemas.microsoft.com/office/powerpoint/2010/main" val="292395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Merci! Bedankt! </a:t>
            </a:r>
            <a:r>
              <a:rPr lang="nl-BE" dirty="0" err="1"/>
              <a:t>Gracias</a:t>
            </a:r>
            <a:r>
              <a:rPr lang="nl-BE" dirty="0"/>
              <a:t>! </a:t>
            </a:r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! </a:t>
            </a:r>
            <a:r>
              <a:rPr lang="nl-BE" dirty="0" err="1"/>
              <a:t>Grazie</a:t>
            </a:r>
            <a:r>
              <a:rPr lang="nl-B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89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Kopzorgen voor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Kennismaking JAC</a:t>
            </a:r>
          </a:p>
          <a:p>
            <a:r>
              <a:rPr lang="nl-BE" dirty="0"/>
              <a:t>Ruimte voor vragen, noden en zorgen</a:t>
            </a:r>
          </a:p>
          <a:p>
            <a:r>
              <a:rPr lang="nl-BE" dirty="0"/>
              <a:t>Samenwerking/doorverwijzing</a:t>
            </a:r>
          </a:p>
          <a:p>
            <a:r>
              <a:rPr lang="nl-BE" dirty="0" smtClean="0"/>
              <a:t>Varia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662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hlinkClick r:id="rId3"/>
            <a:extLst>
              <a:ext uri="{FF2B5EF4-FFF2-40B4-BE49-F238E27FC236}">
                <a16:creationId xmlns:a16="http://schemas.microsoft.com/office/drawing/2014/main" id="{7FAD204A-BFFC-4848-82CF-8D6BB3296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435" y="1155751"/>
            <a:ext cx="10780309" cy="3985678"/>
          </a:xfrm>
        </p:spPr>
      </p:pic>
    </p:spTree>
    <p:extLst>
      <p:ext uri="{BB962C8B-B14F-4D97-AF65-F5344CB8AC3E}">
        <p14:creationId xmlns:p14="http://schemas.microsoft.com/office/powerpoint/2010/main" val="225943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JAC, </a:t>
            </a:r>
            <a:r>
              <a:rPr lang="nl-BE" dirty="0" err="1"/>
              <a:t>wasda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879" y="2019151"/>
            <a:ext cx="10787743" cy="3968577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Jongerenaanbod CAW</a:t>
            </a:r>
          </a:p>
          <a:p>
            <a:pPr lvl="1"/>
            <a:r>
              <a:rPr lang="nl-BE" dirty="0"/>
              <a:t>Centrum Algemeen Welzijnswerk</a:t>
            </a:r>
          </a:p>
          <a:p>
            <a:r>
              <a:rPr lang="nl-BE" dirty="0"/>
              <a:t>12-25 jaar</a:t>
            </a:r>
          </a:p>
          <a:p>
            <a:r>
              <a:rPr lang="nl-BE" dirty="0"/>
              <a:t>Gratis en laagdrempelig</a:t>
            </a:r>
          </a:p>
          <a:p>
            <a:pPr lvl="1"/>
            <a:r>
              <a:rPr lang="nl-BE" dirty="0"/>
              <a:t>Op maat</a:t>
            </a:r>
          </a:p>
          <a:p>
            <a:pPr lvl="2"/>
            <a:r>
              <a:rPr lang="nl-BE" dirty="0"/>
              <a:t>Verplaatsen waar nodig</a:t>
            </a:r>
          </a:p>
          <a:p>
            <a:pPr lvl="1"/>
            <a:r>
              <a:rPr lang="nl-BE" dirty="0"/>
              <a:t>Op tempo</a:t>
            </a:r>
          </a:p>
          <a:p>
            <a:r>
              <a:rPr lang="nl-BE" dirty="0"/>
              <a:t>Vrijwillig (wel opdracht in verontrusting)</a:t>
            </a:r>
          </a:p>
          <a:p>
            <a:r>
              <a:rPr lang="nl-BE" dirty="0"/>
              <a:t>Beroepsgeheim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 </a:t>
            </a:r>
            <a:r>
              <a:rPr lang="nl-BE" dirty="0"/>
              <a:t>We luisteren, staan naast je en zoeken mee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67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8" y="307076"/>
            <a:ext cx="8656120" cy="6120490"/>
          </a:xfrm>
        </p:spPr>
      </p:pic>
    </p:spTree>
    <p:extLst>
      <p:ext uri="{BB962C8B-B14F-4D97-AF65-F5344CB8AC3E}">
        <p14:creationId xmlns:p14="http://schemas.microsoft.com/office/powerpoint/2010/main" val="218022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Aanbod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2783079"/>
            <a:ext cx="10793186" cy="3968577"/>
          </a:xfrm>
        </p:spPr>
        <p:txBody>
          <a:bodyPr/>
          <a:lstStyle/>
          <a:p>
            <a:r>
              <a:rPr lang="nl-BE" dirty="0"/>
              <a:t>Hulpverlening</a:t>
            </a:r>
          </a:p>
          <a:p>
            <a:r>
              <a:rPr lang="nl-BE" dirty="0"/>
              <a:t>Preventie</a:t>
            </a:r>
          </a:p>
          <a:p>
            <a:r>
              <a:rPr lang="nl-BE" dirty="0"/>
              <a:t>Projecten</a:t>
            </a:r>
          </a:p>
        </p:txBody>
      </p:sp>
    </p:spTree>
    <p:extLst>
      <p:ext uri="{BB962C8B-B14F-4D97-AF65-F5344CB8AC3E}">
        <p14:creationId xmlns:p14="http://schemas.microsoft.com/office/powerpoint/2010/main" val="77108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Hulpverlening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Individuele trajecten</a:t>
            </a:r>
          </a:p>
          <a:p>
            <a:pPr lvl="1"/>
            <a:r>
              <a:rPr lang="nl-BE" dirty="0"/>
              <a:t>Integraal = verschillende domeinen</a:t>
            </a:r>
          </a:p>
          <a:p>
            <a:pPr lvl="1"/>
            <a:r>
              <a:rPr lang="nl-BE" dirty="0"/>
              <a:t>Individuele R&amp;W</a:t>
            </a:r>
          </a:p>
          <a:p>
            <a:r>
              <a:rPr lang="nl-BE" dirty="0"/>
              <a:t>Groepstrajecten</a:t>
            </a:r>
          </a:p>
          <a:p>
            <a:pPr lvl="1"/>
            <a:r>
              <a:rPr lang="nl-BE" dirty="0"/>
              <a:t>SOVA</a:t>
            </a:r>
          </a:p>
          <a:p>
            <a:pPr lvl="1"/>
            <a:r>
              <a:rPr lang="nl-BE" dirty="0"/>
              <a:t>Gezinsgesprekken, systemische reflex</a:t>
            </a:r>
          </a:p>
        </p:txBody>
      </p:sp>
    </p:spTree>
    <p:extLst>
      <p:ext uri="{BB962C8B-B14F-4D97-AF65-F5344CB8AC3E}">
        <p14:creationId xmlns:p14="http://schemas.microsoft.com/office/powerpoint/2010/main" val="48014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2290" y="2060293"/>
            <a:ext cx="10793186" cy="5362695"/>
          </a:xfrm>
        </p:spPr>
        <p:txBody>
          <a:bodyPr>
            <a:normAutofit/>
          </a:bodyPr>
          <a:lstStyle/>
          <a:p>
            <a:r>
              <a:rPr lang="nl-BE" dirty="0"/>
              <a:t>Het gaat niet zo goed met mij</a:t>
            </a:r>
          </a:p>
          <a:p>
            <a:r>
              <a:rPr lang="nl-NL" dirty="0"/>
              <a:t>Hoe vind ik mijn plekje in deze wereld?</a:t>
            </a:r>
          </a:p>
          <a:p>
            <a:r>
              <a:rPr lang="nl-NL" dirty="0"/>
              <a:t>Wat zijn mijn talenten, hoe kan ik die zelf zien?</a:t>
            </a:r>
          </a:p>
          <a:p>
            <a:r>
              <a:rPr lang="nl-NL" dirty="0"/>
              <a:t>Werken aan weerbaarheid, inzichten,... </a:t>
            </a:r>
          </a:p>
          <a:p>
            <a:r>
              <a:rPr lang="nl-NL" dirty="0"/>
              <a:t>Sociale vaardigheden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43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1648760"/>
            <a:ext cx="10793186" cy="3968577"/>
          </a:xfrm>
        </p:spPr>
        <p:txBody>
          <a:bodyPr/>
          <a:lstStyle/>
          <a:p>
            <a:r>
              <a:rPr lang="nl-NL" dirty="0"/>
              <a:t>Krassen</a:t>
            </a:r>
          </a:p>
          <a:p>
            <a:r>
              <a:rPr lang="nl-NL" dirty="0"/>
              <a:t>Eenzaamheid</a:t>
            </a:r>
          </a:p>
          <a:p>
            <a:r>
              <a:rPr lang="nl-NL" dirty="0"/>
              <a:t>Pesten en Cyberpesten</a:t>
            </a:r>
          </a:p>
          <a:p>
            <a:r>
              <a:rPr lang="nl-NL" dirty="0"/>
              <a:t>Slachtoffer van geweld, seksueel grensoverschrijdend gedrag</a:t>
            </a:r>
          </a:p>
          <a:p>
            <a:r>
              <a:rPr lang="nl-NL" dirty="0"/>
              <a:t>Suïcidegedachten </a:t>
            </a:r>
          </a:p>
          <a:p>
            <a:r>
              <a:rPr lang="nl-NL" dirty="0"/>
              <a:t>Psychische of psychiatrische problematieken</a:t>
            </a:r>
          </a:p>
        </p:txBody>
      </p:sp>
    </p:spTree>
    <p:extLst>
      <p:ext uri="{BB962C8B-B14F-4D97-AF65-F5344CB8AC3E}">
        <p14:creationId xmlns:p14="http://schemas.microsoft.com/office/powerpoint/2010/main" val="180445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JAC">
      <a:dk1>
        <a:srgbClr val="085E9F"/>
      </a:dk1>
      <a:lt1>
        <a:srgbClr val="FFFFFF"/>
      </a:lt1>
      <a:dk2>
        <a:srgbClr val="000000"/>
      </a:dk2>
      <a:lt2>
        <a:srgbClr val="51C3F1"/>
      </a:lt2>
      <a:accent1>
        <a:srgbClr val="085E9F"/>
      </a:accent1>
      <a:accent2>
        <a:srgbClr val="51C3F1"/>
      </a:accent2>
      <a:accent3>
        <a:srgbClr val="00AC8B"/>
      </a:accent3>
      <a:accent4>
        <a:srgbClr val="F0832B"/>
      </a:accent4>
      <a:accent5>
        <a:srgbClr val="FFD519"/>
      </a:accent5>
      <a:accent6>
        <a:srgbClr val="FFFFFF"/>
      </a:accent6>
      <a:hlink>
        <a:srgbClr val="F0832B"/>
      </a:hlink>
      <a:folHlink>
        <a:srgbClr val="F0832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0534C09C78548AFD04E309269C263" ma:contentTypeVersion="14" ma:contentTypeDescription="Een nieuw document maken." ma:contentTypeScope="" ma:versionID="3f897bb1fab36a3bee37b528fa4a74fb">
  <xsd:schema xmlns:xsd="http://www.w3.org/2001/XMLSchema" xmlns:xs="http://www.w3.org/2001/XMLSchema" xmlns:p="http://schemas.microsoft.com/office/2006/metadata/properties" xmlns:ns2="bc4ab15e-cb6c-47ba-a9bb-82ffd52f1a41" xmlns:ns3="acbc1570-d2d3-4a98-b41f-2195be55d979" targetNamespace="http://schemas.microsoft.com/office/2006/metadata/properties" ma:root="true" ma:fieldsID="dc571830457d2618fc6779062ef2442d" ns2:_="" ns3:_="">
    <xsd:import namespace="bc4ab15e-cb6c-47ba-a9bb-82ffd52f1a41"/>
    <xsd:import namespace="acbc1570-d2d3-4a98-b41f-2195be55d9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ab15e-cb6c-47ba-a9bb-82ffd52f1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1d8bd91-4ffe-4b12-8f55-50454874e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c1570-d2d3-4a98-b41f-2195be55d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8982ad8-6327-45c4-a838-58e403cebf11}" ma:internalName="TaxCatchAll" ma:showField="CatchAllData" ma:web="acbc1570-d2d3-4a98-b41f-2195be55d9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bc1570-d2d3-4a98-b41f-2195be55d979" xsi:nil="true"/>
    <lcf76f155ced4ddcb4097134ff3c332f xmlns="bc4ab15e-cb6c-47ba-a9bb-82ffd52f1a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51AAAC-A635-40FF-8F7A-94920C5AF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F44625-3A89-49F1-88EB-2B897F2C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ab15e-cb6c-47ba-a9bb-82ffd52f1a41"/>
    <ds:schemaRef ds:uri="acbc1570-d2d3-4a98-b41f-2195be55d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AE311B-D39F-4BB0-9076-F91DEED74EE9}">
  <ds:schemaRefs>
    <ds:schemaRef ds:uri="http://schemas.microsoft.com/office/2006/metadata/properties"/>
    <ds:schemaRef ds:uri="acbc1570-d2d3-4a98-b41f-2195be55d979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c4ab15e-cb6c-47ba-a9bb-82ffd52f1a4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627</Words>
  <Application>Microsoft Office PowerPoint</Application>
  <PresentationFormat>Breedbeeld</PresentationFormat>
  <Paragraphs>120</Paragraphs>
  <Slides>17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Museo Sans 500</vt:lpstr>
      <vt:lpstr>Museo Sans 900</vt:lpstr>
      <vt:lpstr>Wingdings</vt:lpstr>
      <vt:lpstr>Office-thema</vt:lpstr>
      <vt:lpstr>JAC Halle-Vilvoorde</vt:lpstr>
      <vt:lpstr>Kopzorgen voor vandaag</vt:lpstr>
      <vt:lpstr>PowerPoint-presentatie</vt:lpstr>
      <vt:lpstr>JAC, wasda?</vt:lpstr>
      <vt:lpstr>PowerPoint-presentatie</vt:lpstr>
      <vt:lpstr>Aanbod</vt:lpstr>
      <vt:lpstr>Hulpverlening</vt:lpstr>
      <vt:lpstr>PowerPoint-presentatie</vt:lpstr>
      <vt:lpstr>PowerPoint-presentatie</vt:lpstr>
      <vt:lpstr>PowerPoint-presentatie</vt:lpstr>
      <vt:lpstr>Preventie</vt:lpstr>
      <vt:lpstr>PowerPoint-presentatie</vt:lpstr>
      <vt:lpstr>Projecten</vt:lpstr>
      <vt:lpstr>JAContact</vt:lpstr>
      <vt:lpstr>Samenwerkingen</vt:lpstr>
      <vt:lpstr>Nog een last op je schouders - varia</vt:lpstr>
      <vt:lpstr>Merci! Bedankt! Gracias! Thank you! Grazie!</vt:lpstr>
    </vt:vector>
  </TitlesOfParts>
  <Company>CAW Halle-Vilvoorde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 &amp; MEET</dc:title>
  <dc:creator>Shauni De Mul</dc:creator>
  <cp:lastModifiedBy>Shauni De Mul</cp:lastModifiedBy>
  <cp:revision>44</cp:revision>
  <dcterms:created xsi:type="dcterms:W3CDTF">2022-03-10T12:45:19Z</dcterms:created>
  <dcterms:modified xsi:type="dcterms:W3CDTF">2022-09-29T13:19:28Z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0x0101005480534C09C78548AFD04E309269C263</vt:lpwstr>
  </property>
  <property fmtid="{D5CDD505-2E9C-101B-9397-08002B2CF9AE}" pid="3" name="MediaServiceImageTags">
    <vt:lpwstr/>
  </property>
</Properties>
</file>