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60" r:id="rId5"/>
    <p:sldMasterId id="2147483664" r:id="rId6"/>
  </p:sldMasterIdLst>
  <p:notesMasterIdLst>
    <p:notesMasterId r:id="rId26"/>
  </p:notesMasterIdLst>
  <p:handoutMasterIdLst>
    <p:handoutMasterId r:id="rId27"/>
  </p:handoutMasterIdLst>
  <p:sldIdLst>
    <p:sldId id="327" r:id="rId7"/>
    <p:sldId id="289" r:id="rId8"/>
    <p:sldId id="338" r:id="rId9"/>
    <p:sldId id="331" r:id="rId10"/>
    <p:sldId id="334" r:id="rId11"/>
    <p:sldId id="325" r:id="rId12"/>
    <p:sldId id="326" r:id="rId13"/>
    <p:sldId id="292" r:id="rId14"/>
    <p:sldId id="271" r:id="rId15"/>
    <p:sldId id="333" r:id="rId16"/>
    <p:sldId id="328" r:id="rId17"/>
    <p:sldId id="272" r:id="rId18"/>
    <p:sldId id="273" r:id="rId19"/>
    <p:sldId id="274" r:id="rId20"/>
    <p:sldId id="276" r:id="rId21"/>
    <p:sldId id="450" r:id="rId22"/>
    <p:sldId id="335" r:id="rId23"/>
    <p:sldId id="351" r:id="rId24"/>
    <p:sldId id="279" r:id="rId2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505B10-0886-4CB5-8C9C-CC7A40DC88BD}" v="6" dt="2023-04-11T06:47:41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60"/>
  </p:normalViewPr>
  <p:slideViewPr>
    <p:cSldViewPr>
      <p:cViewPr varScale="1">
        <p:scale>
          <a:sx n="138" d="100"/>
          <a:sy n="138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BB8C7-B215-4B72-8451-718539430430}" type="datetimeFigureOut">
              <a:rPr lang="nl-BE" smtClean="0"/>
              <a:t>26/09/2023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B2526-BD83-4FF8-BBB4-7FE0F7AF2C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202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1048-8760-4B6F-88CA-148385638480}" type="datetimeFigureOut">
              <a:rPr lang="nl-BE" smtClean="0"/>
              <a:t>26/09/2023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2F86F-94ED-4B12-9479-686F9391789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865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39B39-5B38-4AE6-8A0A-9A810D12078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198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2F86F-94ED-4B12-9479-686F9391789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696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0338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8D60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80B6-02D8-ED47-9CBD-2D72BC5B04B7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726A-AE25-7840-9592-066FBD8C364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9F49-4F5C-9B48-8C9F-D07B89C1501E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2FB06-7AA5-D94D-9639-2D0420AB6D5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3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1C08-F4E3-3C4E-81E3-51EED80D6F30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D125-41AB-7E4C-ABD1-89CEB4A3B8F5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5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00338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8D606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2F1836-E1AB-4302-9D76-32DDDA476556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3431ED-472B-4BF7-8EC6-3A1E02A8B9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1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F04679-0DB0-4EF8-A8E3-381A66C04529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AFFE6E-DDE9-4F65-8202-7B6C2712D1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6E942-AAA8-48D0-8D95-0EE8DD19D614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DD5ACC-9B35-4EB8-9467-38A124DF1F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ABFEC-3E28-4418-93D2-BA7077985CEF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D27426-25A3-40BC-85B2-B6BBAC71B5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184FB9-AD9B-4FE7-931D-6A462A16E301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794182-D21B-4CB0-BE2B-516798058F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6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2B4CCF-A3DC-41A4-B6EA-0A114CEE932D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E4C162-A2D5-4FC1-B393-9DF9CD55BA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81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2C8348-AF96-4A4E-BB9C-0512387F919E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A46962-6FD5-4D0C-A640-B6B4D9B74A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6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2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5"/>
            <a:ext cx="3008313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3171FF-96A6-4134-8F67-6C49EE8380B3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D52CE9-38C3-4199-A9B8-40B3517EE2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EF58-5B99-9A4D-AA29-3BBAA4398FEE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EEDC-BCB1-904B-BA93-34D56B40D4E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17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399D17-791E-486D-9D9F-EBF3C2BB1D44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F94FB0-9CF2-4D9D-9292-07287C45886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77760D-1FDB-4A4B-B3FF-966A89D383B9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3D8915-F100-4CC1-8B5D-BA2D5E8F0C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A4572D-7BC2-4EE3-A1FC-C0801C87E365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F7D17E-7E1D-409D-A054-E49CF28CA3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07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9150687" cy="5143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 baseline="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5078817" y="-34720"/>
            <a:ext cx="4092179" cy="521294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1899711"/>
            <a:ext cx="3252878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48879" y="1533783"/>
            <a:ext cx="4028816" cy="327200"/>
          </a:xfrm>
        </p:spPr>
        <p:txBody>
          <a:bodyPr tIns="36000" rIns="90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3092426"/>
            <a:ext cx="1844244" cy="248136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Naam van de spreker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6622775" y="-66740"/>
            <a:ext cx="2555027" cy="5244923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8256915" y="532004"/>
            <a:ext cx="899101" cy="2334335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46441" y="201439"/>
            <a:ext cx="2516400" cy="8883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1899711"/>
            <a:ext cx="3252878" cy="270065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2694223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1533783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8901972" y="523803"/>
            <a:ext cx="242028" cy="62136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1899711"/>
            <a:ext cx="3252878" cy="270065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1533783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2694223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10" name="Vrije vorm 9"/>
          <p:cNvSpPr/>
          <p:nvPr userDrawn="1"/>
        </p:nvSpPr>
        <p:spPr>
          <a:xfrm>
            <a:off x="8901972" y="523803"/>
            <a:ext cx="242028" cy="62136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2748230"/>
            <a:ext cx="3252878" cy="270065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3542742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2382302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8244383" y="532004"/>
            <a:ext cx="899592" cy="2334525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46441" y="201439"/>
            <a:ext cx="2516400" cy="8883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9" y="2748230"/>
            <a:ext cx="3252878" cy="270065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48879" y="3542742"/>
            <a:ext cx="3102769" cy="280666"/>
          </a:xfrm>
        </p:spPr>
        <p:txBody>
          <a:bodyPr/>
          <a:lstStyle/>
          <a:p>
            <a:pPr lvl="0"/>
            <a:r>
              <a:rPr lang="nl-NL"/>
              <a:t>Naam van de spreker</a:t>
            </a:r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2382302"/>
            <a:ext cx="4083344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8244383" y="532004"/>
            <a:ext cx="899592" cy="2334525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46441" y="201439"/>
            <a:ext cx="2516400" cy="8883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3220" y="1"/>
            <a:ext cx="9147220" cy="4488656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2213540"/>
            <a:ext cx="1280863" cy="270065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9" y="1847611"/>
            <a:ext cx="2830757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3220" y="1"/>
            <a:ext cx="9147221" cy="4488656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2213540"/>
            <a:ext cx="1280863" cy="270065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9" y="1847611"/>
            <a:ext cx="2830757" cy="327200"/>
          </a:xfrm>
        </p:spPr>
        <p:txBody>
          <a:bodyPr tIns="36000" bIns="0"/>
          <a:lstStyle>
            <a:lvl1pPr>
              <a:defRPr sz="2100" strike="noStrike" baseline="0"/>
            </a:lvl1pPr>
          </a:lstStyle>
          <a:p>
            <a:r>
              <a:rPr lang="nl-NL" err="1"/>
              <a:t>HoofdStuk</a:t>
            </a:r>
            <a:r>
              <a:rPr lang="nl-NL"/>
              <a:t> Titel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C97E-F7BD-D14E-962B-306FED11F2C9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90B90-E7F6-5E47-85D8-30457120937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21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5"/>
            <a:ext cx="7040810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548878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5"/>
            <a:ext cx="8039254" cy="2600325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6"/>
            <a:ext cx="4674128" cy="252363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5553636" y="512822"/>
            <a:ext cx="3095065" cy="3503415"/>
          </a:xfrm>
        </p:spPr>
        <p:txBody>
          <a:bodyPr tIns="144000"/>
          <a:lstStyle>
            <a:lvl1pPr algn="ctr">
              <a:defRPr sz="9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6"/>
            <a:ext cx="4674128" cy="252363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5553636" y="512823"/>
            <a:ext cx="3133165" cy="1680883"/>
          </a:xfrm>
        </p:spPr>
        <p:txBody>
          <a:bodyPr tIns="144000"/>
          <a:lstStyle>
            <a:lvl1pPr algn="ctr">
              <a:defRPr sz="9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5553635" y="2335355"/>
            <a:ext cx="3133165" cy="1680883"/>
          </a:xfrm>
        </p:spPr>
        <p:txBody>
          <a:bodyPr tIns="144000"/>
          <a:lstStyle>
            <a:lvl1pPr algn="ctr">
              <a:defRPr sz="9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7" y="1492605"/>
            <a:ext cx="5981854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7976094" y="1648554"/>
            <a:ext cx="1170268" cy="303836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548878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3220" y="1"/>
            <a:ext cx="9147221" cy="4488656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7" y="1492605"/>
            <a:ext cx="2664619" cy="2600325"/>
          </a:xfrm>
        </p:spPr>
        <p:txBody>
          <a:bodyPr/>
          <a:lstStyle>
            <a:lvl1pPr>
              <a:buClr>
                <a:schemeClr val="bg1"/>
              </a:buClr>
              <a:defRPr sz="10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9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9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7976094" y="1648554"/>
            <a:ext cx="1170268" cy="303836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933450" indent="0">
              <a:buNone/>
              <a:defRPr baseline="0"/>
            </a:lvl5pPr>
          </a:lstStyle>
          <a:p>
            <a:pPr lvl="4"/>
            <a:r>
              <a:rPr lang="en-US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76096" y="1492606"/>
            <a:ext cx="3278940" cy="252363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4227226" y="1493044"/>
            <a:ext cx="4288124" cy="252293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548880" y="1382316"/>
            <a:ext cx="6309121" cy="276621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99869" cy="2111207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2" y="1627075"/>
            <a:ext cx="2199869" cy="2111207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99869" cy="2111207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>
                <a:solidFill>
                  <a:schemeClr val="accent1"/>
                </a:solidFill>
              </a:defRPr>
            </a:lvl1pPr>
            <a:lvl2pPr marL="13097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3097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3097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3097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99869" cy="2111207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2" y="1627075"/>
            <a:ext cx="2199869" cy="2111207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99869" cy="2111207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10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CDAF-A690-674D-B09B-0D51A44B5D6E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3D58-7DC3-D947-B2DA-EBC267CF98D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6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11400" cy="2111207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3" y="1627075"/>
            <a:ext cx="2111400" cy="2111207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11400" cy="2111207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017978" y="1627075"/>
            <a:ext cx="2111400" cy="2111207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485513" y="1627075"/>
            <a:ext cx="2111400" cy="2111207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5953047" y="1627075"/>
            <a:ext cx="2111400" cy="2111207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350"/>
            </a:lvl1pPr>
            <a:lvl2pPr marL="13097" indent="0" algn="ctr">
              <a:buNone/>
              <a:tabLst/>
              <a:defRPr/>
            </a:lvl2pPr>
            <a:lvl3pPr marL="13097" indent="0" algn="ctr">
              <a:buNone/>
              <a:tabLst/>
              <a:defRPr/>
            </a:lvl3pPr>
            <a:lvl4pPr marL="13097" indent="0" algn="ctr">
              <a:buNone/>
              <a:tabLst/>
              <a:defRPr/>
            </a:lvl4pPr>
            <a:lvl5pPr marL="13097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14932" y="1799959"/>
            <a:ext cx="3114137" cy="1516863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1500">
                <a:solidFill>
                  <a:schemeClr val="bg1"/>
                </a:solidFill>
              </a:defRPr>
            </a:lvl1pPr>
            <a:lvl2pPr algn="l">
              <a:defRPr sz="1350">
                <a:solidFill>
                  <a:schemeClr val="bg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14932" y="1799959"/>
            <a:ext cx="3114137" cy="1516863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1500">
                <a:solidFill>
                  <a:srgbClr val="0033A0"/>
                </a:solidFill>
              </a:defRPr>
            </a:lvl1pPr>
            <a:lvl2pPr algn="l">
              <a:defRPr sz="1350">
                <a:solidFill>
                  <a:srgbClr val="0033A0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Vrije vorm 5"/>
          <p:cNvSpPr/>
          <p:nvPr userDrawn="1"/>
        </p:nvSpPr>
        <p:spPr>
          <a:xfrm>
            <a:off x="2735797" y="1348775"/>
            <a:ext cx="218927" cy="2106234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281363" y="1398776"/>
            <a:ext cx="3334941" cy="2002631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2723872" y="1095229"/>
            <a:ext cx="4243423" cy="2002631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om de tekststijl van het model te bewerken”</a:t>
            </a:r>
          </a:p>
        </p:txBody>
      </p:sp>
      <p:sp>
        <p:nvSpPr>
          <p:cNvPr id="10" name="Vrije vorm 9"/>
          <p:cNvSpPr/>
          <p:nvPr/>
        </p:nvSpPr>
        <p:spPr>
          <a:xfrm>
            <a:off x="2768842" y="3314385"/>
            <a:ext cx="4175968" cy="145228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888596" y="356752"/>
            <a:ext cx="3169991" cy="3803019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675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29037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3128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217219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561310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905401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249492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593583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535697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88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223879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567970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912061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256152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600243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535697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879788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223879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567970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912061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8256152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600243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535889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79980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7224071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7568162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7912253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8256344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8600435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8325" y="1503848"/>
            <a:ext cx="5018075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29037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73128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217219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561310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905401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8249492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8593583" y="194677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535697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79788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223879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567970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912061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8256152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600243" y="1061373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6535697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879788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223879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567970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912061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8256152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8600243" y="1925762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535889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6879980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7224071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7568162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7912253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8256344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8600435" y="2792458"/>
            <a:ext cx="344091" cy="862013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548879" y="524509"/>
            <a:ext cx="4049232" cy="264876"/>
          </a:xfrm>
        </p:spPr>
        <p:txBody>
          <a:bodyPr tIns="36000" bIns="0"/>
          <a:lstStyle>
            <a:lvl1pPr>
              <a:defRPr sz="1650" strike="noStrike" baseline="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48878" y="828113"/>
            <a:ext cx="1280863" cy="270065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72629" indent="0" algn="l">
              <a:buNone/>
              <a:tabLst/>
              <a:defRPr lang="nl-NL" sz="135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/>
              <a:t>Ondertitel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53764-5050-CF46-B88B-7C866DC25C18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7853-5AE2-A94E-A285-DBE3BA1A80D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582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Vrije vorm 3"/>
          <p:cNvSpPr/>
          <p:nvPr userDrawn="1"/>
        </p:nvSpPr>
        <p:spPr>
          <a:xfrm>
            <a:off x="3733525" y="1021888"/>
            <a:ext cx="172442" cy="2832980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293831" y="1075741"/>
            <a:ext cx="2530024" cy="3803019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675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281789" y="1254543"/>
            <a:ext cx="4233561" cy="2600325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548878" y="822297"/>
            <a:ext cx="2311384" cy="597274"/>
          </a:xfrm>
          <a:solidFill>
            <a:schemeClr val="accent2"/>
          </a:solidFill>
        </p:spPr>
        <p:txBody>
          <a:bodyPr tIns="36000" bIns="0"/>
          <a:lstStyle>
            <a:lvl1pPr>
              <a:defRPr sz="4050" strike="noStrike" baseline="0"/>
            </a:lvl1pPr>
          </a:lstStyle>
          <a:p>
            <a:r>
              <a:rPr lang="nl-NL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3670067"/>
            <a:ext cx="9144000" cy="1478405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7159530" y="0"/>
            <a:ext cx="1984470" cy="5149885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5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8" y="4028029"/>
            <a:ext cx="2392214" cy="8432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B1A9-7ECE-BF49-B9AB-CB716524CA9A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0F00-4626-E845-86E1-9F1A3EE5D66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3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E348-726E-AF48-BF68-FA5363D9C903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10A6-E9A0-1A4B-869B-E1D13FD845A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3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00BF-8C31-0C42-9128-742091A8E55E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3841-8D33-2540-9BE3-0B951FB7AFD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1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2E7B-AD4F-B94B-AE97-7725C427E03D}" type="datetimeFigureOut">
              <a:rPr lang="en-US"/>
              <a:pPr>
                <a:defRPr/>
              </a:pPr>
              <a:t>9/26/2023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AF2E-5398-594B-A70F-0296834A969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PowerPoint_template1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D606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7F4523E-0A3C-B24A-B861-35F15FBB93AC}" type="datetimeFigureOut">
              <a:rPr lang="en-US"/>
              <a:pPr defTabSz="457200">
                <a:defRPr/>
              </a:pPr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8D606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D606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74F747E-49BF-8E44-869A-2EA46EAE977E}" type="slidenum">
              <a:rPr lang="en-US"/>
              <a:pPr defTabSz="457200"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8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8D6065"/>
          </a:solidFill>
          <a:latin typeface="Trebuchet MS"/>
          <a:ea typeface="ＭＳ Ｐゴシック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8D6065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2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owerPoint_template1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D6065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A07CB6-2F83-4406-9465-5204D3242D1E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9/26/2023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D6065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D6065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782C04-B62A-475C-8BBB-AA91BDF1D8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9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27" r:id="rId4"/>
    <p:sldLayoutId id="2147483728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2900" rtl="0" fontAlgn="base">
        <a:spcBef>
          <a:spcPct val="0"/>
        </a:spcBef>
        <a:spcAft>
          <a:spcPct val="0"/>
        </a:spcAft>
        <a:defRPr sz="3300" kern="1200">
          <a:solidFill>
            <a:srgbClr val="8D6065"/>
          </a:solidFill>
          <a:latin typeface="Trebuchet MS"/>
          <a:ea typeface="ＭＳ Ｐゴシック" charset="0"/>
          <a:cs typeface="Trebuchet MS"/>
        </a:defRPr>
      </a:lvl1pPr>
      <a:lvl2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  <a:cs typeface="Trebuchet M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8D6065"/>
          </a:solidFill>
          <a:latin typeface="Trebuchet MS" charset="0"/>
          <a:ea typeface="ＭＳ Ｐゴシック" charset="0"/>
        </a:defRPr>
      </a:lvl9pPr>
    </p:titleStyle>
    <p:bodyStyle>
      <a:lvl1pPr marL="257175" indent="-257175" algn="l" defTabSz="342900" rtl="0" fontAlgn="base">
        <a:spcBef>
          <a:spcPct val="20000"/>
        </a:spcBef>
        <a:spcAft>
          <a:spcPct val="0"/>
        </a:spcAft>
        <a:buSzPct val="60000"/>
        <a:buBlip>
          <a:blip r:embed="rId14"/>
        </a:buBlip>
        <a:defRPr sz="24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1pPr>
      <a:lvl2pPr marL="557213" indent="-214313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2pPr>
      <a:lvl3pPr marL="8572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3pPr>
      <a:lvl4pPr marL="12001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4pPr>
      <a:lvl5pPr marL="1543050" indent="-171450" algn="l" defTabSz="3429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8A6760"/>
          </a:solidFill>
          <a:latin typeface="Trebuchet MS"/>
          <a:ea typeface="ＭＳ Ｐゴシック" charset="0"/>
          <a:cs typeface="Trebuchet M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4482010"/>
            <a:ext cx="9144000" cy="650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8879" y="466183"/>
            <a:ext cx="846239" cy="301227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8684" y="1519880"/>
            <a:ext cx="7962524" cy="25670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457950" y="4699139"/>
            <a:ext cx="2057400" cy="1174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813605"/>
            <a:ext cx="2057400" cy="13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26-9-2023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9" y="4573595"/>
            <a:ext cx="1125234" cy="5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</p:sldLayoutIdLst>
  <p:hf hdr="0"/>
  <p:txStyles>
    <p:titleStyle>
      <a:lvl1pPr marL="100013" indent="0" algn="l" defTabSz="685783" rtl="0" eaLnBrk="1" latinLnBrk="0" hangingPunct="1">
        <a:lnSpc>
          <a:spcPct val="90000"/>
        </a:lnSpc>
        <a:spcBef>
          <a:spcPct val="0"/>
        </a:spcBef>
        <a:buNone/>
        <a:tabLst/>
        <a:defRPr sz="165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685783" rtl="0" eaLnBrk="1" latinLnBrk="0" hangingPunct="1">
        <a:lnSpc>
          <a:spcPct val="95000"/>
        </a:lnSpc>
        <a:spcBef>
          <a:spcPts val="750"/>
        </a:spcBef>
        <a:spcAft>
          <a:spcPts val="750"/>
        </a:spcAft>
        <a:buFont typeface="Arial" charset="0"/>
        <a:buNone/>
        <a:defRPr sz="12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01216" indent="-192881" algn="l" defTabSz="685783" rtl="0" eaLnBrk="1" latinLnBrk="0" hangingPunct="1">
        <a:lnSpc>
          <a:spcPct val="95000"/>
        </a:lnSpc>
        <a:spcBef>
          <a:spcPts val="375"/>
        </a:spcBef>
        <a:buClr>
          <a:srgbClr val="FF5000"/>
        </a:buClr>
        <a:buSzPct val="90000"/>
        <a:buFont typeface="LucidaGrande" charset="0"/>
        <a:buChar char="▶︎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503635" indent="-165497" algn="l" defTabSz="685783" rtl="0" eaLnBrk="1" latinLnBrk="0" hangingPunct="1">
        <a:lnSpc>
          <a:spcPct val="95000"/>
        </a:lnSpc>
        <a:spcBef>
          <a:spcPts val="375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804863" indent="-164306" algn="l" defTabSz="685783" rtl="0" eaLnBrk="1" latinLnBrk="0" hangingPunct="1">
        <a:lnSpc>
          <a:spcPct val="95000"/>
        </a:lnSpc>
        <a:spcBef>
          <a:spcPts val="375"/>
        </a:spcBef>
        <a:buClr>
          <a:srgbClr val="FF5000"/>
        </a:buClr>
        <a:buFont typeface="Arial"/>
        <a:buChar char="•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107281" indent="-173831" algn="l" defTabSz="685783" rtl="0" eaLnBrk="1" latinLnBrk="0" hangingPunct="1">
        <a:lnSpc>
          <a:spcPct val="95000"/>
        </a:lnSpc>
        <a:spcBef>
          <a:spcPts val="375"/>
        </a:spcBef>
        <a:buClr>
          <a:schemeClr val="bg1">
            <a:lumMod val="50000"/>
          </a:schemeClr>
        </a:buClr>
        <a:buFont typeface="Arial"/>
        <a:buChar char="•"/>
        <a:tabLst/>
        <a:defRPr sz="105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stroom@pleegzorgvbb.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2590" y="1059582"/>
            <a:ext cx="7917083" cy="1101725"/>
          </a:xfrm>
        </p:spPr>
        <p:txBody>
          <a:bodyPr/>
          <a:lstStyle/>
          <a:p>
            <a:r>
              <a:rPr lang="nl-BE" sz="3600" b="1" dirty="0">
                <a:ea typeface="ＭＳ Ｐゴシック"/>
              </a:rPr>
              <a:t>Pleegzorg Vlaams-Brabant &amp; Brussel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1" y="2355726"/>
            <a:ext cx="7350041" cy="2103660"/>
          </a:xfrm>
        </p:spPr>
        <p:txBody>
          <a:bodyPr/>
          <a:lstStyle/>
          <a:p>
            <a:r>
              <a:rPr lang="nl-BE" sz="2400" dirty="0">
                <a:ea typeface="ＭＳ Ｐゴシック"/>
              </a:rPr>
              <a:t>VLASP netwerkbeurs </a:t>
            </a:r>
            <a:endParaRPr lang="nl-BE" sz="2400" dirty="0"/>
          </a:p>
          <a:p>
            <a:r>
              <a:rPr lang="nl-BE" sz="2400" dirty="0">
                <a:ea typeface="ＭＳ Ｐゴシック"/>
              </a:rPr>
              <a:t>10/10/2023</a:t>
            </a:r>
          </a:p>
          <a:p>
            <a:endParaRPr lang="nl-BE" sz="2400" dirty="0">
              <a:ea typeface="ＭＳ Ｐゴシック"/>
            </a:endParaRPr>
          </a:p>
          <a:p>
            <a:pPr algn="l" rtl="0" fontAlgn="base"/>
            <a:r>
              <a:rPr lang="nl-BE" sz="1400" b="0" i="0" u="none" strike="noStrike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Elke Dejaegher</a:t>
            </a:r>
            <a: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​						</a:t>
            </a:r>
            <a:b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</a:br>
            <a:r>
              <a:rPr lang="nl-BE" sz="1400" b="0" i="0" u="none" strike="noStrike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medewerker voortraject - selectieteam </a:t>
            </a:r>
            <a: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​</a:t>
            </a:r>
          </a:p>
          <a:p>
            <a:pPr algn="l" rtl="0" fontAlgn="base"/>
            <a:r>
              <a:rPr lang="en-US" sz="1400" dirty="0" err="1">
                <a:solidFill>
                  <a:srgbClr val="8A6760"/>
                </a:solidFill>
                <a:latin typeface="Trebuchet MS" panose="020B0603020202020204" pitchFamily="34" charset="0"/>
              </a:rPr>
              <a:t>behandelpleegzorg</a:t>
            </a:r>
            <a:r>
              <a:rPr lang="en-US" sz="1400" dirty="0">
                <a:solidFill>
                  <a:srgbClr val="8A6760"/>
                </a:solidFill>
                <a:latin typeface="Trebuchet MS" panose="020B0603020202020204" pitchFamily="34" charset="0"/>
              </a:rPr>
              <a:t> VIPP</a:t>
            </a:r>
            <a:r>
              <a:rPr lang="en-US" sz="1400" b="0" i="0" dirty="0">
                <a:solidFill>
                  <a:srgbClr val="8A6760"/>
                </a:solidFill>
                <a:effectLst/>
                <a:latin typeface="Trebuchet MS" panose="020B0603020202020204" pitchFamily="34" charset="0"/>
              </a:rPr>
              <a:t>		</a:t>
            </a:r>
            <a:endParaRPr lang="nl-BE" sz="2400" dirty="0">
              <a:ea typeface="ＭＳ Ｐゴシック"/>
            </a:endParaRPr>
          </a:p>
          <a:p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48622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3207"/>
          </a:xfrm>
        </p:spPr>
        <p:txBody>
          <a:bodyPr/>
          <a:lstStyle/>
          <a:p>
            <a:r>
              <a:rPr lang="nl-BE" sz="2800" b="1" dirty="0"/>
              <a:t>Ondersteunende pleegzorg (vervolg):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2677"/>
          </a:xfrm>
        </p:spPr>
        <p:txBody>
          <a:bodyPr/>
          <a:lstStyle/>
          <a:p>
            <a:pPr marL="0" indent="0">
              <a:buNone/>
            </a:pPr>
            <a:endParaRPr lang="nl-BE" sz="1200" dirty="0"/>
          </a:p>
          <a:p>
            <a:pPr marL="0" indent="0">
              <a:buNone/>
            </a:pPr>
            <a:r>
              <a:rPr lang="nl-BE" sz="2400" b="1" dirty="0"/>
              <a:t>Ondersteunende pleegzorg korte duur</a:t>
            </a:r>
          </a:p>
          <a:p>
            <a:pPr marL="0" indent="0">
              <a:buNone/>
            </a:pPr>
            <a:r>
              <a:rPr lang="nl-BE" sz="2400" b="1" dirty="0"/>
              <a:t>= Kortdurend verblijf in een logeergezin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voor kinderen/jongeren die thuis verblijven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voor baby’s in afwachting van een mogelijke adoptie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ter overbrugging van een andere oplossing</a:t>
            </a:r>
          </a:p>
          <a:p>
            <a:pPr algn="l"/>
            <a:r>
              <a:rPr lang="nl-BE" sz="2400" dirty="0"/>
              <a:t>Duur: 3 maanden verlengbaar met 3 maanden</a:t>
            </a:r>
          </a:p>
          <a:p>
            <a:pPr lvl="1"/>
            <a:endParaRPr lang="nl-BE" sz="1600" b="1" dirty="0"/>
          </a:p>
          <a:p>
            <a:pPr lvl="1"/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288496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3207"/>
          </a:xfrm>
        </p:spPr>
        <p:txBody>
          <a:bodyPr/>
          <a:lstStyle/>
          <a:p>
            <a:r>
              <a:rPr lang="nl-BE" sz="2800" b="1" dirty="0"/>
              <a:t>Ondersteunende pleegzorg (vervolg):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2677"/>
          </a:xfrm>
        </p:spPr>
        <p:txBody>
          <a:bodyPr/>
          <a:lstStyle/>
          <a:p>
            <a:pPr lvl="1"/>
            <a:endParaRPr lang="nl-BE" sz="1600" dirty="0"/>
          </a:p>
          <a:p>
            <a:pPr marL="0" indent="0">
              <a:buNone/>
            </a:pPr>
            <a:r>
              <a:rPr lang="nl-BE" sz="2400" b="1" dirty="0"/>
              <a:t>Ondersteunende pleegzorg lage frequentie </a:t>
            </a:r>
          </a:p>
          <a:p>
            <a:pPr marL="0" indent="0">
              <a:buNone/>
            </a:pPr>
            <a:r>
              <a:rPr lang="nl-BE" sz="2400" b="1" dirty="0"/>
              <a:t>= WE- (en vakantieopvang) in een logeergezin voor:</a:t>
            </a:r>
          </a:p>
          <a:p>
            <a:pPr lvl="1"/>
            <a:r>
              <a:rPr lang="nl-BE" sz="2400" b="0" i="0" u="none" strike="noStrike" baseline="0" dirty="0">
                <a:latin typeface="Trebuchet MS" panose="020B0603020202020204" pitchFamily="34" charset="0"/>
              </a:rPr>
              <a:t>kinderen/jongeren die thuis verblijven</a:t>
            </a:r>
          </a:p>
          <a:p>
            <a:pPr lvl="1"/>
            <a:r>
              <a:rPr lang="nl-BE" sz="2400" b="0" i="0" u="none" strike="noStrike" baseline="0" dirty="0">
                <a:latin typeface="Trebuchet MS" panose="020B0603020202020204" pitchFamily="34" charset="0"/>
              </a:rPr>
              <a:t>kinderen/</a:t>
            </a:r>
            <a:r>
              <a:rPr lang="nl-BE" sz="2400" dirty="0">
                <a:latin typeface="Trebuchet MS" panose="020B0603020202020204" pitchFamily="34" charset="0"/>
              </a:rPr>
              <a:t>jo</a:t>
            </a:r>
            <a:r>
              <a:rPr lang="nl-BE" sz="2400" b="0" i="0" u="none" strike="noStrike" baseline="0" dirty="0">
                <a:latin typeface="Trebuchet MS" panose="020B0603020202020204" pitchFamily="34" charset="0"/>
              </a:rPr>
              <a:t>ngeren die in een voorziening verblijven</a:t>
            </a:r>
          </a:p>
          <a:p>
            <a:pPr algn="l"/>
            <a:r>
              <a:rPr lang="nl-BE" sz="2400" dirty="0"/>
              <a:t>Duur: 20 maanden + verlengbaar</a:t>
            </a:r>
          </a:p>
          <a:p>
            <a:pPr lvl="1"/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287900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91264" cy="637183"/>
          </a:xfrm>
        </p:spPr>
        <p:txBody>
          <a:bodyPr/>
          <a:lstStyle/>
          <a:p>
            <a:br>
              <a:rPr lang="nl-BE" sz="2400" b="1" dirty="0"/>
            </a:br>
            <a:r>
              <a:rPr lang="nl-BE" sz="2800" b="1" dirty="0"/>
              <a:t>Ondersteunende pleegzorg (vervolg):</a:t>
            </a:r>
            <a:br>
              <a:rPr lang="nl-BE" sz="2800" b="1" dirty="0"/>
            </a:br>
            <a:endParaRPr lang="nl-BE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699542"/>
            <a:ext cx="7787208" cy="3894685"/>
          </a:xfrm>
        </p:spPr>
        <p:txBody>
          <a:bodyPr/>
          <a:lstStyle/>
          <a:p>
            <a:pPr marL="0" indent="0">
              <a:buNone/>
            </a:pPr>
            <a:endParaRPr lang="nl-BE" sz="2000" b="1" dirty="0"/>
          </a:p>
          <a:p>
            <a:pPr marL="0" indent="0">
              <a:buNone/>
            </a:pPr>
            <a:r>
              <a:rPr lang="nl-BE" sz="2400" b="1" dirty="0"/>
              <a:t>Crisispleegzorg 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Dringend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Ernstige situatie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Geen voorkennis of voorbereiding</a:t>
            </a:r>
          </a:p>
          <a:p>
            <a:pPr lvl="1"/>
            <a:r>
              <a:rPr lang="nl-BE" sz="2400" dirty="0">
                <a:latin typeface="Trebuchet MS" panose="020B0603020202020204" pitchFamily="34" charset="0"/>
              </a:rPr>
              <a:t>Flexibiliteit</a:t>
            </a:r>
          </a:p>
          <a:p>
            <a:r>
              <a:rPr lang="nl-BE" sz="2400" dirty="0"/>
              <a:t>Duur: 7 dagen + 7 (…)</a:t>
            </a:r>
          </a:p>
          <a:p>
            <a:r>
              <a:rPr lang="nl-BE" sz="2400" dirty="0"/>
              <a:t>Samenwerking met het CMP</a:t>
            </a:r>
          </a:p>
          <a:p>
            <a:pPr marL="0" indent="0">
              <a:buNone/>
            </a:pP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7190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19256" cy="565175"/>
          </a:xfrm>
        </p:spPr>
        <p:txBody>
          <a:bodyPr/>
          <a:lstStyle/>
          <a:p>
            <a:br>
              <a:rPr lang="nl-BE" sz="2400" b="1" dirty="0"/>
            </a:br>
            <a:r>
              <a:rPr lang="nl-BE" sz="2800" b="1" dirty="0"/>
              <a:t>Perspectiefzoekende pleegzorg</a:t>
            </a:r>
            <a:br>
              <a:rPr lang="nl-BE" sz="2400" b="1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751438"/>
            <a:ext cx="7909430" cy="3692520"/>
          </a:xfrm>
        </p:spPr>
        <p:txBody>
          <a:bodyPr/>
          <a:lstStyle/>
          <a:p>
            <a:pPr marL="0" indent="0">
              <a:buNone/>
            </a:pPr>
            <a:r>
              <a:rPr lang="nl-BE" sz="2000" b="1" dirty="0"/>
              <a:t>Perspectiefzoekende pleegzorg</a:t>
            </a:r>
            <a:br>
              <a:rPr lang="nl-BE" sz="2000" dirty="0"/>
            </a:br>
            <a:r>
              <a:rPr lang="nl-BE" sz="2000" dirty="0">
                <a:latin typeface="Trebuchet MS" panose="020B0603020202020204" pitchFamily="34" charset="0"/>
              </a:rPr>
              <a:t>= </a:t>
            </a:r>
            <a:r>
              <a:rPr lang="nl-BE" sz="2000" b="0" i="0" u="none" strike="noStrike" baseline="0" dirty="0">
                <a:latin typeface="Trebuchet MS" panose="020B0603020202020204" pitchFamily="34" charset="0"/>
              </a:rPr>
              <a:t>Onderzoek naar perspectief</a:t>
            </a:r>
          </a:p>
          <a:p>
            <a:pPr lvl="1"/>
            <a:r>
              <a:rPr lang="nl-BE" sz="2000" b="0" i="0" u="none" strike="noStrike" baseline="0" dirty="0">
                <a:latin typeface="Trebuchet MS" panose="020B0603020202020204" pitchFamily="34" charset="0"/>
              </a:rPr>
              <a:t>Terugkeer naar huis</a:t>
            </a:r>
          </a:p>
          <a:p>
            <a:pPr lvl="1"/>
            <a:r>
              <a:rPr lang="nl-BE" sz="2000" b="0" i="0" u="none" strike="noStrike" baseline="0" dirty="0">
                <a:latin typeface="Trebuchet MS" panose="020B0603020202020204" pitchFamily="34" charset="0"/>
              </a:rPr>
              <a:t>Langdurige pleegzorg</a:t>
            </a:r>
          </a:p>
          <a:p>
            <a:pPr lvl="1"/>
            <a:r>
              <a:rPr lang="nl-BE" sz="2000" b="0" i="0" u="none" strike="noStrike" baseline="0" dirty="0">
                <a:latin typeface="Trebuchet MS" panose="020B0603020202020204" pitchFamily="34" charset="0"/>
              </a:rPr>
              <a:t>Andere vorm van hulpverlening</a:t>
            </a:r>
            <a:endParaRPr lang="nl-BE" sz="2000" dirty="0">
              <a:latin typeface="Trebuchet MS" panose="020B0603020202020204" pitchFamily="34" charset="0"/>
            </a:endParaRPr>
          </a:p>
          <a:p>
            <a:r>
              <a:rPr lang="nl-BE" sz="2000" dirty="0"/>
              <a:t>Duur: 12 maanden (verlengbaar met 6 maanden)</a:t>
            </a:r>
          </a:p>
          <a:p>
            <a:r>
              <a:rPr lang="nl-BE" sz="2000" dirty="0"/>
              <a:t>Domicilie</a:t>
            </a:r>
          </a:p>
          <a:p>
            <a:pPr lvl="1"/>
            <a:r>
              <a:rPr lang="nl-BE" sz="2000" dirty="0"/>
              <a:t>Bij het Pleeggezin</a:t>
            </a:r>
          </a:p>
          <a:p>
            <a:r>
              <a:rPr lang="nl-BE" sz="2000" dirty="0"/>
              <a:t>Positionering:</a:t>
            </a:r>
          </a:p>
          <a:p>
            <a:pPr lvl="1"/>
            <a:r>
              <a:rPr lang="nl-BE" sz="2000" dirty="0"/>
              <a:t>Niet rechtstreeks toegankelijk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1197428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/>
          <a:lstStyle/>
          <a:p>
            <a:r>
              <a:rPr lang="nl-BE" sz="2800" b="1" dirty="0" err="1"/>
              <a:t>Perspectiefbiedende</a:t>
            </a:r>
            <a:r>
              <a:rPr lang="nl-BE" sz="2800" b="1" dirty="0"/>
              <a:t> pleegzorg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059582"/>
            <a:ext cx="7787208" cy="3394075"/>
          </a:xfrm>
        </p:spPr>
        <p:txBody>
          <a:bodyPr/>
          <a:lstStyle/>
          <a:p>
            <a:pPr marL="0" indent="0">
              <a:buNone/>
            </a:pPr>
            <a:r>
              <a:rPr lang="nl-BE" sz="2400" b="1" dirty="0" err="1"/>
              <a:t>Perspectiefbiedende</a:t>
            </a:r>
            <a:r>
              <a:rPr lang="nl-BE" sz="2400" b="1" dirty="0"/>
              <a:t> pleegzorg lage frequentie </a:t>
            </a:r>
            <a:r>
              <a:rPr lang="nl-BE" sz="2400" dirty="0"/>
              <a:t>(</a:t>
            </a:r>
            <a:r>
              <a:rPr lang="nl-BE" sz="2400" dirty="0" err="1"/>
              <a:t>bijv</a:t>
            </a:r>
            <a:r>
              <a:rPr lang="nl-BE" sz="2400" dirty="0"/>
              <a:t> in combinatie met een residentiële opvang)</a:t>
            </a:r>
          </a:p>
          <a:p>
            <a:pPr marL="0" indent="0">
              <a:buNone/>
            </a:pPr>
            <a:r>
              <a:rPr lang="nl-BE" sz="2400" b="1" dirty="0" err="1"/>
              <a:t>Perspectiefbiedende</a:t>
            </a:r>
            <a:r>
              <a:rPr lang="nl-BE" sz="2400" b="1" dirty="0"/>
              <a:t> pleegzorg hoge frequentie </a:t>
            </a:r>
            <a:r>
              <a:rPr lang="nl-BE" sz="2400" dirty="0"/>
              <a:t>(opvoedingsperspectief in pleeggezin)</a:t>
            </a:r>
          </a:p>
          <a:p>
            <a:r>
              <a:rPr lang="nl-BE" sz="2400" dirty="0"/>
              <a:t>Duur: perspectief ligt in het pleeggezin</a:t>
            </a:r>
          </a:p>
          <a:p>
            <a:r>
              <a:rPr lang="nl-BE" sz="2400" dirty="0"/>
              <a:t>Domicilie:</a:t>
            </a:r>
          </a:p>
          <a:p>
            <a:pPr lvl="1"/>
            <a:r>
              <a:rPr lang="nl-BE" sz="2400" dirty="0"/>
              <a:t>Bij het pleeggezin</a:t>
            </a:r>
          </a:p>
          <a:p>
            <a:r>
              <a:rPr lang="nl-BE" sz="2400" dirty="0"/>
              <a:t>Positionering:</a:t>
            </a:r>
          </a:p>
          <a:p>
            <a:pPr lvl="1"/>
            <a:r>
              <a:rPr lang="nl-BE" sz="2400" dirty="0"/>
              <a:t>Niet rechtstreeks toegankelijk</a:t>
            </a:r>
          </a:p>
        </p:txBody>
      </p:sp>
    </p:spTree>
    <p:extLst>
      <p:ext uri="{BB962C8B-B14F-4D97-AF65-F5344CB8AC3E}">
        <p14:creationId xmlns:p14="http://schemas.microsoft.com/office/powerpoint/2010/main" val="4290042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b="1" dirty="0"/>
              <a:t>Behandelingspleegzorg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915567"/>
            <a:ext cx="8064896" cy="3600400"/>
          </a:xfrm>
        </p:spPr>
        <p:txBody>
          <a:bodyPr/>
          <a:lstStyle/>
          <a:p>
            <a:r>
              <a:rPr lang="nl-BE" sz="2400" dirty="0"/>
              <a:t>Enkel in combinatie met </a:t>
            </a:r>
            <a:r>
              <a:rPr lang="nl-BE" sz="2400" dirty="0" err="1"/>
              <a:t>perspectiefzoekend</a:t>
            </a:r>
            <a:r>
              <a:rPr lang="nl-BE" sz="2400" dirty="0"/>
              <a:t> of –biedend</a:t>
            </a:r>
          </a:p>
          <a:p>
            <a:r>
              <a:rPr lang="nl-BE" sz="2400" dirty="0"/>
              <a:t>Geen pleegzorgvorm op zich</a:t>
            </a:r>
          </a:p>
          <a:p>
            <a:r>
              <a:rPr lang="nl-BE" sz="2400" dirty="0"/>
              <a:t>Bijkomende ondersteuning </a:t>
            </a:r>
            <a:r>
              <a:rPr lang="nl-BE" sz="2400" dirty="0" err="1"/>
              <a:t>i.f.v</a:t>
            </a:r>
            <a:r>
              <a:rPr lang="nl-BE" sz="2400" dirty="0"/>
              <a:t>. welslagen pleegzorgsituatie: inzetbaar op maat</a:t>
            </a:r>
          </a:p>
          <a:p>
            <a:r>
              <a:rPr lang="nl-BE" sz="2400" dirty="0"/>
              <a:t>Vorming, training, opleiding: individueel of in groep</a:t>
            </a:r>
          </a:p>
          <a:p>
            <a:pPr lvl="1"/>
            <a:endParaRPr lang="nl-BE" sz="2400" dirty="0"/>
          </a:p>
          <a:p>
            <a:r>
              <a:rPr lang="nl-BE" sz="2400" dirty="0"/>
              <a:t>Positionering: rechtstreeks toegankelijk</a:t>
            </a:r>
          </a:p>
          <a:p>
            <a:pPr marL="0" indent="0">
              <a:buNone/>
            </a:pP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4126444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b="1" dirty="0"/>
              <a:t>Behandelingspleegzorg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915567"/>
            <a:ext cx="7992888" cy="36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Pleegouders Versterken in Opvoeden – Sociaal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Interactioneel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Pleegouders Versterken in Opvoeden – Geweldloos Verzet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Video-feedback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Intervention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to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Promote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Positive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</a:t>
            </a:r>
            <a:r>
              <a:rPr lang="nl-BE" sz="2000" dirty="0" err="1">
                <a:ea typeface="Calibri" panose="020F0502020204030204" pitchFamily="34" charset="0"/>
                <a:cs typeface="Times New Roman"/>
              </a:rPr>
              <a:t>Parenting</a:t>
            </a:r>
            <a:r>
              <a:rPr lang="nl-BE" sz="2000" dirty="0">
                <a:ea typeface="Calibri" panose="020F0502020204030204" pitchFamily="34" charset="0"/>
                <a:cs typeface="Times New Roman"/>
              </a:rPr>
              <a:t> – Foster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ＭＳ Ｐゴシック"/>
              </a:rPr>
              <a:t>‘Grootouders in Pleegzorg' (GRIP)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ea typeface="Calibri" panose="020F0502020204030204" pitchFamily="34" charset="0"/>
                <a:cs typeface="Times New Roman"/>
              </a:rPr>
              <a:t>Traumasensitief Opvoeden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 err="1">
                <a:cs typeface="Times New Roman"/>
              </a:rPr>
              <a:t>Sensomotoriek</a:t>
            </a:r>
            <a:endParaRPr lang="nl-BE" sz="2000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cs typeface="Times New Roman"/>
              </a:rPr>
              <a:t>Traumagerichte bezoekbegeleiding (TBB)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>
                <a:cs typeface="Times New Roman"/>
              </a:rPr>
              <a:t>Samenwerking Ondersteunen in Pleegzorg (SOP)</a:t>
            </a:r>
          </a:p>
        </p:txBody>
      </p:sp>
    </p:spTree>
    <p:extLst>
      <p:ext uri="{BB962C8B-B14F-4D97-AF65-F5344CB8AC3E}">
        <p14:creationId xmlns:p14="http://schemas.microsoft.com/office/powerpoint/2010/main" val="343006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958"/>
            <a:ext cx="8229600" cy="857250"/>
          </a:xfrm>
        </p:spPr>
        <p:txBody>
          <a:bodyPr/>
          <a:lstStyle/>
          <a:p>
            <a:r>
              <a:rPr lang="nl-BE" b="1" dirty="0"/>
              <a:t>Permanentie &amp; Consult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/>
              <a:t>0491/56.76.76</a:t>
            </a:r>
            <a:br>
              <a:rPr lang="nl-BE" sz="2400" dirty="0"/>
            </a:br>
            <a:r>
              <a:rPr lang="nl-BE" sz="2400" dirty="0">
                <a:hlinkClick r:id="rId2"/>
              </a:rPr>
              <a:t>instroom@pleegzorgvbb.be</a:t>
            </a:r>
            <a:br>
              <a:rPr lang="nl-BE" sz="2400" dirty="0"/>
            </a:br>
            <a:r>
              <a:rPr lang="nl-BE" sz="2400" dirty="0" err="1"/>
              <a:t>Insisto</a:t>
            </a:r>
            <a:endParaRPr lang="nl-BE" sz="2400" dirty="0"/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Alle aanmeldingen: voor alle pleegzorgvormen, incl. crisisvragen; ook voor info, consult, nieuwe kandidaat-pleegouders, …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070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222"/>
            <a:ext cx="8651304" cy="870624"/>
          </a:xfrm>
        </p:spPr>
        <p:txBody>
          <a:bodyPr/>
          <a:lstStyle/>
          <a:p>
            <a:r>
              <a:rPr lang="nl-BE" b="1" dirty="0"/>
              <a:t>Permanentie &amp; Consult </a:t>
            </a:r>
            <a:r>
              <a:rPr lang="nl-BE" dirty="0"/>
              <a:t>(vervolg)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200153"/>
            <a:ext cx="7992888" cy="3387822"/>
          </a:xfrm>
        </p:spPr>
        <p:txBody>
          <a:bodyPr/>
          <a:lstStyle/>
          <a:p>
            <a:r>
              <a:rPr lang="nl-BE" sz="2400" dirty="0"/>
              <a:t>Permanentie 9-17u + back-up</a:t>
            </a:r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Woensdagochtendoverleg P&amp;C</a:t>
            </a:r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Regionale spreiding – consult ter plekke</a:t>
            </a:r>
          </a:p>
          <a:p>
            <a:pPr marL="0" indent="0">
              <a:buNone/>
            </a:pPr>
            <a:endParaRPr lang="nl-BE" sz="600" dirty="0"/>
          </a:p>
          <a:p>
            <a:r>
              <a:rPr lang="nl-BE" sz="2400" dirty="0"/>
              <a:t>Grondige (telefonische) vraagverheldering + opvolging/dispatching + mee nadenken over vraag</a:t>
            </a:r>
          </a:p>
          <a:p>
            <a:endParaRPr lang="nl-BE" sz="2400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843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09191"/>
          </a:xfrm>
        </p:spPr>
        <p:txBody>
          <a:bodyPr/>
          <a:lstStyle/>
          <a:p>
            <a:r>
              <a:rPr lang="nl-BE" dirty="0"/>
              <a:t>Attestering </a:t>
            </a:r>
            <a:r>
              <a:rPr lang="nl-BE" dirty="0" err="1"/>
              <a:t>pleegzorgers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059582"/>
            <a:ext cx="7776864" cy="3816424"/>
          </a:xfrm>
        </p:spPr>
        <p:txBody>
          <a:bodyPr/>
          <a:lstStyle/>
          <a:p>
            <a:r>
              <a:rPr lang="nl-BE" sz="2400" dirty="0"/>
              <a:t>Pleegzorgattest per pleegzorgsituatie </a:t>
            </a:r>
            <a:br>
              <a:rPr lang="nl-BE" sz="2400" dirty="0"/>
            </a:br>
            <a:r>
              <a:rPr lang="nl-BE" sz="2400" dirty="0"/>
              <a:t>uitreiken, weigeren, intrekken – </a:t>
            </a:r>
            <a:br>
              <a:rPr lang="nl-BE" sz="2400" dirty="0"/>
            </a:br>
            <a:r>
              <a:rPr lang="nl-BE" sz="2400" dirty="0"/>
              <a:t>mogelijkheid </a:t>
            </a:r>
            <a:r>
              <a:rPr lang="nl-BE" sz="2400" dirty="0" err="1"/>
              <a:t>herscreening</a:t>
            </a:r>
            <a:endParaRPr lang="nl-BE" sz="2400" dirty="0"/>
          </a:p>
          <a:p>
            <a:r>
              <a:rPr lang="nl-BE" sz="2400" dirty="0"/>
              <a:t>Voorwaarden </a:t>
            </a:r>
            <a:r>
              <a:rPr lang="nl-BE" sz="2400" dirty="0" err="1"/>
              <a:t>pleegzorgers</a:t>
            </a:r>
            <a:r>
              <a:rPr lang="nl-BE" sz="2400" dirty="0"/>
              <a:t>: </a:t>
            </a:r>
          </a:p>
          <a:p>
            <a:pPr marL="0" indent="0">
              <a:buNone/>
            </a:pPr>
            <a:r>
              <a:rPr lang="nl-BE" sz="2400" dirty="0"/>
              <a:t>	(belangrijk voor netwerkpleeggezinnen)</a:t>
            </a:r>
          </a:p>
          <a:p>
            <a:pPr lvl="1"/>
            <a:r>
              <a:rPr lang="nl-BE" sz="2000" dirty="0"/>
              <a:t>Alle meerderjarigen uittreksel strafregister model 2 verzoenbaar met pleegzorg</a:t>
            </a:r>
          </a:p>
          <a:p>
            <a:pPr lvl="1"/>
            <a:r>
              <a:rPr lang="nl-BE" sz="2000" dirty="0"/>
              <a:t>Pleegzorg moet gedragen zijn door het hele gezin</a:t>
            </a:r>
          </a:p>
          <a:p>
            <a:pPr lvl="1"/>
            <a:r>
              <a:rPr lang="nl-BE" sz="2000" dirty="0"/>
              <a:t>Voldoende draagkracht</a:t>
            </a:r>
          </a:p>
          <a:p>
            <a:endParaRPr lang="nl-BE" sz="2400" dirty="0"/>
          </a:p>
          <a:p>
            <a:pPr lvl="1"/>
            <a:endParaRPr lang="nl-BE" sz="2000" dirty="0"/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40503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9501"/>
            <a:ext cx="8229600" cy="694387"/>
          </a:xfrm>
        </p:spPr>
        <p:txBody>
          <a:bodyPr/>
          <a:lstStyle/>
          <a:p>
            <a:br>
              <a:rPr lang="nl-BE" sz="3000" dirty="0"/>
            </a:br>
            <a:r>
              <a:rPr lang="nl-BE" dirty="0"/>
              <a:t>(Re)Organisatie </a:t>
            </a:r>
            <a:r>
              <a:rPr lang="nl-BE" sz="1400" dirty="0"/>
              <a:t>(sinds 2014)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1665" y="1063626"/>
            <a:ext cx="8018807" cy="3092300"/>
          </a:xfrm>
        </p:spPr>
        <p:txBody>
          <a:bodyPr/>
          <a:lstStyle/>
          <a:p>
            <a:r>
              <a:rPr lang="nl-BE" sz="2000" dirty="0"/>
              <a:t>1 dienst per provincie (woonplaats kandidaat-pleegouders!) met lokale afdelingen</a:t>
            </a:r>
          </a:p>
          <a:p>
            <a:r>
              <a:rPr lang="nl-BE" sz="2000" dirty="0"/>
              <a:t>Van pleegzorg BJB, K&amp;G, VAPH … naar ‘één pleegzorg’ onder dak bij Agentschap Opgroeien</a:t>
            </a:r>
          </a:p>
          <a:p>
            <a:r>
              <a:rPr lang="nl-BE" sz="2000" dirty="0"/>
              <a:t>Invloed op subsidiering, begeleidingsfunctie, werkvormen, participatie, …</a:t>
            </a:r>
          </a:p>
          <a:p>
            <a:r>
              <a:rPr lang="nl-BE" sz="2000" dirty="0"/>
              <a:t>Intersectorale toegangspoort (RTJ en NRTJ)</a:t>
            </a:r>
          </a:p>
          <a:p>
            <a:r>
              <a:rPr lang="nl-BE" sz="2000" dirty="0">
                <a:ea typeface="ＭＳ Ｐゴシック"/>
              </a:rPr>
              <a:t>Combinaties van hulp buiten pleegzorg </a:t>
            </a:r>
          </a:p>
          <a:p>
            <a:pPr marL="342900" lvl="1" indent="-342900">
              <a:buSzPct val="60000"/>
              <a:buBlip>
                <a:blip r:embed="rId3"/>
              </a:buBlip>
            </a:pPr>
            <a:r>
              <a:rPr lang="nl-BE" sz="2000" dirty="0"/>
              <a:t>Pleegzorg als eerste te overwegen zorgvorm bij uithuisplaatsing minderjarigen </a:t>
            </a:r>
          </a:p>
          <a:p>
            <a:pPr marL="342900" lvl="1" indent="0">
              <a:buNone/>
            </a:pPr>
            <a:endParaRPr lang="nl-BE" sz="1800" dirty="0"/>
          </a:p>
          <a:p>
            <a:pPr lvl="1"/>
            <a:endParaRPr lang="nl-BE" sz="1800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168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581881-5E32-02D2-8BF5-CC7397246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endParaRPr lang="en-US" sz="2800" dirty="0"/>
          </a:p>
        </p:txBody>
      </p:sp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8BA0BCD9-4458-B716-5E2C-8664328D4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66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6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pleegzorg 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000" u="sng" dirty="0"/>
              <a:t>Definitie</a:t>
            </a:r>
            <a:r>
              <a:rPr lang="nl-BE" sz="2000" dirty="0"/>
              <a:t> (art 2, punt 11)</a:t>
            </a:r>
          </a:p>
          <a:p>
            <a:pPr marL="0" indent="0">
              <a:buNone/>
            </a:pPr>
            <a:endParaRPr lang="nl-BE" sz="2000" dirty="0"/>
          </a:p>
          <a:p>
            <a:pPr marL="0" indent="0" algn="ctr">
              <a:buNone/>
            </a:pPr>
            <a:r>
              <a:rPr lang="nl-BE" sz="2400" i="1" dirty="0"/>
              <a:t>“Zorg waarbij een </a:t>
            </a:r>
            <a:r>
              <a:rPr lang="nl-BE" sz="2400" i="1" dirty="0" err="1"/>
              <a:t>pleegzorger</a:t>
            </a:r>
            <a:r>
              <a:rPr lang="nl-BE" sz="2400" i="1" dirty="0"/>
              <a:t> vrijwillig, onder begeleiding van een dienst voor pleegzorg en tegen een kostenvergoeding, een of meerdere pleegkinderen en/of pleeggasten opvangt”.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	Opmerking: onderscheid netwerk- en bestandspleegzorg</a:t>
            </a:r>
          </a:p>
        </p:txBody>
      </p:sp>
    </p:spTree>
    <p:extLst>
      <p:ext uri="{BB962C8B-B14F-4D97-AF65-F5344CB8AC3E}">
        <p14:creationId xmlns:p14="http://schemas.microsoft.com/office/powerpoint/2010/main" val="126480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pleegzorg ? </a:t>
            </a:r>
            <a:r>
              <a:rPr lang="nl-BE" sz="3200" dirty="0"/>
              <a:t>(vervolg)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sz="2400" dirty="0"/>
              <a:t>Stabiliteit</a:t>
            </a:r>
          </a:p>
          <a:p>
            <a:pPr lvl="1"/>
            <a:r>
              <a:rPr lang="nl-BE" sz="2400" dirty="0"/>
              <a:t>Maatschappelijk engagement</a:t>
            </a:r>
          </a:p>
          <a:p>
            <a:pPr lvl="1"/>
            <a:r>
              <a:rPr lang="nl-BE" sz="2400" dirty="0"/>
              <a:t>Tijdelijkheid</a:t>
            </a:r>
          </a:p>
          <a:p>
            <a:pPr lvl="1"/>
            <a:r>
              <a:rPr lang="nl-BE" sz="2400" dirty="0"/>
              <a:t>Ouderschap delen</a:t>
            </a:r>
          </a:p>
          <a:p>
            <a:pPr lvl="1"/>
            <a:r>
              <a:rPr lang="nl-BE" sz="2400" dirty="0"/>
              <a:t>Samenwerken</a:t>
            </a:r>
          </a:p>
          <a:p>
            <a:pPr lvl="1"/>
            <a:r>
              <a:rPr lang="nl-BE" sz="2400" dirty="0"/>
              <a:t>Diversiteit</a:t>
            </a:r>
          </a:p>
        </p:txBody>
      </p:sp>
    </p:spTree>
    <p:extLst>
      <p:ext uri="{BB962C8B-B14F-4D97-AF65-F5344CB8AC3E}">
        <p14:creationId xmlns:p14="http://schemas.microsoft.com/office/powerpoint/2010/main" val="406991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Keuze voor pleegzorg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/>
              <a:t>Pleegzorg als eerste te overwegen z</a:t>
            </a:r>
            <a:r>
              <a:rPr lang="nl-BE" sz="2400" i="1" dirty="0"/>
              <a:t>orgvorm </a:t>
            </a:r>
            <a:r>
              <a:rPr lang="nl-BE" sz="2400" dirty="0"/>
              <a:t>bij uithuisplaatsing minderjarigen </a:t>
            </a:r>
          </a:p>
          <a:p>
            <a:pPr marL="0" indent="0">
              <a:buNone/>
            </a:pPr>
            <a:r>
              <a:rPr lang="nl-BE" sz="2400" dirty="0"/>
              <a:t>	Geen dogma, wel een positieve keuze! </a:t>
            </a:r>
          </a:p>
          <a:p>
            <a:pPr marL="0" indent="0">
              <a:buNone/>
            </a:pPr>
            <a:r>
              <a:rPr lang="nl-BE" sz="2400" dirty="0"/>
              <a:t>	Keuze voor pleegzorg betekent nog niet het vinden van 		een geschikt pleeggezin… </a:t>
            </a:r>
          </a:p>
          <a:p>
            <a:pPr marL="0" indent="0">
              <a:buNone/>
            </a:pP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3798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/>
              <a:t>Mogelijke contra-indicaties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915566"/>
            <a:ext cx="7859216" cy="3678661"/>
          </a:xfrm>
        </p:spPr>
        <p:txBody>
          <a:bodyPr/>
          <a:lstStyle/>
          <a:p>
            <a:pPr marL="0" indent="0">
              <a:buNone/>
            </a:pPr>
            <a:r>
              <a:rPr lang="nl-BE" sz="1800" i="1" dirty="0"/>
              <a:t>(Af te toetsen op basis van casuïstiek en multidisciplinair nadenken)</a:t>
            </a:r>
            <a:endParaRPr lang="nl-BE" sz="1800" dirty="0"/>
          </a:p>
          <a:p>
            <a:r>
              <a:rPr lang="nl-BE" sz="2000" dirty="0"/>
              <a:t>Hulpverleningsgeschiedenis met frequente overplaatsingen. </a:t>
            </a:r>
          </a:p>
          <a:p>
            <a:r>
              <a:rPr lang="nl-BE" sz="2000" dirty="0"/>
              <a:t>Aanwijzingen dat het gedrag van het kind/de jongere gevaar kan opleveren voor het samenleven in het pleeggezin of dat het samenleven onmogelijk maakt.</a:t>
            </a:r>
          </a:p>
          <a:p>
            <a:r>
              <a:rPr lang="nl-BE" sz="2000" dirty="0"/>
              <a:t>Onvoldoende mogelijkheden tot relatievorming in gezinsverband.</a:t>
            </a:r>
          </a:p>
          <a:p>
            <a:r>
              <a:rPr lang="nl-BE" sz="2000" dirty="0" err="1"/>
              <a:t>Zorgnood</a:t>
            </a:r>
            <a:r>
              <a:rPr lang="nl-BE" sz="2000" dirty="0"/>
              <a:t> (b.v. omwille van bepaalde handicap) overstijgt mogelijkheden van een pleeggezin. </a:t>
            </a:r>
          </a:p>
          <a:p>
            <a:r>
              <a:rPr lang="nl-BE" sz="2000" dirty="0"/>
              <a:t>Verzet tegen pleegzorgsituatie van ouders en/of jongere.</a:t>
            </a:r>
          </a:p>
          <a:p>
            <a:r>
              <a:rPr lang="nl-BE" sz="2000" dirty="0"/>
              <a:t>…</a:t>
            </a:r>
          </a:p>
          <a:p>
            <a:pPr marL="0" indent="0">
              <a:buNone/>
            </a:pP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63320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Pleegzorgvormen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200152"/>
            <a:ext cx="7499176" cy="3394075"/>
          </a:xfrm>
        </p:spPr>
        <p:txBody>
          <a:bodyPr/>
          <a:lstStyle/>
          <a:p>
            <a:r>
              <a:rPr lang="nl-BE" sz="2400" dirty="0"/>
              <a:t>Ondersteunende pleegzorg (RTJ)</a:t>
            </a:r>
          </a:p>
          <a:p>
            <a:r>
              <a:rPr lang="nl-BE" sz="2400" dirty="0"/>
              <a:t>Perspectiefzoekende pleegzorg (NRTJ)</a:t>
            </a:r>
          </a:p>
          <a:p>
            <a:r>
              <a:rPr lang="nl-BE" sz="2400" dirty="0" err="1"/>
              <a:t>Perspectiefbiedende</a:t>
            </a:r>
            <a:r>
              <a:rPr lang="nl-BE" sz="2400" dirty="0"/>
              <a:t> pleegzorg (NRTJ)</a:t>
            </a:r>
          </a:p>
          <a:p>
            <a:pPr marL="0" indent="0">
              <a:buNone/>
            </a:pPr>
            <a:endParaRPr lang="nl-BE" sz="300" dirty="0"/>
          </a:p>
          <a:p>
            <a:pPr marL="0" indent="0">
              <a:buNone/>
            </a:pPr>
            <a:endParaRPr lang="nl-BE" sz="300" dirty="0"/>
          </a:p>
          <a:p>
            <a:pPr marL="0" indent="0">
              <a:buNone/>
            </a:pPr>
            <a:r>
              <a:rPr lang="nl-BE" sz="2400" dirty="0"/>
              <a:t>					vrijwillig 			gedwongen</a:t>
            </a:r>
          </a:p>
          <a:p>
            <a:pPr marL="0" indent="0">
              <a:buNone/>
            </a:pPr>
            <a:endParaRPr lang="nl-BE" sz="1000" dirty="0"/>
          </a:p>
          <a:p>
            <a:r>
              <a:rPr lang="nl-BE" sz="2400" dirty="0"/>
              <a:t>Behandelingspleegzorg (RTJ)</a:t>
            </a:r>
          </a:p>
        </p:txBody>
      </p:sp>
      <p:sp>
        <p:nvSpPr>
          <p:cNvPr id="4" name="Pijl: links/rechts 3">
            <a:extLst>
              <a:ext uri="{FF2B5EF4-FFF2-40B4-BE49-F238E27FC236}">
                <a16:creationId xmlns:a16="http://schemas.microsoft.com/office/drawing/2014/main" id="{E2D66AB2-85F2-B94F-8D5C-B8E698293A7A}"/>
              </a:ext>
            </a:extLst>
          </p:cNvPr>
          <p:cNvSpPr/>
          <p:nvPr/>
        </p:nvSpPr>
        <p:spPr>
          <a:xfrm>
            <a:off x="4391980" y="2825181"/>
            <a:ext cx="360040" cy="14401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70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3207"/>
          </a:xfrm>
        </p:spPr>
        <p:txBody>
          <a:bodyPr/>
          <a:lstStyle/>
          <a:p>
            <a:r>
              <a:rPr lang="nl-BE" sz="2800" b="1" dirty="0"/>
              <a:t>Ondersteunende pleegzorg: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915566"/>
            <a:ext cx="8229600" cy="3822677"/>
          </a:xfrm>
        </p:spPr>
        <p:txBody>
          <a:bodyPr/>
          <a:lstStyle/>
          <a:p>
            <a:pPr lvl="1"/>
            <a:r>
              <a:rPr lang="nl-BE" sz="2000" dirty="0"/>
              <a:t>Context ondersteunen</a:t>
            </a:r>
          </a:p>
          <a:p>
            <a:pPr lvl="1"/>
            <a:r>
              <a:rPr lang="nl-BE" sz="2000" dirty="0"/>
              <a:t>‘Preventief’</a:t>
            </a:r>
          </a:p>
          <a:p>
            <a:pPr lvl="1"/>
            <a:r>
              <a:rPr lang="nl-BE" sz="2000" dirty="0"/>
              <a:t>Beperkt netwerk</a:t>
            </a:r>
          </a:p>
          <a:p>
            <a:pPr lvl="1"/>
            <a:r>
              <a:rPr lang="nl-BE" sz="2000" dirty="0"/>
              <a:t>Tijdelijke beperkte draagkracht</a:t>
            </a:r>
          </a:p>
          <a:p>
            <a:pPr lvl="1"/>
            <a:r>
              <a:rPr lang="nl-BE" sz="2000" dirty="0"/>
              <a:t>‘Logeerzorg’</a:t>
            </a:r>
            <a:endParaRPr lang="nl-BE" sz="1400" b="1" dirty="0"/>
          </a:p>
          <a:p>
            <a:r>
              <a:rPr lang="nl-BE" sz="2000" dirty="0"/>
              <a:t>Domicilie:</a:t>
            </a:r>
          </a:p>
          <a:p>
            <a:pPr lvl="1"/>
            <a:r>
              <a:rPr lang="nl-BE" sz="2000" dirty="0"/>
              <a:t>Bij ouders/context ‘van oorsprong’</a:t>
            </a:r>
          </a:p>
          <a:p>
            <a:r>
              <a:rPr lang="nl-BE" sz="2000" dirty="0"/>
              <a:t>Positionering:</a:t>
            </a:r>
          </a:p>
          <a:p>
            <a:pPr lvl="1"/>
            <a:r>
              <a:rPr lang="nl-BE" sz="2000" dirty="0"/>
              <a:t>Rechtstreeks toegankelijk</a:t>
            </a:r>
          </a:p>
          <a:p>
            <a:pPr lvl="1"/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93166268"/>
      </p:ext>
    </p:extLst>
  </p:cSld>
  <p:clrMapOvr>
    <a:masterClrMapping/>
  </p:clrMapOvr>
</p:sld>
</file>

<file path=ppt/theme/theme1.xml><?xml version="1.0" encoding="utf-8"?>
<a:theme xmlns:a="http://schemas.openxmlformats.org/drawingml/2006/main" name="PVBB presentatie lic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VBB presentatie lic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6d1f58-4d41-4523-a869-523e1530e803" xsi:nil="true"/>
    <lcf76f155ced4ddcb4097134ff3c332f xmlns="92fa63f5-6c1a-46d9-89d2-aadff4df8629">
      <Terms xmlns="http://schemas.microsoft.com/office/infopath/2007/PartnerControls"/>
    </lcf76f155ced4ddcb4097134ff3c332f>
    <SharedWithUsers xmlns="e46d1f58-4d41-4523-a869-523e1530e803">
      <UserInfo>
        <DisplayName>Ilse Van Grimbergen</DisplayName>
        <AccountId>102</AccountId>
        <AccountType/>
      </UserInfo>
      <UserInfo>
        <DisplayName>Sarah Keyaert</DisplayName>
        <AccountId>160</AccountId>
        <AccountType/>
      </UserInfo>
      <UserInfo>
        <DisplayName>Vanessa Vogelaers</DisplayName>
        <AccountId>82</AccountId>
        <AccountType/>
      </UserInfo>
      <UserInfo>
        <DisplayName>Marijke Engelen</DisplayName>
        <AccountId>136</AccountId>
        <AccountType/>
      </UserInfo>
      <UserInfo>
        <DisplayName>Timmy Vervoort</DisplayName>
        <AccountId>205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7620CBE4AFC4783096311FB71F5CF" ma:contentTypeVersion="16" ma:contentTypeDescription="Een nieuw document maken." ma:contentTypeScope="" ma:versionID="d387df056b52f2061c4d041289173627">
  <xsd:schema xmlns:xsd="http://www.w3.org/2001/XMLSchema" xmlns:xs="http://www.w3.org/2001/XMLSchema" xmlns:p="http://schemas.microsoft.com/office/2006/metadata/properties" xmlns:ns2="92fa63f5-6c1a-46d9-89d2-aadff4df8629" xmlns:ns3="e46d1f58-4d41-4523-a869-523e1530e803" targetNamespace="http://schemas.microsoft.com/office/2006/metadata/properties" ma:root="true" ma:fieldsID="e8f89a641bafe46b6cef6db93741f919" ns2:_="" ns3:_="">
    <xsd:import namespace="92fa63f5-6c1a-46d9-89d2-aadff4df8629"/>
    <xsd:import namespace="e46d1f58-4d41-4523-a869-523e1530e8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a63f5-6c1a-46d9-89d2-aadff4df8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aaa7373-15af-474b-9167-247e686b0a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d1f58-4d41-4523-a869-523e1530e80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ea596c-f722-4b2c-885b-eea9c1bd310a}" ma:internalName="TaxCatchAll" ma:showField="CatchAllData" ma:web="e46d1f58-4d41-4523-a869-523e1530e8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007C09-8CF1-4CB5-8338-3FD81FDFB974}">
  <ds:schemaRefs>
    <ds:schemaRef ds:uri="http://schemas.microsoft.com/office/2006/documentManagement/types"/>
    <ds:schemaRef ds:uri="e46d1f58-4d41-4523-a869-523e1530e803"/>
    <ds:schemaRef ds:uri="92fa63f5-6c1a-46d9-89d2-aadff4df862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C2683F-214F-4DC7-94C8-B369740CC405}">
  <ds:schemaRefs>
    <ds:schemaRef ds:uri="92fa63f5-6c1a-46d9-89d2-aadff4df8629"/>
    <ds:schemaRef ds:uri="e46d1f58-4d41-4523-a869-523e1530e8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A53EFC-207E-44CB-9204-A5D5713AD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PVBB presentatie licht</Template>
  <TotalTime>1892</TotalTime>
  <Words>731</Words>
  <Application>Microsoft Office PowerPoint</Application>
  <PresentationFormat>Diavoorstelling (16:9)</PresentationFormat>
  <Paragraphs>139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Calibri</vt:lpstr>
      <vt:lpstr>LucidaGrande</vt:lpstr>
      <vt:lpstr>Verdana</vt:lpstr>
      <vt:lpstr>Trebuchet MS</vt:lpstr>
      <vt:lpstr>Arial</vt:lpstr>
      <vt:lpstr>PVBB presentatie licht</vt:lpstr>
      <vt:lpstr>PVBB presentatie licht</vt:lpstr>
      <vt:lpstr>1 VUB THEME</vt:lpstr>
      <vt:lpstr>Pleegzorg Vlaams-Brabant &amp; Brussel</vt:lpstr>
      <vt:lpstr> (Re)Organisatie (sinds 2014) </vt:lpstr>
      <vt:lpstr>PowerPoint-presentatie</vt:lpstr>
      <vt:lpstr>Wat is pleegzorg ? </vt:lpstr>
      <vt:lpstr>Wat is pleegzorg ? (vervolg)</vt:lpstr>
      <vt:lpstr>Keuze voor pleegzorg </vt:lpstr>
      <vt:lpstr>Mogelijke contra-indicaties</vt:lpstr>
      <vt:lpstr>Pleegzorgvormen</vt:lpstr>
      <vt:lpstr>Ondersteunende pleegzorg:</vt:lpstr>
      <vt:lpstr>Ondersteunende pleegzorg (vervolg):</vt:lpstr>
      <vt:lpstr>Ondersteunende pleegzorg (vervolg):</vt:lpstr>
      <vt:lpstr> Ondersteunende pleegzorg (vervolg): </vt:lpstr>
      <vt:lpstr> Perspectiefzoekende pleegzorg </vt:lpstr>
      <vt:lpstr>Perspectiefbiedende pleegzorg</vt:lpstr>
      <vt:lpstr>Behandelingspleegzorg</vt:lpstr>
      <vt:lpstr>Behandelingspleegzorg</vt:lpstr>
      <vt:lpstr>Permanentie &amp; Consult</vt:lpstr>
      <vt:lpstr>Permanentie &amp; Consult (vervolg)</vt:lpstr>
      <vt:lpstr>Attestering pleegzorgers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Cathelijne Van den Berg</dc:creator>
  <cp:lastModifiedBy>Elke Dejaegher</cp:lastModifiedBy>
  <cp:revision>397</cp:revision>
  <cp:lastPrinted>2021-10-10T14:52:48Z</cp:lastPrinted>
  <dcterms:created xsi:type="dcterms:W3CDTF">2014-02-28T12:03:24Z</dcterms:created>
  <dcterms:modified xsi:type="dcterms:W3CDTF">2023-09-26T11:11:35Z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0x0101008517620CBE4AFC4783096311FB71F5CF</vt:lpwstr>
  </property>
  <property fmtid="{D5CDD505-2E9C-101B-9397-08002B2CF9AE}" pid="3" name="Order">
    <vt:r8>434400</vt:r8>
  </property>
  <property fmtid="{D5CDD505-2E9C-101B-9397-08002B2CF9AE}" pid="4" name="MediaServiceImageTags">
    <vt:lpwstr/>
  </property>
</Properties>
</file>