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5" r:id="rId2"/>
    <p:sldId id="260" r:id="rId3"/>
    <p:sldId id="261" r:id="rId4"/>
    <p:sldId id="276" r:id="rId5"/>
    <p:sldId id="278" r:id="rId6"/>
    <p:sldId id="277" r:id="rId7"/>
    <p:sldId id="263" r:id="rId8"/>
    <p:sldId id="266" r:id="rId9"/>
    <p:sldId id="267" r:id="rId10"/>
    <p:sldId id="280" r:id="rId11"/>
    <p:sldId id="281" r:id="rId12"/>
    <p:sldId id="270" r:id="rId13"/>
    <p:sldId id="273" r:id="rId14"/>
    <p:sldId id="282" r:id="rId15"/>
  </p:sldIdLst>
  <p:sldSz cx="9144000" cy="6858000" type="screen4x3"/>
  <p:notesSz cx="9872663" cy="679767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ijl, donker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8070" autoAdjust="0"/>
  </p:normalViewPr>
  <p:slideViewPr>
    <p:cSldViewPr snapToGrid="0">
      <p:cViewPr varScale="1">
        <p:scale>
          <a:sx n="111" d="100"/>
          <a:sy n="111" d="100"/>
        </p:scale>
        <p:origin x="8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962E8C-AE38-4BD1-942F-89CB2F47308B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BE"/>
        </a:p>
      </dgm:t>
    </dgm:pt>
    <dgm:pt modelId="{1F14931C-479C-404B-864B-A0E9F9084B0C}">
      <dgm:prSet phldrT="[Tekst]" custT="1"/>
      <dgm:spPr/>
      <dgm:t>
        <a:bodyPr/>
        <a:lstStyle/>
        <a:p>
          <a:r>
            <a:rPr lang="nl-BE" sz="1600" dirty="0"/>
            <a:t>Aanmelding</a:t>
          </a:r>
        </a:p>
      </dgm:t>
    </dgm:pt>
    <dgm:pt modelId="{3D43F7AE-9115-4C95-ADC8-4C8B11443FA0}" type="parTrans" cxnId="{04915C1C-E0F0-485D-BE05-1C15E6BFC5C2}">
      <dgm:prSet/>
      <dgm:spPr/>
      <dgm:t>
        <a:bodyPr/>
        <a:lstStyle/>
        <a:p>
          <a:endParaRPr lang="nl-BE"/>
        </a:p>
      </dgm:t>
    </dgm:pt>
    <dgm:pt modelId="{D6E0EAB1-0405-4E1D-BCBB-7DB65872E794}" type="sibTrans" cxnId="{04915C1C-E0F0-485D-BE05-1C15E6BFC5C2}">
      <dgm:prSet/>
      <dgm:spPr/>
      <dgm:t>
        <a:bodyPr/>
        <a:lstStyle/>
        <a:p>
          <a:endParaRPr lang="nl-BE"/>
        </a:p>
      </dgm:t>
    </dgm:pt>
    <dgm:pt modelId="{774FDEB4-4942-4D5E-8527-36144F733D14}">
      <dgm:prSet phldrT="[Tekst]" custT="1"/>
      <dgm:spPr/>
      <dgm:t>
        <a:bodyPr/>
        <a:lstStyle/>
        <a:p>
          <a:r>
            <a:rPr lang="nl-BE" sz="1600" dirty="0"/>
            <a:t>Gesprek</a:t>
          </a:r>
          <a:r>
            <a:rPr lang="nl-BE" sz="1200" dirty="0"/>
            <a:t> </a:t>
          </a:r>
          <a:r>
            <a:rPr lang="nl-BE" sz="1600" dirty="0"/>
            <a:t>psychiater</a:t>
          </a:r>
        </a:p>
      </dgm:t>
    </dgm:pt>
    <dgm:pt modelId="{32613C61-9700-4A5A-919F-8C3A691BA84A}" type="parTrans" cxnId="{35F4709F-88A7-4F9E-8F40-DF5D0614FEE1}">
      <dgm:prSet/>
      <dgm:spPr/>
      <dgm:t>
        <a:bodyPr/>
        <a:lstStyle/>
        <a:p>
          <a:endParaRPr lang="nl-BE"/>
        </a:p>
      </dgm:t>
    </dgm:pt>
    <dgm:pt modelId="{27A82502-820E-4363-AA3C-4AE20054FD3D}" type="sibTrans" cxnId="{35F4709F-88A7-4F9E-8F40-DF5D0614FEE1}">
      <dgm:prSet/>
      <dgm:spPr/>
      <dgm:t>
        <a:bodyPr/>
        <a:lstStyle/>
        <a:p>
          <a:endParaRPr lang="nl-BE"/>
        </a:p>
      </dgm:t>
    </dgm:pt>
    <dgm:pt modelId="{6C3709EE-DE76-448A-9C79-8141807A32ED}">
      <dgm:prSet phldrT="[Tekst]" custT="1"/>
      <dgm:spPr/>
      <dgm:t>
        <a:bodyPr/>
        <a:lstStyle/>
        <a:p>
          <a:r>
            <a:rPr lang="nl-BE" sz="1600" dirty="0"/>
            <a:t>Intake</a:t>
          </a:r>
          <a:r>
            <a:rPr lang="nl-BE" sz="1200" dirty="0"/>
            <a:t> </a:t>
          </a:r>
          <a:r>
            <a:rPr lang="nl-BE" sz="1600" dirty="0"/>
            <a:t>psycholoog</a:t>
          </a:r>
        </a:p>
      </dgm:t>
    </dgm:pt>
    <dgm:pt modelId="{D9E3B68A-5773-4FE5-BAF0-24786C775FF7}" type="parTrans" cxnId="{49434DDA-5F72-496E-91FE-55492C659BC5}">
      <dgm:prSet/>
      <dgm:spPr/>
      <dgm:t>
        <a:bodyPr/>
        <a:lstStyle/>
        <a:p>
          <a:endParaRPr lang="nl-BE"/>
        </a:p>
      </dgm:t>
    </dgm:pt>
    <dgm:pt modelId="{11D36874-710E-402F-9B7E-7D19B0C0D8FA}" type="sibTrans" cxnId="{49434DDA-5F72-496E-91FE-55492C659BC5}">
      <dgm:prSet/>
      <dgm:spPr/>
      <dgm:t>
        <a:bodyPr/>
        <a:lstStyle/>
        <a:p>
          <a:endParaRPr lang="nl-BE"/>
        </a:p>
      </dgm:t>
    </dgm:pt>
    <dgm:pt modelId="{A7C04C70-6809-4C57-B242-12EFE55C106E}">
      <dgm:prSet phldrT="[Tekst]" custT="1"/>
      <dgm:spPr/>
      <dgm:t>
        <a:bodyPr/>
        <a:lstStyle/>
        <a:p>
          <a:r>
            <a:rPr lang="nl-BE" sz="1600" dirty="0" err="1"/>
            <a:t>Multi-disciplinair</a:t>
          </a:r>
          <a:r>
            <a:rPr lang="nl-BE" sz="1200" dirty="0"/>
            <a:t> </a:t>
          </a:r>
          <a:r>
            <a:rPr lang="nl-BE" sz="1600" dirty="0"/>
            <a:t>overleg</a:t>
          </a:r>
        </a:p>
      </dgm:t>
    </dgm:pt>
    <dgm:pt modelId="{1C3FF2C2-713F-413A-B47E-8050AD9379C7}" type="parTrans" cxnId="{2443DBAD-AB50-41C7-9A48-99CB1C89FEEB}">
      <dgm:prSet/>
      <dgm:spPr/>
      <dgm:t>
        <a:bodyPr/>
        <a:lstStyle/>
        <a:p>
          <a:endParaRPr lang="nl-BE"/>
        </a:p>
      </dgm:t>
    </dgm:pt>
    <dgm:pt modelId="{855BA4EC-C10E-4CEB-8D15-715D23280F79}" type="sibTrans" cxnId="{2443DBAD-AB50-41C7-9A48-99CB1C89FEEB}">
      <dgm:prSet/>
      <dgm:spPr/>
      <dgm:t>
        <a:bodyPr/>
        <a:lstStyle/>
        <a:p>
          <a:endParaRPr lang="nl-BE"/>
        </a:p>
      </dgm:t>
    </dgm:pt>
    <dgm:pt modelId="{60397427-065B-474D-815E-078AE7A9E116}">
      <dgm:prSet phldrT="[Tekst]" custT="1"/>
      <dgm:spPr/>
      <dgm:t>
        <a:bodyPr/>
        <a:lstStyle/>
        <a:p>
          <a:r>
            <a:rPr lang="nl-BE" sz="1600" dirty="0"/>
            <a:t>Eerste</a:t>
          </a:r>
          <a:r>
            <a:rPr lang="nl-BE" sz="1700" dirty="0"/>
            <a:t> </a:t>
          </a:r>
          <a:r>
            <a:rPr lang="nl-BE" sz="1600" dirty="0"/>
            <a:t>inschrijving</a:t>
          </a:r>
          <a:endParaRPr lang="nl-BE" sz="1700" dirty="0"/>
        </a:p>
      </dgm:t>
    </dgm:pt>
    <dgm:pt modelId="{5780C6B4-6AB1-48FA-BD4F-7FFF8B73BA42}" type="parTrans" cxnId="{81F9F010-599F-4E5A-B00B-CE121F9452F5}">
      <dgm:prSet/>
      <dgm:spPr/>
      <dgm:t>
        <a:bodyPr/>
        <a:lstStyle/>
        <a:p>
          <a:endParaRPr lang="nl-BE"/>
        </a:p>
      </dgm:t>
    </dgm:pt>
    <dgm:pt modelId="{EEEAF959-E7F3-4424-966B-13948669A07A}" type="sibTrans" cxnId="{81F9F010-599F-4E5A-B00B-CE121F9452F5}">
      <dgm:prSet/>
      <dgm:spPr/>
      <dgm:t>
        <a:bodyPr/>
        <a:lstStyle/>
        <a:p>
          <a:endParaRPr lang="nl-BE"/>
        </a:p>
      </dgm:t>
    </dgm:pt>
    <dgm:pt modelId="{F5F70FFD-4CB3-4668-9E21-EC40A5F527C4}">
      <dgm:prSet phldrT="[Tekst]" custT="1"/>
      <dgm:spPr>
        <a:solidFill>
          <a:srgbClr val="0095C8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Niet in aanmerking</a:t>
          </a:r>
        </a:p>
      </dgm:t>
    </dgm:pt>
    <dgm:pt modelId="{A2EF2379-4BA9-4654-A47A-9D1C4B0877B2}" type="parTrans" cxnId="{CFC3BC16-A233-436B-B32C-F83B117CA9BA}">
      <dgm:prSet/>
      <dgm:spPr/>
      <dgm:t>
        <a:bodyPr/>
        <a:lstStyle/>
        <a:p>
          <a:endParaRPr lang="nl-BE"/>
        </a:p>
      </dgm:t>
    </dgm:pt>
    <dgm:pt modelId="{43728A76-DABC-4EF5-A6EA-E7B5152672C5}" type="sibTrans" cxnId="{CFC3BC16-A233-436B-B32C-F83B117CA9BA}">
      <dgm:prSet/>
      <dgm:spPr/>
      <dgm:t>
        <a:bodyPr/>
        <a:lstStyle/>
        <a:p>
          <a:endParaRPr lang="nl-BE"/>
        </a:p>
      </dgm:t>
    </dgm:pt>
    <dgm:pt modelId="{F83A49EC-5B00-4A69-B646-C663B24CAD39}" type="pres">
      <dgm:prSet presAssocID="{17962E8C-AE38-4BD1-942F-89CB2F47308B}" presName="CompostProcess" presStyleCnt="0">
        <dgm:presLayoutVars>
          <dgm:dir/>
          <dgm:resizeHandles val="exact"/>
        </dgm:presLayoutVars>
      </dgm:prSet>
      <dgm:spPr/>
    </dgm:pt>
    <dgm:pt modelId="{96A63566-98EE-4A08-B749-1AED416B6F48}" type="pres">
      <dgm:prSet presAssocID="{17962E8C-AE38-4BD1-942F-89CB2F47308B}" presName="arrow" presStyleLbl="bgShp" presStyleIdx="0" presStyleCnt="1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1D78C76D-51AF-434A-9B50-2861443D165B}" type="pres">
      <dgm:prSet presAssocID="{17962E8C-AE38-4BD1-942F-89CB2F47308B}" presName="linearProcess" presStyleCnt="0"/>
      <dgm:spPr/>
    </dgm:pt>
    <dgm:pt modelId="{A909310B-6D71-4C80-83A9-775BB8489AB5}" type="pres">
      <dgm:prSet presAssocID="{1F14931C-479C-404B-864B-A0E9F9084B0C}" presName="textNode" presStyleLbl="node1" presStyleIdx="0" presStyleCnt="6" custScaleX="119863">
        <dgm:presLayoutVars>
          <dgm:bulletEnabled val="1"/>
        </dgm:presLayoutVars>
      </dgm:prSet>
      <dgm:spPr/>
    </dgm:pt>
    <dgm:pt modelId="{2AD4C905-4680-4D94-AFFC-FEAC9463667F}" type="pres">
      <dgm:prSet presAssocID="{D6E0EAB1-0405-4E1D-BCBB-7DB65872E794}" presName="sibTrans" presStyleCnt="0"/>
      <dgm:spPr/>
    </dgm:pt>
    <dgm:pt modelId="{EDB24DEF-5C2D-4FA0-90DC-EE36BAC56EED}" type="pres">
      <dgm:prSet presAssocID="{774FDEB4-4942-4D5E-8527-36144F733D14}" presName="textNode" presStyleLbl="node1" presStyleIdx="1" presStyleCnt="6" custScaleX="109287">
        <dgm:presLayoutVars>
          <dgm:bulletEnabled val="1"/>
        </dgm:presLayoutVars>
      </dgm:prSet>
      <dgm:spPr/>
    </dgm:pt>
    <dgm:pt modelId="{F54CAB34-95AD-495A-A3A6-120F095B4989}" type="pres">
      <dgm:prSet presAssocID="{27A82502-820E-4363-AA3C-4AE20054FD3D}" presName="sibTrans" presStyleCnt="0"/>
      <dgm:spPr/>
    </dgm:pt>
    <dgm:pt modelId="{38DE5ABB-F976-46A4-A444-5EFAB9706036}" type="pres">
      <dgm:prSet presAssocID="{6C3709EE-DE76-448A-9C79-8141807A32ED}" presName="textNode" presStyleLbl="node1" presStyleIdx="2" presStyleCnt="6" custScaleX="109287">
        <dgm:presLayoutVars>
          <dgm:bulletEnabled val="1"/>
        </dgm:presLayoutVars>
      </dgm:prSet>
      <dgm:spPr/>
    </dgm:pt>
    <dgm:pt modelId="{D91EF745-1B00-4269-8171-79B8F1A668C1}" type="pres">
      <dgm:prSet presAssocID="{11D36874-710E-402F-9B7E-7D19B0C0D8FA}" presName="sibTrans" presStyleCnt="0"/>
      <dgm:spPr/>
    </dgm:pt>
    <dgm:pt modelId="{959E53D2-A4F5-4A3F-A1FB-F2B59535364C}" type="pres">
      <dgm:prSet presAssocID="{A7C04C70-6809-4C57-B242-12EFE55C106E}" presName="textNode" presStyleLbl="node1" presStyleIdx="3" presStyleCnt="6" custScaleX="109287">
        <dgm:presLayoutVars>
          <dgm:bulletEnabled val="1"/>
        </dgm:presLayoutVars>
      </dgm:prSet>
      <dgm:spPr/>
    </dgm:pt>
    <dgm:pt modelId="{CA07162A-5957-41AC-B509-391DE2BE9277}" type="pres">
      <dgm:prSet presAssocID="{855BA4EC-C10E-4CEB-8D15-715D23280F79}" presName="sibTrans" presStyleCnt="0"/>
      <dgm:spPr/>
    </dgm:pt>
    <dgm:pt modelId="{CE95E504-9C8F-473A-8B39-CC0F4597DC06}" type="pres">
      <dgm:prSet presAssocID="{60397427-065B-474D-815E-078AE7A9E116}" presName="textNode" presStyleLbl="node1" presStyleIdx="4" presStyleCnt="6" custScaleX="112387" custScaleY="44785" custLinFactNeighborX="-20228" custLinFactNeighborY="-24832">
        <dgm:presLayoutVars>
          <dgm:bulletEnabled val="1"/>
        </dgm:presLayoutVars>
      </dgm:prSet>
      <dgm:spPr/>
    </dgm:pt>
    <dgm:pt modelId="{B4C573D4-6C95-47A0-AA8B-94CB32F4A028}" type="pres">
      <dgm:prSet presAssocID="{EEEAF959-E7F3-4424-966B-13948669A07A}" presName="sibTrans" presStyleCnt="0"/>
      <dgm:spPr/>
    </dgm:pt>
    <dgm:pt modelId="{C5C108E6-9FDA-4EE8-B95E-31D56C14BCDE}" type="pres">
      <dgm:prSet presAssocID="{F5F70FFD-4CB3-4668-9E21-EC40A5F527C4}" presName="textNode" presStyleLbl="node1" presStyleIdx="5" presStyleCnt="6" custScaleX="114803" custScaleY="43573" custLinFactX="-100212" custLinFactNeighborX="-200000" custLinFactNeighborY="24831">
        <dgm:presLayoutVars>
          <dgm:bulletEnabled val="1"/>
        </dgm:presLayoutVars>
      </dgm:prSet>
      <dgm:spPr>
        <a:xfrm>
          <a:off x="5556356" y="2685022"/>
          <a:ext cx="1250672" cy="913701"/>
        </a:xfrm>
        <a:prstGeom prst="roundRect">
          <a:avLst/>
        </a:prstGeom>
      </dgm:spPr>
    </dgm:pt>
  </dgm:ptLst>
  <dgm:cxnLst>
    <dgm:cxn modelId="{81F9F010-599F-4E5A-B00B-CE121F9452F5}" srcId="{17962E8C-AE38-4BD1-942F-89CB2F47308B}" destId="{60397427-065B-474D-815E-078AE7A9E116}" srcOrd="4" destOrd="0" parTransId="{5780C6B4-6AB1-48FA-BD4F-7FFF8B73BA42}" sibTransId="{EEEAF959-E7F3-4424-966B-13948669A07A}"/>
    <dgm:cxn modelId="{CFC3BC16-A233-436B-B32C-F83B117CA9BA}" srcId="{17962E8C-AE38-4BD1-942F-89CB2F47308B}" destId="{F5F70FFD-4CB3-4668-9E21-EC40A5F527C4}" srcOrd="5" destOrd="0" parTransId="{A2EF2379-4BA9-4654-A47A-9D1C4B0877B2}" sibTransId="{43728A76-DABC-4EF5-A6EA-E7B5152672C5}"/>
    <dgm:cxn modelId="{04915C1C-E0F0-485D-BE05-1C15E6BFC5C2}" srcId="{17962E8C-AE38-4BD1-942F-89CB2F47308B}" destId="{1F14931C-479C-404B-864B-A0E9F9084B0C}" srcOrd="0" destOrd="0" parTransId="{3D43F7AE-9115-4C95-ADC8-4C8B11443FA0}" sibTransId="{D6E0EAB1-0405-4E1D-BCBB-7DB65872E794}"/>
    <dgm:cxn modelId="{E293F51E-7993-46BC-A0AE-0481ACD19EE7}" type="presOf" srcId="{17962E8C-AE38-4BD1-942F-89CB2F47308B}" destId="{F83A49EC-5B00-4A69-B646-C663B24CAD39}" srcOrd="0" destOrd="0" presId="urn:microsoft.com/office/officeart/2005/8/layout/hProcess9"/>
    <dgm:cxn modelId="{D550B325-2E66-4232-A20E-816A6CA83CB5}" type="presOf" srcId="{6C3709EE-DE76-448A-9C79-8141807A32ED}" destId="{38DE5ABB-F976-46A4-A444-5EFAB9706036}" srcOrd="0" destOrd="0" presId="urn:microsoft.com/office/officeart/2005/8/layout/hProcess9"/>
    <dgm:cxn modelId="{8018BF2C-479B-4B76-A89F-F1425C3143F3}" type="presOf" srcId="{A7C04C70-6809-4C57-B242-12EFE55C106E}" destId="{959E53D2-A4F5-4A3F-A1FB-F2B59535364C}" srcOrd="0" destOrd="0" presId="urn:microsoft.com/office/officeart/2005/8/layout/hProcess9"/>
    <dgm:cxn modelId="{057ABB36-3E33-42BB-9DD5-1DE73D550B73}" type="presOf" srcId="{774FDEB4-4942-4D5E-8527-36144F733D14}" destId="{EDB24DEF-5C2D-4FA0-90DC-EE36BAC56EED}" srcOrd="0" destOrd="0" presId="urn:microsoft.com/office/officeart/2005/8/layout/hProcess9"/>
    <dgm:cxn modelId="{C8513794-EC51-497E-94AC-10378474824A}" type="presOf" srcId="{1F14931C-479C-404B-864B-A0E9F9084B0C}" destId="{A909310B-6D71-4C80-83A9-775BB8489AB5}" srcOrd="0" destOrd="0" presId="urn:microsoft.com/office/officeart/2005/8/layout/hProcess9"/>
    <dgm:cxn modelId="{35F4709F-88A7-4F9E-8F40-DF5D0614FEE1}" srcId="{17962E8C-AE38-4BD1-942F-89CB2F47308B}" destId="{774FDEB4-4942-4D5E-8527-36144F733D14}" srcOrd="1" destOrd="0" parTransId="{32613C61-9700-4A5A-919F-8C3A691BA84A}" sibTransId="{27A82502-820E-4363-AA3C-4AE20054FD3D}"/>
    <dgm:cxn modelId="{2443DBAD-AB50-41C7-9A48-99CB1C89FEEB}" srcId="{17962E8C-AE38-4BD1-942F-89CB2F47308B}" destId="{A7C04C70-6809-4C57-B242-12EFE55C106E}" srcOrd="3" destOrd="0" parTransId="{1C3FF2C2-713F-413A-B47E-8050AD9379C7}" sibTransId="{855BA4EC-C10E-4CEB-8D15-715D23280F79}"/>
    <dgm:cxn modelId="{F2DD46C4-D56E-4C6B-91B4-CC5AD37AAAD7}" type="presOf" srcId="{F5F70FFD-4CB3-4668-9E21-EC40A5F527C4}" destId="{C5C108E6-9FDA-4EE8-B95E-31D56C14BCDE}" srcOrd="0" destOrd="0" presId="urn:microsoft.com/office/officeart/2005/8/layout/hProcess9"/>
    <dgm:cxn modelId="{49434DDA-5F72-496E-91FE-55492C659BC5}" srcId="{17962E8C-AE38-4BD1-942F-89CB2F47308B}" destId="{6C3709EE-DE76-448A-9C79-8141807A32ED}" srcOrd="2" destOrd="0" parTransId="{D9E3B68A-5773-4FE5-BAF0-24786C775FF7}" sibTransId="{11D36874-710E-402F-9B7E-7D19B0C0D8FA}"/>
    <dgm:cxn modelId="{6C6E9BDF-FC61-4410-9D38-B35F584E0805}" type="presOf" srcId="{60397427-065B-474D-815E-078AE7A9E116}" destId="{CE95E504-9C8F-473A-8B39-CC0F4597DC06}" srcOrd="0" destOrd="0" presId="urn:microsoft.com/office/officeart/2005/8/layout/hProcess9"/>
    <dgm:cxn modelId="{069C39AB-7851-4C08-BA56-453117018B85}" type="presParOf" srcId="{F83A49EC-5B00-4A69-B646-C663B24CAD39}" destId="{96A63566-98EE-4A08-B749-1AED416B6F48}" srcOrd="0" destOrd="0" presId="urn:microsoft.com/office/officeart/2005/8/layout/hProcess9"/>
    <dgm:cxn modelId="{0F766EDE-8801-438A-83F4-15D72EB6920E}" type="presParOf" srcId="{F83A49EC-5B00-4A69-B646-C663B24CAD39}" destId="{1D78C76D-51AF-434A-9B50-2861443D165B}" srcOrd="1" destOrd="0" presId="urn:microsoft.com/office/officeart/2005/8/layout/hProcess9"/>
    <dgm:cxn modelId="{D485D4EB-1CC3-432A-B9D3-DB9149EEBDAB}" type="presParOf" srcId="{1D78C76D-51AF-434A-9B50-2861443D165B}" destId="{A909310B-6D71-4C80-83A9-775BB8489AB5}" srcOrd="0" destOrd="0" presId="urn:microsoft.com/office/officeart/2005/8/layout/hProcess9"/>
    <dgm:cxn modelId="{2B8EFB02-7469-4F07-B5C6-0477A841D6FB}" type="presParOf" srcId="{1D78C76D-51AF-434A-9B50-2861443D165B}" destId="{2AD4C905-4680-4D94-AFFC-FEAC9463667F}" srcOrd="1" destOrd="0" presId="urn:microsoft.com/office/officeart/2005/8/layout/hProcess9"/>
    <dgm:cxn modelId="{26FB679C-3FB1-4EEB-B351-CBDC98F05F95}" type="presParOf" srcId="{1D78C76D-51AF-434A-9B50-2861443D165B}" destId="{EDB24DEF-5C2D-4FA0-90DC-EE36BAC56EED}" srcOrd="2" destOrd="0" presId="urn:microsoft.com/office/officeart/2005/8/layout/hProcess9"/>
    <dgm:cxn modelId="{A90DD980-1804-40EC-B858-0E509DA8F14A}" type="presParOf" srcId="{1D78C76D-51AF-434A-9B50-2861443D165B}" destId="{F54CAB34-95AD-495A-A3A6-120F095B4989}" srcOrd="3" destOrd="0" presId="urn:microsoft.com/office/officeart/2005/8/layout/hProcess9"/>
    <dgm:cxn modelId="{99AA1A81-C7A2-4B6D-9171-5D926277E27E}" type="presParOf" srcId="{1D78C76D-51AF-434A-9B50-2861443D165B}" destId="{38DE5ABB-F976-46A4-A444-5EFAB9706036}" srcOrd="4" destOrd="0" presId="urn:microsoft.com/office/officeart/2005/8/layout/hProcess9"/>
    <dgm:cxn modelId="{7292676C-F762-43F5-9850-C8DC8566EF42}" type="presParOf" srcId="{1D78C76D-51AF-434A-9B50-2861443D165B}" destId="{D91EF745-1B00-4269-8171-79B8F1A668C1}" srcOrd="5" destOrd="0" presId="urn:microsoft.com/office/officeart/2005/8/layout/hProcess9"/>
    <dgm:cxn modelId="{3F308F3A-A92D-4C79-9811-1822B1C287C8}" type="presParOf" srcId="{1D78C76D-51AF-434A-9B50-2861443D165B}" destId="{959E53D2-A4F5-4A3F-A1FB-F2B59535364C}" srcOrd="6" destOrd="0" presId="urn:microsoft.com/office/officeart/2005/8/layout/hProcess9"/>
    <dgm:cxn modelId="{59391BBF-7DF7-4319-8B94-95FA7386435E}" type="presParOf" srcId="{1D78C76D-51AF-434A-9B50-2861443D165B}" destId="{CA07162A-5957-41AC-B509-391DE2BE9277}" srcOrd="7" destOrd="0" presId="urn:microsoft.com/office/officeart/2005/8/layout/hProcess9"/>
    <dgm:cxn modelId="{E2AA032E-A864-46E2-8090-668F50183E5F}" type="presParOf" srcId="{1D78C76D-51AF-434A-9B50-2861443D165B}" destId="{CE95E504-9C8F-473A-8B39-CC0F4597DC06}" srcOrd="8" destOrd="0" presId="urn:microsoft.com/office/officeart/2005/8/layout/hProcess9"/>
    <dgm:cxn modelId="{9EDC67A5-7904-4EBA-92D5-6C9FD4F4E814}" type="presParOf" srcId="{1D78C76D-51AF-434A-9B50-2861443D165B}" destId="{B4C573D4-6C95-47A0-AA8B-94CB32F4A028}" srcOrd="9" destOrd="0" presId="urn:microsoft.com/office/officeart/2005/8/layout/hProcess9"/>
    <dgm:cxn modelId="{9FB467C3-9677-4EEE-B970-1C553CC7FAC8}" type="presParOf" srcId="{1D78C76D-51AF-434A-9B50-2861443D165B}" destId="{C5C108E6-9FDA-4EE8-B95E-31D56C14BCDE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63566-98EE-4A08-B749-1AED416B6F48}">
      <dsp:nvSpPr>
        <dsp:cNvPr id="0" name=""/>
        <dsp:cNvSpPr/>
      </dsp:nvSpPr>
      <dsp:spPr>
        <a:xfrm>
          <a:off x="619751" y="0"/>
          <a:ext cx="7023855" cy="5242361"/>
        </a:xfrm>
        <a:prstGeom prst="rightArrow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09310B-6D71-4C80-83A9-775BB8489AB5}">
      <dsp:nvSpPr>
        <dsp:cNvPr id="0" name=""/>
        <dsp:cNvSpPr/>
      </dsp:nvSpPr>
      <dsp:spPr>
        <a:xfrm>
          <a:off x="1477" y="1572708"/>
          <a:ext cx="1305796" cy="20969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Aanmelding</a:t>
          </a:r>
        </a:p>
      </dsp:txBody>
      <dsp:txXfrm>
        <a:off x="65221" y="1636452"/>
        <a:ext cx="1178308" cy="1969456"/>
      </dsp:txXfrm>
    </dsp:sp>
    <dsp:sp modelId="{EDB24DEF-5C2D-4FA0-90DC-EE36BAC56EED}">
      <dsp:nvSpPr>
        <dsp:cNvPr id="0" name=""/>
        <dsp:cNvSpPr/>
      </dsp:nvSpPr>
      <dsp:spPr>
        <a:xfrm>
          <a:off x="1488841" y="1572708"/>
          <a:ext cx="1190580" cy="20969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Gesprek</a:t>
          </a:r>
          <a:r>
            <a:rPr lang="nl-BE" sz="1200" kern="1200" dirty="0"/>
            <a:t> </a:t>
          </a:r>
          <a:r>
            <a:rPr lang="nl-BE" sz="1600" kern="1200" dirty="0"/>
            <a:t>psychiater</a:t>
          </a:r>
        </a:p>
      </dsp:txBody>
      <dsp:txXfrm>
        <a:off x="1546960" y="1630827"/>
        <a:ext cx="1074342" cy="1980706"/>
      </dsp:txXfrm>
    </dsp:sp>
    <dsp:sp modelId="{38DE5ABB-F976-46A4-A444-5EFAB9706036}">
      <dsp:nvSpPr>
        <dsp:cNvPr id="0" name=""/>
        <dsp:cNvSpPr/>
      </dsp:nvSpPr>
      <dsp:spPr>
        <a:xfrm>
          <a:off x="2860990" y="1572708"/>
          <a:ext cx="1190580" cy="209694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Intake</a:t>
          </a:r>
          <a:r>
            <a:rPr lang="nl-BE" sz="1200" kern="1200" dirty="0"/>
            <a:t> </a:t>
          </a:r>
          <a:r>
            <a:rPr lang="nl-BE" sz="1600" kern="1200" dirty="0"/>
            <a:t>psycholoog</a:t>
          </a:r>
        </a:p>
      </dsp:txBody>
      <dsp:txXfrm>
        <a:off x="2919109" y="1630827"/>
        <a:ext cx="1074342" cy="1980706"/>
      </dsp:txXfrm>
    </dsp:sp>
    <dsp:sp modelId="{959E53D2-A4F5-4A3F-A1FB-F2B59535364C}">
      <dsp:nvSpPr>
        <dsp:cNvPr id="0" name=""/>
        <dsp:cNvSpPr/>
      </dsp:nvSpPr>
      <dsp:spPr>
        <a:xfrm>
          <a:off x="4233139" y="1572708"/>
          <a:ext cx="1190580" cy="20969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 err="1"/>
            <a:t>Multi-disciplinair</a:t>
          </a:r>
          <a:r>
            <a:rPr lang="nl-BE" sz="1200" kern="1200" dirty="0"/>
            <a:t> </a:t>
          </a:r>
          <a:r>
            <a:rPr lang="nl-BE" sz="1600" kern="1200" dirty="0"/>
            <a:t>overleg</a:t>
          </a:r>
        </a:p>
      </dsp:txBody>
      <dsp:txXfrm>
        <a:off x="4291258" y="1630827"/>
        <a:ext cx="1074342" cy="1980706"/>
      </dsp:txXfrm>
    </dsp:sp>
    <dsp:sp modelId="{CE95E504-9C8F-473A-8B39-CC0F4597DC06}">
      <dsp:nvSpPr>
        <dsp:cNvPr id="0" name=""/>
        <dsp:cNvSpPr/>
      </dsp:nvSpPr>
      <dsp:spPr>
        <a:xfrm>
          <a:off x="5568561" y="1630909"/>
          <a:ext cx="1224352" cy="93911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Eerste</a:t>
          </a:r>
          <a:r>
            <a:rPr lang="nl-BE" sz="1700" kern="1200" dirty="0"/>
            <a:t> </a:t>
          </a:r>
          <a:r>
            <a:rPr lang="nl-BE" sz="1600" kern="1200" dirty="0"/>
            <a:t>inschrijving</a:t>
          </a:r>
          <a:endParaRPr lang="nl-BE" sz="1700" kern="1200" dirty="0"/>
        </a:p>
      </dsp:txBody>
      <dsp:txXfrm>
        <a:off x="5614405" y="1676753"/>
        <a:ext cx="1132664" cy="847428"/>
      </dsp:txXfrm>
    </dsp:sp>
    <dsp:sp modelId="{C5C108E6-9FDA-4EE8-B95E-31D56C14BCDE}">
      <dsp:nvSpPr>
        <dsp:cNvPr id="0" name=""/>
        <dsp:cNvSpPr/>
      </dsp:nvSpPr>
      <dsp:spPr>
        <a:xfrm>
          <a:off x="5556356" y="2685022"/>
          <a:ext cx="1250672" cy="913701"/>
        </a:xfrm>
        <a:prstGeom prst="roundRect">
          <a:avLst/>
        </a:prstGeom>
        <a:solidFill>
          <a:srgbClr val="0095C8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Niet in aanmerking</a:t>
          </a:r>
        </a:p>
      </dsp:txBody>
      <dsp:txXfrm>
        <a:off x="5600959" y="2729625"/>
        <a:ext cx="1161466" cy="824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83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9F496-4099-49E5-BE4A-CC6CC2AC9648}" type="datetimeFigureOut">
              <a:rPr lang="nl-BE" smtClean="0"/>
              <a:t>28/09/2023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406775" y="849313"/>
            <a:ext cx="3059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87425" y="3271838"/>
            <a:ext cx="7897813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8312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49C8A-C7DE-48CD-B757-E1C3EFC729B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468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49C8A-C7DE-48CD-B757-E1C3EFC729B8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722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440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1" y="1044000"/>
            <a:ext cx="6238251" cy="1008000"/>
          </a:xfrm>
        </p:spPr>
        <p:txBody>
          <a:bodyPr anchor="t">
            <a:normAutofit/>
          </a:bodyPr>
          <a:lstStyle>
            <a:lvl1pPr algn="l">
              <a:defRPr sz="285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800" y="2736000"/>
            <a:ext cx="4237200" cy="604800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8373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afb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8863013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000" y="4834800"/>
            <a:ext cx="7886700" cy="1332000"/>
          </a:xfrm>
        </p:spPr>
        <p:txBody>
          <a:bodyPr>
            <a:normAutofit/>
          </a:bodyPr>
          <a:lstStyle>
            <a:lvl1pPr marL="0" indent="0">
              <a:buNone/>
              <a:defRPr sz="255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808417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afb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6176" y="2"/>
            <a:ext cx="6727825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28000" y="4834800"/>
            <a:ext cx="7886700" cy="1332000"/>
          </a:xfrm>
        </p:spPr>
        <p:txBody>
          <a:bodyPr>
            <a:normAutofit/>
          </a:bodyPr>
          <a:lstStyle>
            <a:lvl1pPr marL="0" indent="0">
              <a:buNone/>
              <a:defRPr sz="255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47955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46D5-91C1-4224-AF7A-660DAC8CADB6}" type="datetimeFigureOut">
              <a:rPr lang="nl-BE" smtClean="0"/>
              <a:t>28/09/2023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8A3-C877-402B-A964-E120ACD3B948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526" y="331790"/>
            <a:ext cx="73501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8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46D5-91C1-4224-AF7A-660DAC8CADB6}" type="datetimeFigureOut">
              <a:rPr lang="nl-BE" smtClean="0"/>
              <a:t>28/09/2023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8A3-C877-402B-A964-E120ACD3B9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049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46D5-91C1-4224-AF7A-660DAC8CADB6}" type="datetimeFigureOut">
              <a:rPr lang="nl-BE" smtClean="0"/>
              <a:t>28/09/2023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8A3-C877-402B-A964-E120ACD3B948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526" y="331790"/>
            <a:ext cx="73501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jdelijke aanduiding voor tekst 10"/>
          <p:cNvSpPr>
            <a:spLocks noGrp="1"/>
          </p:cNvSpPr>
          <p:nvPr>
            <p:ph type="body" sz="quarter" idx="13"/>
          </p:nvPr>
        </p:nvSpPr>
        <p:spPr>
          <a:xfrm>
            <a:off x="644400" y="1627200"/>
            <a:ext cx="7657200" cy="4680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59174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46D5-91C1-4224-AF7A-660DAC8CADB6}" type="datetimeFigureOut">
              <a:rPr lang="nl-BE" smtClean="0"/>
              <a:t>28/09/2023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8A3-C877-402B-A964-E120ACD3B948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jdelijke aanduiding voor tekst 10"/>
          <p:cNvSpPr>
            <a:spLocks noGrp="1"/>
          </p:cNvSpPr>
          <p:nvPr>
            <p:ph type="body" sz="quarter" idx="13"/>
          </p:nvPr>
        </p:nvSpPr>
        <p:spPr>
          <a:xfrm>
            <a:off x="644400" y="1627200"/>
            <a:ext cx="7657200" cy="4680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09490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links grafiek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00" y="507600"/>
            <a:ext cx="7657200" cy="8352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46D5-91C1-4224-AF7A-660DAC8CADB6}" type="datetimeFigureOut">
              <a:rPr lang="nl-BE" smtClean="0"/>
              <a:t>28/09/2023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8A3-C877-402B-A964-E120ACD3B948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644400" y="1630361"/>
            <a:ext cx="3675708" cy="4680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12" name="Tijdelijke aanduiding voor grafiek 10"/>
          <p:cNvSpPr>
            <a:spLocks noGrp="1"/>
          </p:cNvSpPr>
          <p:nvPr>
            <p:ph type="chart" sz="quarter" idx="14"/>
          </p:nvPr>
        </p:nvSpPr>
        <p:spPr>
          <a:xfrm>
            <a:off x="4399984" y="1630362"/>
            <a:ext cx="3902045" cy="46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5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rechts grafiek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794" y="507600"/>
            <a:ext cx="7657200" cy="8352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46D5-91C1-4224-AF7A-660DAC8CADB6}" type="datetimeFigureOut">
              <a:rPr lang="nl-BE" smtClean="0"/>
              <a:t>28/09/2023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8A3-C877-402B-A964-E120ACD3B948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Tijdelijke aanduiding voor grafiek 10"/>
          <p:cNvSpPr>
            <a:spLocks noGrp="1"/>
          </p:cNvSpPr>
          <p:nvPr>
            <p:ph type="chart" sz="quarter" idx="14"/>
          </p:nvPr>
        </p:nvSpPr>
        <p:spPr>
          <a:xfrm>
            <a:off x="642795" y="1630360"/>
            <a:ext cx="3947311" cy="46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en-US" dirty="0"/>
          </a:p>
        </p:txBody>
      </p:sp>
      <p:sp>
        <p:nvSpPr>
          <p:cNvPr id="8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4635351" y="1630359"/>
            <a:ext cx="3675708" cy="4680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425454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4400" y="507600"/>
            <a:ext cx="7657200" cy="83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400" y="1627200"/>
            <a:ext cx="76572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46791" y="6404841"/>
            <a:ext cx="86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F6061"/>
                </a:solidFill>
                <a:latin typeface="+mn-lt"/>
              </a:defRPr>
            </a:lvl1pPr>
          </a:lstStyle>
          <a:p>
            <a:fld id="{CC2746D5-91C1-4224-AF7A-660DAC8CADB6}" type="datetimeFigureOut">
              <a:rPr lang="nl-BE" smtClean="0"/>
              <a:t>28/09/2023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3610" y="6404841"/>
            <a:ext cx="5763491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5F6061"/>
                </a:solidFill>
                <a:latin typeface="+mn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9917" y="6404841"/>
            <a:ext cx="86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5F6061"/>
                </a:solidFill>
                <a:latin typeface="+mn-lt"/>
              </a:defRPr>
            </a:lvl1pPr>
          </a:lstStyle>
          <a:p>
            <a:fld id="{94B208A3-C877-402B-A964-E120ACD3B9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922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rgbClr val="40B5E5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40B5E5"/>
        </a:buClr>
        <a:buFont typeface="Arial" panose="020B0604020202020204" pitchFamily="34" charset="0"/>
        <a:buChar char="•"/>
        <a:defRPr sz="2100" kern="1200">
          <a:solidFill>
            <a:srgbClr val="5F6061"/>
          </a:solidFill>
          <a:latin typeface="+mn-lt"/>
          <a:ea typeface="+mn-ea"/>
          <a:cs typeface="+mn-cs"/>
        </a:defRPr>
      </a:lvl1pPr>
      <a:lvl2pPr marL="401241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0B5E5"/>
        </a:buClr>
        <a:buFont typeface="Arial" panose="020B0604020202020204" pitchFamily="34" charset="0"/>
        <a:buChar char="•"/>
        <a:defRPr sz="1800" kern="1200">
          <a:solidFill>
            <a:srgbClr val="5F6061"/>
          </a:solidFill>
          <a:latin typeface="+mn-lt"/>
          <a:ea typeface="+mn-ea"/>
          <a:cs typeface="+mn-cs"/>
        </a:defRPr>
      </a:lvl2pPr>
      <a:lvl3pPr marL="606029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0B5E5"/>
        </a:buClr>
        <a:buFont typeface="Arial" panose="020B0604020202020204" pitchFamily="34" charset="0"/>
        <a:buChar char="•"/>
        <a:defRPr sz="1650" kern="1200">
          <a:solidFill>
            <a:srgbClr val="5F6061"/>
          </a:solidFill>
          <a:latin typeface="+mn-lt"/>
          <a:ea typeface="+mn-ea"/>
          <a:cs typeface="+mn-cs"/>
        </a:defRPr>
      </a:lvl3pPr>
      <a:lvl4pPr marL="809625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0B5E5"/>
        </a:buClr>
        <a:buFont typeface="Arial" panose="020B0604020202020204" pitchFamily="34" charset="0"/>
        <a:buChar char="•"/>
        <a:defRPr sz="1350" kern="1200">
          <a:solidFill>
            <a:srgbClr val="5F606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0B5E5"/>
        </a:buClr>
        <a:buFont typeface="Arial" panose="020B0604020202020204" pitchFamily="34" charset="0"/>
        <a:buChar char="•"/>
        <a:defRPr sz="1350" kern="1200">
          <a:solidFill>
            <a:srgbClr val="5F606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78E63F-7366-4EA7-9C19-D157BE6CA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800" y="1391569"/>
            <a:ext cx="6238251" cy="1008000"/>
          </a:xfrm>
        </p:spPr>
        <p:txBody>
          <a:bodyPr>
            <a:normAutofit/>
          </a:bodyPr>
          <a:lstStyle/>
          <a:p>
            <a:r>
              <a:rPr lang="nl-BE" sz="4000" dirty="0"/>
              <a:t>Psychiatrisch Dagziekenhuis</a:t>
            </a:r>
          </a:p>
        </p:txBody>
      </p:sp>
    </p:spTree>
    <p:extLst>
      <p:ext uri="{BB962C8B-B14F-4D97-AF65-F5344CB8AC3E}">
        <p14:creationId xmlns:p14="http://schemas.microsoft.com/office/powerpoint/2010/main" val="243666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72435B-7A81-4696-B95C-C5006092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 Dagindeling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3A41A7A9-38C2-4E90-98D0-C257111A2A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096541"/>
              </p:ext>
            </p:extLst>
          </p:nvPr>
        </p:nvGraphicFramePr>
        <p:xfrm>
          <a:off x="644525" y="1627188"/>
          <a:ext cx="7656514" cy="2966720"/>
        </p:xfrm>
        <a:graphic>
          <a:graphicData uri="http://schemas.openxmlformats.org/drawingml/2006/table">
            <a:tbl>
              <a:tblPr firstCol="1">
                <a:tableStyleId>{46F890A9-2807-4EBB-B81D-B2AA78EC7F39}</a:tableStyleId>
              </a:tblPr>
              <a:tblGrid>
                <a:gridCol w="1700642">
                  <a:extLst>
                    <a:ext uri="{9D8B030D-6E8A-4147-A177-3AD203B41FA5}">
                      <a16:colId xmlns:a16="http://schemas.microsoft.com/office/drawing/2014/main" val="1819137260"/>
                    </a:ext>
                  </a:extLst>
                </a:gridCol>
                <a:gridCol w="5955872">
                  <a:extLst>
                    <a:ext uri="{9D8B030D-6E8A-4147-A177-3AD203B41FA5}">
                      <a16:colId xmlns:a16="http://schemas.microsoft.com/office/drawing/2014/main" val="1550487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600" dirty="0"/>
                        <a:t>8u30 – 8u45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Aankomst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32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/>
                        <a:t>8u45 – 10u30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Overloop en sessie met psycholoog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041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/>
                        <a:t>10u30 – 10u45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Pauze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842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/>
                        <a:t>10u45 – 11u45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Sessie ergotherapeut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432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/>
                        <a:t>11u45 – 12u30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Lunchpauze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516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/>
                        <a:t>12u30 – 14u00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Sessie ergotherapeut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674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/>
                        <a:t>14u00 – 14u15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Pauze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722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/>
                        <a:t>14u15 – 15u30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Sessie met psycholoog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371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58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1CC6A5-5493-4071-BAC3-F865916BB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 Aanmeldingsprocedure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7EAE811-CDBF-4694-B8F7-7E4D3510A3F4}"/>
              </a:ext>
            </a:extLst>
          </p:cNvPr>
          <p:cNvSpPr txBox="1"/>
          <p:nvPr/>
        </p:nvSpPr>
        <p:spPr>
          <a:xfrm>
            <a:off x="644400" y="4857991"/>
            <a:ext cx="78094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l-BE" sz="1600" dirty="0"/>
              <a:t>Telefonisch afspraak te maken voor </a:t>
            </a:r>
            <a:r>
              <a:rPr lang="nl-BE" sz="1600" b="1" dirty="0"/>
              <a:t>aanmelding</a:t>
            </a:r>
            <a:r>
              <a:rPr lang="nl-BE" sz="1600" dirty="0"/>
              <a:t> </a:t>
            </a:r>
            <a:br>
              <a:rPr lang="nl-BE" sz="1600" dirty="0"/>
            </a:br>
            <a:r>
              <a:rPr lang="nl-BE" sz="1600" dirty="0"/>
              <a:t>op secretariaat psychiatrie 02 363 66 72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l-BE" sz="1600" dirty="0"/>
              <a:t>Intakegesprek met </a:t>
            </a:r>
            <a:r>
              <a:rPr lang="nl-BE" sz="1600" b="1" dirty="0"/>
              <a:t>psychiater</a:t>
            </a:r>
            <a:r>
              <a:rPr lang="nl-BE" sz="1600" dirty="0"/>
              <a:t> 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l-BE" sz="1600" dirty="0"/>
              <a:t>Intakegesprek met </a:t>
            </a:r>
            <a:r>
              <a:rPr lang="nl-BE" sz="1600" b="1" dirty="0"/>
              <a:t>psycholoog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l-BE" sz="1600" b="1" dirty="0"/>
              <a:t>Besluitvorming</a:t>
            </a:r>
            <a:r>
              <a:rPr lang="nl-BE" sz="1600" dirty="0"/>
              <a:t> in teamverband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l-BE" sz="1600" dirty="0"/>
              <a:t>Patiënt wordt gecontacteerd om besluit mee te delen en verder te helpen</a:t>
            </a:r>
          </a:p>
          <a:p>
            <a:pPr marL="257175" indent="-257175">
              <a:buFont typeface="+mj-lt"/>
              <a:buAutoNum type="arabicParenR"/>
            </a:pPr>
            <a:endParaRPr lang="nl-BE" sz="1600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B16C7161-2592-455A-B74D-09DF3E0D98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897334"/>
              </p:ext>
            </p:extLst>
          </p:nvPr>
        </p:nvGraphicFramePr>
        <p:xfrm>
          <a:off x="690140" y="430349"/>
          <a:ext cx="8263359" cy="524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6562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9A4D565-807E-48FC-B417-9DFACDEE7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6. Locatie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E8D3B04-DF89-4DC4-B439-F339EF28A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nl-BE" b="0" dirty="0"/>
              <a:t>Gelegen op het eerste verdiep, naast de PAAZ-afdeling</a:t>
            </a:r>
          </a:p>
          <a:p>
            <a:pPr marL="342900" indent="-342900"/>
            <a:r>
              <a:rPr lang="nl-BE" b="0" dirty="0"/>
              <a:t>Beschikt over een tuin en een eigen keuken</a:t>
            </a:r>
          </a:p>
          <a:p>
            <a:endParaRPr lang="nl-BE" b="0" dirty="0"/>
          </a:p>
        </p:txBody>
      </p:sp>
      <p:pic>
        <p:nvPicPr>
          <p:cNvPr id="4" name="Tijdelijke aanduiding voor grafiek 6">
            <a:extLst>
              <a:ext uri="{FF2B5EF4-FFF2-40B4-BE49-F238E27FC236}">
                <a16:creationId xmlns:a16="http://schemas.microsoft.com/office/drawing/2014/main" id="{3A7879B5-5632-47D7-8CF1-8FE76CD549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400" y="2687413"/>
            <a:ext cx="6477683" cy="361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32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2D1FE9AD-B9E0-4064-A159-2A3E43198C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951" y="1861934"/>
            <a:ext cx="3674378" cy="357866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0BACF04-5179-43DC-88C5-61FC4B07C4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003" y="1814077"/>
            <a:ext cx="4899171" cy="367437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FA7E95E-F877-4492-9A69-691A9F19B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Lokaal</a:t>
            </a:r>
          </a:p>
        </p:txBody>
      </p:sp>
    </p:spTree>
    <p:extLst>
      <p:ext uri="{BB962C8B-B14F-4D97-AF65-F5344CB8AC3E}">
        <p14:creationId xmlns:p14="http://schemas.microsoft.com/office/powerpoint/2010/main" val="425805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5E4C0-374E-43FF-9473-126B83A0B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7. Vragen?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F30DAFD-A4AA-4648-90BD-4823349A9E6E}"/>
              </a:ext>
            </a:extLst>
          </p:cNvPr>
          <p:cNvSpPr txBox="1"/>
          <p:nvPr/>
        </p:nvSpPr>
        <p:spPr>
          <a:xfrm>
            <a:off x="3055172" y="205040"/>
            <a:ext cx="6938683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13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2074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AD6678E-A130-48B0-90B8-AEEDD64BE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174" y="1635519"/>
            <a:ext cx="8217653" cy="3586963"/>
          </a:xfrm>
        </p:spPr>
        <p:txBody>
          <a:bodyPr>
            <a:normAutofit lnSpcReduction="10000"/>
          </a:bodyPr>
          <a:lstStyle/>
          <a:p>
            <a:endParaRPr lang="nl-BE" dirty="0"/>
          </a:p>
          <a:p>
            <a:pPr marL="385763" indent="-385763">
              <a:buFont typeface="+mj-lt"/>
              <a:buAutoNum type="arabicPeriod"/>
            </a:pP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Werking en aanbod</a:t>
            </a:r>
          </a:p>
          <a:p>
            <a:pPr marL="385763" indent="-385763">
              <a:buFont typeface="+mj-lt"/>
              <a:buAutoNum type="arabicPeriod"/>
            </a:pP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Inclusie- en exclusiecriteria</a:t>
            </a:r>
          </a:p>
          <a:p>
            <a:pPr marL="385763" indent="-385763">
              <a:buFont typeface="+mj-lt"/>
              <a:buAutoNum type="arabicPeriod"/>
            </a:pP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Wie zijn wij?</a:t>
            </a:r>
          </a:p>
          <a:p>
            <a:pPr marL="385763" indent="-385763">
              <a:buFont typeface="+mj-lt"/>
              <a:buAutoNum type="arabicPeriod"/>
            </a:pP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Dagindeling</a:t>
            </a:r>
          </a:p>
          <a:p>
            <a:pPr marL="385763" indent="-385763">
              <a:buFont typeface="+mj-lt"/>
              <a:buAutoNum type="arabicPeriod"/>
            </a:pP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Aanmeldingsprocedure</a:t>
            </a:r>
          </a:p>
          <a:p>
            <a:pPr marL="385763" indent="-385763">
              <a:buFont typeface="+mj-lt"/>
              <a:buAutoNum type="arabicPeriod"/>
            </a:pP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Locatie</a:t>
            </a:r>
          </a:p>
          <a:p>
            <a:pPr marL="385763" indent="-385763">
              <a:buFont typeface="+mj-lt"/>
              <a:buAutoNum type="arabicPeriod"/>
            </a:pP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Vragen</a:t>
            </a:r>
          </a:p>
          <a:p>
            <a:pPr marL="385763" indent="-385763">
              <a:buFont typeface="+mj-lt"/>
              <a:buAutoNum type="arabicPeriod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6730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4F66B93-AB73-4502-ABF5-A995126CD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Werking Psychiatrisch Dagziekenhuis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AD6678E-A130-48B0-90B8-AEEDD64BE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Ambulante setting voor mensen met psychische moeilijkheden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Groepstherapie voor mensen met psychiatrische problemen als depressie, psychische decompensatie, angst, verslaving, 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Opname-vermijdend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Ondersteuning post-hospitalisatie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B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8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D0893-B65A-4495-8820-367B30FA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Aanbod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40C3E7FB-AC37-4683-8C0A-6CE2383FCE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863776"/>
              </p:ext>
            </p:extLst>
          </p:nvPr>
        </p:nvGraphicFramePr>
        <p:xfrm>
          <a:off x="644400" y="1652778"/>
          <a:ext cx="8258242" cy="3552444"/>
        </p:xfrm>
        <a:graphic>
          <a:graphicData uri="http://schemas.openxmlformats.org/drawingml/2006/table">
            <a:tbl>
              <a:tblPr firstRow="1" firstCol="1">
                <a:tableStyleId>{46F890A9-2807-4EBB-B81D-B2AA78EC7F39}</a:tableStyleId>
              </a:tblPr>
              <a:tblGrid>
                <a:gridCol w="1143889">
                  <a:extLst>
                    <a:ext uri="{9D8B030D-6E8A-4147-A177-3AD203B41FA5}">
                      <a16:colId xmlns:a16="http://schemas.microsoft.com/office/drawing/2014/main" val="3037053698"/>
                    </a:ext>
                  </a:extLst>
                </a:gridCol>
                <a:gridCol w="3321468">
                  <a:extLst>
                    <a:ext uri="{9D8B030D-6E8A-4147-A177-3AD203B41FA5}">
                      <a16:colId xmlns:a16="http://schemas.microsoft.com/office/drawing/2014/main" val="3237233157"/>
                    </a:ext>
                  </a:extLst>
                </a:gridCol>
                <a:gridCol w="3792885">
                  <a:extLst>
                    <a:ext uri="{9D8B030D-6E8A-4147-A177-3AD203B41FA5}">
                      <a16:colId xmlns:a16="http://schemas.microsoft.com/office/drawing/2014/main" val="42748580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600" dirty="0"/>
                        <a:t>Veranderingsgerichte groepen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600" dirty="0"/>
                        <a:t>Sociaal gerichte groep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471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600" dirty="0"/>
                        <a:t>Hoeveel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600" dirty="0"/>
                        <a:t>2 groepen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600" dirty="0"/>
                        <a:t>1 groep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331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600" dirty="0"/>
                        <a:t>Frequentie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600" dirty="0"/>
                        <a:t>2 dagen per week (ma/woe of di/vrij)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600" dirty="0"/>
                        <a:t>1 dag per week (don)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75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600" dirty="0"/>
                        <a:t>Doel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600" dirty="0"/>
                        <a:t>Structurerende en therapeutische benadering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/>
                        <a:t>Onderhouden stabiliteit, aanbieden sociale contacten en activiteiten in groep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328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600" dirty="0"/>
                        <a:t>Duur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600" dirty="0"/>
                        <a:t>Gemiddeld 3 maanden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600" dirty="0"/>
                        <a:t>Langdurige aanwezigheid mogelijk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674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600" dirty="0"/>
                        <a:t>Aantal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600" dirty="0"/>
                        <a:t>± 8 aanwezigen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600" dirty="0"/>
                        <a:t>± 10 aanwezigen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728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258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3515DC-95B8-4C1F-9172-5020E7C74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Inclusie- en exclusiecriteria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D34DFB7F-0C5D-491E-A3A9-2E549F3315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635508"/>
              </p:ext>
            </p:extLst>
          </p:nvPr>
        </p:nvGraphicFramePr>
        <p:xfrm>
          <a:off x="644525" y="1627188"/>
          <a:ext cx="7656514" cy="276352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3828257">
                  <a:extLst>
                    <a:ext uri="{9D8B030D-6E8A-4147-A177-3AD203B41FA5}">
                      <a16:colId xmlns:a16="http://schemas.microsoft.com/office/drawing/2014/main" val="659303086"/>
                    </a:ext>
                  </a:extLst>
                </a:gridCol>
                <a:gridCol w="3828257">
                  <a:extLst>
                    <a:ext uri="{9D8B030D-6E8A-4147-A177-3AD203B41FA5}">
                      <a16:colId xmlns:a16="http://schemas.microsoft.com/office/drawing/2014/main" val="2526857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800" dirty="0"/>
                        <a:t>Inclusiecriteria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Exclusiecriteria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242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800" dirty="0"/>
                        <a:t>Volwassenen, 18+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Actief gebruiken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035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800" dirty="0"/>
                        <a:t>Duidelijke hulpvraag/doel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Onvoldoende cognitieve mogelijkheden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559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800" dirty="0"/>
                        <a:t>Geen acute crisis aanwezig, enige stabiliteit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Crisis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092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800" dirty="0"/>
                        <a:t>Autonome medicatie-inname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98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800" dirty="0"/>
                        <a:t>Abstinent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072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561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479640-F6B0-4035-8B5F-5E815679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 Wie zijn wij?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DE230B-40DB-41E1-AFE9-51EB51AE4F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4400" y="1342800"/>
            <a:ext cx="4285062" cy="4680000"/>
          </a:xfrm>
        </p:spPr>
        <p:txBody>
          <a:bodyPr/>
          <a:lstStyle/>
          <a:p>
            <a:pPr marL="0" indent="0">
              <a:buNone/>
            </a:pPr>
            <a:r>
              <a:rPr lang="nl-BE" b="1" dirty="0">
                <a:solidFill>
                  <a:schemeClr val="accent2"/>
                </a:solidFill>
              </a:rPr>
              <a:t>Adeline</a:t>
            </a:r>
            <a:r>
              <a:rPr lang="nl-BE" dirty="0">
                <a:solidFill>
                  <a:schemeClr val="accent2"/>
                </a:solidFill>
              </a:rPr>
              <a:t> </a:t>
            </a:r>
            <a:br>
              <a:rPr lang="nl-BE" dirty="0">
                <a:solidFill>
                  <a:schemeClr val="accent2"/>
                </a:solidFill>
              </a:rPr>
            </a:br>
            <a:r>
              <a:rPr lang="nl-BE" sz="1800" dirty="0">
                <a:solidFill>
                  <a:schemeClr val="accent2"/>
                </a:solidFill>
              </a:rPr>
              <a:t>klinisch psycholoog</a:t>
            </a:r>
          </a:p>
          <a:p>
            <a:pPr marL="0" indent="0">
              <a:buNone/>
            </a:pPr>
            <a:r>
              <a:rPr lang="nl-BE" sz="2000" dirty="0"/>
              <a:t>Oplossingsgerichte therapie en ACT</a:t>
            </a:r>
            <a:br>
              <a:rPr lang="nl-BE" sz="2000" dirty="0"/>
            </a:br>
            <a:r>
              <a:rPr lang="nl-BE" sz="2000" dirty="0" err="1"/>
              <a:t>Psycho</a:t>
            </a:r>
            <a:r>
              <a:rPr lang="nl-BE" sz="2000" dirty="0"/>
              <a:t>-educatieve sessies</a:t>
            </a:r>
          </a:p>
          <a:p>
            <a:pPr marL="0" indent="0">
              <a:buNone/>
            </a:pPr>
            <a:r>
              <a:rPr lang="nl-BE" dirty="0"/>
              <a:t>				</a:t>
            </a:r>
          </a:p>
          <a:p>
            <a:pPr marL="0" indent="0">
              <a:buNone/>
            </a:pPr>
            <a:r>
              <a:rPr lang="nl-BE" dirty="0"/>
              <a:t>				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6299995-8602-4151-BD6C-DEE67539F2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400" y="2669063"/>
            <a:ext cx="2457000" cy="368133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EDD3127-5BEF-450A-9F22-46F097A582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8938" y="2686316"/>
            <a:ext cx="2457000" cy="3664084"/>
          </a:xfrm>
          <a:prstGeom prst="rect">
            <a:avLst/>
          </a:prstGeom>
        </p:spPr>
      </p:pic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B122119A-0D2A-4AF1-8607-51B33EE3BC9D}"/>
              </a:ext>
            </a:extLst>
          </p:cNvPr>
          <p:cNvSpPr txBox="1">
            <a:spLocks/>
          </p:cNvSpPr>
          <p:nvPr/>
        </p:nvSpPr>
        <p:spPr>
          <a:xfrm>
            <a:off x="4858938" y="1342800"/>
            <a:ext cx="4285062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210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1pPr>
            <a:lvl2pPr marL="401241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2pPr>
            <a:lvl3pPr marL="606029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165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3pPr>
            <a:lvl4pPr marL="80962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135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135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b="1" dirty="0">
                <a:solidFill>
                  <a:schemeClr val="accent2"/>
                </a:solidFill>
              </a:rPr>
              <a:t>Veerle</a:t>
            </a:r>
            <a:r>
              <a:rPr lang="nl-BE" dirty="0">
                <a:solidFill>
                  <a:schemeClr val="accent2"/>
                </a:solidFill>
              </a:rPr>
              <a:t> </a:t>
            </a:r>
            <a:br>
              <a:rPr lang="nl-BE" dirty="0">
                <a:solidFill>
                  <a:schemeClr val="accent2"/>
                </a:solidFill>
              </a:rPr>
            </a:br>
            <a:r>
              <a:rPr lang="nl-BE" sz="1800" dirty="0">
                <a:solidFill>
                  <a:schemeClr val="accent2"/>
                </a:solidFill>
              </a:rPr>
              <a:t>ergotherapeut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BE" sz="2000" dirty="0"/>
              <a:t>Creatieve therapie en activering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BE" sz="2000" dirty="0"/>
              <a:t>Zinvolle dagbesteding en ontspanning</a:t>
            </a:r>
          </a:p>
        </p:txBody>
      </p:sp>
    </p:spTree>
    <p:extLst>
      <p:ext uri="{BB962C8B-B14F-4D97-AF65-F5344CB8AC3E}">
        <p14:creationId xmlns:p14="http://schemas.microsoft.com/office/powerpoint/2010/main" val="41115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4FF5FDC-362F-4D8C-AB75-A11691E7D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Wie zijn wij?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C3E3289-8517-48E1-9F9F-1CFDD313F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500" y="2402047"/>
            <a:ext cx="2456999" cy="368613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8863EB8-08DC-46C2-8A25-B9DDF9967B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400" y="2402047"/>
            <a:ext cx="2456999" cy="3698119"/>
          </a:xfrm>
          <a:prstGeom prst="rect">
            <a:avLst/>
          </a:prstGeom>
        </p:spPr>
      </p:pic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7ADB1FE1-F1C4-4DC0-8637-493F2C216E22}"/>
              </a:ext>
            </a:extLst>
          </p:cNvPr>
          <p:cNvSpPr txBox="1">
            <a:spLocks/>
          </p:cNvSpPr>
          <p:nvPr/>
        </p:nvSpPr>
        <p:spPr>
          <a:xfrm>
            <a:off x="644400" y="1670400"/>
            <a:ext cx="3675708" cy="4680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210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1pPr>
            <a:lvl2pPr marL="401241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2pPr>
            <a:lvl3pPr marL="606029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165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3pPr>
            <a:lvl4pPr marL="80962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135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135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b="1" dirty="0">
                <a:solidFill>
                  <a:schemeClr val="accent2"/>
                </a:solidFill>
              </a:rPr>
              <a:t>Valérie</a:t>
            </a:r>
            <a:r>
              <a:rPr lang="nl-BE" dirty="0">
                <a:solidFill>
                  <a:schemeClr val="accent2"/>
                </a:solidFill>
              </a:rPr>
              <a:t> </a:t>
            </a:r>
            <a:br>
              <a:rPr lang="nl-BE" dirty="0">
                <a:solidFill>
                  <a:schemeClr val="accent2"/>
                </a:solidFill>
              </a:rPr>
            </a:br>
            <a:r>
              <a:rPr lang="nl-BE" sz="1800" dirty="0">
                <a:solidFill>
                  <a:schemeClr val="accent2"/>
                </a:solidFill>
              </a:rPr>
              <a:t>hoofdverpleegkundige</a:t>
            </a:r>
            <a:endParaRPr lang="nl-BE" dirty="0">
              <a:solidFill>
                <a:schemeClr val="accent2"/>
              </a:solidFill>
            </a:endParaRP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0530B910-9594-4880-987D-116FDB7428A5}"/>
              </a:ext>
            </a:extLst>
          </p:cNvPr>
          <p:cNvSpPr txBox="1">
            <a:spLocks/>
          </p:cNvSpPr>
          <p:nvPr/>
        </p:nvSpPr>
        <p:spPr>
          <a:xfrm>
            <a:off x="3244500" y="1613077"/>
            <a:ext cx="3675708" cy="4680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210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1pPr>
            <a:lvl2pPr marL="401241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2pPr>
            <a:lvl3pPr marL="606029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165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3pPr>
            <a:lvl4pPr marL="80962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135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135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b="1" dirty="0">
                <a:solidFill>
                  <a:schemeClr val="accent2"/>
                </a:solidFill>
              </a:rPr>
              <a:t>Bieke</a:t>
            </a:r>
            <a:r>
              <a:rPr lang="nl-BE" dirty="0">
                <a:solidFill>
                  <a:schemeClr val="accent2"/>
                </a:solidFill>
              </a:rPr>
              <a:t> </a:t>
            </a:r>
            <a:br>
              <a:rPr lang="nl-BE" dirty="0">
                <a:solidFill>
                  <a:schemeClr val="accent2"/>
                </a:solidFill>
              </a:rPr>
            </a:br>
            <a:r>
              <a:rPr lang="nl-BE" sz="1800" dirty="0">
                <a:solidFill>
                  <a:schemeClr val="accent2"/>
                </a:solidFill>
              </a:rPr>
              <a:t>adjunct en klinisch </a:t>
            </a:r>
            <a:br>
              <a:rPr lang="nl-BE" sz="1800" dirty="0">
                <a:solidFill>
                  <a:schemeClr val="accent2"/>
                </a:solidFill>
              </a:rPr>
            </a:br>
            <a:r>
              <a:rPr lang="nl-BE" sz="1800" dirty="0">
                <a:solidFill>
                  <a:schemeClr val="accent2"/>
                </a:solidFill>
              </a:rPr>
              <a:t>psycholoog </a:t>
            </a:r>
            <a:endParaRPr lang="nl-BE" dirty="0">
              <a:solidFill>
                <a:schemeClr val="accent2"/>
              </a:solidFill>
            </a:endParaRP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ECF1EC20-B7C4-485F-BF17-45E120A07FE9}"/>
              </a:ext>
            </a:extLst>
          </p:cNvPr>
          <p:cNvSpPr txBox="1">
            <a:spLocks/>
          </p:cNvSpPr>
          <p:nvPr/>
        </p:nvSpPr>
        <p:spPr>
          <a:xfrm>
            <a:off x="5844600" y="1670400"/>
            <a:ext cx="3675708" cy="4680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210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1pPr>
            <a:lvl2pPr marL="401241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2pPr>
            <a:lvl3pPr marL="606029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165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3pPr>
            <a:lvl4pPr marL="80962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135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135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b="1" dirty="0">
                <a:solidFill>
                  <a:schemeClr val="accent2"/>
                </a:solidFill>
              </a:rPr>
              <a:t>Isabelle</a:t>
            </a:r>
            <a:r>
              <a:rPr lang="nl-BE" dirty="0">
                <a:solidFill>
                  <a:schemeClr val="accent2"/>
                </a:solidFill>
              </a:rPr>
              <a:t> </a:t>
            </a:r>
            <a:br>
              <a:rPr lang="nl-BE" dirty="0">
                <a:solidFill>
                  <a:schemeClr val="accent2"/>
                </a:solidFill>
              </a:rPr>
            </a:br>
            <a:r>
              <a:rPr lang="nl-BE" sz="1800" dirty="0">
                <a:solidFill>
                  <a:schemeClr val="accent2"/>
                </a:solidFill>
              </a:rPr>
              <a:t>Sociaal assistente</a:t>
            </a:r>
            <a:endParaRPr lang="nl-BE" dirty="0">
              <a:solidFill>
                <a:schemeClr val="accent2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23C970A-2582-4CD0-BBDD-AB18CCA67C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4600" y="2402047"/>
            <a:ext cx="2457000" cy="36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3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61C7F82-15A9-40E5-A5E2-A70BD7558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Psychiaters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7794080-5E39-43E9-BC7E-B2D2A85C4A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401" y="2095200"/>
            <a:ext cx="2457000" cy="36758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6A925E0-C801-497D-9D3D-4C97910169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500" y="2095200"/>
            <a:ext cx="2457000" cy="367587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82CB433-6481-4531-9558-54D5519822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4601" y="2095200"/>
            <a:ext cx="2457000" cy="3675872"/>
          </a:xfrm>
          <a:prstGeom prst="rect">
            <a:avLst/>
          </a:prstGeom>
        </p:spPr>
      </p:pic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A12501FB-1BC2-43D3-98A5-E603219A01FD}"/>
              </a:ext>
            </a:extLst>
          </p:cNvPr>
          <p:cNvSpPr txBox="1">
            <a:spLocks/>
          </p:cNvSpPr>
          <p:nvPr/>
        </p:nvSpPr>
        <p:spPr>
          <a:xfrm>
            <a:off x="644400" y="1593136"/>
            <a:ext cx="2456999" cy="4680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210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1pPr>
            <a:lvl2pPr marL="401241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2pPr>
            <a:lvl3pPr marL="606029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165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3pPr>
            <a:lvl4pPr marL="80962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135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135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b="1" dirty="0">
                <a:solidFill>
                  <a:schemeClr val="accent2"/>
                </a:solidFill>
              </a:rPr>
              <a:t>Dr. De Fré</a:t>
            </a:r>
            <a:endParaRPr lang="nl-BE" dirty="0">
              <a:solidFill>
                <a:schemeClr val="accent2"/>
              </a:solidFill>
            </a:endParaRPr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2BA963F8-0F11-4833-9F41-E0516E6E02AE}"/>
              </a:ext>
            </a:extLst>
          </p:cNvPr>
          <p:cNvSpPr txBox="1">
            <a:spLocks/>
          </p:cNvSpPr>
          <p:nvPr/>
        </p:nvSpPr>
        <p:spPr>
          <a:xfrm>
            <a:off x="3244498" y="1593136"/>
            <a:ext cx="2456999" cy="4680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210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1pPr>
            <a:lvl2pPr marL="401241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2pPr>
            <a:lvl3pPr marL="606029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165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3pPr>
            <a:lvl4pPr marL="80962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135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135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b="1" dirty="0">
                <a:solidFill>
                  <a:schemeClr val="accent2"/>
                </a:solidFill>
              </a:rPr>
              <a:t>Dr. Bosmans</a:t>
            </a:r>
            <a:endParaRPr lang="nl-BE" dirty="0">
              <a:solidFill>
                <a:schemeClr val="accent2"/>
              </a:solidFill>
            </a:endParaRPr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50B47C03-1D22-4CE7-8E11-D7A611A4CF57}"/>
              </a:ext>
            </a:extLst>
          </p:cNvPr>
          <p:cNvSpPr txBox="1">
            <a:spLocks/>
          </p:cNvSpPr>
          <p:nvPr/>
        </p:nvSpPr>
        <p:spPr>
          <a:xfrm>
            <a:off x="5844594" y="1593136"/>
            <a:ext cx="2456999" cy="4680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210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1pPr>
            <a:lvl2pPr marL="401241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2pPr>
            <a:lvl3pPr marL="606029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165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3pPr>
            <a:lvl4pPr marL="80962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135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40B5E5"/>
              </a:buClr>
              <a:buFont typeface="Arial" panose="020B0604020202020204" pitchFamily="34" charset="0"/>
              <a:buChar char="•"/>
              <a:defRPr sz="1350" kern="1200">
                <a:solidFill>
                  <a:srgbClr val="5F606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b="1" dirty="0">
                <a:solidFill>
                  <a:schemeClr val="accent2"/>
                </a:solidFill>
              </a:rPr>
              <a:t>Dr. van der Lelie</a:t>
            </a:r>
            <a:endParaRPr lang="nl-B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40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957C482-9CC2-4DA6-BF90-AE4C6BBC2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Ondersteunend verpleegkundig team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1A739E1-7F69-40A9-853E-14930FBAFF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00" y="1610218"/>
            <a:ext cx="5895474" cy="442160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32772174"/>
      </p:ext>
    </p:extLst>
  </p:cSld>
  <p:clrMapOvr>
    <a:masterClrMapping/>
  </p:clrMapOvr>
</p:sld>
</file>

<file path=ppt/theme/theme1.xml><?xml version="1.0" encoding="utf-8"?>
<a:theme xmlns:a="http://schemas.openxmlformats.org/drawingml/2006/main" name="SMH">
  <a:themeElements>
    <a:clrScheme name="AZ Sint-Maria">
      <a:dk1>
        <a:srgbClr val="808080"/>
      </a:dk1>
      <a:lt1>
        <a:sysClr val="window" lastClr="FFFFFF"/>
      </a:lt1>
      <a:dk2>
        <a:srgbClr val="808080"/>
      </a:dk2>
      <a:lt2>
        <a:srgbClr val="E7E6E6"/>
      </a:lt2>
      <a:accent1>
        <a:srgbClr val="C6D219"/>
      </a:accent1>
      <a:accent2>
        <a:srgbClr val="56AF40"/>
      </a:accent2>
      <a:accent3>
        <a:srgbClr val="008C55"/>
      </a:accent3>
      <a:accent4>
        <a:srgbClr val="8DC0E8"/>
      </a:accent4>
      <a:accent5>
        <a:srgbClr val="41B6E6"/>
      </a:accent5>
      <a:accent6>
        <a:srgbClr val="0095C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H" id="{760E1038-DBE9-4867-9C6B-59B65DB37FE6}" vid="{8FB93620-44DC-4430-A07A-8F86D490383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SMH</Template>
  <TotalTime>528</TotalTime>
  <Words>330</Words>
  <Application>Microsoft Office PowerPoint</Application>
  <PresentationFormat>Diavoorstelling (4:3)</PresentationFormat>
  <Paragraphs>96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SMH</vt:lpstr>
      <vt:lpstr>Psychiatrisch Dagziekenhuis</vt:lpstr>
      <vt:lpstr>PowerPoint-presentatie</vt:lpstr>
      <vt:lpstr>1. Werking Psychiatrisch Dagziekenhuis</vt:lpstr>
      <vt:lpstr>Aanbod</vt:lpstr>
      <vt:lpstr>2. Inclusie- en exclusiecriteria</vt:lpstr>
      <vt:lpstr>3. Wie zijn wij?</vt:lpstr>
      <vt:lpstr>Wie zijn wij? </vt:lpstr>
      <vt:lpstr>Psychiaters</vt:lpstr>
      <vt:lpstr>Ondersteunend verpleegkundig team</vt:lpstr>
      <vt:lpstr>4. Dagindeling</vt:lpstr>
      <vt:lpstr>5. Aanmeldingsprocedure</vt:lpstr>
      <vt:lpstr>6. Locatie</vt:lpstr>
      <vt:lpstr>Lokaal</vt:lpstr>
      <vt:lpstr>7. 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Valérie Demol</dc:creator>
  <cp:lastModifiedBy>Adeline Urbain</cp:lastModifiedBy>
  <cp:revision>44</cp:revision>
  <cp:lastPrinted>2022-09-05T12:19:47Z</cp:lastPrinted>
  <dcterms:created xsi:type="dcterms:W3CDTF">2022-07-08T13:24:35Z</dcterms:created>
  <dcterms:modified xsi:type="dcterms:W3CDTF">2023-09-28T09:34:48Z</dcterms:modified>
</cp:coreProperties>
</file>