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8" r:id="rId2"/>
    <p:sldId id="265" r:id="rId3"/>
    <p:sldId id="269" r:id="rId4"/>
    <p:sldId id="268" r:id="rId5"/>
    <p:sldId id="266" r:id="rId6"/>
    <p:sldId id="262" r:id="rId7"/>
    <p:sldId id="267" r:id="rId8"/>
  </p:sldIdLst>
  <p:sldSz cx="12192000" cy="6858000"/>
  <p:notesSz cx="6794500" cy="99822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31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6B1D1-BCB3-4D8E-8CAE-8991E43E9B26}" type="datetimeFigureOut">
              <a:rPr lang="nl-BE" smtClean="0"/>
              <a:t>19/03/2023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82138"/>
            <a:ext cx="294481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82138"/>
            <a:ext cx="294481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054E1-AB6D-47D9-989C-383C3EA7860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37444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12E2-A281-41EB-9123-DCC36C6BAE5F}" type="datetimeFigureOut">
              <a:rPr lang="nl-BE" smtClean="0"/>
              <a:t>19/03/2023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86B5-CD3A-48BE-B974-0C2A944C371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6732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12E2-A281-41EB-9123-DCC36C6BAE5F}" type="datetimeFigureOut">
              <a:rPr lang="nl-BE" smtClean="0"/>
              <a:t>19/03/2023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86B5-CD3A-48BE-B974-0C2A944C371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416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12E2-A281-41EB-9123-DCC36C6BAE5F}" type="datetimeFigureOut">
              <a:rPr lang="nl-BE" smtClean="0"/>
              <a:t>19/03/2023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86B5-CD3A-48BE-B974-0C2A944C371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8189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12E2-A281-41EB-9123-DCC36C6BAE5F}" type="datetimeFigureOut">
              <a:rPr lang="nl-BE" smtClean="0"/>
              <a:t>19/03/2023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86B5-CD3A-48BE-B974-0C2A944C371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568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12E2-A281-41EB-9123-DCC36C6BAE5F}" type="datetimeFigureOut">
              <a:rPr lang="nl-BE" smtClean="0"/>
              <a:t>19/03/2023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86B5-CD3A-48BE-B974-0C2A944C371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4059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12E2-A281-41EB-9123-DCC36C6BAE5F}" type="datetimeFigureOut">
              <a:rPr lang="nl-BE" smtClean="0"/>
              <a:t>19/03/2023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86B5-CD3A-48BE-B974-0C2A944C371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0942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12E2-A281-41EB-9123-DCC36C6BAE5F}" type="datetimeFigureOut">
              <a:rPr lang="nl-BE" smtClean="0"/>
              <a:t>19/03/2023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86B5-CD3A-48BE-B974-0C2A944C371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08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12E2-A281-41EB-9123-DCC36C6BAE5F}" type="datetimeFigureOut">
              <a:rPr lang="nl-BE" smtClean="0"/>
              <a:t>19/03/2023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86B5-CD3A-48BE-B974-0C2A944C371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8400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12E2-A281-41EB-9123-DCC36C6BAE5F}" type="datetimeFigureOut">
              <a:rPr lang="nl-BE" smtClean="0"/>
              <a:t>19/03/2023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86B5-CD3A-48BE-B974-0C2A944C371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2581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12E2-A281-41EB-9123-DCC36C6BAE5F}" type="datetimeFigureOut">
              <a:rPr lang="nl-BE" smtClean="0"/>
              <a:t>19/03/2023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86B5-CD3A-48BE-B974-0C2A944C371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5408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12E2-A281-41EB-9123-DCC36C6BAE5F}" type="datetimeFigureOut">
              <a:rPr lang="nl-BE" smtClean="0"/>
              <a:t>19/03/2023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786B5-CD3A-48BE-B974-0C2A944C371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8684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C12E2-A281-41EB-9123-DCC36C6BAE5F}" type="datetimeFigureOut">
              <a:rPr lang="nl-BE" smtClean="0"/>
              <a:t>19/03/2023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786B5-CD3A-48BE-B974-0C2A944C371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804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ctrTitle"/>
          </p:nvPr>
        </p:nvSpPr>
        <p:spPr>
          <a:xfrm>
            <a:off x="6257926" y="2708275"/>
            <a:ext cx="2214563" cy="215900"/>
          </a:xfrm>
        </p:spPr>
        <p:txBody>
          <a:bodyPr>
            <a:normAutofit fontScale="90000"/>
          </a:bodyPr>
          <a:lstStyle/>
          <a:p>
            <a:endParaRPr lang="nl-BE" altLang="nl-BE"/>
          </a:p>
        </p:txBody>
      </p:sp>
      <p:sp>
        <p:nvSpPr>
          <p:cNvPr id="512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altLang="nl-BE" b="1" dirty="0" smtClean="0"/>
          </a:p>
          <a:p>
            <a:endParaRPr lang="nl-BE" altLang="nl-BE" b="1" dirty="0" smtClean="0"/>
          </a:p>
          <a:p>
            <a:r>
              <a:rPr lang="nl-BE" altLang="nl-BE" b="1" dirty="0" smtClean="0"/>
              <a:t>Deelwerkingen </a:t>
            </a:r>
            <a:r>
              <a:rPr lang="nl-BE" altLang="nl-BE" b="1" dirty="0" smtClean="0"/>
              <a:t>Asse en Jette</a:t>
            </a:r>
          </a:p>
        </p:txBody>
      </p:sp>
      <p:pic>
        <p:nvPicPr>
          <p:cNvPr id="512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563" y="453785"/>
            <a:ext cx="5086586" cy="2686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748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424114" y="1412875"/>
            <a:ext cx="3743325" cy="4895850"/>
          </a:xfrm>
        </p:spPr>
        <p:txBody>
          <a:bodyPr/>
          <a:lstStyle/>
          <a:p>
            <a:r>
              <a:rPr lang="nl-BE" altLang="nl-BE" sz="1200"/>
              <a:t/>
            </a:r>
            <a:br>
              <a:rPr lang="nl-BE" altLang="nl-BE" sz="1200"/>
            </a:br>
            <a:r>
              <a:rPr lang="nl-BE" altLang="nl-BE" sz="1200"/>
              <a:t/>
            </a:r>
            <a:br>
              <a:rPr lang="nl-BE" altLang="nl-BE" sz="1200"/>
            </a:br>
            <a:r>
              <a:rPr lang="nl-BE" altLang="nl-BE" sz="1200"/>
              <a:t/>
            </a:r>
            <a:br>
              <a:rPr lang="nl-BE" altLang="nl-BE" sz="1200"/>
            </a:br>
            <a:r>
              <a:rPr lang="nl-BE" altLang="nl-BE" sz="1200"/>
              <a:t/>
            </a:r>
            <a:br>
              <a:rPr lang="nl-BE" altLang="nl-BE" sz="1200"/>
            </a:br>
            <a:r>
              <a:rPr lang="nl-BE" altLang="nl-BE" sz="1200"/>
              <a:t/>
            </a:r>
            <a:br>
              <a:rPr lang="nl-BE" altLang="nl-BE" sz="1200"/>
            </a:br>
            <a:r>
              <a:rPr lang="nl-BE" altLang="nl-BE" sz="1200"/>
              <a:t/>
            </a:r>
            <a:br>
              <a:rPr lang="nl-BE" altLang="nl-BE" sz="1200"/>
            </a:br>
            <a:r>
              <a:rPr lang="nl-BE" altLang="nl-BE" sz="1200"/>
              <a:t/>
            </a:r>
            <a:br>
              <a:rPr lang="nl-BE" altLang="nl-BE" sz="1200"/>
            </a:br>
            <a:endParaRPr lang="nl-BE" altLang="nl-BE" sz="1200"/>
          </a:p>
        </p:txBody>
      </p:sp>
      <p:pic>
        <p:nvPicPr>
          <p:cNvPr id="819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54416" y="836762"/>
            <a:ext cx="5999224" cy="5544988"/>
          </a:xfrm>
        </p:spPr>
      </p:pic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785004" y="1723176"/>
            <a:ext cx="2760453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 altLang="nl-BE" sz="2400" b="1" dirty="0"/>
          </a:p>
          <a:p>
            <a:pPr eaLnBrk="1" hangingPunct="1"/>
            <a:r>
              <a:rPr lang="nl-BE" altLang="nl-BE" sz="2000" b="1" dirty="0"/>
              <a:t>Centraal aanmeldingsnummer</a:t>
            </a:r>
          </a:p>
          <a:p>
            <a:pPr eaLnBrk="1" hangingPunct="1"/>
            <a:endParaRPr lang="nl-BE" altLang="nl-BE" sz="2000" b="1" dirty="0"/>
          </a:p>
          <a:p>
            <a:pPr algn="ctr" eaLnBrk="1" hangingPunct="1"/>
            <a:r>
              <a:rPr lang="nl-BE" altLang="nl-BE" sz="2000" b="1" dirty="0"/>
              <a:t>02/474.94.74</a:t>
            </a:r>
          </a:p>
        </p:txBody>
      </p:sp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2243138" y="585789"/>
            <a:ext cx="75612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nl-BE" altLang="nl-BE" b="1" dirty="0"/>
          </a:p>
          <a:p>
            <a:pPr algn="ctr" eaLnBrk="1" hangingPunct="1"/>
            <a:endParaRPr lang="nl-BE" altLang="nl-BE" b="1" dirty="0"/>
          </a:p>
        </p:txBody>
      </p:sp>
      <p:sp>
        <p:nvSpPr>
          <p:cNvPr id="8198" name="Rectangle 2"/>
          <p:cNvSpPr>
            <a:spLocks noChangeArrowheads="1"/>
          </p:cNvSpPr>
          <p:nvPr/>
        </p:nvSpPr>
        <p:spPr bwMode="auto">
          <a:xfrm>
            <a:off x="2138364" y="1922463"/>
            <a:ext cx="3309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 altLang="nl-BE" sz="1400"/>
          </a:p>
          <a:p>
            <a:pPr eaLnBrk="1" hangingPunct="1"/>
            <a:endParaRPr lang="nl-BE" altLang="nl-BE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05" y="74223"/>
            <a:ext cx="1688949" cy="891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302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838" y="2496437"/>
            <a:ext cx="11266098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nl-BE" altLang="nl-BE" dirty="0"/>
              <a:t>Via het artikel 107 binnen de ziekenhuiswet biedt de overheid ons de kans om </a:t>
            </a:r>
            <a:r>
              <a:rPr lang="nl-BE" altLang="nl-BE" b="1" dirty="0"/>
              <a:t>buiten de muren van het ziekenhuis </a:t>
            </a:r>
            <a:endParaRPr lang="nl-BE" altLang="nl-BE" b="1" dirty="0" smtClean="0"/>
          </a:p>
          <a:p>
            <a:pPr>
              <a:lnSpc>
                <a:spcPct val="80000"/>
              </a:lnSpc>
            </a:pPr>
            <a:endParaRPr lang="nl-BE" altLang="nl-BE" b="1" dirty="0"/>
          </a:p>
          <a:p>
            <a:pPr>
              <a:lnSpc>
                <a:spcPct val="80000"/>
              </a:lnSpc>
            </a:pPr>
            <a:r>
              <a:rPr lang="nl-BE" altLang="nl-BE" b="1" dirty="0" smtClean="0"/>
              <a:t>psychiatrische  </a:t>
            </a:r>
            <a:r>
              <a:rPr lang="nl-BE" altLang="nl-BE" b="1" dirty="0"/>
              <a:t>hulpverlening </a:t>
            </a:r>
            <a:r>
              <a:rPr lang="nl-BE" altLang="nl-BE" dirty="0"/>
              <a:t>aan te bieden, in </a:t>
            </a:r>
            <a:r>
              <a:rPr lang="nl-BE" altLang="nl-BE" b="1" dirty="0"/>
              <a:t>samenwerking </a:t>
            </a:r>
            <a:r>
              <a:rPr lang="nl-BE" altLang="nl-BE" dirty="0" smtClean="0"/>
              <a:t>met andere </a:t>
            </a:r>
            <a:r>
              <a:rPr lang="nl-BE" altLang="nl-BE" b="1" dirty="0" smtClean="0"/>
              <a:t>zorgpartners</a:t>
            </a:r>
            <a:r>
              <a:rPr lang="nl-BE" altLang="nl-BE" dirty="0" smtClean="0"/>
              <a:t> </a:t>
            </a:r>
            <a:r>
              <a:rPr lang="nl-BE" altLang="nl-BE" dirty="0"/>
              <a:t>uit de regio. </a:t>
            </a:r>
            <a:endParaRPr lang="nl-BE" altLang="nl-BE" dirty="0" smtClean="0"/>
          </a:p>
          <a:p>
            <a:pPr>
              <a:lnSpc>
                <a:spcPct val="80000"/>
              </a:lnSpc>
            </a:pPr>
            <a:endParaRPr lang="nl-BE" altLang="nl-BE" dirty="0" smtClean="0"/>
          </a:p>
          <a:p>
            <a:pPr>
              <a:lnSpc>
                <a:spcPct val="80000"/>
              </a:lnSpc>
            </a:pPr>
            <a:endParaRPr lang="nl-BE" altLang="nl-BE" dirty="0"/>
          </a:p>
          <a:p>
            <a:pPr>
              <a:lnSpc>
                <a:spcPct val="80000"/>
              </a:lnSpc>
            </a:pPr>
            <a:endParaRPr lang="nl-BE" altLang="nl-BE" dirty="0"/>
          </a:p>
          <a:p>
            <a:pPr>
              <a:lnSpc>
                <a:spcPct val="80000"/>
              </a:lnSpc>
            </a:pPr>
            <a:r>
              <a:rPr lang="nl-BE" altLang="nl-BE" dirty="0"/>
              <a:t>Dit kadert binnen een andere visie geestelijke gezondheidszorg waarbij vanuit de </a:t>
            </a:r>
            <a:r>
              <a:rPr lang="nl-BE" altLang="nl-BE" b="1" dirty="0"/>
              <a:t>thuissituatie</a:t>
            </a:r>
            <a:r>
              <a:rPr lang="nl-BE" altLang="nl-BE" dirty="0"/>
              <a:t>, kan afgestemd worden </a:t>
            </a:r>
            <a:endParaRPr lang="nl-BE" altLang="nl-BE" dirty="0" smtClean="0"/>
          </a:p>
          <a:p>
            <a:pPr>
              <a:lnSpc>
                <a:spcPct val="80000"/>
              </a:lnSpc>
            </a:pPr>
            <a:endParaRPr lang="nl-BE" altLang="nl-BE" dirty="0"/>
          </a:p>
          <a:p>
            <a:pPr>
              <a:lnSpc>
                <a:spcPct val="80000"/>
              </a:lnSpc>
            </a:pPr>
            <a:r>
              <a:rPr lang="nl-BE" altLang="nl-BE" dirty="0" smtClean="0"/>
              <a:t>met </a:t>
            </a:r>
            <a:r>
              <a:rPr lang="nl-BE" altLang="nl-BE" dirty="0"/>
              <a:t>het </a:t>
            </a:r>
            <a:r>
              <a:rPr lang="nl-BE" altLang="nl-BE" b="1" dirty="0"/>
              <a:t>systeem</a:t>
            </a:r>
            <a:r>
              <a:rPr lang="nl-BE" altLang="nl-BE" dirty="0"/>
              <a:t> en de </a:t>
            </a:r>
            <a:r>
              <a:rPr lang="nl-BE" altLang="nl-BE" b="1" dirty="0"/>
              <a:t>zorgnoden</a:t>
            </a:r>
            <a:r>
              <a:rPr lang="nl-BE" altLang="nl-BE" dirty="0"/>
              <a:t> van de cliënt. </a:t>
            </a:r>
            <a:endParaRPr lang="nl-BE" altLang="nl-BE" dirty="0" smtClean="0"/>
          </a:p>
          <a:p>
            <a:pPr>
              <a:lnSpc>
                <a:spcPct val="80000"/>
              </a:lnSpc>
            </a:pPr>
            <a:endParaRPr lang="nl-BE" altLang="nl-BE" dirty="0" smtClean="0"/>
          </a:p>
          <a:p>
            <a:pPr>
              <a:lnSpc>
                <a:spcPct val="80000"/>
              </a:lnSpc>
            </a:pPr>
            <a:endParaRPr lang="nl-BE" altLang="nl-BE" dirty="0"/>
          </a:p>
          <a:p>
            <a:pPr>
              <a:lnSpc>
                <a:spcPct val="80000"/>
              </a:lnSpc>
            </a:pPr>
            <a:r>
              <a:rPr lang="nl-BE" altLang="nl-BE" dirty="0" smtClean="0"/>
              <a:t>Deze hervorming wordt gevat in </a:t>
            </a:r>
            <a:r>
              <a:rPr lang="nl-BE" altLang="nl-BE" b="1" dirty="0" smtClean="0"/>
              <a:t>vijf sleutelfuncties </a:t>
            </a:r>
            <a:r>
              <a:rPr lang="nl-BE" altLang="nl-BE" dirty="0" smtClean="0"/>
              <a:t>die een samenwerkingsverband hebben:</a:t>
            </a:r>
            <a:endParaRPr lang="nl-BE" altLang="nl-BE" dirty="0"/>
          </a:p>
          <a:p>
            <a:pPr>
              <a:lnSpc>
                <a:spcPct val="80000"/>
              </a:lnSpc>
            </a:pPr>
            <a:endParaRPr lang="nl-BE" altLang="nl-BE" dirty="0" smtClean="0"/>
          </a:p>
          <a:p>
            <a:pPr>
              <a:lnSpc>
                <a:spcPct val="80000"/>
              </a:lnSpc>
            </a:pPr>
            <a:endParaRPr lang="nl-BE" altLang="nl-BE" dirty="0"/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05" y="74223"/>
            <a:ext cx="1688949" cy="891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137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136339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nl-BE" b="1" u="sng" dirty="0" smtClean="0">
                <a:solidFill>
                  <a:srgbClr val="000000"/>
                </a:solidFill>
              </a:rPr>
              <a:t>Functie 1: </a:t>
            </a:r>
            <a:r>
              <a:rPr lang="nl-BE" dirty="0" smtClean="0">
                <a:solidFill>
                  <a:srgbClr val="000000"/>
                </a:solidFill>
              </a:rPr>
              <a:t>GGZ-promotie, preventie, </a:t>
            </a:r>
            <a:r>
              <a:rPr lang="nl-BE" dirty="0" err="1" smtClean="0">
                <a:solidFill>
                  <a:srgbClr val="000000"/>
                </a:solidFill>
              </a:rPr>
              <a:t>vroegdetectie</a:t>
            </a:r>
            <a:r>
              <a:rPr lang="nl-BE" dirty="0" smtClean="0">
                <a:solidFill>
                  <a:srgbClr val="000000"/>
                </a:solidFill>
              </a:rPr>
              <a:t> en </a:t>
            </a:r>
            <a:r>
              <a:rPr lang="nl-BE" dirty="0" err="1" smtClean="0">
                <a:solidFill>
                  <a:srgbClr val="000000"/>
                </a:solidFill>
              </a:rPr>
              <a:t>vroeginterventie</a:t>
            </a:r>
            <a:r>
              <a:rPr lang="nl-BE" dirty="0" smtClean="0">
                <a:solidFill>
                  <a:srgbClr val="000000"/>
                </a:solidFill>
              </a:rPr>
              <a:t> (huisartsen, eerstelijns- psychologen, CAW)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nl-BE" dirty="0" smtClean="0">
              <a:solidFill>
                <a:srgbClr val="000000"/>
              </a:solidFill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nl-BE" b="1" u="sng" dirty="0" smtClean="0">
                <a:solidFill>
                  <a:srgbClr val="000000"/>
                </a:solidFill>
              </a:rPr>
              <a:t>Functie 2</a:t>
            </a:r>
            <a:r>
              <a:rPr lang="nl-BE" dirty="0" smtClean="0">
                <a:solidFill>
                  <a:srgbClr val="000000"/>
                </a:solidFill>
              </a:rPr>
              <a:t>: Mobiele behandelingsteams voor acute en chronische problematiek </a:t>
            </a:r>
            <a:r>
              <a:rPr lang="nl-BE" dirty="0" err="1" smtClean="0">
                <a:solidFill>
                  <a:srgbClr val="000000"/>
                </a:solidFill>
              </a:rPr>
              <a:t>Pharos</a:t>
            </a:r>
            <a:r>
              <a:rPr lang="nl-BE" dirty="0" smtClean="0">
                <a:solidFill>
                  <a:srgbClr val="000000"/>
                </a:solidFill>
              </a:rPr>
              <a:t>, SPPIT)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nl-BE" dirty="0" smtClean="0">
              <a:solidFill>
                <a:srgbClr val="000000"/>
              </a:solidFill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nl-BE" b="1" u="sng" dirty="0" smtClean="0">
                <a:solidFill>
                  <a:srgbClr val="000000"/>
                </a:solidFill>
              </a:rPr>
              <a:t>Functie 3: </a:t>
            </a:r>
            <a:r>
              <a:rPr lang="nl-BE" dirty="0" smtClean="0">
                <a:solidFill>
                  <a:srgbClr val="000000"/>
                </a:solidFill>
              </a:rPr>
              <a:t>Teams inzake psychosociale rehabilitatie (Perron 70)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nl-BE" dirty="0" smtClean="0">
              <a:solidFill>
                <a:srgbClr val="000000"/>
              </a:solidFill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nl-BE" b="1" u="sng" dirty="0" smtClean="0">
                <a:solidFill>
                  <a:srgbClr val="000000"/>
                </a:solidFill>
              </a:rPr>
              <a:t>Functie 4: </a:t>
            </a:r>
            <a:r>
              <a:rPr lang="nl-BE" dirty="0" smtClean="0">
                <a:solidFill>
                  <a:srgbClr val="000000"/>
                </a:solidFill>
              </a:rPr>
              <a:t>Intensieve gespecialiseerde residentiële GGZ-units (</a:t>
            </a:r>
            <a:r>
              <a:rPr lang="nl-BE" dirty="0" err="1" smtClean="0">
                <a:solidFill>
                  <a:srgbClr val="000000"/>
                </a:solidFill>
              </a:rPr>
              <a:t>Paaz</a:t>
            </a:r>
            <a:r>
              <a:rPr lang="nl-BE" dirty="0" smtClean="0">
                <a:solidFill>
                  <a:srgbClr val="000000"/>
                </a:solidFill>
              </a:rPr>
              <a:t>)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nl-BE" dirty="0" smtClean="0">
              <a:solidFill>
                <a:srgbClr val="000000"/>
              </a:solidFill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nl-BE" b="1" u="sng" dirty="0" smtClean="0">
                <a:solidFill>
                  <a:srgbClr val="000000"/>
                </a:solidFill>
              </a:rPr>
              <a:t>Functie 5: </a:t>
            </a:r>
            <a:r>
              <a:rPr lang="nl-BE" dirty="0" smtClean="0">
                <a:solidFill>
                  <a:srgbClr val="000000"/>
                </a:solidFill>
              </a:rPr>
              <a:t>Specifieke woonvormen en verblijfsformules Begeleid wonen, beschut wonen)</a:t>
            </a:r>
          </a:p>
          <a:p>
            <a:pPr fontAlgn="base"/>
            <a:r>
              <a:rPr lang="nl-BE" dirty="0" smtClean="0">
                <a:solidFill>
                  <a:srgbClr val="000000"/>
                </a:solidFill>
              </a:rPr>
              <a:t>​</a:t>
            </a:r>
          </a:p>
          <a:p>
            <a:pPr fontAlgn="base"/>
            <a:endParaRPr lang="nl-BE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05" y="74223"/>
            <a:ext cx="1688949" cy="891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918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05" y="74224"/>
            <a:ext cx="1623611" cy="8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4838" y="1613140"/>
            <a:ext cx="1114532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                                                                                      </a:t>
            </a:r>
            <a:r>
              <a:rPr lang="nl-BE" sz="2800" dirty="0" smtClean="0"/>
              <a:t>Mobiel Crisis Team </a:t>
            </a:r>
          </a:p>
          <a:p>
            <a:endParaRPr lang="nl-BE" dirty="0" smtClean="0"/>
          </a:p>
          <a:p>
            <a:r>
              <a:rPr lang="nl-BE" b="1" dirty="0" smtClean="0"/>
              <a:t>Wie zijn wij?</a:t>
            </a:r>
            <a:endParaRPr lang="nl-BE" dirty="0" smtClean="0"/>
          </a:p>
          <a:p>
            <a:r>
              <a:rPr lang="nl-BE" dirty="0" smtClean="0"/>
              <a:t>Het </a:t>
            </a:r>
            <a:r>
              <a:rPr lang="nl-BE" dirty="0" err="1" smtClean="0"/>
              <a:t>Pharos</a:t>
            </a:r>
            <a:r>
              <a:rPr lang="nl-BE" dirty="0" smtClean="0"/>
              <a:t> team is multidisciplinair samengesteld en bestaat uit psychiatrisch- en sociaal verpleegkundigen, maatschappelijk werkers, psychologen en psychiaters. </a:t>
            </a:r>
          </a:p>
          <a:p>
            <a:endParaRPr lang="nl-BE" dirty="0" smtClean="0"/>
          </a:p>
          <a:p>
            <a:r>
              <a:rPr lang="nl-BE" b="1" dirty="0" smtClean="0"/>
              <a:t>Voor wie?</a:t>
            </a:r>
            <a:endParaRPr lang="nl-BE" dirty="0" smtClean="0"/>
          </a:p>
          <a:p>
            <a:r>
              <a:rPr lang="nl-BE" dirty="0" smtClean="0"/>
              <a:t>We bieden hulp aan volwassenen en jong- volwassenen vanaf 16 jaar, die geconfronteerd worden met een (sub) acute psychiatrische problematiek, waarbij ingeschat wordt dat een begeleiding in de thuissituatie zinvol en haalbaar is. </a:t>
            </a:r>
          </a:p>
          <a:p>
            <a:endParaRPr lang="nl-BE" dirty="0"/>
          </a:p>
          <a:p>
            <a:r>
              <a:rPr lang="nl-BE" b="1" dirty="0" smtClean="0"/>
              <a:t>Wat doen wij?</a:t>
            </a:r>
          </a:p>
          <a:p>
            <a:r>
              <a:rPr lang="nl-BE" dirty="0" smtClean="0"/>
              <a:t>We trachten een crisisperiode </a:t>
            </a:r>
            <a:r>
              <a:rPr lang="nl-BE" dirty="0" smtClean="0"/>
              <a:t>bij </a:t>
            </a:r>
            <a:r>
              <a:rPr lang="nl-BE" dirty="0" smtClean="0"/>
              <a:t>de cliënt </a:t>
            </a:r>
            <a:r>
              <a:rPr lang="nl-BE" dirty="0" smtClean="0"/>
              <a:t>thuis te </a:t>
            </a:r>
            <a:r>
              <a:rPr lang="nl-BE" dirty="0" smtClean="0"/>
              <a:t>overbruggen</a:t>
            </a:r>
            <a:r>
              <a:rPr lang="nl-BE" dirty="0" smtClean="0"/>
              <a:t>.</a:t>
            </a:r>
          </a:p>
          <a:p>
            <a:r>
              <a:rPr lang="nl-BE" dirty="0" smtClean="0"/>
              <a:t>Onze </a:t>
            </a:r>
            <a:r>
              <a:rPr lang="nl-BE" dirty="0" smtClean="0"/>
              <a:t>doelstelling is om via een snelle interventie met zorg op maat een ziekenhuisopname te voorkomen.</a:t>
            </a:r>
          </a:p>
          <a:p>
            <a:r>
              <a:rPr lang="nl-BE" dirty="0" smtClean="0"/>
              <a:t>+ ambulante alcoholontwenning. </a:t>
            </a:r>
          </a:p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2787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05" y="74224"/>
            <a:ext cx="1705285" cy="9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1871" y="1199072"/>
            <a:ext cx="1114532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 smtClean="0"/>
              <a:t>Hoe werken we?</a:t>
            </a:r>
          </a:p>
          <a:p>
            <a:endParaRPr lang="nl-BE" dirty="0" smtClean="0"/>
          </a:p>
          <a:p>
            <a:r>
              <a:rPr lang="nl-BE" b="1" dirty="0" smtClean="0"/>
              <a:t>Snel</a:t>
            </a:r>
            <a:r>
              <a:rPr lang="nl-BE" dirty="0" smtClean="0"/>
              <a:t>: binnen de 48u komen wij aan huis</a:t>
            </a:r>
          </a:p>
          <a:p>
            <a:endParaRPr lang="nl-BE" dirty="0"/>
          </a:p>
          <a:p>
            <a:r>
              <a:rPr lang="nl-BE" b="1" dirty="0" smtClean="0"/>
              <a:t>Kortdurend</a:t>
            </a:r>
            <a:r>
              <a:rPr lang="nl-BE" dirty="0" smtClean="0"/>
              <a:t>: de begeleiding duurt maximum 1 maand</a:t>
            </a:r>
          </a:p>
          <a:p>
            <a:endParaRPr lang="nl-BE" dirty="0"/>
          </a:p>
          <a:p>
            <a:r>
              <a:rPr lang="nl-BE" b="1" dirty="0" smtClean="0"/>
              <a:t>Aanvullend op het bestaande netwerk</a:t>
            </a:r>
            <a:r>
              <a:rPr lang="nl-BE" dirty="0" smtClean="0"/>
              <a:t>: </a:t>
            </a:r>
          </a:p>
          <a:p>
            <a:r>
              <a:rPr lang="nl-BE" dirty="0" smtClean="0"/>
              <a:t>we versterken het huidige netwerk van hulpverleners en maken gebruik van de krachten van de cliënt en zijn omgeving.</a:t>
            </a:r>
          </a:p>
          <a:p>
            <a:r>
              <a:rPr lang="nl-BE" dirty="0" smtClean="0"/>
              <a:t>Overleg en terugkoppeling met de betrokken zorgpartners.</a:t>
            </a:r>
          </a:p>
          <a:p>
            <a:endParaRPr lang="nl-BE" dirty="0"/>
          </a:p>
          <a:p>
            <a:r>
              <a:rPr lang="nl-BE" b="1" dirty="0" smtClean="0"/>
              <a:t>Opnamevoorkomend en/of </a:t>
            </a:r>
            <a:r>
              <a:rPr lang="nl-BE" b="1" dirty="0" err="1" smtClean="0"/>
              <a:t>opnameverkortend</a:t>
            </a:r>
            <a:r>
              <a:rPr lang="nl-BE" b="1" dirty="0" smtClean="0"/>
              <a:t>: </a:t>
            </a:r>
          </a:p>
          <a:p>
            <a:r>
              <a:rPr lang="nl-BE" dirty="0" smtClean="0"/>
              <a:t>Huisbezoeken zijn 7 dagen op 7 mogelijk.</a:t>
            </a:r>
          </a:p>
          <a:p>
            <a:r>
              <a:rPr lang="nl-BE" dirty="0" smtClean="0"/>
              <a:t>Patiënten die in begeleiding zijn bij onze dienst, kunnen 24u op 24u beroep doen op een telefonische permanentie.</a:t>
            </a:r>
          </a:p>
          <a:p>
            <a:endParaRPr lang="nl-BE" dirty="0"/>
          </a:p>
          <a:p>
            <a:r>
              <a:rPr lang="nl-BE" b="1" dirty="0" smtClean="0"/>
              <a:t>Hoe aanmelden</a:t>
            </a:r>
            <a:r>
              <a:rPr lang="nl-BE" dirty="0" smtClean="0"/>
              <a:t>:  Aanmelden kan via een arts via het centraal aanmeldingsnummer 02/474.94.74</a:t>
            </a:r>
          </a:p>
          <a:p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098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05" y="74224"/>
            <a:ext cx="1705285" cy="9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99736" y="2260120"/>
            <a:ext cx="10714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mtClean="0"/>
              <a:t>https://www.youtube.com/watch?v=cjzOw_0HuyM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8086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363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    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UZ Brussel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Bergmans</dc:creator>
  <cp:lastModifiedBy>Wendy Bergmans</cp:lastModifiedBy>
  <cp:revision>16</cp:revision>
  <cp:lastPrinted>2023-03-19T07:56:43Z</cp:lastPrinted>
  <dcterms:created xsi:type="dcterms:W3CDTF">2023-03-14T13:54:49Z</dcterms:created>
  <dcterms:modified xsi:type="dcterms:W3CDTF">2023-03-19T09:27:30Z</dcterms:modified>
</cp:coreProperties>
</file>