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2" r:id="rId3"/>
    <p:sldId id="276" r:id="rId4"/>
    <p:sldId id="260" r:id="rId5"/>
    <p:sldId id="259" r:id="rId6"/>
    <p:sldId id="283" r:id="rId7"/>
    <p:sldId id="278" r:id="rId8"/>
    <p:sldId id="277" r:id="rId9"/>
    <p:sldId id="261" r:id="rId10"/>
    <p:sldId id="271" r:id="rId11"/>
    <p:sldId id="280" r:id="rId12"/>
    <p:sldId id="279" r:id="rId13"/>
    <p:sldId id="263" r:id="rId14"/>
    <p:sldId id="264" r:id="rId15"/>
    <p:sldId id="282" r:id="rId16"/>
    <p:sldId id="281" r:id="rId17"/>
    <p:sldId id="265" r:id="rId18"/>
    <p:sldId id="266" r:id="rId19"/>
    <p:sldId id="275" r:id="rId20"/>
    <p:sldId id="272" r:id="rId21"/>
    <p:sldId id="274" r:id="rId22"/>
    <p:sldId id="267" r:id="rId23"/>
  </p:sldIdLst>
  <p:sldSz cx="12192000" cy="6858000"/>
  <p:notesSz cx="6888163" cy="100218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8579" autoAdjust="0"/>
  </p:normalViewPr>
  <p:slideViewPr>
    <p:cSldViewPr snapToGrid="0">
      <p:cViewPr varScale="1">
        <p:scale>
          <a:sx n="83" d="100"/>
          <a:sy n="83" d="100"/>
        </p:scale>
        <p:origin x="60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6C3A7788-E4AE-439B-8407-446102425508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CF28D95C-0A40-41F4-B767-DE768EAFB04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305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4F89-BF16-466C-9EBB-A8C1E812339C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B81A-0F0D-4D5A-9EBC-F7198C01FF3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2367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l-BE" dirty="0" smtClean="0"/>
              <a:t>Stefanie begint</a:t>
            </a:r>
          </a:p>
          <a:p>
            <a:pPr marL="0" indent="0">
              <a:buFontTx/>
              <a:buNone/>
            </a:pPr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Vragen stellen bij voorkeur na de presentatie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Rustig tempo</a:t>
            </a:r>
          </a:p>
          <a:p>
            <a:pPr marL="171450" indent="-171450">
              <a:buFontTx/>
              <a:buChar char="-"/>
            </a:pPr>
            <a:r>
              <a:rPr lang="nl-BE" dirty="0" smtClean="0"/>
              <a:t>Niet gewoon slides</a:t>
            </a:r>
            <a:r>
              <a:rPr lang="nl-BE" baseline="0" dirty="0" smtClean="0"/>
              <a:t> aflezen</a:t>
            </a:r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Logo’s Netwerk Wonen plus en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SaVHA</a:t>
            </a:r>
            <a:r>
              <a:rPr lang="nl-BE" baseline="0" dirty="0" smtClean="0"/>
              <a:t>?! niet vernoemen indien je niet weet wat ze inhouden</a:t>
            </a:r>
          </a:p>
          <a:p>
            <a:pPr marL="0" indent="0">
              <a:buFontTx/>
              <a:buNone/>
            </a:pPr>
            <a:endParaRPr lang="nl-BE" baseline="0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51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7570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72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Stefanie</a:t>
            </a:r>
          </a:p>
          <a:p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Evolutie binnen het hersteltraject </a:t>
            </a:r>
            <a:r>
              <a:rPr lang="nl-BE" dirty="0" smtClean="0">
                <a:sym typeface="Wingdings" panose="05000000000000000000" pitchFamily="2" charset="2"/>
              </a:rPr>
              <a:t> sommige mensen hebben meer tijd nodig voor he</a:t>
            </a:r>
            <a:r>
              <a:rPr lang="nl-BE" baseline="0" dirty="0" smtClean="0">
                <a:sym typeface="Wingdings" panose="05000000000000000000" pitchFamily="2" charset="2"/>
              </a:rPr>
              <a:t>t aanvaarden van de eigen psychische kwetsbaarheid, anderen meer om te experimenteren met nieuw gedrag, nog anderen voor het uitbouwen van een zorgnetwerk  hier wordt rekening mee gehouden in het bijsturen van het modulair programma van elke deelnemer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5306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</a:p>
          <a:p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Bijkomende voorbeelden bij Ruimte voor individuele projecten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3853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05527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</a:p>
          <a:p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Toevoeging </a:t>
            </a:r>
            <a:r>
              <a:rPr lang="nl-BE" dirty="0" smtClean="0">
                <a:sym typeface="Wingdings" panose="05000000000000000000" pitchFamily="2" charset="2"/>
              </a:rPr>
              <a:t> e</a:t>
            </a:r>
            <a:r>
              <a:rPr lang="nl-BE" dirty="0" smtClean="0"/>
              <a:t>igenlijk is de steun van de hele context van een deelnemer</a:t>
            </a:r>
            <a:r>
              <a:rPr lang="nl-BE" baseline="0" dirty="0" smtClean="0"/>
              <a:t> belangrijk</a:t>
            </a:r>
            <a:r>
              <a:rPr lang="nl-BE" dirty="0" smtClean="0"/>
              <a:t> (ook huisarts,</a:t>
            </a:r>
            <a:r>
              <a:rPr lang="nl-BE" baseline="0" dirty="0" smtClean="0"/>
              <a:t> thuisbegeleidingsdienst, enz.), niet enkel gezin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7106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91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49281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</a:p>
          <a:p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De</a:t>
            </a:r>
            <a:r>
              <a:rPr lang="nl-BE" baseline="0" dirty="0" smtClean="0"/>
              <a:t> psychiater stuurt een aanvraag naar het RIZIV ter goedkeuring van de opname van elke deelnemer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Als de opname goedgekeurd wordt, betaalt het RIZIV het grootste deel van de kostprijs van het revalidatieprogramma terug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Het persoonlijk aandeel van een deelnemer bedraagt 1,73 euro per dag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/>
              <a:t>Indien een deelnemer bij zijn/haar mutualiteit een </a:t>
            </a:r>
            <a:r>
              <a:rPr lang="nl-BE" baseline="0" dirty="0" err="1" smtClean="0"/>
              <a:t>Omnio</a:t>
            </a:r>
            <a:r>
              <a:rPr lang="nl-BE" baseline="0" dirty="0" smtClean="0"/>
              <a:t>-statuut heeft, betaalt hij/zij zelf niets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865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6340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effectLst/>
              </a:rPr>
              <a:t>Stefanie</a:t>
            </a:r>
          </a:p>
          <a:p>
            <a:endParaRPr lang="nl-BE" dirty="0" smtClean="0">
              <a:effectLst/>
            </a:endParaRPr>
          </a:p>
          <a:p>
            <a:pPr marL="171450" indent="-171450">
              <a:buFontTx/>
              <a:buChar char="-"/>
            </a:pPr>
            <a:r>
              <a:rPr lang="nl-BE" dirty="0" smtClean="0">
                <a:effectLst/>
              </a:rPr>
              <a:t>Artikel 107 (Ziekenhuiswet) </a:t>
            </a:r>
            <a:r>
              <a:rPr lang="nl-BE" dirty="0" smtClean="0">
                <a:effectLst/>
                <a:sym typeface="Wingdings" panose="05000000000000000000" pitchFamily="2" charset="2"/>
              </a:rPr>
              <a:t> </a:t>
            </a:r>
            <a:r>
              <a:rPr lang="nl-BE" dirty="0" smtClean="0">
                <a:effectLst/>
              </a:rPr>
              <a:t>grondige hervorming van</a:t>
            </a:r>
            <a:r>
              <a:rPr lang="nl-BE" baseline="0" dirty="0" smtClean="0">
                <a:effectLst/>
              </a:rPr>
              <a:t> de GGZ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>
                <a:effectLst/>
              </a:rPr>
              <a:t>Groot aantal bedden in psychiatrische ziekenhuizen werden omgezet in andere middelen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>
                <a:effectLst/>
              </a:rPr>
              <a:t>Doel = vermaatschappelijking van de zorg voor personen met een psychische kwetsbaarheid (zorgtrajecten/voorzieningen binnen een geïntegreerd netwerk)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>
                <a:effectLst/>
              </a:rPr>
              <a:t>Doel = opnames in de psychiatrie vermijden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>
                <a:effectLst/>
              </a:rPr>
              <a:t>Bijv. mobiele teams die behandeling en begeleiding aanbieden in de leefomgeving van de patiënt</a:t>
            </a:r>
          </a:p>
          <a:p>
            <a:pPr marL="171450" indent="-171450">
              <a:buFontTx/>
              <a:buChar char="-"/>
            </a:pPr>
            <a:r>
              <a:rPr lang="nl-BE" baseline="0" dirty="0" smtClean="0">
                <a:effectLst/>
              </a:rPr>
              <a:t>Bijv. Perron70</a:t>
            </a:r>
          </a:p>
          <a:p>
            <a:endParaRPr lang="nl-BE" dirty="0" smtClean="0">
              <a:effectLst/>
            </a:endParaRPr>
          </a:p>
          <a:p>
            <a:endParaRPr lang="nl-BE" dirty="0" smtClean="0">
              <a:effectLst/>
            </a:endParaRPr>
          </a:p>
          <a:p>
            <a:endParaRPr lang="nl-BE" dirty="0" smtClean="0">
              <a:effectLst/>
            </a:endParaRP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80309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 eindigt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1404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103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47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mtClean="0"/>
              <a:t>Stefanie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85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4230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232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Kim</a:t>
            </a:r>
          </a:p>
          <a:p>
            <a:endParaRPr lang="nl-BE" dirty="0" smtClean="0"/>
          </a:p>
          <a:p>
            <a:pPr marL="171450" indent="-171450">
              <a:buFontTx/>
              <a:buChar char="-"/>
            </a:pPr>
            <a:r>
              <a:rPr lang="nl-BE" dirty="0" smtClean="0"/>
              <a:t>Neurodegeneratieve</a:t>
            </a:r>
            <a:r>
              <a:rPr lang="nl-BE" baseline="0" dirty="0" smtClean="0"/>
              <a:t> aandoeningen </a:t>
            </a:r>
            <a:r>
              <a:rPr lang="nl-BE" baseline="0" dirty="0" smtClean="0">
                <a:sym typeface="Wingdings" panose="05000000000000000000" pitchFamily="2" charset="2"/>
              </a:rPr>
              <a:t> ziekten van het zenuwstelsel waarbij in de loop der jaren zenuwcellen afsterven zoals de ziekte van Parkinson en dementie (gewoon om zelf te weten, niet uitleggen aan huisartsen!)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958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Stefanie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B81A-0F0D-4D5A-9EBC-F7198C01FF34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807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772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121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624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276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1175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50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76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10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81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450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41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9D059-2C69-4DCD-9819-19BE91C6F789}" type="datetimeFigureOut">
              <a:rPr lang="nl-BE" smtClean="0"/>
              <a:t>6/10/2023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A7693-4A40-4368-A166-5A515359714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426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80407"/>
            <a:ext cx="9144000" cy="1673084"/>
          </a:xfrm>
        </p:spPr>
        <p:txBody>
          <a:bodyPr>
            <a:normAutofit/>
          </a:bodyPr>
          <a:lstStyle/>
          <a:p>
            <a:pPr algn="l"/>
            <a:r>
              <a:rPr lang="nl-BE" sz="8800" b="1" dirty="0" smtClean="0"/>
              <a:t>Perron70</a:t>
            </a:r>
            <a:endParaRPr lang="nl-BE" sz="8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01298"/>
            <a:ext cx="9144000" cy="1640596"/>
          </a:xfrm>
        </p:spPr>
        <p:txBody>
          <a:bodyPr>
            <a:noAutofit/>
          </a:bodyPr>
          <a:lstStyle/>
          <a:p>
            <a:pPr algn="l"/>
            <a:r>
              <a:rPr lang="nl-BE" sz="3600" dirty="0" smtClean="0"/>
              <a:t>PSYCHOSOCIAAL</a:t>
            </a:r>
          </a:p>
          <a:p>
            <a:pPr algn="l"/>
            <a:r>
              <a:rPr lang="nl-BE" sz="3600" dirty="0" smtClean="0"/>
              <a:t>REVALIDATIECENTRUM</a:t>
            </a:r>
          </a:p>
          <a:p>
            <a:pPr algn="l"/>
            <a:r>
              <a:rPr lang="nl-BE" sz="3600" dirty="0" smtClean="0"/>
              <a:t>ASSE</a:t>
            </a:r>
            <a:endParaRPr lang="nl-BE" sz="3600" dirty="0"/>
          </a:p>
        </p:txBody>
      </p:sp>
      <p:pic>
        <p:nvPicPr>
          <p:cNvPr id="5" name="image2.jpg" descr="P:\SPPiT\artikel 107\LOGO Netwerk\SaVHA_wit.JPG"/>
          <p:cNvPicPr>
            <a:picLocks noChangeAspect="1"/>
          </p:cNvPicPr>
          <p:nvPr/>
        </p:nvPicPr>
        <p:blipFill rotWithShape="1">
          <a:blip r:embed="rId3">
            <a:extLst/>
          </a:blip>
          <a:srcRect b="6918"/>
          <a:stretch/>
        </p:blipFill>
        <p:spPr>
          <a:xfrm>
            <a:off x="4967998" y="359661"/>
            <a:ext cx="2318198" cy="1525403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9" name="Rechte verbindingslijn 8"/>
          <p:cNvCxnSpPr/>
          <p:nvPr/>
        </p:nvCxnSpPr>
        <p:spPr>
          <a:xfrm>
            <a:off x="1524000" y="3725846"/>
            <a:ext cx="914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S:\Patientenzorg\DE RASTER - PERSONEEL\PERSONEELSZAKEN\LOGO'S\logo De Raster vzw NWW (nieuw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237" y="688974"/>
            <a:ext cx="31337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237" y="486057"/>
            <a:ext cx="2187294" cy="12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AANBOD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 smtClean="0"/>
              <a:t>Zowel individueel als trainingen </a:t>
            </a:r>
            <a:r>
              <a:rPr lang="nl-BE" sz="2400" b="1" dirty="0" smtClean="0"/>
              <a:t>in groep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Zowel binnen als buiten het centrum (vaardigheden die in het centrum getraind worden, worden nadien in de praktijk - buiten het centrum - ingeoefend)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Sterke nadruk op </a:t>
            </a:r>
            <a:r>
              <a:rPr lang="nl-BE" sz="2400" b="1" dirty="0" smtClean="0"/>
              <a:t>herstel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Aanbod is </a:t>
            </a:r>
            <a:r>
              <a:rPr lang="nl-BE" sz="2400" b="1" dirty="0" smtClean="0"/>
              <a:t>eindig en kortdurend</a:t>
            </a:r>
            <a:r>
              <a:rPr lang="nl-BE" sz="2400" dirty="0" smtClean="0"/>
              <a:t>: maximaal wordt een revalidatieperiode van        </a:t>
            </a:r>
            <a:r>
              <a:rPr lang="nl-BE" sz="2400" b="1" dirty="0" smtClean="0"/>
              <a:t>1 jaar</a:t>
            </a:r>
            <a:r>
              <a:rPr lang="nl-BE" sz="2400" dirty="0" smtClean="0"/>
              <a:t> aangevraagd (eventueel verlengbaar)</a:t>
            </a:r>
          </a:p>
          <a:p>
            <a:endParaRPr lang="nl-BE" sz="20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5" y="525687"/>
            <a:ext cx="8216537" cy="547769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501840" y="3637105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400" i="1" dirty="0" smtClean="0"/>
              <a:t>Foto: Keuken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:\Revalidatiecentrum\Data van Reva\netwerking en instroom\Logo's\logo perron7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43894" y="5419336"/>
            <a:ext cx="2144784" cy="72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23" y="587829"/>
            <a:ext cx="8145780" cy="543052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462652" y="3652076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400" i="1" dirty="0" smtClean="0"/>
              <a:t>Foto: Keuken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MODULAIR PROGRAMMA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 smtClean="0"/>
              <a:t>Individueel opgesteld trainingsprogramma door keuze uit </a:t>
            </a:r>
            <a:r>
              <a:rPr lang="nl-BE" sz="2400" b="1" dirty="0" smtClean="0"/>
              <a:t>verschillende modules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In </a:t>
            </a:r>
            <a:r>
              <a:rPr lang="nl-BE" sz="2400" b="1" dirty="0" smtClean="0"/>
              <a:t>wederzijds overleg </a:t>
            </a:r>
            <a:r>
              <a:rPr lang="nl-BE" sz="2400" dirty="0" smtClean="0"/>
              <a:t>tussen deelnemer en team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Wordt regelmatig samen met de deelnemer </a:t>
            </a:r>
            <a:r>
              <a:rPr lang="nl-BE" sz="2400" b="1" dirty="0" smtClean="0"/>
              <a:t>geëvalueerd</a:t>
            </a:r>
            <a:r>
              <a:rPr lang="nl-BE" sz="2400" dirty="0" smtClean="0"/>
              <a:t> en eventueel bijgestuurd afhankelijk van de evolutie binnen het hersteltraject</a:t>
            </a:r>
          </a:p>
          <a:p>
            <a:pPr lvl="1">
              <a:lnSpc>
                <a:spcPct val="150000"/>
              </a:lnSpc>
            </a:pPr>
            <a:r>
              <a:rPr lang="nl-BE" sz="2000" dirty="0" smtClean="0"/>
              <a:t>Gebruik van IROC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MODULAIR PROGRAMMA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131" y="1747247"/>
            <a:ext cx="10644051" cy="454904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 smtClean="0"/>
              <a:t>Ruimte voor </a:t>
            </a:r>
            <a:r>
              <a:rPr lang="nl-BE" sz="2400" b="1" dirty="0" smtClean="0"/>
              <a:t>individuele projecten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1800" dirty="0" smtClean="0"/>
              <a:t>Bijv. leren poetsen of strijken, leren met computer werken, artistiek talent ontwikkelen, met de arbeidscoach zoeken naar een stage op maat,…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Ruimte voor </a:t>
            </a:r>
            <a:r>
              <a:rPr lang="nl-BE" sz="2400" b="1" dirty="0" smtClean="0"/>
              <a:t>groepsprojecten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1800" dirty="0" smtClean="0"/>
              <a:t>Bijv. zomerbar, animatie rusthuis,…</a:t>
            </a:r>
          </a:p>
          <a:p>
            <a:pPr>
              <a:lnSpc>
                <a:spcPct val="150000"/>
              </a:lnSpc>
            </a:pPr>
            <a:r>
              <a:rPr lang="nl-BE" sz="2400" b="1" dirty="0" smtClean="0"/>
              <a:t>Ervaringsdeskundigheid</a:t>
            </a:r>
            <a:r>
              <a:rPr lang="nl-BE" sz="2400" dirty="0" smtClean="0"/>
              <a:t> van de deelnemers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1800" dirty="0" smtClean="0"/>
              <a:t>Bijv. computerles kan gegeven worden door een deelnemer van het centrum die hier kennis van heeft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1800" dirty="0" smtClean="0"/>
              <a:t>Bijv. ontvangst van nieuwe cliënten of bezoekers kan gedaan worden door deelnemers van het centrum</a:t>
            </a:r>
          </a:p>
          <a:p>
            <a:endParaRPr lang="nl-BE" sz="8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nl-BE" b="1" dirty="0" smtClean="0"/>
              <a:t>PROGRAMMA</a:t>
            </a:r>
            <a:endParaRPr lang="nl-BE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35" y="2101737"/>
            <a:ext cx="11149929" cy="384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504000" y="3312000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050" i="1" dirty="0" smtClean="0"/>
              <a:t>Foto: Kapel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69000"/>
            <a:ext cx="6480000" cy="4320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PLAATS VAN DE CONTEXT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De steun van het gezin is uiterst belangrijk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Familiegesprekken </a:t>
            </a:r>
          </a:p>
          <a:p>
            <a:pPr lvl="1">
              <a:lnSpc>
                <a:spcPct val="150000"/>
              </a:lnSpc>
            </a:pPr>
            <a:r>
              <a:rPr lang="nl-BE" sz="1800" dirty="0" smtClean="0"/>
              <a:t>Focus op traject deelnemer en hoe familie hierin te betrekken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Uitbouwen zorgnetwerk</a:t>
            </a:r>
          </a:p>
          <a:p>
            <a:pPr lvl="1">
              <a:lnSpc>
                <a:spcPct val="150000"/>
              </a:lnSpc>
            </a:pPr>
            <a:r>
              <a:rPr lang="nl-BE" sz="1800" dirty="0" err="1" smtClean="0"/>
              <a:t>Zorgoverleggen</a:t>
            </a:r>
            <a:r>
              <a:rPr lang="nl-BE" sz="18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nl-BE" sz="1800" dirty="0" smtClean="0"/>
              <a:t>Doorverwijzen of inschakelen van andere hulpverleners </a:t>
            </a:r>
          </a:p>
          <a:p>
            <a:pPr marL="0" indent="0">
              <a:buNone/>
            </a:pPr>
            <a:endParaRPr lang="nl-BE" sz="8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INTAKEPROCEDURE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Hulpverleners, cliënten zelf en naastbetrokkenen kunnen aanmelden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Infosessie en intakegesprek bij de psychiater 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Contact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1800" dirty="0" smtClean="0"/>
              <a:t>Gsm: 0470 02 81 47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1800" dirty="0" smtClean="0"/>
              <a:t>Vaste lijn: 02 582 19 86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l-BE" sz="1800" dirty="0"/>
              <a:t>http://www.netwerkwonenplus.be/NWP/NL/de_raster_vzw/revalidatiecentrum/voorstelling/</a:t>
            </a:r>
            <a:endParaRPr lang="nl-BE" sz="1800" dirty="0" smtClean="0"/>
          </a:p>
          <a:p>
            <a:endParaRPr lang="nl-BE" sz="800" dirty="0" smtClean="0"/>
          </a:p>
          <a:p>
            <a:pPr marL="0" indent="0">
              <a:buNone/>
            </a:pPr>
            <a:endParaRPr lang="nl-BE" sz="8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00" y="1220385"/>
            <a:ext cx="6480000" cy="4417231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504000" y="3348000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050" i="1" dirty="0" smtClean="0"/>
              <a:t>Foto: Achtergevel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HET CENTRUM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92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nl-BE" dirty="0" smtClean="0"/>
              <a:t>Inrichtende </a:t>
            </a:r>
            <a:r>
              <a:rPr lang="nl-BE" dirty="0"/>
              <a:t>macht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b="1" dirty="0" smtClean="0">
                <a:sym typeface="Wingdings" panose="05000000000000000000" pitchFamily="2" charset="2"/>
              </a:rPr>
              <a:t>De </a:t>
            </a:r>
            <a:r>
              <a:rPr lang="nl-BE" b="1" dirty="0">
                <a:sym typeface="Wingdings" panose="05000000000000000000" pitchFamily="2" charset="2"/>
              </a:rPr>
              <a:t>Raster vzw </a:t>
            </a:r>
            <a:r>
              <a:rPr lang="nl-BE" dirty="0">
                <a:sym typeface="Wingdings" panose="05000000000000000000" pitchFamily="2" charset="2"/>
              </a:rPr>
              <a:t>uit </a:t>
            </a:r>
            <a:r>
              <a:rPr lang="nl-BE" dirty="0" smtClean="0">
                <a:sym typeface="Wingdings" panose="05000000000000000000" pitchFamily="2" charset="2"/>
              </a:rPr>
              <a:t>Grimbergen</a:t>
            </a:r>
          </a:p>
          <a:p>
            <a:pPr>
              <a:lnSpc>
                <a:spcPct val="150000"/>
              </a:lnSpc>
            </a:pPr>
            <a:r>
              <a:rPr lang="nl-BE" dirty="0" smtClean="0"/>
              <a:t>Vermaatschappelijking van </a:t>
            </a:r>
            <a:r>
              <a:rPr lang="nl-BE" dirty="0"/>
              <a:t>de zorg (Artikel 107 – functie 3)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dirty="0"/>
              <a:t>Omzetting van bedden naar middelen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dirty="0"/>
              <a:t>Opname vermijden</a:t>
            </a:r>
          </a:p>
          <a:p>
            <a:pPr>
              <a:lnSpc>
                <a:spcPct val="150000"/>
              </a:lnSpc>
            </a:pPr>
            <a:r>
              <a:rPr lang="nl-BE" b="1" dirty="0" smtClean="0"/>
              <a:t>Herstelvisie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dirty="0" smtClean="0"/>
              <a:t>Persoon met psychische kwetsbaarheid wordt zelf </a:t>
            </a:r>
            <a:r>
              <a:rPr lang="nl-BE" b="1" dirty="0" smtClean="0"/>
              <a:t>regisseur</a:t>
            </a:r>
            <a:r>
              <a:rPr lang="nl-BE" dirty="0" smtClean="0"/>
              <a:t> van zijn hersteltraject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TERUGBETALING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Dagprijs: 222,45 euro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Halve dagprijs: 111,22 euro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Persoonlijk aandeel deelnemer: 2,15 euro per dag (0 euro bij </a:t>
            </a:r>
            <a:r>
              <a:rPr lang="nl-BE" sz="2000" dirty="0" err="1" smtClean="0"/>
              <a:t>Omnio</a:t>
            </a:r>
            <a:r>
              <a:rPr lang="nl-BE" sz="2000" dirty="0" smtClean="0"/>
              <a:t>-statuut)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Extra persoonlijke kosten (koffie, deelname module HHT, socioculturele activiteit, …)</a:t>
            </a:r>
            <a:endParaRPr lang="nl-BE" sz="800" dirty="0" smtClean="0"/>
          </a:p>
          <a:p>
            <a:pPr marL="0" indent="0">
              <a:buNone/>
            </a:pPr>
            <a:endParaRPr lang="nl-BE" sz="8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LOCATIE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21832" y="2281968"/>
            <a:ext cx="5076986" cy="349985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Stationsstraat 70, Asse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Vlakbij station en bushaltes</a:t>
            </a:r>
            <a:endParaRPr lang="nl-BE" sz="1800" dirty="0" smtClean="0"/>
          </a:p>
          <a:p>
            <a:endParaRPr lang="nl-BE" sz="800" dirty="0" smtClean="0"/>
          </a:p>
          <a:p>
            <a:pPr marL="0" indent="0">
              <a:buNone/>
            </a:pPr>
            <a:endParaRPr lang="nl-BE" sz="8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3480"/>
            <a:ext cx="4619966" cy="394431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 rot="16200000">
            <a:off x="-1512000" y="3852000"/>
            <a:ext cx="4320000" cy="41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nl-BE" sz="1050" i="1" dirty="0" smtClean="0"/>
              <a:t>Foto: Voorgevel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7794" y="2607982"/>
            <a:ext cx="5101883" cy="1325563"/>
          </a:xfrm>
        </p:spPr>
        <p:txBody>
          <a:bodyPr/>
          <a:lstStyle/>
          <a:p>
            <a:r>
              <a:rPr lang="nl-BE" b="1" dirty="0" smtClean="0"/>
              <a:t>DANK U VOOR UW AANDACHT!</a:t>
            </a:r>
            <a:endParaRPr lang="nl-BE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6573936" y="3947613"/>
            <a:ext cx="43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lein2.png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424489" y="607164"/>
            <a:ext cx="5580000" cy="5580000"/>
          </a:xfrm>
          <a:prstGeom prst="rect">
            <a:avLst/>
          </a:prstGeom>
        </p:spPr>
      </p:pic>
      <p:sp>
        <p:nvSpPr>
          <p:cNvPr id="9" name="Ondertitel 2"/>
          <p:cNvSpPr txBox="1">
            <a:spLocks/>
          </p:cNvSpPr>
          <p:nvPr/>
        </p:nvSpPr>
        <p:spPr>
          <a:xfrm>
            <a:off x="6487794" y="4419958"/>
            <a:ext cx="2246142" cy="1640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3600" dirty="0" smtClean="0"/>
              <a:t>Vragen?</a:t>
            </a:r>
            <a:endParaRPr lang="nl-BE" sz="3600" dirty="0"/>
          </a:p>
        </p:txBody>
      </p:sp>
    </p:spTree>
    <p:extLst>
      <p:ext uri="{BB962C8B-B14F-4D97-AF65-F5344CB8AC3E}">
        <p14:creationId xmlns:p14="http://schemas.microsoft.com/office/powerpoint/2010/main" val="132476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737" y="418737"/>
            <a:ext cx="8539166" cy="5692777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19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723908" y="3573257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400" i="1" dirty="0" smtClean="0"/>
              <a:t>Foto</a:t>
            </a:r>
            <a:r>
              <a:rPr lang="nl-BE" sz="1200" i="1" dirty="0" smtClean="0"/>
              <a:t>: </a:t>
            </a:r>
            <a:r>
              <a:rPr lang="nl-BE" sz="1400" i="1" dirty="0" smtClean="0"/>
              <a:t>Inkomhal</a:t>
            </a:r>
            <a:endParaRPr lang="nl-BE" sz="1200" i="1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2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DOELSTELLING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5395" y="1632858"/>
            <a:ext cx="10870474" cy="50010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000" dirty="0" smtClean="0"/>
              <a:t>Het centrum biedt een </a:t>
            </a:r>
            <a:r>
              <a:rPr lang="nl-BE" sz="2000" b="1" dirty="0" smtClean="0"/>
              <a:t>intensief revalidatieprogramma </a:t>
            </a:r>
            <a:r>
              <a:rPr lang="nl-BE" sz="2000" dirty="0" smtClean="0"/>
              <a:t>aan </a:t>
            </a:r>
            <a:br>
              <a:rPr lang="nl-BE" sz="2000" dirty="0" smtClean="0"/>
            </a:br>
            <a:r>
              <a:rPr lang="nl-BE" sz="2000" dirty="0" smtClean="0"/>
              <a:t>	(richtlijn: 5 a 6 halve dagen per week, 9-12u en 13-16u)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In de vorm van </a:t>
            </a:r>
            <a:r>
              <a:rPr lang="nl-BE" sz="2000" b="1" dirty="0" smtClean="0"/>
              <a:t>trainingen</a:t>
            </a:r>
          </a:p>
          <a:p>
            <a:pPr>
              <a:lnSpc>
                <a:spcPct val="150000"/>
              </a:lnSpc>
            </a:pPr>
            <a:r>
              <a:rPr lang="nl-BE" sz="2000" dirty="0" smtClean="0"/>
              <a:t>Met het oog op het ontwikkelen van </a:t>
            </a:r>
            <a:r>
              <a:rPr lang="nl-BE" sz="2000" b="1" dirty="0" smtClean="0"/>
              <a:t>vaardigheden</a:t>
            </a:r>
            <a:r>
              <a:rPr lang="nl-BE" sz="2000" dirty="0" smtClean="0"/>
              <a:t> nodig om duurzame verandering teweeg te brengen op vlak van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2000" dirty="0" smtClean="0"/>
              <a:t>werk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2000" dirty="0" smtClean="0"/>
              <a:t>wonen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2000" dirty="0" smtClean="0"/>
              <a:t>vrije tijd</a:t>
            </a:r>
          </a:p>
          <a:p>
            <a:pPr lvl="1">
              <a:lnSpc>
                <a:spcPct val="150000"/>
              </a:lnSpc>
              <a:buFont typeface="Calibri" panose="020F0502020204030204" pitchFamily="34" charset="0"/>
              <a:buChar char="‐"/>
            </a:pPr>
            <a:r>
              <a:rPr lang="nl-BE" sz="2000" dirty="0" smtClean="0"/>
              <a:t>sociale contacten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38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SAMENSTELLING REVALIDATIETEAM</a:t>
            </a:r>
            <a:endParaRPr lang="nl-BE" b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984707"/>
              </p:ext>
            </p:extLst>
          </p:nvPr>
        </p:nvGraphicFramePr>
        <p:xfrm>
          <a:off x="838200" y="1581980"/>
          <a:ext cx="10371274" cy="47810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93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0518">
                  <a:extLst>
                    <a:ext uri="{9D8B030D-6E8A-4147-A177-3AD203B41FA5}">
                      <a16:colId xmlns:a16="http://schemas.microsoft.com/office/drawing/2014/main" val="2086286340"/>
                    </a:ext>
                  </a:extLst>
                </a:gridCol>
              </a:tblGrid>
              <a:tr h="793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</a:rPr>
                        <a:t>Dr. Loes </a:t>
                      </a:r>
                      <a:endParaRPr lang="nl-B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smtClean="0">
                          <a:effectLst/>
                        </a:rPr>
                        <a:t>Peeters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</a:rPr>
                        <a:t>Tatjana Cammerman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>
                          <a:effectLst/>
                        </a:rPr>
                        <a:t>Bert </a:t>
                      </a:r>
                      <a:endParaRPr lang="nl-BE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effectLst/>
                        </a:rPr>
                        <a:t>Houberechts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>
                          <a:effectLst/>
                        </a:rPr>
                        <a:t>Tessa </a:t>
                      </a:r>
                      <a:endParaRPr lang="nl-BE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dirty="0" smtClean="0">
                          <a:effectLst/>
                        </a:rPr>
                        <a:t>Liekens</a:t>
                      </a:r>
                      <a:endParaRPr lang="nl-BE" sz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Céline Everaerts</a:t>
                      </a:r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</a:t>
                      </a:r>
                      <a:r>
                        <a:rPr lang="nl-BE" sz="14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Hovelynck</a:t>
                      </a:r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i="1" dirty="0">
                          <a:effectLst/>
                        </a:rPr>
                        <a:t>Psychiater</a:t>
                      </a:r>
                      <a:endParaRPr lang="nl-BE" sz="1200" b="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>
                          <a:effectLst/>
                        </a:rPr>
                        <a:t>Teamcoördinator</a:t>
                      </a:r>
                      <a:endParaRPr lang="nl-BE" sz="1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 smtClean="0">
                          <a:effectLst/>
                        </a:rPr>
                        <a:t>Psycholoog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&amp;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Eerstelijns-psycholoog</a:t>
                      </a:r>
                      <a:endParaRPr lang="nl-BE" sz="1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>
                          <a:effectLst/>
                        </a:rPr>
                        <a:t>Psychologisch </a:t>
                      </a:r>
                      <a:r>
                        <a:rPr lang="nl-BE" sz="1800" i="1" dirty="0" smtClean="0">
                          <a:effectLst/>
                        </a:rPr>
                        <a:t>consulent &amp; Systeem</a:t>
                      </a:r>
                      <a:r>
                        <a:rPr lang="nl-BE" sz="1800" i="1" baseline="0" dirty="0" smtClean="0">
                          <a:effectLst/>
                        </a:rPr>
                        <a:t> counselor</a:t>
                      </a:r>
                      <a:endParaRPr lang="nl-BE" sz="1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Psycholoog</a:t>
                      </a:r>
                      <a:endParaRPr lang="nl-B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Ergotherapeut</a:t>
                      </a:r>
                      <a:endParaRPr lang="nl-B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 Hemmerechts</a:t>
                      </a:r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>
                          <a:effectLst/>
                        </a:rPr>
                        <a:t>Lien </a:t>
                      </a:r>
                      <a:endParaRPr lang="nl-BE" sz="20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2000" b="1" dirty="0" smtClean="0">
                          <a:effectLst/>
                        </a:rPr>
                        <a:t>Trullemans</a:t>
                      </a:r>
                      <a:endParaRPr lang="nl-BE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Huylebroeck</a:t>
                      </a:r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Leen </a:t>
                      </a:r>
                    </a:p>
                    <a:p>
                      <a:pPr algn="ctr"/>
                      <a:r>
                        <a:rPr lang="nl-BE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Hermans</a:t>
                      </a:r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BE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b="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Creatief-therapeut</a:t>
                      </a:r>
                      <a:endParaRPr lang="nl-BE" sz="18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BE" sz="1800" i="1" dirty="0">
                          <a:effectLst/>
                        </a:rPr>
                        <a:t>Ergotherapeut</a:t>
                      </a:r>
                      <a:endParaRPr lang="nl-BE" sz="1200" i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Danstherapeut</a:t>
                      </a:r>
                      <a:endParaRPr lang="nl-B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i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Ervarings-deskundige</a:t>
                      </a:r>
                      <a:endParaRPr lang="nl-B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nl-BE" sz="180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1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SAMENSTELLING REVALIDATIETEAM</a:t>
            </a:r>
            <a:endParaRPr lang="nl-BE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inhoud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Arbeidscoaching</a:t>
            </a:r>
            <a:r>
              <a:rPr lang="nl-BE" dirty="0" smtClean="0"/>
              <a:t> door:</a:t>
            </a:r>
          </a:p>
          <a:p>
            <a:pPr lvl="1"/>
            <a:r>
              <a:rPr lang="nl-BE" dirty="0" smtClean="0"/>
              <a:t>Chari De Wilde</a:t>
            </a:r>
          </a:p>
          <a:p>
            <a:pPr lvl="1"/>
            <a:r>
              <a:rPr lang="nl-BE" dirty="0" smtClean="0"/>
              <a:t>Naomi Vermoesen (IPS)</a:t>
            </a:r>
          </a:p>
          <a:p>
            <a:pPr lvl="1"/>
            <a:r>
              <a:rPr lang="nl-BE" dirty="0" smtClean="0"/>
              <a:t>Else Das </a:t>
            </a:r>
            <a:r>
              <a:rPr lang="nl-BE" dirty="0" smtClean="0"/>
              <a:t>Neves</a:t>
            </a:r>
          </a:p>
          <a:p>
            <a:pPr lvl="1"/>
            <a:r>
              <a:rPr lang="nl-BE" dirty="0" smtClean="0"/>
              <a:t>Amber Van Damme</a:t>
            </a:r>
            <a:r>
              <a:rPr lang="nl-BE" dirty="0" smtClean="0"/>
              <a:t> </a:t>
            </a:r>
            <a:endParaRPr lang="nl-BE" dirty="0" smtClean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9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5" y="540657"/>
            <a:ext cx="8151223" cy="5434149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710846" y="3608533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400" i="1" dirty="0" smtClean="0"/>
              <a:t>Foto: Leefruimte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31" y="613954"/>
            <a:ext cx="8420100" cy="56134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 rot="16200000">
            <a:off x="-619406" y="3861082"/>
            <a:ext cx="4320000" cy="41254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BE" sz="1400" i="1" dirty="0" smtClean="0"/>
              <a:t>Foto: Leefruimte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6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DOELGROEP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BE" sz="2400" dirty="0" smtClean="0"/>
              <a:t>Vanaf 18 jaar </a:t>
            </a:r>
            <a:r>
              <a:rPr lang="nl-BE" sz="1400" dirty="0" smtClean="0"/>
              <a:t>(uitzonderingen voor 16 jaar)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Met een psychische kwetsbaarheid, voldoende gestabiliseerd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Mensen die bepaalde vaardigheden willen aanscherpen op één of meerdere </a:t>
            </a:r>
            <a:r>
              <a:rPr lang="nl-BE" sz="2400" b="1" dirty="0" smtClean="0"/>
              <a:t>levensdomeinen</a:t>
            </a:r>
            <a:r>
              <a:rPr lang="nl-BE" sz="2400" dirty="0" smtClean="0"/>
              <a:t> (9 domeinen RIZIV) aan de hand van een intensief trainingsprogramma</a:t>
            </a:r>
          </a:p>
          <a:p>
            <a:pPr>
              <a:lnSpc>
                <a:spcPct val="150000"/>
              </a:lnSpc>
            </a:pPr>
            <a:r>
              <a:rPr lang="nl-BE" sz="2400" dirty="0" smtClean="0"/>
              <a:t>Wonende in </a:t>
            </a:r>
            <a:r>
              <a:rPr lang="nl-BE" sz="2400" b="1" dirty="0" smtClean="0"/>
              <a:t>arrondissement Halle-Vilvoorde of Nederlandstalige Brusselaars </a:t>
            </a:r>
            <a:r>
              <a:rPr lang="nl-BE" sz="2400" dirty="0" smtClean="0"/>
              <a:t>die beroep willen doen op het aanbod van Perron</a:t>
            </a:r>
            <a:r>
              <a:rPr lang="nl-BE" sz="2400" b="1" dirty="0" smtClean="0"/>
              <a:t>70</a:t>
            </a:r>
          </a:p>
          <a:p>
            <a:endParaRPr lang="nl-BE" sz="2000" dirty="0" smtClean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2921391" y="1448973"/>
            <a:ext cx="92706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606028" y="5352844"/>
            <a:ext cx="1903071" cy="110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1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838</Words>
  <Application>Microsoft Office PowerPoint</Application>
  <PresentationFormat>Breedbeeld</PresentationFormat>
  <Paragraphs>174</Paragraphs>
  <Slides>22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Kantoorthema</vt:lpstr>
      <vt:lpstr>Perron70</vt:lpstr>
      <vt:lpstr>HET CENTRUM</vt:lpstr>
      <vt:lpstr>PowerPoint-presentatie</vt:lpstr>
      <vt:lpstr>DOELSTELLING</vt:lpstr>
      <vt:lpstr>SAMENSTELLING REVALIDATIETEAM</vt:lpstr>
      <vt:lpstr>SAMENSTELLING REVALIDATIETEAM</vt:lpstr>
      <vt:lpstr>PowerPoint-presentatie</vt:lpstr>
      <vt:lpstr>PowerPoint-presentatie</vt:lpstr>
      <vt:lpstr>DOELGROEP</vt:lpstr>
      <vt:lpstr>AANBOD</vt:lpstr>
      <vt:lpstr>PowerPoint-presentatie</vt:lpstr>
      <vt:lpstr>PowerPoint-presentatie</vt:lpstr>
      <vt:lpstr>MODULAIR PROGRAMMA</vt:lpstr>
      <vt:lpstr>MODULAIR PROGRAMMA</vt:lpstr>
      <vt:lpstr>PROGRAMMA</vt:lpstr>
      <vt:lpstr>PowerPoint-presentatie</vt:lpstr>
      <vt:lpstr>PLAATS VAN DE CONTEXT</vt:lpstr>
      <vt:lpstr>INTAKEPROCEDURE</vt:lpstr>
      <vt:lpstr>PowerPoint-presentatie</vt:lpstr>
      <vt:lpstr>TERUGBETALING</vt:lpstr>
      <vt:lpstr>LOCATIE</vt:lpstr>
      <vt:lpstr>DANK U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PERRON70</dc:title>
  <dc:creator>Stefanie Devos</dc:creator>
  <cp:lastModifiedBy>Cammerman, Tatjana</cp:lastModifiedBy>
  <cp:revision>158</cp:revision>
  <cp:lastPrinted>2016-02-25T19:32:03Z</cp:lastPrinted>
  <dcterms:created xsi:type="dcterms:W3CDTF">2016-01-30T15:21:24Z</dcterms:created>
  <dcterms:modified xsi:type="dcterms:W3CDTF">2023-10-06T12:32:53Z</dcterms:modified>
</cp:coreProperties>
</file>