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7" r:id="rId2"/>
    <p:sldId id="258" r:id="rId3"/>
    <p:sldId id="259" r:id="rId4"/>
    <p:sldId id="271" r:id="rId5"/>
    <p:sldId id="272" r:id="rId6"/>
    <p:sldId id="277" r:id="rId7"/>
    <p:sldId id="278" r:id="rId8"/>
    <p:sldId id="280" r:id="rId9"/>
    <p:sldId id="301" r:id="rId10"/>
    <p:sldId id="311" r:id="rId11"/>
    <p:sldId id="284" r:id="rId12"/>
    <p:sldId id="28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2" r:id="rId22"/>
    <p:sldId id="300" r:id="rId23"/>
  </p:sldIdLst>
  <p:sldSz cx="12192000" cy="6858000"/>
  <p:notesSz cx="6797675" cy="9929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7DDAC55-3988-4C20-9A9D-D3089FE7AEE2}">
          <p14:sldIdLst>
            <p14:sldId id="257"/>
            <p14:sldId id="258"/>
            <p14:sldId id="259"/>
            <p14:sldId id="271"/>
            <p14:sldId id="272"/>
            <p14:sldId id="277"/>
            <p14:sldId id="278"/>
            <p14:sldId id="280"/>
            <p14:sldId id="301"/>
            <p14:sldId id="311"/>
            <p14:sldId id="284"/>
            <p14:sldId id="286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2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215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82" cy="49712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927" y="0"/>
            <a:ext cx="2946182" cy="49712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2DB7B8D7-87E6-454F-8484-F1BDB96A903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693"/>
            <a:ext cx="2946182" cy="49712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927" y="9432693"/>
            <a:ext cx="2946182" cy="49712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FA0BE6AB-1947-498D-AA2E-765CC71FF8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9892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88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50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99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44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28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31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22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98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2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68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47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3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7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309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216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42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3972-F995-4AFD-A21E-94499862B97B}" type="datetimeFigureOut">
              <a:rPr lang="nl-BE" smtClean="0"/>
              <a:t>10/05/2023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D6F90C-2DA4-40B0-B7C7-30B50F99EC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11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veerhuis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548" y="3734780"/>
            <a:ext cx="3278777" cy="282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8870" y="939859"/>
            <a:ext cx="8915399" cy="1502896"/>
          </a:xfrm>
        </p:spPr>
        <p:txBody>
          <a:bodyPr/>
          <a:lstStyle/>
          <a:p>
            <a:pPr algn="ctr"/>
            <a:r>
              <a:rPr lang="nl-BE" b="1" dirty="0" smtClean="0"/>
              <a:t>MSOC Vilvoorde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8870" y="276728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nl-BE" sz="2400" dirty="0" smtClean="0"/>
              <a:t>Laagdrempelige drughulpverlening in Vlaams-Brabant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38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256658" y="937359"/>
            <a:ext cx="409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Bereik van MSOC Vilvoorde in </a:t>
            </a:r>
            <a:r>
              <a:rPr lang="nl-BE" b="1" dirty="0" smtClean="0"/>
              <a:t>2022</a:t>
            </a:r>
            <a:endParaRPr lang="nl-BE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208810" y="5284519"/>
            <a:ext cx="875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Naast 26 Vlaams-Brabantse gemeenten en </a:t>
            </a:r>
            <a:r>
              <a:rPr lang="nl-BE" sz="1600" dirty="0" smtClean="0"/>
              <a:t>4 </a:t>
            </a:r>
            <a:r>
              <a:rPr lang="nl-BE" sz="1600" dirty="0" smtClean="0"/>
              <a:t>Brusselse gemeenten, bereikten we ook cliënten uit </a:t>
            </a:r>
            <a:r>
              <a:rPr lang="nl-BE" sz="1600" dirty="0" smtClean="0"/>
              <a:t>9 </a:t>
            </a:r>
            <a:r>
              <a:rPr lang="nl-BE" sz="1600" dirty="0" smtClean="0"/>
              <a:t>verschillende Oost-Vlaamse </a:t>
            </a:r>
            <a:r>
              <a:rPr lang="nl-BE" sz="1600" dirty="0" smtClean="0"/>
              <a:t>gemeenten </a:t>
            </a:r>
            <a:r>
              <a:rPr lang="nl-BE" sz="1600" dirty="0" smtClean="0"/>
              <a:t>en </a:t>
            </a:r>
            <a:r>
              <a:rPr lang="nl-BE" sz="1600" dirty="0" smtClean="0"/>
              <a:t>6 </a:t>
            </a:r>
            <a:r>
              <a:rPr lang="nl-BE" sz="1600" dirty="0" smtClean="0"/>
              <a:t>Antwerpse </a:t>
            </a:r>
            <a:r>
              <a:rPr lang="nl-BE" sz="1600" dirty="0" smtClean="0"/>
              <a:t>gemeenten en zelfs 1 cliënt die in Duitsland woont.</a:t>
            </a:r>
            <a:endParaRPr lang="nl-BE" sz="1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7649" t="14984" r="5877" b="18832"/>
          <a:stretch/>
        </p:blipFill>
        <p:spPr>
          <a:xfrm>
            <a:off x="3786778" y="1368112"/>
            <a:ext cx="5036746" cy="385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nl-BE" sz="2000" dirty="0" smtClean="0"/>
              <a:t>Schadebeperking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De schadelijke gevolgen van het druggebruik reduceren met als doel het verbeteren van de algemene levenskwaliteit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Abstinentie is geen voorwaarde</a:t>
            </a:r>
          </a:p>
          <a:p>
            <a:r>
              <a:rPr lang="nl-BE" sz="2000" dirty="0" smtClean="0"/>
              <a:t>Maatschappelijke re-integratie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Het zoeken van werk of een woonplaats</a:t>
            </a:r>
          </a:p>
          <a:p>
            <a:r>
              <a:rPr lang="nl-BE" sz="2000" dirty="0" smtClean="0"/>
              <a:t>Psychosociale ondersteuning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Ondersteuning op verscheidene levensdomeinen</a:t>
            </a:r>
          </a:p>
          <a:p>
            <a:r>
              <a:rPr lang="nl-BE" sz="2000" dirty="0" smtClean="0"/>
              <a:t>Terugvalpreventie</a:t>
            </a:r>
          </a:p>
          <a:p>
            <a:r>
              <a:rPr lang="nl-BE" sz="2000" dirty="0" smtClean="0"/>
              <a:t>Indien nodig doorverwijzing naar een andere hulpverleningsdienst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/>
                </a:solidFill>
              </a:rPr>
              <a:t>2. Doelstellingen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Op maat van de cliënt</a:t>
            </a:r>
          </a:p>
          <a:p>
            <a:r>
              <a:rPr lang="nl-BE" dirty="0" smtClean="0"/>
              <a:t>Aanklampend</a:t>
            </a:r>
            <a:endParaRPr lang="nl-BE" dirty="0"/>
          </a:p>
          <a:p>
            <a:r>
              <a:rPr lang="nl-BE" dirty="0" smtClean="0"/>
              <a:t>Voor cliënten die in andere diensten uit de boot vallen</a:t>
            </a:r>
            <a:endParaRPr lang="nl-BE" dirty="0"/>
          </a:p>
          <a:p>
            <a:r>
              <a:rPr lang="nl-BE" dirty="0" smtClean="0"/>
              <a:t>Geen wachtlijsten</a:t>
            </a:r>
          </a:p>
          <a:p>
            <a:r>
              <a:rPr lang="nl-BE" dirty="0" smtClean="0"/>
              <a:t>Gratis</a:t>
            </a:r>
            <a:endParaRPr lang="nl-BE" dirty="0"/>
          </a:p>
          <a:p>
            <a:r>
              <a:rPr lang="nl-BE" dirty="0" smtClean="0"/>
              <a:t>Gespreide openingsuren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3.1 Laagdrempelig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Individuele gesprekken</a:t>
            </a:r>
            <a:r>
              <a:rPr lang="nl-BE" dirty="0"/>
              <a:t>, soms koppelgesprekken of </a:t>
            </a:r>
            <a:r>
              <a:rPr lang="nl-BE" dirty="0" smtClean="0"/>
              <a:t>gezinsgesprekken</a:t>
            </a:r>
          </a:p>
          <a:p>
            <a:r>
              <a:rPr lang="nl-BE" dirty="0" smtClean="0"/>
              <a:t>Zowel </a:t>
            </a:r>
            <a:r>
              <a:rPr lang="nl-BE" dirty="0"/>
              <a:t>frequentie als inhoud van gesprek op maat van </a:t>
            </a:r>
            <a:r>
              <a:rPr lang="nl-BE" dirty="0" smtClean="0"/>
              <a:t>cliënt</a:t>
            </a:r>
          </a:p>
          <a:p>
            <a:r>
              <a:rPr lang="nl-BE" dirty="0" smtClean="0"/>
              <a:t>Aandacht </a:t>
            </a:r>
            <a:r>
              <a:rPr lang="nl-BE" dirty="0"/>
              <a:t>voor en ondersteuning op verscheidene </a:t>
            </a:r>
            <a:r>
              <a:rPr lang="nl-BE" dirty="0" smtClean="0"/>
              <a:t>levensdomeinen</a:t>
            </a:r>
          </a:p>
          <a:p>
            <a:r>
              <a:rPr lang="nl-BE" dirty="0" smtClean="0"/>
              <a:t>Praktische </a:t>
            </a:r>
            <a:r>
              <a:rPr lang="nl-BE" dirty="0"/>
              <a:t>hulp (administratie, bellen, meegaan naar afspraken</a:t>
            </a:r>
            <a:r>
              <a:rPr lang="nl-BE" dirty="0" smtClean="0"/>
              <a:t>,…)</a:t>
            </a:r>
          </a:p>
          <a:p>
            <a:r>
              <a:rPr lang="nl-BE" dirty="0" err="1" smtClean="0"/>
              <a:t>Motivationele</a:t>
            </a:r>
            <a:r>
              <a:rPr lang="nl-BE" dirty="0" smtClean="0"/>
              <a:t> aanpak</a:t>
            </a:r>
          </a:p>
          <a:p>
            <a:r>
              <a:rPr lang="nl-BE" dirty="0" smtClean="0"/>
              <a:t>Urinecontroles </a:t>
            </a:r>
            <a:r>
              <a:rPr lang="nl-BE" dirty="0"/>
              <a:t>op vraag van </a:t>
            </a:r>
            <a:r>
              <a:rPr lang="nl-BE" dirty="0" smtClean="0"/>
              <a:t>cliënt</a:t>
            </a:r>
          </a:p>
          <a:p>
            <a:r>
              <a:rPr lang="nl-BE" dirty="0" smtClean="0"/>
              <a:t>Structuur </a:t>
            </a:r>
            <a:r>
              <a:rPr lang="nl-BE" dirty="0"/>
              <a:t>brengen in dagelijks leven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3.2 Individuele begeleiding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Tijdens een lopende begeleiding</a:t>
            </a:r>
          </a:p>
          <a:p>
            <a:r>
              <a:rPr lang="nl-BE" dirty="0" smtClean="0"/>
              <a:t>Ook intakegesprekken</a:t>
            </a:r>
          </a:p>
          <a:p>
            <a:r>
              <a:rPr lang="nl-BE" dirty="0" smtClean="0"/>
              <a:t>Leefomstandigheden </a:t>
            </a:r>
            <a:r>
              <a:rPr lang="nl-BE" dirty="0"/>
              <a:t>van cliënt </a:t>
            </a:r>
            <a:r>
              <a:rPr lang="nl-BE" dirty="0" smtClean="0"/>
              <a:t>observeren</a:t>
            </a:r>
          </a:p>
          <a:p>
            <a:r>
              <a:rPr lang="nl-BE" dirty="0" smtClean="0"/>
              <a:t>Aan </a:t>
            </a:r>
            <a:r>
              <a:rPr lang="nl-BE" dirty="0"/>
              <a:t>een lagere frequentie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3.3 Huisbezoeken, gevangenisbezoeken of instellingsbezoeken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Substitutieprogramma</a:t>
            </a:r>
          </a:p>
          <a:p>
            <a:r>
              <a:rPr lang="nl-BE" dirty="0" smtClean="0"/>
              <a:t>Gratis </a:t>
            </a:r>
            <a:r>
              <a:rPr lang="nl-BE" dirty="0"/>
              <a:t>testen op HIV en andere </a:t>
            </a:r>
            <a:r>
              <a:rPr lang="nl-BE" dirty="0" err="1" smtClean="0"/>
              <a:t>SOA’s</a:t>
            </a:r>
            <a:endParaRPr lang="nl-BE" dirty="0" smtClean="0"/>
          </a:p>
          <a:p>
            <a:r>
              <a:rPr lang="nl-BE" dirty="0" smtClean="0"/>
              <a:t>Gratis </a:t>
            </a:r>
            <a:r>
              <a:rPr lang="nl-BE" dirty="0"/>
              <a:t>prikpil voor vrouwelijke cliënten of </a:t>
            </a:r>
            <a:r>
              <a:rPr lang="nl-BE" dirty="0" smtClean="0"/>
              <a:t>vrouwelijke partners </a:t>
            </a:r>
            <a:r>
              <a:rPr lang="nl-BE" dirty="0"/>
              <a:t>van </a:t>
            </a:r>
            <a:r>
              <a:rPr lang="nl-BE" dirty="0" smtClean="0"/>
              <a:t>cliënten</a:t>
            </a:r>
          </a:p>
          <a:p>
            <a:r>
              <a:rPr lang="nl-BE" dirty="0" smtClean="0"/>
              <a:t>Gratis </a:t>
            </a:r>
            <a:r>
              <a:rPr lang="nl-BE" dirty="0"/>
              <a:t>testen op hepatitis B &amp; </a:t>
            </a:r>
            <a:r>
              <a:rPr lang="nl-BE" dirty="0" smtClean="0"/>
              <a:t>C</a:t>
            </a:r>
          </a:p>
          <a:p>
            <a:r>
              <a:rPr lang="nl-BE" dirty="0" smtClean="0"/>
              <a:t>Ook </a:t>
            </a:r>
            <a:r>
              <a:rPr lang="nl-BE" dirty="0"/>
              <a:t>voor alle andere lichamelijke klachten tgv druggebruik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3.4 Doktersconsultatie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Project van Vlaamse Gemeenschap</a:t>
            </a:r>
          </a:p>
          <a:p>
            <a:r>
              <a:rPr lang="nl-BE" dirty="0" smtClean="0"/>
              <a:t>Schadebeperking</a:t>
            </a:r>
            <a:r>
              <a:rPr lang="nl-BE" dirty="0"/>
              <a:t>: besmettelijke aandoeningen en andere gezondheidsrisico’s </a:t>
            </a:r>
            <a:r>
              <a:rPr lang="nl-BE" dirty="0" smtClean="0"/>
              <a:t>voorkomen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Tijdens de openingsuren</a:t>
            </a:r>
          </a:p>
          <a:p>
            <a:r>
              <a:rPr lang="nl-BE" dirty="0" smtClean="0"/>
              <a:t>Gratis</a:t>
            </a:r>
          </a:p>
          <a:p>
            <a:r>
              <a:rPr lang="nl-BE" dirty="0" smtClean="0"/>
              <a:t>+ Prikongevallen vorming</a:t>
            </a:r>
            <a:endParaRPr lang="nl-BE" dirty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3.5 GIG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62492" y="4044523"/>
            <a:ext cx="367455" cy="33855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729946" y="4015732"/>
            <a:ext cx="706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Aanbieden van steriel injectiemateriaal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62491" y="4411868"/>
            <a:ext cx="367455" cy="3385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362491" y="4779213"/>
            <a:ext cx="367455" cy="33855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729946" y="4383077"/>
            <a:ext cx="706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Recupereren van gebruikt injectiemateriaal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729946" y="4750422"/>
            <a:ext cx="706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Geven van gerichte preventieboodschappen/informatie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Ondersteuning </a:t>
            </a:r>
            <a:r>
              <a:rPr lang="nl-BE" dirty="0"/>
              <a:t>aan </a:t>
            </a:r>
            <a:r>
              <a:rPr lang="nl-BE" dirty="0" err="1"/>
              <a:t>druggebruikende</a:t>
            </a:r>
            <a:r>
              <a:rPr lang="nl-BE" dirty="0"/>
              <a:t> </a:t>
            </a:r>
            <a:r>
              <a:rPr lang="nl-BE" dirty="0" smtClean="0"/>
              <a:t>ouders</a:t>
            </a:r>
          </a:p>
          <a:p>
            <a:r>
              <a:rPr lang="nl-BE" dirty="0" smtClean="0"/>
              <a:t>We </a:t>
            </a:r>
            <a:r>
              <a:rPr lang="nl-BE" dirty="0"/>
              <a:t>hopen dat het investeren in </a:t>
            </a:r>
            <a:r>
              <a:rPr lang="nl-BE" dirty="0" err="1"/>
              <a:t>druggebruikende</a:t>
            </a:r>
            <a:r>
              <a:rPr lang="nl-BE" dirty="0"/>
              <a:t> ouders een preventieve waarde zal hebben voor de </a:t>
            </a:r>
            <a:r>
              <a:rPr lang="nl-BE" dirty="0" smtClean="0"/>
              <a:t>kinderen</a:t>
            </a:r>
          </a:p>
          <a:p>
            <a:r>
              <a:rPr lang="nl-BE" dirty="0" smtClean="0"/>
              <a:t>2 verantwoordelijken</a:t>
            </a:r>
          </a:p>
          <a:p>
            <a:r>
              <a:rPr lang="nl-BE" dirty="0" smtClean="0"/>
              <a:t>Standaard </a:t>
            </a:r>
            <a:r>
              <a:rPr lang="nl-BE" dirty="0"/>
              <a:t>thema in begeleiding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3.6 MaPa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13" name="Afbeelding 12" descr="foto pinguin zwart w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7194" y="4363672"/>
            <a:ext cx="3727418" cy="19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4 pijlers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Individuele begeleiding</a:t>
            </a:r>
            <a:r>
              <a:rPr lang="nl-BE" dirty="0"/>
              <a:t>: </a:t>
            </a:r>
            <a:r>
              <a:rPr lang="nl-BE" dirty="0" smtClean="0"/>
              <a:t>MaPa-gesprek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Intensieve zwangerschapsbegeleiding: </a:t>
            </a:r>
            <a:r>
              <a:rPr lang="nl-BE" dirty="0" err="1"/>
              <a:t>Pondo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Uitbouwen van een netwerk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Vorming, advies en coaching aan netwerkpartners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3.6 MaPa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13" name="Afbeelding 12" descr="foto pinguin zwart w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3875" y="4840276"/>
            <a:ext cx="3430737" cy="17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MaPa-box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Speelse methodiek om druggebruik van ouders met kinderen te </a:t>
            </a:r>
            <a:r>
              <a:rPr lang="nl-BE" dirty="0" smtClean="0"/>
              <a:t>bespreken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3.6 MaPa</a:t>
            </a:r>
            <a:endParaRPr lang="nl-BE" sz="200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343" y="4103872"/>
            <a:ext cx="248376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veerhuis\Dropbox\public\2014\MaPa-box\foto's\MaPa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258" y="3817452"/>
            <a:ext cx="3829113" cy="2563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391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3777622"/>
          </a:xfrm>
        </p:spPr>
        <p:txBody>
          <a:bodyPr/>
          <a:lstStyle/>
          <a:p>
            <a:r>
              <a:rPr lang="nl-BE" dirty="0" smtClean="0"/>
              <a:t>In samenwerking met CGG Ahasverus</a:t>
            </a:r>
            <a:endParaRPr lang="nl-BE" dirty="0"/>
          </a:p>
          <a:p>
            <a:r>
              <a:rPr lang="nl-BE" dirty="0" smtClean="0"/>
              <a:t>Individuele training in groep </a:t>
            </a:r>
          </a:p>
          <a:p>
            <a:r>
              <a:rPr lang="nl-BE" dirty="0" smtClean="0"/>
              <a:t>8 thema’s verspreid over 10 sessies </a:t>
            </a:r>
          </a:p>
          <a:p>
            <a:r>
              <a:rPr lang="nl-BE" dirty="0" smtClean="0"/>
              <a:t>Voorwaarde: lopende begeleiding in MSOC Vilvoorde (of het CGG) </a:t>
            </a:r>
          </a:p>
          <a:p>
            <a:r>
              <a:rPr lang="nl-BE" dirty="0" smtClean="0"/>
              <a:t>Drie grote vragen beantwoorden:</a:t>
            </a:r>
          </a:p>
          <a:p>
            <a:pPr lvl="1"/>
            <a:r>
              <a:rPr lang="nl-BE" dirty="0" smtClean="0"/>
              <a:t>Wat heb ik? Waarom heb ik dat? Wat kan ik er aan doen?</a:t>
            </a: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3.7 Cursus ‘omgaan met agressie’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951465"/>
            <a:ext cx="8915400" cy="1252045"/>
          </a:xfrm>
        </p:spPr>
        <p:txBody>
          <a:bodyPr/>
          <a:lstStyle/>
          <a:p>
            <a:r>
              <a:rPr lang="nl-BE" dirty="0" smtClean="0"/>
              <a:t>In samenwerking met CGG Ahasverus</a:t>
            </a:r>
            <a:endParaRPr lang="nl-BE" dirty="0"/>
          </a:p>
          <a:p>
            <a:r>
              <a:rPr lang="nl-BE" dirty="0" smtClean="0"/>
              <a:t>8 groepssessies </a:t>
            </a:r>
            <a:endParaRPr lang="nl-BE" dirty="0" smtClean="0"/>
          </a:p>
          <a:p>
            <a:r>
              <a:rPr lang="nl-BE" dirty="0" smtClean="0"/>
              <a:t>Voorwaarde: lopende begeleiding in MSOC Vilvoorde (of het CGG)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lvl="1">
              <a:buFont typeface="Arial" panose="020B0604020202020204" pitchFamily="34" charset="0"/>
              <a:buChar char="•"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Aanbod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89212" y="1997412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accent1"/>
                </a:solidFill>
              </a:rPr>
              <a:t>3.8 Groepssessies Mindfulness</a:t>
            </a:r>
            <a:endParaRPr lang="nl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608217" y="1689463"/>
            <a:ext cx="697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i="1" dirty="0" smtClean="0"/>
              <a:t>Vragen?</a:t>
            </a:r>
            <a:endParaRPr lang="nl-BE" sz="2800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3195637"/>
            <a:ext cx="3238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590058"/>
            <a:ext cx="8915400" cy="377762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MSOC Vilvoorde is een </a:t>
            </a:r>
            <a:r>
              <a:rPr lang="nl-BE" sz="2000" b="1" dirty="0" smtClean="0"/>
              <a:t>ambulante</a:t>
            </a:r>
            <a:r>
              <a:rPr lang="nl-BE" sz="2000" dirty="0" smtClean="0"/>
              <a:t>, </a:t>
            </a:r>
            <a:r>
              <a:rPr lang="nl-BE" sz="2000" b="1" dirty="0" smtClean="0"/>
              <a:t>laagdrempelige</a:t>
            </a:r>
            <a:r>
              <a:rPr lang="nl-BE" sz="2000" dirty="0" smtClean="0"/>
              <a:t> dienst die </a:t>
            </a:r>
            <a:r>
              <a:rPr lang="nl-BE" sz="2000" b="1" dirty="0" smtClean="0"/>
              <a:t>ondersteuning of begeleiding </a:t>
            </a:r>
            <a:r>
              <a:rPr lang="nl-BE" sz="2000" dirty="0" smtClean="0"/>
              <a:t>biedt aan jongeren en volwassenen die vragen of problemen hebben met </a:t>
            </a:r>
            <a:r>
              <a:rPr lang="nl-BE" sz="2000" b="1" dirty="0" smtClean="0"/>
              <a:t>illegaal druggebruik</a:t>
            </a:r>
            <a:r>
              <a:rPr lang="nl-BE" sz="2000" dirty="0" smtClean="0"/>
              <a:t>.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2800" dirty="0" smtClean="0">
                <a:solidFill>
                  <a:schemeClr val="accent1"/>
                </a:solidFill>
              </a:rPr>
              <a:t>Wat?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563932"/>
            <a:ext cx="8915400" cy="377762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Ons team bestaat uit 5 </a:t>
            </a:r>
            <a:r>
              <a:rPr lang="nl-BE" sz="2000" b="1" dirty="0" smtClean="0"/>
              <a:t>drughulpverleners</a:t>
            </a:r>
            <a:r>
              <a:rPr lang="nl-BE" sz="2000" dirty="0" smtClean="0"/>
              <a:t> met een verschillende achtergrond (maatschappelijk werkers, psychologen, seksuologen,…)</a:t>
            </a:r>
          </a:p>
          <a:p>
            <a:r>
              <a:rPr lang="nl-BE" sz="2000" dirty="0" smtClean="0"/>
              <a:t>Verder werken er 2 </a:t>
            </a:r>
            <a:r>
              <a:rPr lang="nl-BE" sz="2000" b="1" dirty="0" smtClean="0"/>
              <a:t>artsen</a:t>
            </a:r>
            <a:r>
              <a:rPr lang="nl-BE" sz="2000" dirty="0" smtClean="0"/>
              <a:t> in ons team die beschikbaar zijn voor alle druggerelateerde vragen:</a:t>
            </a:r>
          </a:p>
          <a:p>
            <a:pPr marL="0" indent="0">
              <a:buNone/>
            </a:pPr>
            <a:r>
              <a:rPr lang="nl-BE" sz="2000" dirty="0"/>
              <a:t> </a:t>
            </a:r>
            <a:r>
              <a:rPr lang="nl-BE" sz="2000" dirty="0" smtClean="0"/>
              <a:t>        dr. Emilie Peemans 				dr. Jonas Goossens</a:t>
            </a:r>
          </a:p>
          <a:p>
            <a:r>
              <a:rPr lang="nl-BE" sz="2000" dirty="0" smtClean="0"/>
              <a:t>maandelijks biedt </a:t>
            </a:r>
            <a:r>
              <a:rPr lang="nl-BE" sz="2000" b="1" dirty="0" smtClean="0"/>
              <a:t>psychiater</a:t>
            </a:r>
            <a:r>
              <a:rPr lang="nl-BE" sz="2000" dirty="0" smtClean="0"/>
              <a:t> dr. Liesbeth De Ridder een consultatie aan in ons centrum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2</a:t>
            </a:r>
            <a:r>
              <a:rPr lang="nl-BE" sz="2800" dirty="0" smtClean="0">
                <a:solidFill>
                  <a:schemeClr val="accent1"/>
                </a:solidFill>
              </a:rPr>
              <a:t>. Multidisciplinair team</a:t>
            </a:r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9673" y="4452743"/>
            <a:ext cx="269792" cy="269792"/>
          </a:xfrm>
          <a:prstGeom prst="rect">
            <a:avLst/>
          </a:prstGeom>
          <a:ln>
            <a:noFill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22" y="4448191"/>
            <a:ext cx="27434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4856617" cy="3777622"/>
          </a:xfrm>
        </p:spPr>
        <p:txBody>
          <a:bodyPr/>
          <a:lstStyle/>
          <a:p>
            <a:r>
              <a:rPr lang="nl-BE" sz="2000" dirty="0" smtClean="0"/>
              <a:t>4 ankerpunten in Vlaams-Brabant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Het Veerhuis, Leuven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‘t Wit huis, Diest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MSOC Tienen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MSOC Vilvoorde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Locatie</a:t>
            </a:r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9"/>
          <a:stretch/>
        </p:blipFill>
        <p:spPr>
          <a:xfrm>
            <a:off x="4444649" y="2720687"/>
            <a:ext cx="7059963" cy="37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Voorstelling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8915400" cy="3777622"/>
          </a:xfrm>
        </p:spPr>
        <p:txBody>
          <a:bodyPr>
            <a:normAutofit/>
          </a:bodyPr>
          <a:lstStyle/>
          <a:p>
            <a:r>
              <a:rPr lang="nl-BE" sz="2000" dirty="0" smtClean="0"/>
              <a:t>MSOC Vilvoorde				Vlaanderenstraat 43, 1800 Vilvoorde</a:t>
            </a:r>
            <a:endParaRPr lang="nl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/>
                </a:solidFill>
              </a:rPr>
              <a:t>3</a:t>
            </a:r>
            <a:r>
              <a:rPr lang="nl-BE" sz="2800" dirty="0" smtClean="0">
                <a:solidFill>
                  <a:schemeClr val="accent1"/>
                </a:solidFill>
              </a:rPr>
              <a:t>. Locatie</a:t>
            </a:r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52" y="3265714"/>
            <a:ext cx="3364926" cy="25294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34868" y="3064370"/>
            <a:ext cx="3795427" cy="2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smtClean="0"/>
              <a:t>Inhoudstafel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1645919"/>
            <a:ext cx="8915400" cy="4741817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smtClean="0"/>
              <a:t>Voorstelling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Wat?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Financiering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Multidisciplinair team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Locatie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sz="2400" b="1" dirty="0" smtClean="0"/>
              <a:t>Werking</a:t>
            </a:r>
          </a:p>
          <a:p>
            <a:pPr>
              <a:buFont typeface="+mj-lt"/>
              <a:buAutoNum type="arabicPeriod"/>
            </a:pPr>
            <a:r>
              <a:rPr lang="nl-BE" sz="2000" b="1" dirty="0" smtClean="0">
                <a:solidFill>
                  <a:schemeClr val="accent1"/>
                </a:solidFill>
              </a:rPr>
              <a:t>Doelgroep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Doelstellingen</a:t>
            </a:r>
          </a:p>
          <a:p>
            <a:pPr>
              <a:buFont typeface="+mj-lt"/>
              <a:buAutoNum type="arabicPeriod"/>
            </a:pPr>
            <a:r>
              <a:rPr lang="nl-BE" sz="2000" dirty="0" smtClean="0">
                <a:solidFill>
                  <a:schemeClr val="accent1"/>
                </a:solidFill>
              </a:rPr>
              <a:t>Aanbod</a:t>
            </a:r>
          </a:p>
          <a:p>
            <a:pPr marL="0" indent="0">
              <a:buNone/>
            </a:pP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3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786678"/>
          </a:xfrm>
        </p:spPr>
        <p:txBody>
          <a:bodyPr>
            <a:normAutofit/>
          </a:bodyPr>
          <a:lstStyle/>
          <a:p>
            <a:r>
              <a:rPr lang="nl-BE" sz="4000" b="1" dirty="0" smtClean="0"/>
              <a:t>Werking</a:t>
            </a:r>
            <a:endParaRPr lang="nl-BE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9212" y="2603122"/>
            <a:ext cx="8915400" cy="3777622"/>
          </a:xfrm>
        </p:spPr>
        <p:txBody>
          <a:bodyPr/>
          <a:lstStyle/>
          <a:p>
            <a:r>
              <a:rPr lang="nl-BE" sz="2000" dirty="0" smtClean="0"/>
              <a:t>Voor jongeren en volwassenen die: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Vragen hebben over druggebruik (productinformatie, gezondheidsrisico’s,…)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Begeleiding zoeken bij het stoppen met druggebruik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Op een andere manier willen omgaan met druggebruik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Bezorgd zijn over het druggebruik van een vriend(in) of familielid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589212" y="1410789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800" dirty="0" smtClean="0">
                <a:solidFill>
                  <a:schemeClr val="accent1"/>
                </a:solidFill>
              </a:rPr>
              <a:t>Doelgroep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256658" y="937359"/>
            <a:ext cx="409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Bereik van MSOC Vilvoorde in </a:t>
            </a:r>
            <a:r>
              <a:rPr lang="nl-BE" b="1" dirty="0" smtClean="0"/>
              <a:t>2022</a:t>
            </a:r>
            <a:endParaRPr lang="nl-BE" b="1" dirty="0"/>
          </a:p>
        </p:txBody>
      </p:sp>
      <p:sp>
        <p:nvSpPr>
          <p:cNvPr id="9" name="Rechthoek 8"/>
          <p:cNvSpPr/>
          <p:nvPr/>
        </p:nvSpPr>
        <p:spPr>
          <a:xfrm>
            <a:off x="3048000" y="1784960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nl-B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241 verschillende cliënten en 43 naasten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nl-BE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nl-B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Van die 241 cliënten: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23% uit Vilvoorde zelf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39% uit ELZ </a:t>
            </a:r>
            <a:r>
              <a:rPr lang="nl-BE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Bravio</a:t>
            </a:r>
            <a:endParaRPr lang="nl-BE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15% uit ELZ Grimbergen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endParaRPr lang="nl-BE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1854</TotalTime>
  <Words>669</Words>
  <Application>Microsoft Office PowerPoint</Application>
  <PresentationFormat>Breedbeeld</PresentationFormat>
  <Paragraphs>157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Sliert</vt:lpstr>
      <vt:lpstr>MSOC Vilvoorde</vt:lpstr>
      <vt:lpstr>Inhoudstafel</vt:lpstr>
      <vt:lpstr>Voorstelling</vt:lpstr>
      <vt:lpstr>Voorstelling</vt:lpstr>
      <vt:lpstr>Voorstelling</vt:lpstr>
      <vt:lpstr>Voorstelling</vt:lpstr>
      <vt:lpstr>Inhoudstafel</vt:lpstr>
      <vt:lpstr>Werking</vt:lpstr>
      <vt:lpstr>PowerPoint-presentatie</vt:lpstr>
      <vt:lpstr>PowerPoint-presentatie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Werking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MSOC Vilvoorde</dc:title>
  <dc:creator>MSOC Vilvoorde</dc:creator>
  <cp:lastModifiedBy>MSOC Vilvoorde</cp:lastModifiedBy>
  <cp:revision>105</cp:revision>
  <cp:lastPrinted>2023-05-10T22:12:51Z</cp:lastPrinted>
  <dcterms:created xsi:type="dcterms:W3CDTF">2018-10-02T10:18:07Z</dcterms:created>
  <dcterms:modified xsi:type="dcterms:W3CDTF">2023-05-10T22:13:10Z</dcterms:modified>
</cp:coreProperties>
</file>