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65" r:id="rId6"/>
    <p:sldId id="263" r:id="rId7"/>
    <p:sldId id="309" r:id="rId8"/>
    <p:sldId id="314" r:id="rId9"/>
    <p:sldId id="310" r:id="rId10"/>
    <p:sldId id="292" r:id="rId11"/>
    <p:sldId id="262" r:id="rId12"/>
    <p:sldId id="298" r:id="rId13"/>
    <p:sldId id="259" r:id="rId14"/>
    <p:sldId id="322" r:id="rId15"/>
    <p:sldId id="323" r:id="rId16"/>
    <p:sldId id="329" r:id="rId17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ED2125-6A4B-1D32-CC57-AFB0E9FEEFB9}" name="Vanderhoeven Isabelle" initials="VI" userId="S::isabelle.vanderhoeven@vlaanderen.be::aa0ef1dd-6a1c-4699-a5ae-cd878fd99e6d" providerId="AD"/>
  <p188:author id="{00BD622C-32DD-3FE8-B880-AE557FB6F3B8}" name="Demuynck Evelien" initials="DE" userId="S::evelien.demuynck@vlaanderen.be::5fcc9dc6-93d2-4a9e-9005-2621a2c6fa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63B"/>
    <a:srgbClr val="FFFF00"/>
    <a:srgbClr val="717171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  <p:guide pos="55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7F27-3F35-C348-A7B2-F69A620161E2}" type="datetimeFigureOut">
              <a:rPr lang="nl-NL" smtClean="0"/>
              <a:t>2-10-2023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D320-CCF8-334E-8C41-0A87F0B8C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006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2/10/2023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622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https://www.vlaanderen.be/maatschappelijk-onderzoek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0349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https://www.vlaanderen.be/maatschappelijk-onderzoek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7290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100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1" i="0"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06F4B0E-C173-469E-AEA9-E19E49E64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7671" y="381233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_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96ED9C84-48C4-4B0A-91F2-604AA7086543}"/>
              </a:ext>
            </a:extLst>
          </p:cNvPr>
          <p:cNvSpPr/>
          <p:nvPr userDrawn="1"/>
        </p:nvSpPr>
        <p:spPr>
          <a:xfrm>
            <a:off x="0" y="-290286"/>
            <a:ext cx="9144000" cy="3865155"/>
          </a:xfrm>
          <a:custGeom>
            <a:avLst/>
            <a:gdLst>
              <a:gd name="connsiteX0" fmla="*/ 0 w 9144000"/>
              <a:gd name="connsiteY0" fmla="*/ 0 h 2898866"/>
              <a:gd name="connsiteX1" fmla="*/ 9144000 w 9144000"/>
              <a:gd name="connsiteY1" fmla="*/ 0 h 2898866"/>
              <a:gd name="connsiteX2" fmla="*/ 9144000 w 9144000"/>
              <a:gd name="connsiteY2" fmla="*/ 635366 h 2898866"/>
              <a:gd name="connsiteX3" fmla="*/ 9144000 w 9144000"/>
              <a:gd name="connsiteY3" fmla="*/ 701014 h 2898866"/>
              <a:gd name="connsiteX4" fmla="*/ 9144000 w 9144000"/>
              <a:gd name="connsiteY4" fmla="*/ 955249 h 2898866"/>
              <a:gd name="connsiteX5" fmla="*/ 0 w 9144000"/>
              <a:gd name="connsiteY5" fmla="*/ 2898866 h 2898866"/>
              <a:gd name="connsiteX6" fmla="*/ 0 w 9144000"/>
              <a:gd name="connsiteY6" fmla="*/ 701014 h 2898866"/>
              <a:gd name="connsiteX7" fmla="*/ 0 w 9144000"/>
              <a:gd name="connsiteY7" fmla="*/ 635366 h 289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2898866">
                <a:moveTo>
                  <a:pt x="0" y="0"/>
                </a:moveTo>
                <a:lnTo>
                  <a:pt x="9144000" y="0"/>
                </a:lnTo>
                <a:lnTo>
                  <a:pt x="9144000" y="635366"/>
                </a:lnTo>
                <a:lnTo>
                  <a:pt x="9144000" y="701014"/>
                </a:lnTo>
                <a:lnTo>
                  <a:pt x="9144000" y="955249"/>
                </a:lnTo>
                <a:lnTo>
                  <a:pt x="0" y="2898866"/>
                </a:lnTo>
                <a:lnTo>
                  <a:pt x="0" y="701014"/>
                </a:lnTo>
                <a:lnTo>
                  <a:pt x="0" y="6353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43F7F12-BB7E-4CC8-A857-439A6A194C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6000" y="360474"/>
            <a:ext cx="1800000" cy="9337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8845" y="816480"/>
            <a:ext cx="6208830" cy="4288195"/>
          </a:xfrm>
        </p:spPr>
        <p:txBody>
          <a:bodyPr anchor="t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tx1"/>
                </a:solidFill>
                <a:latin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68845" y="360000"/>
            <a:ext cx="7416000" cy="66144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pic>
        <p:nvPicPr>
          <p:cNvPr id="7" name="Afbeelding 6" descr="Afbeelding met tekst, teken, buiten&#10;&#10;Automatisch gegenereerde beschrijving">
            <a:extLst>
              <a:ext uri="{FF2B5EF4-FFF2-40B4-BE49-F238E27FC236}">
                <a16:creationId xmlns:a16="http://schemas.microsoft.com/office/drawing/2014/main" id="{E7026F7F-0FA6-4AB2-9B2B-81160418FF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65" y="5898904"/>
            <a:ext cx="1143142" cy="6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82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  <a:solidFill>
            <a:srgbClr val="87263B"/>
          </a:solidFill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solidFill>
                  <a:schemeClr val="bg1"/>
                </a:solidFill>
                <a:latin typeface="+mn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 b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+mj-lt"/>
              </a:defRPr>
            </a:lvl1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555F262-A7B4-4410-A962-2498A2FA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672" y="461095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6525"/>
            <a:ext cx="8553506" cy="6265475"/>
            <a:chOff x="288000" y="288000"/>
            <a:chExt cx="8553506" cy="6265475"/>
          </a:xfrm>
          <a:solidFill>
            <a:srgbClr val="87263B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1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+mj-lt"/>
              </a:defRPr>
            </a:lvl1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5B0DEAB-ABB4-4456-BEEF-BA0023D7A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9671" y="61490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  <a:solidFill>
            <a:srgbClr val="87263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275F471-2CF3-4D3E-A7FA-6D26BCDC8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001" y="286525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  <a:solidFill>
            <a:srgbClr val="87263B"/>
          </a:solidFill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1" i="0">
                <a:solidFill>
                  <a:schemeClr val="bg1"/>
                </a:solidFill>
                <a:latin typeface="+mn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>
              <a:defRPr sz="18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 b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B9BEE88-BE0A-458E-B34E-0FE541BB6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9F6E5D2-FF4E-44FB-8B98-9884EF15F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244C48D-9DCC-4654-A959-8F47C6032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51093D7-BC26-4257-9075-303FB8E73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6A34C7-CD11-4950-9598-838F3188F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+mj-lt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spcBef>
                <a:spcPts val="300"/>
              </a:spcBef>
              <a:defRPr sz="1800">
                <a:latin typeface="+mj-lt"/>
              </a:defRPr>
            </a:lvl3pPr>
            <a:lvl4pPr>
              <a:spcBef>
                <a:spcPts val="300"/>
              </a:spcBef>
              <a:defRPr sz="1800">
                <a:latin typeface="+mj-lt"/>
              </a:defRPr>
            </a:lvl4pPr>
            <a:lvl5pPr>
              <a:spcBef>
                <a:spcPts val="300"/>
              </a:spcBef>
              <a:defRPr sz="1800">
                <a:latin typeface="+mj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+mj-lt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spcBef>
                <a:spcPts val="300"/>
              </a:spcBef>
              <a:defRPr sz="1800">
                <a:latin typeface="+mj-lt"/>
              </a:defRPr>
            </a:lvl3pPr>
            <a:lvl4pPr>
              <a:spcBef>
                <a:spcPts val="300"/>
              </a:spcBef>
              <a:defRPr sz="1800">
                <a:latin typeface="+mj-lt"/>
              </a:defRPr>
            </a:lvl4pPr>
            <a:lvl5pPr>
              <a:spcBef>
                <a:spcPts val="300"/>
              </a:spcBef>
              <a:defRPr sz="1800">
                <a:latin typeface="+mj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D369C84-4921-460B-8D5C-E8774311F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2/10/2023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+mj-lt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lnSpc>
                <a:spcPct val="90000"/>
              </a:lnSpc>
              <a:buSzPct val="85000"/>
              <a:defRPr>
                <a:latin typeface="+mj-lt"/>
              </a:defRPr>
            </a:lvl3pPr>
            <a:lvl4pPr>
              <a:lnSpc>
                <a:spcPct val="90000"/>
              </a:lnSpc>
              <a:defRPr>
                <a:latin typeface="+mj-lt"/>
              </a:defRPr>
            </a:lvl4pPr>
            <a:lvl5pPr>
              <a:lnSpc>
                <a:spcPct val="90000"/>
              </a:lnSpc>
              <a:defRPr>
                <a:latin typeface="+mj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F933E79-5A48-417C-9E4D-28CADB959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0F62-F301-4B1B-A708-C1B260E545A2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4379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FD6BEBD5-99F3-4C1B-B5AF-C9279F4847C2}" type="datetimeFigureOut">
              <a:rPr lang="nl-BE" smtClean="0"/>
              <a:pPr/>
              <a:t>2/10/2023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1" y="0"/>
            <a:ext cx="288000" cy="6858000"/>
          </a:xfrm>
          <a:prstGeom prst="rect">
            <a:avLst/>
          </a:prstGeom>
          <a:solidFill>
            <a:srgbClr val="87263B"/>
          </a:solidFill>
          <a:ln>
            <a:solidFill>
              <a:srgbClr val="8726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4" r:id="rId4"/>
    <p:sldLayoutId id="2147483678" r:id="rId5"/>
    <p:sldLayoutId id="2147483650" r:id="rId6"/>
    <p:sldLayoutId id="2147483652" r:id="rId7"/>
    <p:sldLayoutId id="2147483655" r:id="rId8"/>
    <p:sldLayoutId id="2147483680" r:id="rId9"/>
    <p:sldLayoutId id="2147483682" r:id="rId10"/>
  </p:sldLayoutIdLst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1" i="0" kern="1200">
          <a:solidFill>
            <a:schemeClr val="tx1"/>
          </a:solidFill>
          <a:latin typeface="+mj-lt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2"/>
        </a:buBlip>
        <a:defRPr sz="2200" b="1" kern="1200" spc="0">
          <a:solidFill>
            <a:schemeClr val="tx1"/>
          </a:solidFill>
          <a:latin typeface="+mj-lt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3"/>
        </a:buBlip>
        <a:defRPr sz="2200" kern="1200" spc="0">
          <a:solidFill>
            <a:schemeClr val="bg1">
              <a:lumMod val="50000"/>
            </a:schemeClr>
          </a:solidFill>
          <a:latin typeface="+mj-lt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4"/>
        </a:buBlip>
        <a:defRPr sz="2000" kern="1200" spc="0">
          <a:solidFill>
            <a:schemeClr val="tx1"/>
          </a:solidFill>
          <a:latin typeface="+mj-lt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5"/>
        </a:buBlip>
        <a:defRPr sz="2000" kern="1200" spc="0">
          <a:solidFill>
            <a:schemeClr val="tx1"/>
          </a:solidFill>
          <a:latin typeface="+mj-lt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2"/>
        </a:buBlip>
        <a:defRPr sz="2000" kern="1200" spc="0" baseline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FD6BEBD5-99F3-4C1B-B5AF-C9279F4847C2}" type="datetimeFigureOut">
              <a:rPr lang="nl-BE" smtClean="0"/>
              <a:pPr/>
              <a:t>2/10/2023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200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7"/>
        </a:buBlip>
        <a:tabLst/>
        <a:defRPr sz="2200" kern="1200" spc="0" baseline="0">
          <a:solidFill>
            <a:srgbClr val="9B9B9B"/>
          </a:solidFill>
          <a:latin typeface="+mn-lt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8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4001" y="2416629"/>
            <a:ext cx="6873725" cy="1758073"/>
          </a:xfrm>
        </p:spPr>
        <p:txBody>
          <a:bodyPr/>
          <a:lstStyle/>
          <a:p>
            <a:pPr algn="ctr"/>
            <a:r>
              <a:rPr lang="nl-BE" sz="3200" b="1" dirty="0">
                <a:latin typeface="+mj-lt"/>
              </a:rPr>
              <a:t>Agentschap Justitie en </a:t>
            </a:r>
            <a:r>
              <a:rPr lang="nl-BE" sz="3200" dirty="0"/>
              <a:t>Handhaving </a:t>
            </a:r>
            <a:br>
              <a:rPr lang="nl-BE" sz="3200" dirty="0"/>
            </a:br>
            <a:r>
              <a:rPr lang="nl-BE" sz="3200" dirty="0"/>
              <a:t>afdeling Justitiehuizen</a:t>
            </a:r>
            <a:endParaRPr lang="nl-BE" sz="3200" b="1" dirty="0">
              <a:latin typeface="+mj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6566" y="4530968"/>
            <a:ext cx="6788594" cy="697441"/>
          </a:xfrm>
        </p:spPr>
        <p:txBody>
          <a:bodyPr vert="horz" lIns="0" tIns="0" rIns="0" bIns="0" rtlCol="0" anchor="t">
            <a:noAutofit/>
          </a:bodyPr>
          <a:lstStyle/>
          <a:p>
            <a:endParaRPr lang="nl-BE" dirty="0">
              <a:latin typeface="+mj-lt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>
          <a:xfrm>
            <a:off x="504001" y="5699464"/>
            <a:ext cx="7218338" cy="697441"/>
          </a:xfrm>
        </p:spPr>
        <p:txBody>
          <a:bodyPr/>
          <a:lstStyle/>
          <a:p>
            <a:endParaRPr lang="nl-BE" sz="1200" dirty="0">
              <a:cs typeface="Calibri Light"/>
            </a:endParaRPr>
          </a:p>
          <a:p>
            <a:endParaRPr lang="nl-BE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7677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8687-C93A-294C-B6EC-454DB94C3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45" y="1940462"/>
            <a:ext cx="6707204" cy="3790288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br>
              <a:rPr lang="nl-NL" sz="1200" dirty="0"/>
            </a:br>
            <a:br>
              <a:rPr lang="nl-NL" sz="1200" dirty="0"/>
            </a:br>
            <a:endParaRPr lang="en-US" sz="1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5041-6231-9F44-A59B-E38499867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OPDRACHTEN JUSTITIEHUIS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7207D52-6386-4359-B041-732AFE02F600}"/>
              </a:ext>
            </a:extLst>
          </p:cNvPr>
          <p:cNvSpPr txBox="1"/>
          <p:nvPr/>
        </p:nvSpPr>
        <p:spPr>
          <a:xfrm>
            <a:off x="474355" y="1663463"/>
            <a:ext cx="7840086" cy="41088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1400" dirty="0">
                <a:latin typeface="FlandersArtSans-Bold" panose="00000800000000000000" pitchFamily="2" charset="0"/>
              </a:rPr>
              <a:t>BURGERRECHTERLIJKE OPDRACHTEN </a:t>
            </a:r>
            <a:r>
              <a:rPr lang="nl-NL" sz="1100" dirty="0">
                <a:latin typeface="FlandersArtSans-Bold" panose="00000800000000000000" pitchFamily="2" charset="0"/>
              </a:rPr>
              <a:t> </a:t>
            </a:r>
          </a:p>
          <a:p>
            <a:endParaRPr lang="nl-NL" sz="1100" dirty="0">
              <a:latin typeface="FlandersArtSans-Bold" panose="00000800000000000000" pitchFamily="2" charset="0"/>
            </a:endParaRPr>
          </a:p>
          <a:p>
            <a:r>
              <a:rPr lang="nl-NL" sz="1200" dirty="0">
                <a:latin typeface="Flanders Art Sans" panose="020B0604020202020204" charset="0"/>
              </a:rPr>
              <a:t>In sommige gevallen kan de rechter een </a:t>
            </a:r>
            <a:r>
              <a:rPr lang="nl-NL" sz="1200" b="1" dirty="0">
                <a:latin typeface="Flanders Art Sans" panose="020B0604020202020204" charset="0"/>
              </a:rPr>
              <a:t>maatschappelijk onderzoek</a:t>
            </a:r>
            <a:r>
              <a:rPr lang="nl-NL" sz="1200" dirty="0">
                <a:latin typeface="Flanders Art Sans" panose="020B0604020202020204" charset="0"/>
              </a:rPr>
              <a:t> laten uitvoeren om zijn beslissing op basis van meer informatie te nemen. Zo’n maatschappelijk onderzoek wordt vooral toegepast bij conflicten waar de </a:t>
            </a:r>
            <a:r>
              <a:rPr lang="nl-NL" sz="1200" b="1" dirty="0">
                <a:latin typeface="Flanders Art Sans" panose="020B0604020202020204" charset="0"/>
              </a:rPr>
              <a:t>kinderen</a:t>
            </a:r>
            <a:r>
              <a:rPr lang="nl-NL" sz="1200" dirty="0">
                <a:latin typeface="Flanders Art Sans" panose="020B0604020202020204" charset="0"/>
              </a:rPr>
              <a:t> van de partijen bij betrokken zijn.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l-NL" sz="1200" dirty="0">
              <a:latin typeface="Flanders Art Sans" panose="020B060402020202020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r>
              <a:rPr lang="nl-NL" sz="1200" dirty="0">
                <a:solidFill>
                  <a:srgbClr val="333332"/>
                </a:solidFill>
                <a:latin typeface="Flanders Art Sans" panose="020B0604020202020204" charset="0"/>
              </a:rPr>
              <a:t> de verblijfsregeling</a:t>
            </a: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r>
              <a:rPr lang="nl-NL" sz="1200" dirty="0">
                <a:solidFill>
                  <a:srgbClr val="333332"/>
                </a:solidFill>
                <a:latin typeface="Flanders Art Sans" panose="020B0604020202020204" charset="0"/>
              </a:rPr>
              <a:t> de uitoefening van het ouderlijk gezag</a:t>
            </a: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r>
              <a:rPr lang="nl-NL" sz="1200" dirty="0">
                <a:solidFill>
                  <a:srgbClr val="333332"/>
                </a:solidFill>
                <a:latin typeface="Flanders Art Sans" panose="020B0604020202020204" charset="0"/>
              </a:rPr>
              <a:t> de beslissing of de grootouders recht hebben op persoonlijk contact met de kinderen.</a:t>
            </a:r>
          </a:p>
          <a:p>
            <a:endParaRPr lang="nl-NL" sz="1600" dirty="0">
              <a:latin typeface="FlandersArtSans-Bold" panose="00000800000000000000" pitchFamily="2" charset="0"/>
            </a:endParaRPr>
          </a:p>
          <a:p>
            <a:r>
              <a:rPr lang="nl-NL" sz="1400" dirty="0">
                <a:solidFill>
                  <a:schemeClr val="accent1"/>
                </a:solidFill>
                <a:latin typeface="FlandersArtSans-Bold" panose="00000800000000000000" pitchFamily="2" charset="0"/>
              </a:rPr>
              <a:t>TEAM BRUSSEL</a:t>
            </a:r>
            <a:r>
              <a:rPr lang="nl-NL" sz="1400" dirty="0">
                <a:latin typeface="FlandersArtSans-Bold" panose="00000800000000000000" pitchFamily="2" charset="0"/>
              </a:rPr>
              <a:t>: </a:t>
            </a:r>
          </a:p>
          <a:p>
            <a:endParaRPr lang="nl-NL" sz="1400" dirty="0">
              <a:latin typeface="FlandersArtSans-Bold" panose="00000800000000000000" pitchFamily="2" charset="0"/>
            </a:endParaRPr>
          </a:p>
          <a:p>
            <a:r>
              <a:rPr lang="nl-NL" sz="1200" dirty="0">
                <a:latin typeface="FlandersArtSans-Bold" panose="00000800000000000000" pitchFamily="2" charset="0"/>
              </a:rPr>
              <a:t>Directeur: </a:t>
            </a:r>
            <a:r>
              <a:rPr lang="nl-NL" sz="1200" dirty="0">
                <a:latin typeface="Flanders Art Sans" panose="020B0604020202020204" charset="0"/>
              </a:rPr>
              <a:t>DEMUYNCK Evelien 		</a:t>
            </a:r>
            <a:r>
              <a:rPr lang="nl-NL" sz="1200" dirty="0">
                <a:latin typeface="FlandersArtSans-Bold" panose="00000800000000000000" pitchFamily="2" charset="0"/>
              </a:rPr>
              <a:t>TEAMVERANTWOORDELIJKE: </a:t>
            </a:r>
            <a:r>
              <a:rPr lang="nl-NL" sz="1200" dirty="0">
                <a:latin typeface="Flanders Art Sans" panose="020B0604020202020204" charset="0"/>
              </a:rPr>
              <a:t>VANDERMEEREN  Sofie </a:t>
            </a:r>
          </a:p>
          <a:p>
            <a:endParaRPr lang="nl-NL" sz="1200" dirty="0">
              <a:latin typeface="FlandersArtSans-Bold" panose="00000800000000000000" pitchFamily="2" charset="0"/>
            </a:endParaRPr>
          </a:p>
          <a:p>
            <a:r>
              <a:rPr lang="nl-NL" sz="1200" dirty="0">
                <a:latin typeface="FlandersArtSans-Bold" panose="00000800000000000000" pitchFamily="2" charset="0"/>
              </a:rPr>
              <a:t>JUSTITIEASSISTENTEN: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Flanders Art Sans" panose="020B0604020202020204" charset="0"/>
              </a:rPr>
              <a:t>VAN DAM Fran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Flanders Art Sans" panose="020B0604020202020204" charset="0"/>
              </a:rPr>
              <a:t>CHEVALIER Magali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Flanders Art Sans" panose="020B0604020202020204" charset="0"/>
              </a:rPr>
              <a:t>VANRAMPELBERG Kaat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Flanders Art Sans" panose="020B0604020202020204" charset="0"/>
              </a:rPr>
              <a:t>VAN DER MYNSBRUGGE Ines </a:t>
            </a:r>
            <a:endParaRPr lang="nl-NL" sz="1050" dirty="0">
              <a:latin typeface="Flanders Art Sans" panose="020B0604020202020204" charset="0"/>
            </a:endParaRPr>
          </a:p>
          <a:p>
            <a:pPr marL="171450" indent="-171450">
              <a:buChar char="-"/>
            </a:pPr>
            <a:r>
              <a:rPr lang="nl-NL" sz="1200" dirty="0">
                <a:latin typeface="Flanders Art Sans"/>
              </a:rPr>
              <a:t>PAUWELS Anna</a:t>
            </a:r>
          </a:p>
          <a:p>
            <a:endParaRPr lang="nl-NL" sz="1200" dirty="0">
              <a:latin typeface="FlandersArtSans-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3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8687-C93A-294C-B6EC-454DB94C3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845" y="1940462"/>
            <a:ext cx="6707204" cy="3790288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br>
              <a:rPr lang="nl-NL" sz="1200" dirty="0"/>
            </a:br>
            <a:br>
              <a:rPr lang="nl-NL" sz="1200" dirty="0"/>
            </a:br>
            <a:endParaRPr lang="en-US" sz="1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5041-6231-9F44-A59B-E38499867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BURGERRECHTELIJKE OPDRACHTEN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7207D52-6386-4359-B041-732AFE02F600}"/>
              </a:ext>
            </a:extLst>
          </p:cNvPr>
          <p:cNvSpPr txBox="1"/>
          <p:nvPr/>
        </p:nvSpPr>
        <p:spPr>
          <a:xfrm>
            <a:off x="474355" y="1663462"/>
            <a:ext cx="73104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FlandersArtSans-Bold" panose="00000800000000000000" pitchFamily="2" charset="0"/>
              </a:rPr>
              <a:t>SOCIALE STUDIE : </a:t>
            </a:r>
          </a:p>
          <a:p>
            <a:endParaRPr lang="nl-NL" sz="1200" dirty="0">
              <a:latin typeface="FlandersArtSans-Bold" panose="000008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+/- 3 maanden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Bureelgesprekken + huisbezoeken  + feedbackgesprekken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Contact beide partijen &amp; minderjarige kind(eren)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Kinderen &amp; jongeren centrale uitgangspunt in onze studie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Geen waarheidsonderzoek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Contactopname relevante (professionele) derden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Dossierinzage @ Familierechtbank of Hof van Beroep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Verslaggeving met adviesformulering omtrent verblijfsregeling t.o.v. OG</a:t>
            </a:r>
          </a:p>
          <a:p>
            <a:endParaRPr lang="nl-NL" sz="1200" dirty="0">
              <a:latin typeface="Flanders Art Sans" panose="020B0604020202020204" charset="0"/>
            </a:endParaRPr>
          </a:p>
          <a:p>
            <a:endParaRPr lang="nl-NL" sz="1200" dirty="0">
              <a:latin typeface="Flanders Art Sans" panose="020B0604020202020204" charset="0"/>
            </a:endParaRPr>
          </a:p>
          <a:p>
            <a:r>
              <a:rPr lang="nl-NL" sz="1200" dirty="0">
                <a:latin typeface="Flanders Art Sans" panose="020B0604020202020204" charset="0"/>
              </a:rPr>
              <a:t> </a:t>
            </a:r>
            <a:r>
              <a:rPr lang="nl-NL" sz="1200" dirty="0">
                <a:latin typeface="FlandersArtSans-Bold" panose="00000800000000000000" pitchFamily="2" charset="0"/>
              </a:rPr>
              <a:t>UITDAGINGEN</a:t>
            </a:r>
            <a:r>
              <a:rPr lang="nl-NL" sz="1200" dirty="0">
                <a:latin typeface="Flanders Art Sans" panose="020B060402020202020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Multicultureel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Complexiteit aan problematieken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Hoog conflictueus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Verontrusting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>
                <a:latin typeface="Flanders Art Sans" panose="020B0604020202020204" charset="0"/>
              </a:rPr>
              <a:t>Taalbarrières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l-NL" sz="1200" dirty="0">
              <a:latin typeface="Flanders Art Sans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l-NL" sz="1200" dirty="0">
              <a:latin typeface="Flanders Art Sans" panose="020B0604020202020204" charset="0"/>
            </a:endParaRPr>
          </a:p>
          <a:p>
            <a:endParaRPr lang="nl-NL" sz="1200" dirty="0">
              <a:latin typeface="Flanders Art Sans" panose="020B060402020202020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l-NL" sz="1200" dirty="0">
              <a:latin typeface="FlandersArtSans-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6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59" y="2461970"/>
            <a:ext cx="2907510" cy="1116000"/>
          </a:xfrm>
        </p:spPr>
        <p:txBody>
          <a:bodyPr/>
          <a:lstStyle/>
          <a:p>
            <a:pPr marL="0" indent="0" algn="ctr">
              <a:buNone/>
            </a:pPr>
            <a:r>
              <a:rPr lang="nl-BE" sz="4000">
                <a:solidFill>
                  <a:srgbClr val="87263B"/>
                </a:solidFill>
                <a:latin typeface="FlandersArtSans-Bold" panose="00000800000000000000" pitchFamily="2" charset="0"/>
              </a:rPr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999" y="1443789"/>
            <a:ext cx="7318065" cy="4848727"/>
          </a:xfrm>
        </p:spPr>
        <p:txBody>
          <a:bodyPr/>
          <a:lstStyle/>
          <a:p>
            <a:endParaRPr lang="nl-BE">
              <a:latin typeface="+mj-lt"/>
            </a:endParaRPr>
          </a:p>
          <a:p>
            <a:endParaRPr lang="nl-BE">
              <a:latin typeface="+mj-lt"/>
            </a:endParaRPr>
          </a:p>
        </p:txBody>
      </p:sp>
      <p:pic>
        <p:nvPicPr>
          <p:cNvPr id="4" name="Tijdelijke aanduiding voor afbeelding 5" descr="Geel vraagteken">
            <a:extLst>
              <a:ext uri="{FF2B5EF4-FFF2-40B4-BE49-F238E27FC236}">
                <a16:creationId xmlns:a16="http://schemas.microsoft.com/office/drawing/2014/main" id="{724B6C4C-2873-49AD-A9B2-1105E9748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70000"/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3" r="21863"/>
          <a:stretch>
            <a:fillRect/>
          </a:stretch>
        </p:blipFill>
        <p:spPr>
          <a:xfrm>
            <a:off x="4205460" y="1831869"/>
            <a:ext cx="4060801" cy="40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latin typeface="+mj-lt"/>
              </a:rPr>
              <a:t>Inhoud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612232"/>
            <a:ext cx="7416000" cy="4489768"/>
          </a:xfrm>
        </p:spPr>
        <p:txBody>
          <a:bodyPr/>
          <a:lstStyle/>
          <a:p>
            <a:pPr>
              <a:buNone/>
            </a:pPr>
            <a:r>
              <a:rPr lang="nl-BE" b="0" dirty="0">
                <a:latin typeface="FlandersArtSans-Regular" panose="00000500000000000000" pitchFamily="2" charset="0"/>
              </a:rPr>
              <a:t>1. Opdrachten justitiehuizen</a:t>
            </a:r>
          </a:p>
          <a:p>
            <a:pPr lvl="1"/>
            <a:r>
              <a:rPr lang="nl-BE" b="0" dirty="0">
                <a:latin typeface="FlandersArtSans-Regular" panose="00000500000000000000" pitchFamily="2" charset="0"/>
              </a:rPr>
              <a:t>Slachtofferonthaal</a:t>
            </a:r>
          </a:p>
          <a:p>
            <a:pPr lvl="1"/>
            <a:r>
              <a:rPr lang="nl-BE" dirty="0">
                <a:latin typeface="FlandersArtSans-Regular" panose="00000500000000000000" pitchFamily="2" charset="0"/>
              </a:rPr>
              <a:t>Tijdelijk huisverbod</a:t>
            </a:r>
            <a:endParaRPr lang="nl-BE" b="0" dirty="0">
              <a:latin typeface="FlandersArtSans-Regular" panose="00000500000000000000" pitchFamily="2" charset="0"/>
            </a:endParaRPr>
          </a:p>
          <a:p>
            <a:pPr lvl="1"/>
            <a:r>
              <a:rPr lang="nl-BE" dirty="0">
                <a:latin typeface="FlandersArtSans-Regular" panose="00000500000000000000" pitchFamily="2" charset="0"/>
              </a:rPr>
              <a:t>Bemiddeling en maatregelen</a:t>
            </a:r>
          </a:p>
          <a:p>
            <a:pPr lvl="1"/>
            <a:r>
              <a:rPr lang="nl-BE" b="0" dirty="0">
                <a:latin typeface="FlandersArtSans-Regular" panose="00000500000000000000" pitchFamily="2" charset="0"/>
              </a:rPr>
              <a:t>Daderbegeleiding en advisering</a:t>
            </a:r>
          </a:p>
          <a:p>
            <a:pPr lvl="1"/>
            <a:r>
              <a:rPr lang="nl-BE" b="1" dirty="0">
                <a:latin typeface="FlandersArtSans-Regular" panose="00000500000000000000" pitchFamily="2" charset="0"/>
              </a:rPr>
              <a:t>Maatschappelijk onderzoek in familiezaken</a:t>
            </a:r>
          </a:p>
          <a:p>
            <a:pPr marL="288000" lvl="1" indent="0">
              <a:buNone/>
            </a:pPr>
            <a:endParaRPr lang="nl-BE" b="0" dirty="0">
              <a:latin typeface="FlandersArtSans-Regular" panose="00000500000000000000" pitchFamily="2" charset="0"/>
            </a:endParaRPr>
          </a:p>
          <a:p>
            <a:pPr>
              <a:buNone/>
            </a:pPr>
            <a:r>
              <a:rPr lang="nl-BE" b="0" dirty="0">
                <a:latin typeface="FlandersArtSans-Regular" panose="00000500000000000000" pitchFamily="2" charset="0"/>
              </a:rPr>
              <a:t>4. Vragen?</a:t>
            </a:r>
          </a:p>
          <a:p>
            <a:endParaRPr lang="nl-BE" dirty="0">
              <a:latin typeface="FlandersArtSans-Regular" panose="00000500000000000000" pitchFamily="2" charset="0"/>
            </a:endParaRPr>
          </a:p>
          <a:p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563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76672"/>
            <a:ext cx="7416000" cy="1116000"/>
          </a:xfrm>
        </p:spPr>
        <p:txBody>
          <a:bodyPr anchorCtr="1"/>
          <a:lstStyle/>
          <a:p>
            <a:pPr algn="ctr"/>
            <a:r>
              <a:rPr lang="nl-BE" altLang="nl-BE">
                <a:latin typeface="FlandersArtSans-Regular" panose="00000500000000000000" pitchFamily="2" charset="0"/>
              </a:rPr>
              <a:t>Slachtofferonthaal (DSO)</a:t>
            </a:r>
            <a:endParaRPr lang="nl-NL" altLang="nl-BE">
              <a:latin typeface="FlandersArtSans-Regular" panose="00000500000000000000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536" y="980728"/>
            <a:ext cx="8014795" cy="4043163"/>
          </a:xfrm>
        </p:spPr>
        <p:txBody>
          <a:bodyPr/>
          <a:lstStyle/>
          <a:p>
            <a:pPr>
              <a:buNone/>
            </a:pPr>
            <a:endParaRPr lang="nl-NL" altLang="nl-BE" sz="2400"/>
          </a:p>
          <a:p>
            <a:pPr>
              <a:buNone/>
            </a:pPr>
            <a:r>
              <a:rPr lang="nl-BE" sz="20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l-NL" altLang="nl-BE" sz="240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6FF28D8-CCF4-46B7-9514-2924DCB14F92}"/>
              </a:ext>
            </a:extLst>
          </p:cNvPr>
          <p:cNvSpPr txBox="1"/>
          <p:nvPr/>
        </p:nvSpPr>
        <p:spPr>
          <a:xfrm>
            <a:off x="1259632" y="1412776"/>
            <a:ext cx="6984776" cy="44319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000" b="1" cap="all">
                <a:solidFill>
                  <a:srgbClr val="87263B"/>
                </a:solidFill>
                <a:latin typeface="FlandersArtSans-Regular"/>
              </a:rPr>
              <a:t>TUSSENKOMST </a:t>
            </a:r>
            <a:r>
              <a:rPr lang="nl-NL" b="1" cap="all">
                <a:solidFill>
                  <a:srgbClr val="87263B"/>
                </a:solidFill>
                <a:latin typeface="FlandersArtSans-Regular"/>
              </a:rPr>
              <a:t>VAN</a:t>
            </a:r>
            <a:r>
              <a:rPr lang="nl-NL" b="1" i="0" cap="all">
                <a:solidFill>
                  <a:srgbClr val="87263B"/>
                </a:solidFill>
                <a:effectLst/>
                <a:latin typeface="FlandersArtSans-Regular"/>
              </a:rPr>
              <a:t> DE DIENST SLACHTOFFERONTHAAL</a:t>
            </a:r>
          </a:p>
          <a:p>
            <a:pPr algn="l" rtl="0" fontAlgn="base"/>
            <a:endParaRPr lang="nl-BE" b="0" i="0" u="none" strike="noStrike">
              <a:solidFill>
                <a:srgbClr val="000000"/>
              </a:solidFill>
              <a:effectLst/>
              <a:latin typeface="FlandersArtSans-Regular" panose="00000500000000000000" pitchFamily="2" charset="0"/>
            </a:endParaRPr>
          </a:p>
          <a:p>
            <a:pPr algn="l" rtl="0" fontAlgn="base"/>
            <a:r>
              <a:rPr lang="nl-BE" sz="2000" b="0" i="0" u="none" strike="noStrike">
                <a:solidFill>
                  <a:srgbClr val="000000"/>
                </a:solidFill>
                <a:effectLst/>
                <a:latin typeface="FlandersArtSans-Regular"/>
              </a:rPr>
              <a:t>Tussenkomst </a:t>
            </a:r>
            <a:r>
              <a:rPr lang="nl-BE" sz="2000" b="1" i="0" u="none" strike="noStrike">
                <a:solidFill>
                  <a:srgbClr val="000000"/>
                </a:solidFill>
                <a:effectLst/>
                <a:latin typeface="FlandersArtSans-Regular"/>
              </a:rPr>
              <a:t>in elke fase van de strafprocedure</a:t>
            </a:r>
            <a:r>
              <a:rPr lang="en-US" sz="2000" b="0" i="0">
                <a:solidFill>
                  <a:srgbClr val="000000"/>
                </a:solidFill>
                <a:effectLst/>
                <a:latin typeface="FlandersArtSans-Regular"/>
              </a:rPr>
              <a:t>​</a:t>
            </a:r>
          </a:p>
          <a:p>
            <a:pPr algn="l" rtl="0" fontAlgn="base"/>
            <a:endParaRPr lang="en-US" b="0" i="0">
              <a:solidFill>
                <a:srgbClr val="000000"/>
              </a:solidFill>
              <a:effectLst/>
              <a:latin typeface="FlandersArtSans-Regular" panose="00000500000000000000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sz="1600">
                <a:solidFill>
                  <a:srgbClr val="000000"/>
                </a:solidFill>
                <a:latin typeface="FlandersArtSans-Regular"/>
              </a:rPr>
              <a:t> </a:t>
            </a:r>
            <a:r>
              <a:rPr lang="nl-BE" sz="1600" b="0" i="0" u="none" strike="noStrike">
                <a:solidFill>
                  <a:srgbClr val="000000"/>
                </a:solidFill>
                <a:effectLst/>
                <a:latin typeface="FlandersArtSans-Regular"/>
              </a:rPr>
              <a:t>tijdens het onderzoek (opsporing of gerechtelijk)</a:t>
            </a:r>
            <a:r>
              <a:rPr lang="en-US" sz="1600" b="0" i="0">
                <a:solidFill>
                  <a:srgbClr val="000000"/>
                </a:solidFill>
                <a:effectLst/>
                <a:latin typeface="FlandersArtSans-Regular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sz="1600">
                <a:solidFill>
                  <a:srgbClr val="000000"/>
                </a:solidFill>
                <a:latin typeface="FlandersArtSans-Regular"/>
              </a:rPr>
              <a:t> </a:t>
            </a:r>
            <a:r>
              <a:rPr lang="nl-BE" sz="1600" b="0" i="0" u="none" strike="noStrike">
                <a:solidFill>
                  <a:srgbClr val="000000"/>
                </a:solidFill>
                <a:effectLst/>
                <a:latin typeface="FlandersArtSans-Regular"/>
              </a:rPr>
              <a:t>tijdens de zittingen van hoven en rechtbanken</a:t>
            </a:r>
            <a:r>
              <a:rPr lang="en-US" sz="1600" b="0" i="0">
                <a:solidFill>
                  <a:srgbClr val="000000"/>
                </a:solidFill>
                <a:effectLst/>
                <a:latin typeface="FlandersArtSans-Regular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sz="1600">
                <a:solidFill>
                  <a:srgbClr val="000000"/>
                </a:solidFill>
                <a:latin typeface="FlandersArtSans-Regular"/>
              </a:rPr>
              <a:t> </a:t>
            </a:r>
            <a:r>
              <a:rPr lang="nl-BE" sz="1600" b="0" i="0" u="none" strike="noStrike">
                <a:solidFill>
                  <a:srgbClr val="000000"/>
                </a:solidFill>
                <a:effectLst/>
                <a:latin typeface="FlandersArtSans-Regular"/>
              </a:rPr>
              <a:t>tijdens de uitvoering van de straf / de internering</a:t>
            </a:r>
          </a:p>
          <a:p>
            <a:pPr algn="l" rtl="0" fontAlgn="base"/>
            <a:endParaRPr lang="nl-BE">
              <a:solidFill>
                <a:srgbClr val="000000"/>
              </a:solidFill>
              <a:latin typeface="FlandersArtSans-Regular" panose="00000500000000000000" pitchFamily="2" charset="0"/>
            </a:endParaRPr>
          </a:p>
          <a:p>
            <a:pPr algn="l" rtl="0" fontAlgn="base"/>
            <a:endParaRPr lang="nl-BE" sz="2000">
              <a:solidFill>
                <a:srgbClr val="000000"/>
              </a:solidFill>
              <a:latin typeface="FlandersArtSans-Regular" panose="00000500000000000000" pitchFamily="2" charset="0"/>
            </a:endParaRPr>
          </a:p>
          <a:p>
            <a:pPr algn="l" rtl="0" fontAlgn="base"/>
            <a:r>
              <a:rPr lang="fr-BE" sz="2000" b="0" i="0" u="none" strike="noStrike" err="1">
                <a:effectLst/>
                <a:latin typeface="FlandersArtSans-Regular"/>
              </a:rPr>
              <a:t>Tussenkomst</a:t>
            </a:r>
            <a:r>
              <a:rPr lang="fr-BE" sz="2000" b="1" i="0" u="none" strike="noStrike">
                <a:effectLst/>
                <a:latin typeface="FlandersArtSans-Regular"/>
              </a:rPr>
              <a:t> op </a:t>
            </a:r>
            <a:r>
              <a:rPr lang="fr-BE" sz="2000" b="1" i="0" u="none" strike="noStrike" err="1">
                <a:effectLst/>
                <a:latin typeface="FlandersArtSans-Regular"/>
              </a:rPr>
              <a:t>vraag</a:t>
            </a:r>
            <a:r>
              <a:rPr lang="fr-BE" sz="2000" b="1" i="0" u="none" strike="noStrike">
                <a:effectLst/>
                <a:latin typeface="FlandersArtSans-Regular"/>
              </a:rPr>
              <a:t> van: </a:t>
            </a:r>
            <a:r>
              <a:rPr lang="en-US" sz="2000" b="0" i="0">
                <a:effectLst/>
                <a:latin typeface="FlandersArtSans-Regular"/>
              </a:rPr>
              <a:t>​</a:t>
            </a:r>
          </a:p>
          <a:p>
            <a:pPr algn="l" rtl="0" fontAlgn="base"/>
            <a:endParaRPr lang="en-US" b="0" i="0">
              <a:effectLst/>
              <a:latin typeface="FlandersArtSans-Regular" panose="00000500000000000000" pitchFamily="2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BE" sz="1600" b="0" i="0" u="none" strike="noStrike">
                <a:effectLst/>
                <a:latin typeface="FlandersArtSans-Regular"/>
              </a:rPr>
              <a:t>de </a:t>
            </a:r>
            <a:r>
              <a:rPr lang="fr-BE" sz="1600" b="0" i="0" u="none" strike="noStrike" err="1">
                <a:effectLst/>
                <a:latin typeface="FlandersArtSans-Regular"/>
              </a:rPr>
              <a:t>titularismagistraat</a:t>
            </a:r>
            <a:r>
              <a:rPr lang="fr-BE" sz="1600" b="0" i="0" u="none" strike="noStrike">
                <a:effectLst/>
                <a:latin typeface="FlandersArtSans-Regular"/>
              </a:rPr>
              <a:t> (</a:t>
            </a:r>
            <a:r>
              <a:rPr lang="fr-BE" sz="1600" b="0" i="0" u="none" strike="noStrike" err="1">
                <a:effectLst/>
                <a:latin typeface="FlandersArtSans-Regular"/>
              </a:rPr>
              <a:t>vatting</a:t>
            </a:r>
            <a:r>
              <a:rPr lang="fr-BE" sz="1600" b="0" i="0" u="none" strike="noStrike">
                <a:effectLst/>
                <a:latin typeface="FlandersArtSans-Regular"/>
              </a:rPr>
              <a:t>) </a:t>
            </a:r>
            <a:r>
              <a:rPr lang="en-US" sz="1600" b="0" i="0">
                <a:effectLst/>
                <a:latin typeface="FlandersArtSans-Regular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BE" sz="1600" b="0" i="0" u="none" strike="noStrike" err="1">
                <a:effectLst/>
                <a:latin typeface="FlandersArtSans-Regular"/>
              </a:rPr>
              <a:t>een</a:t>
            </a:r>
            <a:r>
              <a:rPr lang="fr-BE" sz="1600" b="0" i="0" u="none" strike="noStrike">
                <a:effectLst/>
                <a:latin typeface="FlandersArtSans-Regular"/>
              </a:rPr>
              <a:t> </a:t>
            </a:r>
            <a:r>
              <a:rPr lang="fr-BE" sz="1600" b="0" i="0" u="none" strike="noStrike" err="1">
                <a:effectLst/>
                <a:latin typeface="FlandersArtSans-Regular"/>
              </a:rPr>
              <a:t>slachtoffer</a:t>
            </a:r>
            <a:r>
              <a:rPr lang="fr-BE" sz="1600" b="0" i="0" u="none" strike="noStrike">
                <a:effectLst/>
                <a:latin typeface="FlandersArtSans-Regular"/>
              </a:rPr>
              <a:t> </a:t>
            </a:r>
            <a:r>
              <a:rPr lang="fr-BE" sz="1600">
                <a:latin typeface="FlandersArtSans-Regular"/>
              </a:rPr>
              <a:t>of na(</a:t>
            </a:r>
            <a:r>
              <a:rPr lang="fr-BE" sz="1600" err="1">
                <a:latin typeface="FlandersArtSans-Regular"/>
              </a:rPr>
              <a:t>ast</a:t>
            </a:r>
            <a:r>
              <a:rPr lang="fr-BE" sz="1600">
                <a:latin typeface="FlandersArtSans-Regular"/>
              </a:rPr>
              <a:t>)</a:t>
            </a:r>
            <a:r>
              <a:rPr lang="fr-BE" sz="1600" err="1">
                <a:latin typeface="FlandersArtSans-Regular"/>
              </a:rPr>
              <a:t>bestaande</a:t>
            </a:r>
            <a:r>
              <a:rPr lang="fr-BE" sz="1600">
                <a:latin typeface="FlandersArtSans-Regular"/>
              </a:rPr>
              <a:t>, </a:t>
            </a:r>
            <a:r>
              <a:rPr lang="fr-BE" sz="1600" err="1">
                <a:latin typeface="FlandersArtSans-Regular"/>
              </a:rPr>
              <a:t>eventueel</a:t>
            </a:r>
            <a:r>
              <a:rPr lang="fr-BE" sz="1600">
                <a:latin typeface="FlandersArtSans-Regular"/>
              </a:rPr>
              <a:t> via </a:t>
            </a:r>
            <a:r>
              <a:rPr lang="fr-BE" sz="1600" err="1">
                <a:latin typeface="FlandersArtSans-Regular"/>
              </a:rPr>
              <a:t>een</a:t>
            </a:r>
            <a:r>
              <a:rPr lang="fr-BE" sz="1600">
                <a:latin typeface="FlandersArtSans-Regular"/>
              </a:rPr>
              <a:t> externe </a:t>
            </a:r>
            <a:r>
              <a:rPr lang="fr-BE" sz="1600" err="1">
                <a:latin typeface="FlandersArtSans-Regular"/>
              </a:rPr>
              <a:t>dienst</a:t>
            </a:r>
            <a:r>
              <a:rPr lang="fr-BE" sz="1600">
                <a:latin typeface="FlandersArtSans-Regular"/>
              </a:rPr>
              <a:t> </a:t>
            </a:r>
            <a:r>
              <a:rPr lang="fr-BE" sz="1200">
                <a:latin typeface="FlandersArtSans-Regular"/>
              </a:rPr>
              <a:t>(In </a:t>
            </a:r>
            <a:r>
              <a:rPr lang="fr-BE" sz="1200" err="1">
                <a:latin typeface="FlandersArtSans-Regular"/>
              </a:rPr>
              <a:t>onderzoeksfase</a:t>
            </a:r>
            <a:r>
              <a:rPr lang="fr-BE" sz="1200">
                <a:latin typeface="FlandersArtSans-Regular"/>
              </a:rPr>
              <a:t> </a:t>
            </a:r>
            <a:r>
              <a:rPr lang="fr-BE" sz="1200" err="1">
                <a:latin typeface="FlandersArtSans-Regular"/>
              </a:rPr>
              <a:t>is</a:t>
            </a:r>
            <a:r>
              <a:rPr lang="fr-BE" sz="1200">
                <a:latin typeface="FlandersArtSans-Regular"/>
              </a:rPr>
              <a:t> </a:t>
            </a:r>
            <a:r>
              <a:rPr lang="fr-BE" sz="1200" err="1">
                <a:latin typeface="FlandersArtSans-Regular"/>
              </a:rPr>
              <a:t>toestemming</a:t>
            </a:r>
            <a:r>
              <a:rPr lang="fr-BE" sz="1200">
                <a:latin typeface="FlandersArtSans-Regular"/>
              </a:rPr>
              <a:t> van de </a:t>
            </a:r>
            <a:r>
              <a:rPr lang="fr-BE" sz="1200" err="1">
                <a:latin typeface="FlandersArtSans-Regular"/>
              </a:rPr>
              <a:t>magistraat</a:t>
            </a:r>
            <a:r>
              <a:rPr lang="fr-BE" sz="1200">
                <a:latin typeface="FlandersArtSans-Regular"/>
              </a:rPr>
              <a:t> </a:t>
            </a:r>
            <a:r>
              <a:rPr lang="fr-BE" sz="1200" err="1">
                <a:latin typeface="FlandersArtSans-Regular"/>
              </a:rPr>
              <a:t>nodig</a:t>
            </a:r>
            <a:r>
              <a:rPr lang="fr-BE" sz="1200">
                <a:latin typeface="FlandersArtSans-Regular"/>
              </a:rPr>
              <a:t>)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076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76672"/>
            <a:ext cx="7416000" cy="1116000"/>
          </a:xfrm>
        </p:spPr>
        <p:txBody>
          <a:bodyPr anchorCtr="1"/>
          <a:lstStyle/>
          <a:p>
            <a:pPr algn="ctr"/>
            <a:r>
              <a:rPr lang="nl-BE" altLang="nl-BE">
                <a:latin typeface="FlandersArtSans-Regular" panose="00000500000000000000" pitchFamily="2" charset="0"/>
              </a:rPr>
              <a:t>Tijdelijk Huisverbod (THV)</a:t>
            </a:r>
            <a:endParaRPr lang="nl-NL" altLang="nl-BE">
              <a:latin typeface="FlandersArtSans-Regular" panose="00000500000000000000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536" y="980728"/>
            <a:ext cx="8014795" cy="4043163"/>
          </a:xfrm>
        </p:spPr>
        <p:txBody>
          <a:bodyPr/>
          <a:lstStyle/>
          <a:p>
            <a:pPr>
              <a:buNone/>
            </a:pPr>
            <a:endParaRPr lang="nl-NL" altLang="nl-BE" sz="2400"/>
          </a:p>
          <a:p>
            <a:pPr>
              <a:buNone/>
            </a:pPr>
            <a:endParaRPr lang="nl-NL" altLang="nl-BE" sz="240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859DC676-C297-4525-AACD-F41900EC0839}"/>
              </a:ext>
            </a:extLst>
          </p:cNvPr>
          <p:cNvSpPr txBox="1">
            <a:spLocks/>
          </p:cNvSpPr>
          <p:nvPr/>
        </p:nvSpPr>
        <p:spPr bwMode="auto">
          <a:xfrm>
            <a:off x="395537" y="1361992"/>
            <a:ext cx="4464095" cy="450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574675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75000"/>
              <a:buFontTx/>
              <a:buBlip>
                <a:blip r:embed="rId3"/>
              </a:buBlip>
              <a:defRPr sz="22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2pPr>
            <a:lvl3pPr marL="863600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85000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3pPr>
            <a:lvl4pPr marL="1150938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4pPr>
            <a:lvl5pPr marL="1439863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nl-BE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/>
              <a:t>Beschermingsmaatregel opgelegd door het parket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r>
              <a:rPr lang="nl-BE" sz="1600"/>
              <a:t>Ruimer dan IFG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r>
              <a:rPr lang="nl-BE" sz="1600"/>
              <a:t>Niet noodzakelijk een misdrijf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endParaRPr lang="nl-BE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/>
              <a:t>De maatregel t.a.v. de uithuisgeplaatste: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r>
              <a:rPr lang="nl-BE" sz="1600"/>
              <a:t>de verplichting de verblijfplaats te verlaten, 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r>
              <a:rPr lang="nl-BE" sz="1600"/>
              <a:t>een verbod om de verblijfsplaats te betreden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r>
              <a:rPr lang="nl-BE" sz="1600"/>
              <a:t>een contactverbod met de thuisblijvers</a:t>
            </a:r>
          </a:p>
          <a:p>
            <a:pPr marL="860425" lvl="1" indent="-285750">
              <a:buFont typeface="Arial" panose="020B0604020202020204" pitchFamily="34" charset="0"/>
              <a:buChar char="•"/>
            </a:pPr>
            <a:endParaRPr lang="nl-BE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/>
              <a:t>Termijn 14 dagen</a:t>
            </a:r>
          </a:p>
          <a:p>
            <a:pPr>
              <a:buNone/>
            </a:pPr>
            <a:endParaRPr lang="nl-BE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/>
              <a:t>Verlenging mogelijk door de Familierechtbank (max. termijn 3 maanden)</a:t>
            </a:r>
          </a:p>
          <a:p>
            <a:pPr>
              <a:buNone/>
            </a:pPr>
            <a:endParaRPr lang="nl-BE" sz="1600" b="1">
              <a:latin typeface="+mj-lt"/>
            </a:endParaRPr>
          </a:p>
          <a:p>
            <a:pPr marL="864000" lvl="2" indent="0">
              <a:buNone/>
            </a:pPr>
            <a:endParaRPr lang="nl-BE" sz="1600">
              <a:latin typeface="+mj-lt"/>
            </a:endParaRPr>
          </a:p>
          <a:p>
            <a:pPr>
              <a:buFontTx/>
              <a:buNone/>
            </a:pPr>
            <a:endParaRPr lang="nl-BE" sz="1800" b="1">
              <a:latin typeface="+mj-lt"/>
            </a:endParaRPr>
          </a:p>
        </p:txBody>
      </p:sp>
      <p:pic>
        <p:nvPicPr>
          <p:cNvPr id="6" name="Tijdelijke aanduiding voor afbeelding 13">
            <a:extLst>
              <a:ext uri="{FF2B5EF4-FFF2-40B4-BE49-F238E27FC236}">
                <a16:creationId xmlns:a16="http://schemas.microsoft.com/office/drawing/2014/main" id="{23252574-481F-43FC-BFCA-38FC20F9009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3974" r="3974"/>
          <a:stretch>
            <a:fillRect/>
          </a:stretch>
        </p:blipFill>
        <p:spPr>
          <a:xfrm>
            <a:off x="5629812" y="1952017"/>
            <a:ext cx="3118651" cy="3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7698" y="764704"/>
            <a:ext cx="7416000" cy="1116000"/>
          </a:xfrm>
        </p:spPr>
        <p:txBody>
          <a:bodyPr anchorCtr="1"/>
          <a:lstStyle/>
          <a:p>
            <a:pPr algn="ctr"/>
            <a:r>
              <a:rPr lang="nl-BE" altLang="nl-BE">
                <a:latin typeface="FlandersArtSans-Regular" panose="00000500000000000000" pitchFamily="2" charset="0"/>
              </a:rPr>
              <a:t>Bemiddeling en maatregelen (BEM)</a:t>
            </a:r>
            <a:endParaRPr lang="nl-NL" altLang="nl-BE">
              <a:latin typeface="FlandersArtSans-Regular" panose="00000500000000000000" pitchFamily="2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71701" y="1357186"/>
            <a:ext cx="7416000" cy="3998571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nl-BE" altLang="nl-BE" sz="2400">
                <a:solidFill>
                  <a:srgbClr val="87263B"/>
                </a:solidFill>
                <a:latin typeface="FlandersArtSans-Regular" panose="00000500000000000000" pitchFamily="2" charset="0"/>
                <a:sym typeface="Symbol" panose="05050102010706020507" pitchFamily="18" charset="2"/>
              </a:rPr>
              <a:t>Tussenkomst na mandaat van het parket</a:t>
            </a:r>
            <a:endParaRPr lang="nl-BE" altLang="nl-BE" sz="1600">
              <a:solidFill>
                <a:srgbClr val="87263B"/>
              </a:solidFill>
              <a:latin typeface="FlandersArtSans-Regular" panose="00000500000000000000" pitchFamily="2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nl-BE" altLang="nl-BE" sz="1600">
                <a:latin typeface="FlandersArtSans-Regular" panose="00000500000000000000" pitchFamily="2" charset="0"/>
                <a:sym typeface="Symbol" panose="05050102010706020507" pitchFamily="18" charset="2"/>
              </a:rPr>
              <a:t>correctionele dossiers </a:t>
            </a:r>
          </a:p>
          <a:p>
            <a:pPr>
              <a:lnSpc>
                <a:spcPct val="150000"/>
              </a:lnSpc>
            </a:pPr>
            <a:r>
              <a:rPr lang="nl-BE" altLang="nl-BE" sz="1600">
                <a:latin typeface="FlandersArtSans-Regular" panose="00000500000000000000" pitchFamily="2" charset="0"/>
                <a:sym typeface="Symbol" panose="05050102010706020507" pitchFamily="18" charset="2"/>
              </a:rPr>
              <a:t>verkeersdossier (leeftijd: +16)</a:t>
            </a:r>
          </a:p>
          <a:p>
            <a:pPr>
              <a:lnSpc>
                <a:spcPct val="150000"/>
              </a:lnSpc>
            </a:pPr>
            <a:r>
              <a:rPr lang="nl-BE" altLang="nl-BE" sz="1600">
                <a:latin typeface="FlandersArtSans-Regular"/>
                <a:sym typeface="Symbol" panose="05050102010706020507" pitchFamily="18" charset="2"/>
              </a:rPr>
              <a:t>Arbeidsauditoraat</a:t>
            </a:r>
            <a:endParaRPr lang="nl-BE" altLang="nl-BE" sz="1600">
              <a:latin typeface="FlandersArtSans-Regular" panose="00000500000000000000" pitchFamily="2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nl-BE" altLang="nl-BE" sz="1600">
                <a:latin typeface="FlandersArtSans-Regular"/>
              </a:rPr>
              <a:t>Alternatieve afhandeling (gunstmaatregel)</a:t>
            </a:r>
          </a:p>
          <a:p>
            <a:pPr>
              <a:lnSpc>
                <a:spcPct val="150000"/>
              </a:lnSpc>
              <a:buChar char="•"/>
            </a:pPr>
            <a:r>
              <a:rPr lang="nl-BE" altLang="nl-BE" sz="1600">
                <a:latin typeface="FlandersArtSans-Regular"/>
                <a:cs typeface="Calibri"/>
              </a:rPr>
              <a:t>Herstelbemiddeling (Moderator)</a:t>
            </a:r>
          </a:p>
          <a:p>
            <a:pPr>
              <a:lnSpc>
                <a:spcPct val="150000"/>
              </a:lnSpc>
              <a:buChar char="•"/>
            </a:pPr>
            <a:r>
              <a:rPr lang="nl-BE" altLang="nl-BE" sz="1600">
                <a:latin typeface="FlandersArtSans-Regular"/>
                <a:cs typeface="Calibri"/>
              </a:rPr>
              <a:t>Feiten bestraffing </a:t>
            </a:r>
            <a:r>
              <a:rPr lang="nl-BE" sz="1600">
                <a:ea typeface="+mj-lt"/>
                <a:cs typeface="+mj-lt"/>
              </a:rPr>
              <a:t>≤ 2 jaar </a:t>
            </a:r>
            <a:r>
              <a:rPr lang="nl-BE" sz="1600" err="1">
                <a:ea typeface="+mj-lt"/>
                <a:cs typeface="+mj-lt"/>
              </a:rPr>
              <a:t>gevs</a:t>
            </a:r>
          </a:p>
          <a:p>
            <a:pPr>
              <a:lnSpc>
                <a:spcPct val="150000"/>
              </a:lnSpc>
              <a:buChar char="•"/>
            </a:pPr>
            <a:r>
              <a:rPr lang="nl-BE" sz="1600">
                <a:cs typeface="Calibri"/>
              </a:rPr>
              <a:t>Vrijwillig</a:t>
            </a:r>
          </a:p>
          <a:p>
            <a:pPr>
              <a:lnSpc>
                <a:spcPct val="150000"/>
              </a:lnSpc>
              <a:buChar char="•"/>
            </a:pPr>
            <a:r>
              <a:rPr lang="nl-BE" sz="1600">
                <a:cs typeface="Calibri"/>
              </a:rPr>
              <a:t>Erkenning BA</a:t>
            </a:r>
          </a:p>
          <a:p>
            <a:pPr>
              <a:lnSpc>
                <a:spcPct val="150000"/>
              </a:lnSpc>
              <a:buNone/>
            </a:pPr>
            <a:endParaRPr lang="nl-BE" altLang="nl-BE" sz="1600">
              <a:cs typeface="Calibri"/>
            </a:endParaRPr>
          </a:p>
          <a:p>
            <a:pPr>
              <a:lnSpc>
                <a:spcPct val="80000"/>
              </a:lnSpc>
              <a:buNone/>
            </a:pPr>
            <a:endParaRPr lang="nl-BE" altLang="nl-BE" sz="3600">
              <a:cs typeface="Calibri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DAB7629-44DA-469C-B83B-E94E5CA91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726" y="3520901"/>
            <a:ext cx="2862895" cy="27682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AFAF2E6D-F449-451C-A9B3-DC7C8CEA1FF7}"/>
              </a:ext>
            </a:extLst>
          </p:cNvPr>
          <p:cNvSpPr txBox="1">
            <a:spLocks noChangeArrowheads="1"/>
          </p:cNvSpPr>
          <p:nvPr/>
        </p:nvSpPr>
        <p:spPr>
          <a:xfrm>
            <a:off x="1167698" y="1772138"/>
            <a:ext cx="7416000" cy="3672000"/>
          </a:xfrm>
          <a:prstGeom prst="rect">
            <a:avLst/>
          </a:prstGeom>
        </p:spPr>
        <p:txBody>
          <a:bodyPr/>
          <a:lstStyle>
            <a:lvl1pPr marL="287338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2"/>
              </a:buBlip>
              <a:defRPr sz="2200" kern="1200">
                <a:solidFill>
                  <a:schemeClr val="tx1"/>
                </a:solidFill>
                <a:latin typeface="FlandersArtSans-Bold" panose="00000800000000000000" pitchFamily="2" charset="0"/>
                <a:ea typeface="+mn-ea"/>
                <a:cs typeface="+mn-cs"/>
              </a:defRPr>
            </a:lvl1pPr>
            <a:lvl2pPr marL="574675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70000"/>
              <a:buBlip>
                <a:blip r:embed="rId3"/>
              </a:buBlip>
              <a:defRPr sz="2200" kern="1200">
                <a:solidFill>
                  <a:srgbClr val="7F7F7F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2pPr>
            <a:lvl3pPr marL="863600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3pPr>
            <a:lvl4pPr marL="1150938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4pPr>
            <a:lvl5pPr marL="1439863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nl-BE" altLang="nl-BE" sz="360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6B61E4A-EF83-4D62-87E7-CB58119F391D}"/>
              </a:ext>
            </a:extLst>
          </p:cNvPr>
          <p:cNvSpPr txBox="1">
            <a:spLocks noChangeArrowheads="1"/>
          </p:cNvSpPr>
          <p:nvPr/>
        </p:nvSpPr>
        <p:spPr>
          <a:xfrm>
            <a:off x="1116440" y="1628800"/>
            <a:ext cx="7416000" cy="3672000"/>
          </a:xfrm>
          <a:prstGeom prst="rect">
            <a:avLst/>
          </a:prstGeom>
        </p:spPr>
        <p:txBody>
          <a:bodyPr/>
          <a:lstStyle>
            <a:lvl1pPr marL="287338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2"/>
              </a:buBlip>
              <a:defRPr sz="2200" kern="1200">
                <a:solidFill>
                  <a:schemeClr val="tx1"/>
                </a:solidFill>
                <a:latin typeface="FlandersArtSans-Bold" panose="00000800000000000000" pitchFamily="2" charset="0"/>
                <a:ea typeface="+mn-ea"/>
                <a:cs typeface="+mn-cs"/>
              </a:defRPr>
            </a:lvl1pPr>
            <a:lvl2pPr marL="574675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70000"/>
              <a:buBlip>
                <a:blip r:embed="rId3"/>
              </a:buBlip>
              <a:defRPr sz="2200" kern="1200">
                <a:solidFill>
                  <a:srgbClr val="7F7F7F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2pPr>
            <a:lvl3pPr marL="863600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3pPr>
            <a:lvl4pPr marL="1150938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4pPr>
            <a:lvl5pPr marL="1439863" indent="-287338" algn="l" rtl="0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SzPct val="90000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BE" altLang="nl-BE" sz="2000">
                <a:latin typeface="FlandersArtSans-Regular" panose="00000500000000000000" pitchFamily="2" charset="0"/>
              </a:rPr>
              <a:t>Rol JA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altLang="nl-BE" sz="1600">
                <a:solidFill>
                  <a:schemeClr val="tx1"/>
                </a:solidFill>
              </a:rPr>
              <a:t>Gesprekken DA en SO (meestal één)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altLang="nl-BE" sz="1600"/>
              <a:t>Meerzijdige partijdigheid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altLang="nl-BE" sz="1600">
                <a:solidFill>
                  <a:schemeClr val="tx1"/>
                </a:solidFill>
              </a:rPr>
              <a:t>Tussenpersoon partijen en procureur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altLang="nl-BE" sz="1600">
                <a:solidFill>
                  <a:schemeClr val="tx1"/>
                </a:solidFill>
              </a:rPr>
              <a:t>Uitwerken maatregelen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altLang="nl-BE" sz="1600">
                <a:solidFill>
                  <a:schemeClr val="tx1"/>
                </a:solidFill>
              </a:rPr>
              <a:t>Opvolging uitvoering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altLang="nl-BE" sz="1600">
                <a:solidFill>
                  <a:schemeClr val="tx1"/>
                </a:solidFill>
              </a:rPr>
              <a:t>Rapportage/besprekingen procureur</a:t>
            </a:r>
          </a:p>
          <a:p>
            <a:pPr lvl="1">
              <a:lnSpc>
                <a:spcPct val="80000"/>
              </a:lnSpc>
            </a:pPr>
            <a:endParaRPr lang="nl-BE" altLang="nl-BE" sz="3600"/>
          </a:p>
          <a:p>
            <a:pPr lvl="1">
              <a:lnSpc>
                <a:spcPct val="80000"/>
              </a:lnSpc>
            </a:pPr>
            <a:endParaRPr lang="nl-NL" altLang="nl-BE" sz="36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1EFFD59-D852-4CA0-AF62-245050DEB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648" y="764704"/>
            <a:ext cx="7416000" cy="11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>
            <a:lvl1pPr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 kern="1200">
                <a:solidFill>
                  <a:schemeClr val="tx1"/>
                </a:solidFill>
                <a:latin typeface="FlandersArtSans-Bold" panose="00000800000000000000" pitchFamily="2" charset="0"/>
                <a:ea typeface="FlandersArtSans-Bold" pitchFamily="2" charset="0"/>
                <a:cs typeface="FlandersArtSans-Bold" panose="00000800000000000000" pitchFamily="2" charset="0"/>
              </a:defRPr>
            </a:lvl1pPr>
            <a:lvl2pPr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2pPr>
            <a:lvl3pPr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3pPr>
            <a:lvl4pPr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4pPr>
            <a:lvl5pPr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5pPr>
            <a:lvl6pPr marL="4572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6pPr>
            <a:lvl7pPr marL="9144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7pPr>
            <a:lvl8pPr marL="13716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8pPr>
            <a:lvl9pPr marL="18288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FlandersArtSans-Bold" pitchFamily="2" charset="0"/>
                <a:ea typeface="FlandersArtSans-Bold" pitchFamily="2" charset="0"/>
                <a:cs typeface="FlandersArtSans-Bold" pitchFamily="2" charset="0"/>
              </a:defRPr>
            </a:lvl9pPr>
          </a:lstStyle>
          <a:p>
            <a:pPr algn="ctr"/>
            <a:r>
              <a:rPr lang="nl-BE" altLang="nl-BE"/>
              <a:t>Bemiddeling en maatregelen (BEM)</a:t>
            </a:r>
            <a:endParaRPr lang="nl-NL" alt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58FCD64-6BE1-446A-BDF0-64B844FFC7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64" y="4612943"/>
            <a:ext cx="4992534" cy="21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000" y="332656"/>
            <a:ext cx="7416000" cy="1116000"/>
          </a:xfrm>
        </p:spPr>
        <p:txBody>
          <a:bodyPr anchorCtr="1"/>
          <a:lstStyle/>
          <a:p>
            <a:r>
              <a:rPr lang="nl-BE" altLang="nl-BE" dirty="0">
                <a:latin typeface="FlandersArtSans-Regular" panose="00000500000000000000" pitchFamily="2" charset="0"/>
              </a:rPr>
              <a:t>Daderbegeleiding</a:t>
            </a:r>
            <a:endParaRPr lang="en-US" altLang="nl-BE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6401" y="1052735"/>
            <a:ext cx="7416000" cy="46520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Vrijheid onder Voorwaarden (VOV)</a:t>
            </a:r>
          </a:p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Autonome werkstraf (AWS)</a:t>
            </a:r>
          </a:p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(Autonome) Probatie (APS)</a:t>
            </a:r>
          </a:p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Beperkte detentie (BD)</a:t>
            </a:r>
          </a:p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Elektronisch toezicht (ET)</a:t>
            </a:r>
          </a:p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Ter beschikkingstelling van de strafuitvoeringsrechtbank (TBS)</a:t>
            </a:r>
          </a:p>
          <a:p>
            <a:pPr>
              <a:lnSpc>
                <a:spcPct val="15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Voorwaardelijke invrijheidstelling (VI)</a:t>
            </a:r>
          </a:p>
          <a:p>
            <a:pPr>
              <a:lnSpc>
                <a:spcPct val="10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Invrijheidstelling op proef/internering (IOP)</a:t>
            </a:r>
          </a:p>
          <a:p>
            <a:pPr>
              <a:lnSpc>
                <a:spcPct val="100000"/>
              </a:lnSpc>
              <a:buNone/>
            </a:pPr>
            <a:endParaRPr lang="nl-NL" sz="2000" b="0" dirty="0">
              <a:latin typeface="FlandersArtSans-Regular" panose="000005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nl-NL" sz="2000" b="0" dirty="0">
                <a:latin typeface="FlandersArtSans-Regular" panose="00000500000000000000" pitchFamily="2" charset="0"/>
              </a:rPr>
              <a:t>Adviesopdrachten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42736-3EAA-4494-913B-9BF360CC4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/>
              <a:t>Adviesopdrachten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DDF0F6-9504-4AD3-8C0C-6A0A6CF05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3863" y="1484784"/>
            <a:ext cx="7416000" cy="36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b="0"/>
              <a:t>Beknopt voorlichtingsrapport (BVR)</a:t>
            </a:r>
          </a:p>
          <a:p>
            <a:pPr>
              <a:lnSpc>
                <a:spcPct val="150000"/>
              </a:lnSpc>
            </a:pPr>
            <a:r>
              <a:rPr lang="nl-BE" b="0"/>
              <a:t>Maatschappelijke enquête (ME)</a:t>
            </a:r>
          </a:p>
          <a:p>
            <a:pPr>
              <a:lnSpc>
                <a:spcPct val="150000"/>
              </a:lnSpc>
            </a:pPr>
            <a:r>
              <a:rPr lang="nl-BE" b="0"/>
              <a:t>Opdrachtgevers: onderzoeksrechter, openbaar ministerie, rechtbanken/hoven, gevangenis</a:t>
            </a:r>
          </a:p>
          <a:p>
            <a:pPr>
              <a:lnSpc>
                <a:spcPct val="150000"/>
              </a:lnSpc>
            </a:pPr>
            <a:r>
              <a:rPr lang="nl-BE" b="0"/>
              <a:t>Duur: meestal 1 maand, kan soms 2 maanden zijn</a:t>
            </a:r>
          </a:p>
        </p:txBody>
      </p:sp>
    </p:spTree>
    <p:extLst>
      <p:ext uri="{BB962C8B-B14F-4D97-AF65-F5344CB8AC3E}">
        <p14:creationId xmlns:p14="http://schemas.microsoft.com/office/powerpoint/2010/main" val="24694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40792"/>
            <a:ext cx="7416000" cy="1116000"/>
          </a:xfrm>
        </p:spPr>
        <p:txBody>
          <a:bodyPr anchorCtr="1"/>
          <a:lstStyle/>
          <a:p>
            <a:pPr algn="ctr"/>
            <a:r>
              <a:rPr lang="nl-BE" altLang="nl-BE"/>
              <a:t>Burgerrechtelijke opdrachten (BO)</a:t>
            </a:r>
            <a:endParaRPr lang="nl-NL" altLang="nl-BE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348880"/>
            <a:ext cx="8352928" cy="230425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nl-BE" altLang="nl-BE" sz="2000">
                <a:solidFill>
                  <a:srgbClr val="87263B"/>
                </a:solidFill>
                <a:latin typeface="FlandersArtSans-Regular" panose="00000500000000000000" pitchFamily="2" charset="0"/>
              </a:rPr>
              <a:t>Tussenkomst na mandaat van Familierechtbank / Hof Van Beroep</a:t>
            </a:r>
            <a:endParaRPr lang="nl-BE" altLang="nl-BE" sz="1600">
              <a:solidFill>
                <a:srgbClr val="87263B"/>
              </a:solidFill>
              <a:latin typeface="FlandersArtSans-Regular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nl-BE" altLang="nl-BE" sz="1600">
                <a:latin typeface="FlandersArtSans-Regular" panose="00000500000000000000" pitchFamily="2" charset="0"/>
              </a:rPr>
              <a:t>Maatschappelijk onderzoek met betrekking tot situatie van de ouders en kinderen</a:t>
            </a:r>
          </a:p>
          <a:p>
            <a:pPr>
              <a:lnSpc>
                <a:spcPct val="150000"/>
              </a:lnSpc>
            </a:pPr>
            <a:r>
              <a:rPr lang="nl-BE" altLang="nl-BE" sz="1600">
                <a:latin typeface="FlandersArtSans-Regular" panose="00000500000000000000" pitchFamily="2" charset="0"/>
              </a:rPr>
              <a:t>Met oog op </a:t>
            </a:r>
            <a:r>
              <a:rPr lang="nl-NL" altLang="nl-BE" sz="1600">
                <a:latin typeface="FlandersArtSans-Regular" panose="00000500000000000000" pitchFamily="2" charset="0"/>
              </a:rPr>
              <a:t>verblijfsregeling kinderen, uitoefening ouderlijk gezag, recht persoonlijk contact grootouders met de kleinkinderen enz.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00DF3A2-DAEA-4D80-88CF-7655BDB38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558" y="4217552"/>
            <a:ext cx="3256042" cy="206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4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theme/theme1.xml><?xml version="1.0" encoding="utf-8"?>
<a:theme xmlns:a="http://schemas.openxmlformats.org/drawingml/2006/main" name="Presentatie_Dep_WVG_2015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82FC435C-5C55-4873-B3E8-34D4CCAF6529}" vid="{AC3B9EED-8E01-4B08-A911-01B88BD44117}"/>
    </a:ext>
  </a:extLst>
</a:theme>
</file>

<file path=ppt/theme/theme2.xml><?xml version="1.0" encoding="utf-8"?>
<a:theme xmlns:a="http://schemas.openxmlformats.org/drawingml/2006/main" name="Aangepast ontwerp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82FC435C-5C55-4873-B3E8-34D4CCAF6529}" vid="{E41B1A4B-B0A4-4E02-B76E-7D53D46359DE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2B5A44B53C14C8378D29A590D7714" ma:contentTypeVersion="14" ma:contentTypeDescription="Een nieuw document maken." ma:contentTypeScope="" ma:versionID="06506ea0172181226a26bfff52d7d343">
  <xsd:schema xmlns:xsd="http://www.w3.org/2001/XMLSchema" xmlns:xs="http://www.w3.org/2001/XMLSchema" xmlns:p="http://schemas.microsoft.com/office/2006/metadata/properties" xmlns:ns3="a66a3008-2ba6-4871-a9e5-d3a35410c46a" xmlns:ns4="c0bc94e8-4e61-4cc3-8ab4-e9dae5c0d3b4" targetNamespace="http://schemas.microsoft.com/office/2006/metadata/properties" ma:root="true" ma:fieldsID="606fbd041c0c791b1cc16461cb521d9b" ns3:_="" ns4:_="">
    <xsd:import namespace="a66a3008-2ba6-4871-a9e5-d3a35410c46a"/>
    <xsd:import namespace="c0bc94e8-4e61-4cc3-8ab4-e9dae5c0d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6a3008-2ba6-4871-a9e5-d3a35410c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bc94e8-4e61-4cc3-8ab4-e9dae5c0d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1754B-B051-4FC8-8169-7D999DF89277}">
  <ds:schemaRefs>
    <ds:schemaRef ds:uri="a66a3008-2ba6-4871-a9e5-d3a35410c46a"/>
    <ds:schemaRef ds:uri="http://schemas.microsoft.com/office/2006/documentManagement/types"/>
    <ds:schemaRef ds:uri="http://purl.org/dc/terms/"/>
    <ds:schemaRef ds:uri="c0bc94e8-4e61-4cc3-8ab4-e9dae5c0d3b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92090A-8B63-477E-A99A-90627628F2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9D3232-9F1B-4EAD-B8FF-059471FC127A}">
  <ds:schemaRefs>
    <ds:schemaRef ds:uri="a66a3008-2ba6-4871-a9e5-d3a35410c46a"/>
    <ds:schemaRef ds:uri="c0bc94e8-4e61-4cc3-8ab4-e9dae5c0d3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PPT_AJH</Template>
  <TotalTime>107</TotalTime>
  <Words>565</Words>
  <Application>Microsoft Office PowerPoint</Application>
  <PresentationFormat>Diavoorstelling (4:3)</PresentationFormat>
  <Paragraphs>128</Paragraphs>
  <Slides>12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Flanders Art Sans</vt:lpstr>
      <vt:lpstr>FlandersArtSans-Bold</vt:lpstr>
      <vt:lpstr>FlandersArtSans-Regular</vt:lpstr>
      <vt:lpstr>Times New Roman</vt:lpstr>
      <vt:lpstr>Wingdings</vt:lpstr>
      <vt:lpstr>Presentatie_Dep_WVG_2015</vt:lpstr>
      <vt:lpstr>Aangepast ontwerp</vt:lpstr>
      <vt:lpstr>Agentschap Justitie en Handhaving  afdeling Justitiehuizen</vt:lpstr>
      <vt:lpstr>Inhoud </vt:lpstr>
      <vt:lpstr>Slachtofferonthaal (DSO)</vt:lpstr>
      <vt:lpstr>Tijdelijk Huisverbod (THV)</vt:lpstr>
      <vt:lpstr>Bemiddeling en maatregelen (BEM)</vt:lpstr>
      <vt:lpstr>PowerPoint-presentatie</vt:lpstr>
      <vt:lpstr>Daderbegeleiding</vt:lpstr>
      <vt:lpstr>Adviesopdrachten</vt:lpstr>
      <vt:lpstr>Burgerrechtelijke opdrachten (BO)</vt:lpstr>
      <vt:lpstr>  </vt:lpstr>
      <vt:lpstr>  </vt:lpstr>
      <vt:lpstr>Vragen?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autonome werkstraf</dc:title>
  <dc:creator>Roskams Nele</dc:creator>
  <cp:lastModifiedBy>Chevalier Magali</cp:lastModifiedBy>
  <cp:revision>8</cp:revision>
  <cp:lastPrinted>2022-02-23T10:46:23Z</cp:lastPrinted>
  <dcterms:created xsi:type="dcterms:W3CDTF">2022-02-15T14:03:16Z</dcterms:created>
  <dcterms:modified xsi:type="dcterms:W3CDTF">2023-10-02T07:22:16Z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0x0101005352B5A44B53C14C8378D29A590D7714</vt:lpwstr>
  </property>
  <property fmtid="{D5CDD505-2E9C-101B-9397-08002B2CF9AE}" pid="3" name="_dlc_DocIdItemGuid">
    <vt:lpwstr>08ddb35f-1be2-46d7-a183-91fa5fd81b6b</vt:lpwstr>
  </property>
</Properties>
</file>