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4" r:id="rId4"/>
    <p:sldId id="286" r:id="rId5"/>
    <p:sldId id="262" r:id="rId6"/>
    <p:sldId id="266" r:id="rId7"/>
    <p:sldId id="284" r:id="rId8"/>
    <p:sldId id="267" r:id="rId9"/>
    <p:sldId id="295" r:id="rId10"/>
    <p:sldId id="285" r:id="rId11"/>
    <p:sldId id="268" r:id="rId12"/>
    <p:sldId id="270" r:id="rId13"/>
    <p:sldId id="271" r:id="rId14"/>
    <p:sldId id="272" r:id="rId15"/>
    <p:sldId id="265" r:id="rId16"/>
    <p:sldId id="294" r:id="rId17"/>
    <p:sldId id="273" r:id="rId18"/>
    <p:sldId id="274" r:id="rId19"/>
    <p:sldId id="275" r:id="rId20"/>
    <p:sldId id="290" r:id="rId21"/>
    <p:sldId id="291" r:id="rId22"/>
    <p:sldId id="292" r:id="rId23"/>
    <p:sldId id="293" r:id="rId24"/>
    <p:sldId id="278" r:id="rId25"/>
    <p:sldId id="279" r:id="rId26"/>
    <p:sldId id="289" r:id="rId27"/>
    <p:sldId id="276" r:id="rId28"/>
    <p:sldId id="298" r:id="rId29"/>
    <p:sldId id="299" r:id="rId30"/>
    <p:sldId id="297" r:id="rId31"/>
    <p:sldId id="280" r:id="rId3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ys, Peggy" initials="LP" lastIdx="5" clrIdx="0">
    <p:extLst>
      <p:ext uri="{19B8F6BF-5375-455C-9EA6-DF929625EA0E}">
        <p15:presenceInfo xmlns:p15="http://schemas.microsoft.com/office/powerpoint/2012/main" userId="S-1-5-21-970922447-1608716485-1556905017-92236" providerId="AD"/>
      </p:ext>
    </p:extLst>
  </p:cmAuthor>
  <p:cmAuthor id="2" name="Billiouw, Els" initials="BE" lastIdx="1" clrIdx="1">
    <p:extLst>
      <p:ext uri="{19B8F6BF-5375-455C-9EA6-DF929625EA0E}">
        <p15:presenceInfo xmlns:p15="http://schemas.microsoft.com/office/powerpoint/2012/main" userId="S-1-5-21-970922447-1608716485-1556905017-921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265BA5"/>
                </a:solidFill>
                <a:latin typeface="Myanmar MN" panose="02020600050405020304" pitchFamily="18" charset="0"/>
                <a:cs typeface="Myanmar MN" panose="02020600050405020304" pitchFamily="18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rgbClr val="82B47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34057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055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081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82B479"/>
                </a:solidFill>
              </a:defRPr>
            </a:lvl1pPr>
            <a:lvl2pPr>
              <a:defRPr>
                <a:solidFill>
                  <a:srgbClr val="82B479"/>
                </a:solidFill>
              </a:defRPr>
            </a:lvl2pPr>
            <a:lvl3pPr>
              <a:defRPr>
                <a:solidFill>
                  <a:srgbClr val="82B479"/>
                </a:solidFill>
              </a:defRPr>
            </a:lvl3pPr>
            <a:lvl4pPr>
              <a:defRPr>
                <a:solidFill>
                  <a:srgbClr val="82B479"/>
                </a:solidFill>
              </a:defRPr>
            </a:lvl4pPr>
            <a:lvl5pPr>
              <a:defRPr>
                <a:solidFill>
                  <a:srgbClr val="82B479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1744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3592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36761" y="3211977"/>
            <a:ext cx="9910689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82B47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303635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784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784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209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15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33868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4083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08295" y="1825625"/>
            <a:ext cx="10045505" cy="352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1281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82B47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82B47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82B47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2B47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2B47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Netwerkwonenplus.aanmeldingen@alexiusgrimbergen.broedersvanliefde.be" TargetMode="External"/><Relationship Id="rId2" Type="http://schemas.openxmlformats.org/officeDocument/2006/relationships/hyperlink" Target="http://www.netwerkwonenplus.b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rhea.aanmeldingen@alexiusgrimbergen.broedersv" TargetMode="External"/><Relationship Id="rId2" Type="http://schemas.openxmlformats.org/officeDocument/2006/relationships/hyperlink" Target="mailto:netwerkwonenplus.aanmeldingen@alexiusgrimbergen.broedersvanliefde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eraster.arbeidszorg@alexiusgrimbergen.broedersvanliefde.b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Raster vzw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Beschut wonen en activering</a:t>
            </a:r>
            <a:endParaRPr lang="nl-B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Netwerkbeurs</a:t>
            </a:r>
          </a:p>
          <a:p>
            <a:r>
              <a:rPr lang="nl-BE" dirty="0" smtClean="0"/>
              <a:t>10 oktober 2023</a:t>
            </a:r>
          </a:p>
        </p:txBody>
      </p:sp>
    </p:spTree>
    <p:extLst>
      <p:ext uri="{BB962C8B-B14F-4D97-AF65-F5344CB8AC3E}">
        <p14:creationId xmlns:p14="http://schemas.microsoft.com/office/powerpoint/2010/main" val="421152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FEEST EN RANDACTIVITEITEN\FOTO'S\2015\Huizen\IMG_55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754" y="3544389"/>
            <a:ext cx="3923930" cy="26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:\FEEST EN RANDACTIVITEITEN\FOTO'S\2015\Huizen\IMG_56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401" y="479686"/>
            <a:ext cx="1780587" cy="267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S:\FEEST EN RANDACTIVITEITEN\FOTO'S\2015\Huizen\IMG_56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557" y="3544389"/>
            <a:ext cx="3923928" cy="26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H21110-0016\Drive-S\BESCHUT WONEN\FEEST EN RANDACTIVITEITEN\FOTO'S\2015\Huizen\IMG_55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29" y="462268"/>
            <a:ext cx="4032448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\\H21110-0016\Drive-S\BESCHUT WONEN\FEEST EN RANDACTIVITEITEN\FOTO'S\2015\Huizen\IMG_55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177" y="486270"/>
            <a:ext cx="3996444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06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Aanmeldingsprocedure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Ontvangst van aanmeldingsformulier </a:t>
            </a:r>
            <a:r>
              <a:rPr lang="nl-BE" u="sng" dirty="0">
                <a:latin typeface="Calibri" panose="020F0502020204030204" pitchFamily="34" charset="0"/>
                <a:cs typeface="Calibri" panose="020F0502020204030204" pitchFamily="34" charset="0"/>
              </a:rPr>
              <a:t>MET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 medisch verslag</a:t>
            </a:r>
          </a:p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Intakegesprek met aanmeldingsverantwoordelijke (SD)</a:t>
            </a:r>
          </a:p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Intake met coördinerend psychiater</a:t>
            </a:r>
          </a:p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Beslissing aanmeldingsteam 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 (overkoepelend met PVT)</a:t>
            </a: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Bezoek aan het huis en kennismaking tussen individuele begeleider en bewoner </a:t>
            </a:r>
          </a:p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Inplannen zorgoverleg</a:t>
            </a:r>
          </a:p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Concrete verhuisdatum inplannen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593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Begeleiding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In samenspraak met de bewoner worden de individuele doelstellingen 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en wensen bepaald 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en wordt een 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trajectplan opgesteld.</a:t>
            </a: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Volgende 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punten kunnen deel uitmaken van het 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trajectplan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: medische opvolging/ 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dagbesteding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/ huishoudelijke 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taken/ 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administratie/ sociale 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vaardigheden / toekomstperspectief… </a:t>
            </a: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Een individuele begeleider zorgt voor de opvolging van de bewoner tijdens het verblijf</a:t>
            </a:r>
          </a:p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Een team van hulpverleners onder leiding van een psychiater overlegt en staat in voor optimale kwaliteitszorg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371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Onkosten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Verblijfsprijs </a:t>
            </a:r>
            <a:r>
              <a:rPr lang="nl-BE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‘huur’ van een gemeubelde kamer</a:t>
            </a:r>
            <a:r>
              <a:rPr lang="nl-BE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begeleiding,  </a:t>
            </a:r>
            <a:r>
              <a:rPr lang="nl-BE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gebruik gemeenschappelijke ruimtes, verbruik water, gas, elektriciteit en internet.</a:t>
            </a:r>
          </a:p>
          <a:p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Dit 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bedrag situeert zich rond 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de 550-600 euro 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per maand. 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Maaltijden, medicatie 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en persoonlijke kosten moeten nog in rekening worden genomen</a:t>
            </a:r>
          </a:p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Voorschot bedraagt de 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verblijfprijs </a:t>
            </a: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Bijdrage tot groepskassa voor gemeenschappelijke kosten 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30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Contactgegevens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Molenstraat 7 - 1852 </a:t>
            </a:r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Beigem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9728" indent="0">
              <a:buNone/>
            </a:pP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  Tel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: 02/270 15 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89</a:t>
            </a:r>
          </a:p>
          <a:p>
            <a:pPr marL="109728" indent="0">
              <a:buNone/>
            </a:pP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www.netwerkwonenplus.be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lang="nl-BE" sz="2400" cap="small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N</a:t>
            </a:r>
            <a:r>
              <a:rPr lang="nl-BE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etwerkwonenplus.aanmeldingen@alexiusgrimbergen.broedersvanliefde.be</a:t>
            </a:r>
            <a:r>
              <a:rPr lang="nl-B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B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933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Arbeid &amp; Activering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9874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Dagactiviteitencentrum</a:t>
            </a:r>
          </a:p>
          <a:p>
            <a:r>
              <a:rPr lang="nl-BE" dirty="0" smtClean="0"/>
              <a:t>Arbeidsprojecten</a:t>
            </a:r>
          </a:p>
          <a:p>
            <a:r>
              <a:rPr lang="nl-BE" dirty="0" smtClean="0"/>
              <a:t>Vrijwilligers </a:t>
            </a:r>
          </a:p>
          <a:p>
            <a:pPr lvl="1"/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8314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Dagactiviteitencentrum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08295" y="1524000"/>
            <a:ext cx="10045505" cy="3821723"/>
          </a:xfrm>
        </p:spPr>
        <p:txBody>
          <a:bodyPr/>
          <a:lstStyle/>
          <a:p>
            <a:pPr marL="800100" lvl="1" indent="-342900"/>
            <a:r>
              <a:rPr lang="nl-BE" sz="1800" dirty="0"/>
              <a:t>Focus op</a:t>
            </a:r>
          </a:p>
          <a:p>
            <a:pPr marL="1257300" lvl="2" indent="-342900"/>
            <a:r>
              <a:rPr lang="nl-BE" sz="1800" dirty="0"/>
              <a:t>Laagdrempelig </a:t>
            </a:r>
          </a:p>
          <a:p>
            <a:pPr marL="1714500" lvl="3" indent="-342900"/>
            <a:r>
              <a:rPr lang="nl-BE" dirty="0"/>
              <a:t>Aanmelding (geen psychiatrische voorgeschiedenis,…)</a:t>
            </a:r>
          </a:p>
          <a:p>
            <a:pPr marL="1714500" lvl="3" indent="-342900"/>
            <a:r>
              <a:rPr lang="nl-BE" dirty="0"/>
              <a:t>Vertrekpunt zijn de interesses en wensen </a:t>
            </a:r>
          </a:p>
          <a:p>
            <a:pPr marL="1714500" lvl="3" indent="-342900"/>
            <a:r>
              <a:rPr lang="nl-BE" dirty="0"/>
              <a:t>Kijken naar de kracht/mogelijkheden van deelnemers </a:t>
            </a:r>
          </a:p>
          <a:p>
            <a:pPr marL="1257300" lvl="2" indent="-342900"/>
            <a:r>
              <a:rPr lang="nl-BE" sz="1800" dirty="0"/>
              <a:t>Sociale contacten</a:t>
            </a:r>
          </a:p>
          <a:p>
            <a:pPr marL="1257300" lvl="2" indent="-342900"/>
            <a:r>
              <a:rPr lang="nl-BE" sz="1800" dirty="0"/>
              <a:t>Participatie </a:t>
            </a:r>
          </a:p>
          <a:p>
            <a:pPr marL="1714500" lvl="3" indent="-342900"/>
            <a:r>
              <a:rPr lang="nl-BE" dirty="0"/>
              <a:t>O</a:t>
            </a:r>
            <a:r>
              <a:rPr lang="nl-BE" dirty="0" smtClean="0"/>
              <a:t>verleg </a:t>
            </a:r>
            <a:r>
              <a:rPr lang="nl-BE" dirty="0"/>
              <a:t>met deelnemers over de werking </a:t>
            </a:r>
          </a:p>
          <a:p>
            <a:pPr marL="1714500" lvl="3" indent="-342900"/>
            <a:r>
              <a:rPr lang="nl-BE" dirty="0"/>
              <a:t>Inspraak tijdens de activiteiten</a:t>
            </a:r>
          </a:p>
          <a:p>
            <a:pPr marL="1257300" lvl="2" indent="-342900"/>
            <a:r>
              <a:rPr lang="nl-BE" sz="1800" dirty="0"/>
              <a:t>Kleine groepen : aandacht voor iedereen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781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Aanbod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-342900"/>
            <a:r>
              <a:rPr lang="nl-BE" sz="1800" dirty="0" smtClean="0"/>
              <a:t>Aanbod: </a:t>
            </a:r>
            <a:r>
              <a:rPr lang="nl-BE" sz="1800" dirty="0"/>
              <a:t>groepsactiviteiten en ontmoetingsmomenten</a:t>
            </a:r>
          </a:p>
          <a:p>
            <a:pPr marL="1257300" lvl="2" indent="-342900"/>
            <a:r>
              <a:rPr lang="nl-BE" sz="1800" dirty="0"/>
              <a:t>Geen individuele activiteiten of </a:t>
            </a:r>
            <a:r>
              <a:rPr lang="nl-BE" sz="1800" dirty="0" smtClean="0"/>
              <a:t>therapie</a:t>
            </a:r>
            <a:r>
              <a:rPr lang="nl-BE" sz="1800" dirty="0"/>
              <a:t/>
            </a:r>
            <a:br>
              <a:rPr lang="nl-BE" sz="1800" dirty="0"/>
            </a:br>
            <a:endParaRPr lang="nl-BE" sz="1800" dirty="0"/>
          </a:p>
          <a:p>
            <a:pPr marL="800100" lvl="1" indent="-342900"/>
            <a:r>
              <a:rPr lang="nl-BE" sz="1800" dirty="0"/>
              <a:t>Deelnemerskaart</a:t>
            </a:r>
          </a:p>
          <a:p>
            <a:pPr marL="1257300" lvl="2" indent="-342900"/>
            <a:r>
              <a:rPr lang="nl-BE" sz="1800" dirty="0"/>
              <a:t>1 maand proefperiode</a:t>
            </a:r>
          </a:p>
          <a:p>
            <a:pPr marL="1257300" lvl="2" indent="-342900"/>
            <a:r>
              <a:rPr lang="nl-BE" sz="1800" dirty="0"/>
              <a:t>3x 10 euro (30 euro) per jaar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5198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Doelgroep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nl-BE" sz="2400" dirty="0"/>
              <a:t>Volwassenen met een psychische kwetsbaarheid die </a:t>
            </a:r>
          </a:p>
          <a:p>
            <a:pPr marL="800100" lvl="1" indent="-342900"/>
            <a:r>
              <a:rPr lang="nl-BE" dirty="0"/>
              <a:t>niet in crisis zijn </a:t>
            </a:r>
            <a:r>
              <a:rPr lang="nl-BE" dirty="0" smtClean="0"/>
              <a:t>vb. </a:t>
            </a:r>
            <a:r>
              <a:rPr lang="nl-BE" dirty="0"/>
              <a:t>geen acuut alcoholprobleem</a:t>
            </a:r>
          </a:p>
          <a:p>
            <a:pPr marL="1257300" lvl="2" indent="-342900"/>
            <a:r>
              <a:rPr lang="nl-BE" dirty="0"/>
              <a:t>Opname betekent niet het einde van de </a:t>
            </a:r>
            <a:r>
              <a:rPr lang="nl-BE" dirty="0" smtClean="0"/>
              <a:t>deelname</a:t>
            </a:r>
          </a:p>
          <a:p>
            <a:pPr marL="800100" lvl="1" indent="-342900"/>
            <a:r>
              <a:rPr lang="nl-BE" dirty="0" smtClean="0"/>
              <a:t>Een </a:t>
            </a:r>
            <a:r>
              <a:rPr lang="nl-BE" dirty="0"/>
              <a:t>vraag hebben naar een laagdrempelige </a:t>
            </a:r>
            <a:r>
              <a:rPr lang="nl-BE" dirty="0" err="1"/>
              <a:t>daginvulling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6354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Beschut wonen</a:t>
            </a:r>
          </a:p>
          <a:p>
            <a:r>
              <a:rPr lang="nl-BE" dirty="0" smtClean="0"/>
              <a:t>Activering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026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08296" y="1567543"/>
            <a:ext cx="9499042" cy="3213463"/>
          </a:xfrm>
        </p:spPr>
        <p:txBody>
          <a:bodyPr>
            <a:normAutofit/>
          </a:bodyPr>
          <a:lstStyle/>
          <a:p>
            <a:pPr marL="800100" lvl="1" indent="-342900"/>
            <a:r>
              <a:rPr lang="nl-BE" sz="2000" dirty="0"/>
              <a:t>Dagactiviteitencentrum </a:t>
            </a:r>
            <a:r>
              <a:rPr lang="nl-BE" sz="2000" dirty="0" err="1"/>
              <a:t>Beigem</a:t>
            </a:r>
            <a:endParaRPr lang="nl-BE" sz="2000" dirty="0"/>
          </a:p>
          <a:p>
            <a:pPr marL="1257300" lvl="2" indent="-342900"/>
            <a:r>
              <a:rPr lang="nl-BE" dirty="0"/>
              <a:t>Landelijk karakter – boerderij</a:t>
            </a:r>
          </a:p>
          <a:p>
            <a:pPr marL="1257300" lvl="2" indent="-342900"/>
            <a:r>
              <a:rPr lang="nl-BE" dirty="0"/>
              <a:t>Grote tuin</a:t>
            </a:r>
          </a:p>
          <a:p>
            <a:pPr marL="1257300" lvl="2" indent="-342900"/>
            <a:endParaRPr lang="nl-BE" dirty="0"/>
          </a:p>
          <a:p>
            <a:pPr marL="800100" lvl="1" indent="-342900"/>
            <a:r>
              <a:rPr lang="nl-BE" sz="2000" dirty="0"/>
              <a:t>Psychiatrisch verzorgingstehuis Kraaienberg = PVT </a:t>
            </a:r>
          </a:p>
          <a:p>
            <a:pPr marL="1257300" lvl="2" indent="-342900"/>
            <a:r>
              <a:rPr lang="nl-BE" dirty="0"/>
              <a:t>Domein PZ Sint </a:t>
            </a:r>
            <a:r>
              <a:rPr lang="nl-BE" dirty="0" err="1"/>
              <a:t>Alexius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  <a:p>
            <a:pPr marL="800100" lvl="1" indent="-342900"/>
            <a:r>
              <a:rPr lang="nl-BE" sz="2000" dirty="0"/>
              <a:t>Art </a:t>
            </a:r>
            <a:r>
              <a:rPr lang="nl-BE" sz="2000" dirty="0" err="1"/>
              <a:t>éco</a:t>
            </a:r>
            <a:endParaRPr lang="nl-BE" sz="2000" dirty="0"/>
          </a:p>
          <a:p>
            <a:pPr marL="1257300" lvl="2" indent="-342900"/>
            <a:r>
              <a:rPr lang="nl-BE" dirty="0"/>
              <a:t>Bijgebouw PZ Sint </a:t>
            </a:r>
            <a:r>
              <a:rPr lang="nl-BE" dirty="0" err="1"/>
              <a:t>Alexius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60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Aanbod </a:t>
            </a:r>
            <a:r>
              <a:rPr lang="nl-BE" dirty="0" err="1" smtClean="0"/>
              <a:t>Beigem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78261" y="1512115"/>
            <a:ext cx="10045505" cy="3520098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nl-BE" sz="1800" dirty="0"/>
              <a:t>Programma van maandag tot en met vrijdag</a:t>
            </a:r>
          </a:p>
          <a:p>
            <a:pPr marL="342900" indent="-342900"/>
            <a:r>
              <a:rPr lang="nl-BE" sz="1800" dirty="0"/>
              <a:t>Aanbod met begeleiders</a:t>
            </a:r>
          </a:p>
          <a:p>
            <a:pPr marL="800100" lvl="1" indent="-342900"/>
            <a:r>
              <a:rPr lang="nl-BE" sz="1800" dirty="0"/>
              <a:t>Ontmoetingsmomenten: babbel, krant lezen, koffie drinken, …</a:t>
            </a:r>
          </a:p>
          <a:p>
            <a:pPr marL="800100" lvl="1" indent="-342900"/>
            <a:r>
              <a:rPr lang="nl-BE" sz="1800" dirty="0"/>
              <a:t>Bewegingsactiviteiten: wandelen, </a:t>
            </a:r>
            <a:r>
              <a:rPr lang="nl-BE" sz="1800" dirty="0" err="1"/>
              <a:t>petanque</a:t>
            </a:r>
            <a:r>
              <a:rPr lang="nl-BE" sz="1800" dirty="0"/>
              <a:t>, badminton, …</a:t>
            </a:r>
          </a:p>
          <a:p>
            <a:pPr marL="800100" lvl="1" indent="-342900"/>
            <a:r>
              <a:rPr lang="nl-BE" sz="1800" dirty="0"/>
              <a:t>Crea activiteiten : papier scheppen, knutselen, naaien, …</a:t>
            </a:r>
          </a:p>
          <a:p>
            <a:pPr marL="800100" lvl="1" indent="-342900"/>
            <a:r>
              <a:rPr lang="nl-BE" sz="1800" dirty="0"/>
              <a:t>Koken en bakken :</a:t>
            </a:r>
          </a:p>
          <a:p>
            <a:pPr marL="1257300" lvl="2" indent="-342900"/>
            <a:r>
              <a:rPr lang="nl-BE" sz="1800" dirty="0"/>
              <a:t>Mogelijkheid om te leren koken</a:t>
            </a:r>
          </a:p>
          <a:p>
            <a:pPr marL="1257300" lvl="2" indent="-342900"/>
            <a:r>
              <a:rPr lang="nl-BE" sz="1800" dirty="0"/>
              <a:t>Verse ingrediënten, </a:t>
            </a:r>
            <a:r>
              <a:rPr lang="nl-BE" sz="1800" dirty="0" err="1"/>
              <a:t>oa</a:t>
            </a:r>
            <a:r>
              <a:rPr lang="nl-BE" sz="1800" dirty="0"/>
              <a:t>. Kruiden uit de tuin</a:t>
            </a:r>
          </a:p>
          <a:p>
            <a:pPr marL="1257300" lvl="2" indent="-342900"/>
            <a:r>
              <a:rPr lang="nl-BE" sz="1800" dirty="0"/>
              <a:t>Participatie : samen de menu </a:t>
            </a:r>
            <a:r>
              <a:rPr lang="nl-BE" sz="1800" dirty="0" smtClean="0"/>
              <a:t>kiezen</a:t>
            </a:r>
            <a:endParaRPr lang="nl-BE" sz="1800" dirty="0">
              <a:solidFill>
                <a:srgbClr val="FF0000"/>
              </a:solidFill>
            </a:endParaRPr>
          </a:p>
          <a:p>
            <a:pPr marL="800100" lvl="1" indent="-342900"/>
            <a:endParaRPr lang="nl-BE" sz="1800" dirty="0"/>
          </a:p>
          <a:p>
            <a:pPr marL="342900" indent="-342900"/>
            <a:r>
              <a:rPr lang="nl-BE" sz="1800" dirty="0"/>
              <a:t>Extra aanbod door vrijwilligers</a:t>
            </a:r>
          </a:p>
          <a:p>
            <a:pPr marL="800100" lvl="1" indent="-342900"/>
            <a:r>
              <a:rPr lang="nl-BE" sz="1800" dirty="0"/>
              <a:t>Spaanse </a:t>
            </a:r>
            <a:r>
              <a:rPr lang="nl-BE" sz="1800" dirty="0" smtClean="0"/>
              <a:t>les</a:t>
            </a:r>
            <a:endParaRPr lang="nl-BE" sz="1800" dirty="0">
              <a:solidFill>
                <a:srgbClr val="FF0000"/>
              </a:solidFill>
            </a:endParaRPr>
          </a:p>
          <a:p>
            <a:pPr marL="800100" lvl="1" indent="-342900"/>
            <a:r>
              <a:rPr lang="nl-BE" sz="1800" dirty="0"/>
              <a:t>Ontmoetingscafé met een hapje en een drankje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418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Aanbod PVT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38923" y="1341119"/>
            <a:ext cx="10045505" cy="3725929"/>
          </a:xfrm>
        </p:spPr>
        <p:txBody>
          <a:bodyPr/>
          <a:lstStyle/>
          <a:p>
            <a:pPr marL="0" indent="0">
              <a:buNone/>
            </a:pPr>
            <a:endParaRPr lang="nl-BE" sz="1800" dirty="0">
              <a:solidFill>
                <a:srgbClr val="FF0000"/>
              </a:solidFill>
            </a:endParaRPr>
          </a:p>
          <a:p>
            <a:pPr marL="800100" lvl="1" indent="-342900"/>
            <a:r>
              <a:rPr lang="nl-BE" sz="2000" dirty="0" smtClean="0"/>
              <a:t>Maandagnamiddag </a:t>
            </a:r>
            <a:r>
              <a:rPr lang="nl-BE" sz="2000" dirty="0"/>
              <a:t>: </a:t>
            </a:r>
            <a:r>
              <a:rPr lang="nl-BE" sz="2000" dirty="0" smtClean="0"/>
              <a:t>naaiatelier (elke 14 dagen)</a:t>
            </a:r>
          </a:p>
          <a:p>
            <a:pPr marL="800100" lvl="1" indent="-342900"/>
            <a:r>
              <a:rPr lang="nl-BE" sz="2000" dirty="0" smtClean="0"/>
              <a:t>Dinsdag- en donderdagnamiddag: crea</a:t>
            </a:r>
          </a:p>
          <a:p>
            <a:pPr marL="800100" lvl="1" indent="-342900"/>
            <a:r>
              <a:rPr lang="nl-BE" sz="2000" dirty="0" smtClean="0"/>
              <a:t>Woensdagvoormiddag: fitness</a:t>
            </a:r>
          </a:p>
          <a:p>
            <a:pPr marL="800100" lvl="1" indent="-342900"/>
            <a:r>
              <a:rPr lang="nl-BE" sz="2000" dirty="0"/>
              <a:t>Woensdagnamiddag: ‘den </a:t>
            </a:r>
            <a:r>
              <a:rPr lang="nl-BE" sz="2000" dirty="0" err="1"/>
              <a:t>babbeleir</a:t>
            </a:r>
            <a:r>
              <a:rPr lang="nl-BE" sz="2000" dirty="0"/>
              <a:t>’</a:t>
            </a:r>
          </a:p>
          <a:p>
            <a:pPr marL="1257300" lvl="2" indent="-342900"/>
            <a:r>
              <a:rPr lang="nl-BE" dirty="0"/>
              <a:t>Ontmoeting : krant lezen, een drankje, een gezellige babbel</a:t>
            </a:r>
          </a:p>
          <a:p>
            <a:pPr marL="1257300" lvl="2" indent="-342900"/>
            <a:r>
              <a:rPr lang="nl-BE" dirty="0"/>
              <a:t>Spelletjesnamiddag</a:t>
            </a:r>
          </a:p>
          <a:p>
            <a:pPr marL="1257300" lvl="2" indent="-342900"/>
            <a:r>
              <a:rPr lang="nl-BE" dirty="0"/>
              <a:t>Bingo, muziek beluisteren,…</a:t>
            </a:r>
          </a:p>
          <a:p>
            <a:pPr marL="800100" lvl="1" indent="-342900"/>
            <a:r>
              <a:rPr lang="nl-BE" sz="2000" dirty="0" smtClean="0"/>
              <a:t>Vrijdagnamiddag: uitstappen</a:t>
            </a:r>
          </a:p>
          <a:p>
            <a:pPr marL="914400" lvl="2" indent="0">
              <a:buNone/>
            </a:pPr>
            <a:endParaRPr lang="nl-BE" sz="1400" dirty="0"/>
          </a:p>
          <a:p>
            <a:pPr marL="457200" lvl="1" indent="0">
              <a:buNone/>
            </a:pPr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18874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Aanbod Art </a:t>
            </a:r>
            <a:r>
              <a:rPr lang="nl-BE" dirty="0" err="1" smtClean="0"/>
              <a:t>Eco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-342900"/>
            <a:r>
              <a:rPr lang="nl-BE" sz="2000" dirty="0" smtClean="0"/>
              <a:t>Kunstatelier: schilderen, tekenen,..</a:t>
            </a:r>
          </a:p>
          <a:p>
            <a:pPr marL="800100" lvl="1" indent="-342900"/>
            <a:r>
              <a:rPr lang="nl-BE" sz="2000" dirty="0" smtClean="0"/>
              <a:t>Ervaringsdeskundige </a:t>
            </a:r>
            <a:r>
              <a:rPr lang="nl-BE" sz="2000" dirty="0"/>
              <a:t>en beeldend kunstenaar : Kaarin Poppe</a:t>
            </a:r>
          </a:p>
          <a:p>
            <a:pPr marL="800100" lvl="1" indent="-342900"/>
            <a:r>
              <a:rPr lang="nl-BE" sz="2000" dirty="0"/>
              <a:t>Geeft tips en begeleiding</a:t>
            </a:r>
          </a:p>
          <a:p>
            <a:pPr marL="800100" lvl="1" indent="-342900"/>
            <a:r>
              <a:rPr lang="nl-BE" sz="2000" dirty="0"/>
              <a:t>Geen les</a:t>
            </a:r>
          </a:p>
          <a:p>
            <a:pPr marL="800100" lvl="1" indent="-342900"/>
            <a:r>
              <a:rPr lang="nl-BE" sz="2000" dirty="0"/>
              <a:t>Mogelijkheid om te experimenteren</a:t>
            </a:r>
          </a:p>
          <a:p>
            <a:pPr marL="800100" lvl="1" indent="-342900"/>
            <a:r>
              <a:rPr lang="nl-BE" sz="2000" dirty="0"/>
              <a:t>Op maandag en donderdag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519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6466075_1592105217471449_2028469382_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38" y="1323703"/>
            <a:ext cx="5043208" cy="37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3DED1"/>
                  </a:outerShdw>
                </a:effectLst>
              </a14:hiddenEffects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76" y="1323703"/>
            <a:ext cx="5084354" cy="377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9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72" y="1483831"/>
            <a:ext cx="5075002" cy="33866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202" y="1483830"/>
            <a:ext cx="4833175" cy="33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265B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Arbeidsprojecten 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08296" y="1825625"/>
            <a:ext cx="5771774" cy="2667998"/>
          </a:xfrm>
        </p:spPr>
        <p:txBody>
          <a:bodyPr/>
          <a:lstStyle/>
          <a:p>
            <a:r>
              <a:rPr lang="nl-BE" dirty="0" smtClean="0"/>
              <a:t>Arbeidscoaches (Perron70)</a:t>
            </a:r>
          </a:p>
          <a:p>
            <a:r>
              <a:rPr lang="nl-BE" dirty="0" smtClean="0"/>
              <a:t>W² (VDAB)</a:t>
            </a:r>
          </a:p>
          <a:p>
            <a:r>
              <a:rPr lang="nl-BE" dirty="0" smtClean="0"/>
              <a:t>AMA </a:t>
            </a:r>
            <a:endParaRPr lang="nl-BE" dirty="0"/>
          </a:p>
          <a:p>
            <a:pPr marL="0" indent="0">
              <a:buNone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429442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AMA = arbeidsmatige activiteiten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07138" y="1881051"/>
            <a:ext cx="8946662" cy="34646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Personen 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(nog) niet 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in staat geacht worden om te werken binnen het NEC of een 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maatwerkbedrijf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Focus ligt op het welbevinden van de medewerker</a:t>
            </a: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Deelname aan activiteiten met 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een 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arbeidskarakter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Begeleiding is aanwezig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Screening naar arbeidsvaardigheden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Opvolging doorstroom</a:t>
            </a: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255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32020" y="365125"/>
            <a:ext cx="9821779" cy="1325563"/>
          </a:xfrm>
        </p:spPr>
        <p:txBody>
          <a:bodyPr/>
          <a:lstStyle/>
          <a:p>
            <a:r>
              <a:rPr lang="nl-BE" dirty="0" smtClean="0"/>
              <a:t>        AMA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0588" y="1506583"/>
            <a:ext cx="8843211" cy="3867275"/>
          </a:xfrm>
        </p:spPr>
        <p:txBody>
          <a:bodyPr>
            <a:normAutofit/>
          </a:bodyPr>
          <a:lstStyle/>
          <a:p>
            <a:r>
              <a:rPr lang="nl-B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Opdeling tussen </a:t>
            </a:r>
          </a:p>
          <a:p>
            <a:pPr lvl="1"/>
            <a:r>
              <a:rPr lang="nl-B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AMA WVG : arbeidsmatige activiteiten van het departement welzijn, volksgezondheid en gezin</a:t>
            </a:r>
          </a:p>
          <a:p>
            <a:pPr lvl="2"/>
            <a:r>
              <a:rPr lang="nl-B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Welzijn : 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activiteiten met een link naar arbeid</a:t>
            </a:r>
          </a:p>
          <a:p>
            <a:pPr lvl="2"/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Betaald werk is niet aan de orde </a:t>
            </a:r>
          </a:p>
          <a:p>
            <a:pPr lvl="2"/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Structuur, sociale contacten, </a:t>
            </a:r>
            <a:r>
              <a:rPr lang="nl-B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zelfwaardegevoel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,…</a:t>
            </a:r>
          </a:p>
          <a:p>
            <a:pPr lvl="1"/>
            <a:r>
              <a:rPr lang="nl-B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AMA WSE : arbeidsmatige activiteiten van het departement welzijn en sociale economie </a:t>
            </a:r>
          </a:p>
          <a:p>
            <a:pPr lvl="2"/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Eerste stappen naar </a:t>
            </a:r>
            <a:r>
              <a:rPr lang="nl-B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betaald werk via een maatwerkbedrijf (vb</a:t>
            </a:r>
            <a:r>
              <a:rPr lang="nl-BE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nl-B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TWI, Den Diepen Boomgaard) </a:t>
            </a:r>
            <a:endParaRPr lang="nl-B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9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5446" y="365125"/>
            <a:ext cx="9298353" cy="1325563"/>
          </a:xfrm>
        </p:spPr>
        <p:txBody>
          <a:bodyPr/>
          <a:lstStyle/>
          <a:p>
            <a:r>
              <a:rPr lang="nl-BE" dirty="0" smtClean="0"/>
              <a:t>Werkplaatsen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76361" y="1690687"/>
            <a:ext cx="8493369" cy="3543163"/>
          </a:xfrm>
        </p:spPr>
        <p:txBody>
          <a:bodyPr>
            <a:normAutofit/>
          </a:bodyPr>
          <a:lstStyle/>
          <a:p>
            <a:r>
              <a:rPr lang="nl-BE" sz="2000" dirty="0" smtClean="0"/>
              <a:t>Aanbod PZ Sint </a:t>
            </a:r>
            <a:r>
              <a:rPr lang="nl-BE" sz="2000" dirty="0" err="1" smtClean="0"/>
              <a:t>Alexius</a:t>
            </a:r>
            <a:endParaRPr lang="nl-BE" sz="2000" dirty="0" smtClean="0"/>
          </a:p>
          <a:p>
            <a:pPr lvl="1"/>
            <a:r>
              <a:rPr lang="nl-BE" sz="2000" dirty="0" smtClean="0"/>
              <a:t>Magazijn</a:t>
            </a:r>
          </a:p>
          <a:p>
            <a:pPr lvl="1"/>
            <a:r>
              <a:rPr lang="nl-BE" sz="2000" dirty="0" smtClean="0"/>
              <a:t>Tuinwerk</a:t>
            </a:r>
          </a:p>
          <a:p>
            <a:r>
              <a:rPr lang="nl-BE" sz="2000" dirty="0" smtClean="0"/>
              <a:t>Zorgboerderij regio Halle – Vilvoorde</a:t>
            </a:r>
          </a:p>
          <a:p>
            <a:pPr lvl="1"/>
            <a:r>
              <a:rPr lang="nl-BE" sz="2000" dirty="0" smtClean="0"/>
              <a:t>In samenwerking met Steunpunt Groene Zorg </a:t>
            </a:r>
          </a:p>
          <a:p>
            <a:r>
              <a:rPr lang="nl-BE" sz="2000" dirty="0" smtClean="0"/>
              <a:t>Dagactiviteitencentrum Beigem</a:t>
            </a:r>
          </a:p>
          <a:p>
            <a:pPr lvl="1"/>
            <a:r>
              <a:rPr lang="nl-BE" sz="2000" dirty="0" smtClean="0"/>
              <a:t>Onthaal deelnemers</a:t>
            </a:r>
            <a:endParaRPr lang="nl-BE" sz="2000" dirty="0"/>
          </a:p>
          <a:p>
            <a:r>
              <a:rPr lang="nl-BE" sz="2000" dirty="0" smtClean="0"/>
              <a:t>Industrie : domein PZ Sint </a:t>
            </a:r>
            <a:r>
              <a:rPr lang="nl-BE" sz="2000" dirty="0" err="1" smtClean="0"/>
              <a:t>Alexius</a:t>
            </a:r>
            <a:endParaRPr lang="nl-BE" sz="2000" dirty="0" smtClean="0"/>
          </a:p>
          <a:p>
            <a:pPr lvl="1"/>
            <a:r>
              <a:rPr lang="nl-BE" sz="2000" dirty="0" err="1" smtClean="0"/>
              <a:t>Stickeren</a:t>
            </a:r>
            <a:r>
              <a:rPr lang="nl-BE" sz="2000" dirty="0" smtClean="0"/>
              <a:t> en verpakken van goederen</a:t>
            </a:r>
          </a:p>
          <a:p>
            <a:pPr marL="457200" lvl="1" indent="0">
              <a:buNone/>
            </a:pPr>
            <a:endParaRPr lang="nl-BE" sz="1400" dirty="0" smtClean="0"/>
          </a:p>
        </p:txBody>
      </p:sp>
    </p:spTree>
    <p:extLst>
      <p:ext uri="{BB962C8B-B14F-4D97-AF65-F5344CB8AC3E}">
        <p14:creationId xmlns:p14="http://schemas.microsoft.com/office/powerpoint/2010/main" val="39519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Beschut wonen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2781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7246" y="365125"/>
            <a:ext cx="9986554" cy="1325563"/>
          </a:xfrm>
        </p:spPr>
        <p:txBody>
          <a:bodyPr/>
          <a:lstStyle/>
          <a:p>
            <a:r>
              <a:rPr lang="nl-BE" dirty="0" smtClean="0"/>
              <a:t>Vrijwilligers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59131" y="1512115"/>
            <a:ext cx="9594669" cy="4113622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Eigen vrijwilligerswerking</a:t>
            </a:r>
          </a:p>
          <a:p>
            <a:r>
              <a:rPr lang="nl-BE" dirty="0" smtClean="0"/>
              <a:t>Ondersteuning van de activiteiten </a:t>
            </a:r>
          </a:p>
          <a:p>
            <a:r>
              <a:rPr lang="nl-BE" dirty="0" smtClean="0"/>
              <a:t>Aanbod: </a:t>
            </a:r>
          </a:p>
          <a:p>
            <a:pPr lvl="1"/>
            <a:r>
              <a:rPr lang="nl-BE" dirty="0" smtClean="0"/>
              <a:t>Samen koken</a:t>
            </a:r>
          </a:p>
          <a:p>
            <a:pPr lvl="1"/>
            <a:r>
              <a:rPr lang="nl-BE" dirty="0" smtClean="0"/>
              <a:t>Crea-atelier ondersteunen</a:t>
            </a:r>
          </a:p>
          <a:p>
            <a:pPr lvl="1"/>
            <a:r>
              <a:rPr lang="nl-BE" dirty="0" smtClean="0"/>
              <a:t>Ontvangst en koffie </a:t>
            </a:r>
          </a:p>
          <a:p>
            <a:pPr lvl="1"/>
            <a:r>
              <a:rPr lang="nl-BE" dirty="0" smtClean="0"/>
              <a:t>Spaanse les</a:t>
            </a:r>
          </a:p>
          <a:p>
            <a:pPr lvl="1"/>
            <a:r>
              <a:rPr lang="nl-BE" dirty="0" smtClean="0"/>
              <a:t>Tuinonderhoud</a:t>
            </a:r>
          </a:p>
          <a:p>
            <a:pPr lvl="1"/>
            <a:r>
              <a:rPr lang="nl-BE" dirty="0" smtClean="0"/>
              <a:t>Vervoer</a:t>
            </a:r>
          </a:p>
          <a:p>
            <a:pPr lvl="1"/>
            <a:r>
              <a:rPr lang="nl-BE" dirty="0" smtClean="0"/>
              <a:t>Sportactiviteiten </a:t>
            </a:r>
          </a:p>
          <a:p>
            <a:pPr marL="4572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5491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Contactgegevens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08295" y="1445623"/>
            <a:ext cx="10045505" cy="3891392"/>
          </a:xfrm>
        </p:spPr>
        <p:txBody>
          <a:bodyPr>
            <a:normAutofit fontScale="55000" lnSpcReduction="20000"/>
          </a:bodyPr>
          <a:lstStyle/>
          <a:p>
            <a:r>
              <a:rPr lang="nl-BE" u="sng" dirty="0">
                <a:latin typeface="Calibri" panose="020F0502020204030204" pitchFamily="34" charset="0"/>
                <a:cs typeface="Calibri" panose="020F0502020204030204" pitchFamily="34" charset="0"/>
              </a:rPr>
              <a:t>Hoofdvestiging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	    VZW De Raster – 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olenstraat 7 – 1852 Grimbergen – 02/270.15.89 </a:t>
            </a:r>
          </a:p>
          <a:p>
            <a:pPr marL="0" indent="0">
              <a:buNone/>
            </a:pP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Aanmelding beschut wonen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  <a:p>
            <a:pPr marL="0" indent="0">
              <a:buNone/>
            </a:pP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   Telefoonnr. 02/270.15.89</a:t>
            </a:r>
            <a:b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E-mailadres : 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netwerkwonenplus.aanmeldingen@alexiusgrimbergen.broedersvanliefde.be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nl-B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Aanmelding </a:t>
            </a:r>
            <a:r>
              <a:rPr lang="nl-BE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rhea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  <a:p>
            <a:pPr marL="0" indent="0">
              <a:buNone/>
            </a:pP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   Telefoonnr. 02/263 08 05 </a:t>
            </a:r>
          </a:p>
          <a:p>
            <a:pPr marL="0" indent="0">
              <a:buNone/>
            </a:pP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   E-mailadres: </a:t>
            </a:r>
            <a:r>
              <a:rPr lang="nl-BE" sz="27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rhea.aanmeldingen@alexiusgrimbergen.broedersv</a:t>
            </a:r>
            <a:r>
              <a:rPr lang="nl-BE" sz="27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anliefde.be </a:t>
            </a:r>
          </a:p>
          <a:p>
            <a:pPr marL="0" indent="0">
              <a:buNone/>
            </a:pPr>
            <a:endParaRPr lang="nl-B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Aanmelding activering/arbeid</a:t>
            </a:r>
            <a:endParaRPr lang="nl-B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   E-mailadres: 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derasterarbeidszorg@alexiusgrimbergen.broedersvanliefde.be</a:t>
            </a:r>
            <a:endParaRPr lang="nl-B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947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85292" y="1825625"/>
            <a:ext cx="8868508" cy="3520098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Beschut wonen</a:t>
            </a:r>
          </a:p>
          <a:p>
            <a:r>
              <a:rPr lang="nl-BE" dirty="0" smtClean="0"/>
              <a:t>Werking</a:t>
            </a:r>
          </a:p>
          <a:p>
            <a:r>
              <a:rPr lang="nl-BE" dirty="0" smtClean="0"/>
              <a:t>Doorgangshuizen</a:t>
            </a:r>
          </a:p>
          <a:p>
            <a:r>
              <a:rPr lang="nl-BE" dirty="0" smtClean="0"/>
              <a:t>Transitplaatsen </a:t>
            </a:r>
            <a:endParaRPr lang="nl-BE" dirty="0" smtClean="0"/>
          </a:p>
          <a:p>
            <a:r>
              <a:rPr lang="nl-BE" dirty="0" smtClean="0"/>
              <a:t>Aanmeldingsprocedure</a:t>
            </a:r>
            <a:endParaRPr lang="nl-BE" dirty="0" smtClean="0"/>
          </a:p>
          <a:p>
            <a:r>
              <a:rPr lang="nl-BE" dirty="0" smtClean="0"/>
              <a:t>Begeleiding </a:t>
            </a:r>
          </a:p>
          <a:p>
            <a:r>
              <a:rPr lang="nl-BE" dirty="0" smtClean="0"/>
              <a:t>Onkosten </a:t>
            </a:r>
          </a:p>
          <a:p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652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Beschut wonen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22769" y="1825625"/>
            <a:ext cx="8931031" cy="3520098"/>
          </a:xfrm>
        </p:spPr>
        <p:txBody>
          <a:bodyPr>
            <a:normAutofit fontScale="92500" lnSpcReduction="10000"/>
          </a:bodyPr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Regio Grimbergen, Halle, Vilvoorde en Asse</a:t>
            </a:r>
          </a:p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Biedt herstelgerichte begeleiding en ondersteuning aan mensen met een psychiatrische problematiek op 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tal 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van terreinen van het maatschappelijk leven </a:t>
            </a:r>
          </a:p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14 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woningen (3 tot 7 plaatsen per woning)</a:t>
            </a: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80 plaatsen</a:t>
            </a: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Groepswoningen </a:t>
            </a:r>
          </a:p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appartementen </a:t>
            </a:r>
          </a:p>
        </p:txBody>
      </p:sp>
    </p:spTree>
    <p:extLst>
      <p:ext uri="{BB962C8B-B14F-4D97-AF65-F5344CB8AC3E}">
        <p14:creationId xmlns:p14="http://schemas.microsoft.com/office/powerpoint/2010/main" val="42369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Beschut wonen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Iedere bewoner heeft een gemeubelde kamer met gemeenschappelijke woonkamer, keuken en badkamer</a:t>
            </a:r>
          </a:p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Gericht op mensen met een gestabiliseerde psychiatrische 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problematiek</a:t>
            </a:r>
          </a:p>
          <a:p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Groepswonen is een meerwaarde voor de kandidaten</a:t>
            </a: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Gedurende korte of lange tijd niet in staat om zelfstandig te wonen</a:t>
            </a:r>
          </a:p>
          <a:p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Begeleiding aan huis 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(minimum 2x/week) vanuit begeleiding De Raster </a:t>
            </a:r>
          </a:p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Woningen situeren zich te Grimbergen, Halle, </a:t>
            </a:r>
            <a:r>
              <a:rPr lang="nl-BE" dirty="0" smtClean="0">
                <a:latin typeface="Calibri" panose="020F0502020204030204" pitchFamily="34" charset="0"/>
                <a:cs typeface="Calibri" panose="020F0502020204030204" pitchFamily="34" charset="0"/>
              </a:rPr>
              <a:t>Asse en 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Vilvoorde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5626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Wachtdienst- </a:t>
            </a:r>
            <a:r>
              <a:rPr lang="nl-BE" dirty="0"/>
              <a:t>24/24u bereikbaar</a:t>
            </a:r>
          </a:p>
          <a:p>
            <a:r>
              <a:rPr lang="nl-BE" dirty="0"/>
              <a:t>Ondersteuning op alle levensdomeinen</a:t>
            </a:r>
          </a:p>
          <a:p>
            <a:r>
              <a:rPr lang="nl-BE" dirty="0"/>
              <a:t>Mogelijkheid om hulp in te schakelen vb. thuisverpleging, familiehulp, </a:t>
            </a:r>
            <a:r>
              <a:rPr lang="nl-BE" dirty="0" smtClean="0"/>
              <a:t>budgetbegeleiding (</a:t>
            </a:r>
            <a:r>
              <a:rPr lang="nl-BE" dirty="0" err="1" smtClean="0"/>
              <a:t>ocmw</a:t>
            </a:r>
            <a:r>
              <a:rPr lang="nl-BE" dirty="0" smtClean="0"/>
              <a:t>)</a:t>
            </a:r>
            <a:endParaRPr lang="nl-BE" dirty="0"/>
          </a:p>
          <a:p>
            <a:r>
              <a:rPr lang="nl-BE" dirty="0"/>
              <a:t>B</a:t>
            </a:r>
            <a:r>
              <a:rPr lang="nl-BE" dirty="0" smtClean="0"/>
              <a:t>ewonersvergaderingen</a:t>
            </a:r>
          </a:p>
          <a:p>
            <a:r>
              <a:rPr lang="nl-BE" dirty="0" smtClean="0"/>
              <a:t>Familieraad en bewonersraad</a:t>
            </a:r>
            <a:endParaRPr lang="nl-BE" dirty="0">
              <a:solidFill>
                <a:srgbClr val="FF0000"/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271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Doorgangshuizen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08295" y="1524000"/>
            <a:ext cx="10045505" cy="3821723"/>
          </a:xfrm>
        </p:spPr>
        <p:txBody>
          <a:bodyPr>
            <a:normAutofit fontScale="47500" lnSpcReduction="20000"/>
          </a:bodyPr>
          <a:lstStyle/>
          <a:p>
            <a:r>
              <a:rPr lang="nl-BE" sz="43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nl-BE" sz="4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4300" dirty="0">
                <a:latin typeface="Calibri" panose="020F0502020204030204" pitchFamily="34" charset="0"/>
                <a:cs typeface="Calibri" panose="020F0502020204030204" pitchFamily="34" charset="0"/>
              </a:rPr>
              <a:t>woningen </a:t>
            </a:r>
          </a:p>
          <a:p>
            <a:r>
              <a:rPr lang="nl-BE" sz="43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Regio Grimbergen</a:t>
            </a:r>
            <a:endParaRPr lang="nl-BE" sz="4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4300" dirty="0">
                <a:latin typeface="Calibri" panose="020F0502020204030204" pitchFamily="34" charset="0"/>
                <a:cs typeface="Calibri" panose="020F0502020204030204" pitchFamily="34" charset="0"/>
              </a:rPr>
              <a:t>Gerichte doelgroep</a:t>
            </a:r>
          </a:p>
          <a:p>
            <a:pPr lvl="1"/>
            <a:r>
              <a:rPr lang="nl-BE" sz="3100" dirty="0">
                <a:latin typeface="Calibri" panose="020F0502020204030204" pitchFamily="34" charset="0"/>
                <a:cs typeface="Calibri" panose="020F0502020204030204" pitchFamily="34" charset="0"/>
              </a:rPr>
              <a:t>Alcoholafhankelijkheid (Erasmus)</a:t>
            </a:r>
          </a:p>
          <a:p>
            <a:pPr lvl="1"/>
            <a:r>
              <a:rPr lang="nl-BE" sz="3100" dirty="0" err="1">
                <a:latin typeface="Calibri" panose="020F0502020204030204" pitchFamily="34" charset="0"/>
                <a:cs typeface="Calibri" panose="020F0502020204030204" pitchFamily="34" charset="0"/>
              </a:rPr>
              <a:t>Psychosenzorg</a:t>
            </a:r>
            <a:r>
              <a:rPr lang="nl-BE" sz="31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nl-BE" sz="3100" dirty="0" err="1">
                <a:latin typeface="Calibri" panose="020F0502020204030204" pitchFamily="34" charset="0"/>
                <a:cs typeface="Calibri" panose="020F0502020204030204" pitchFamily="34" charset="0"/>
              </a:rPr>
              <a:t>Avicenna</a:t>
            </a:r>
            <a:r>
              <a:rPr lang="nl-BE" sz="31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nl-BE" sz="3100" dirty="0" err="1">
                <a:latin typeface="Calibri" panose="020F0502020204030204" pitchFamily="34" charset="0"/>
                <a:cs typeface="Calibri" panose="020F0502020204030204" pitchFamily="34" charset="0"/>
              </a:rPr>
              <a:t>Geronto</a:t>
            </a:r>
            <a:r>
              <a:rPr lang="nl-BE" sz="3100" dirty="0">
                <a:latin typeface="Calibri" panose="020F0502020204030204" pitchFamily="34" charset="0"/>
                <a:cs typeface="Calibri" panose="020F0502020204030204" pitchFamily="34" charset="0"/>
              </a:rPr>
              <a:t>-psychiatrie (</a:t>
            </a:r>
            <a:r>
              <a:rPr lang="nl-BE" sz="3100" dirty="0" err="1">
                <a:latin typeface="Calibri" panose="020F0502020204030204" pitchFamily="34" charset="0"/>
                <a:cs typeface="Calibri" panose="020F0502020204030204" pitchFamily="34" charset="0"/>
              </a:rPr>
              <a:t>Averroës</a:t>
            </a:r>
            <a:r>
              <a:rPr lang="nl-BE" sz="31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457200" lvl="1" indent="0">
              <a:buNone/>
            </a:pPr>
            <a:endParaRPr lang="nl-BE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3192" lvl="1" indent="0">
              <a:buNone/>
            </a:pPr>
            <a:endParaRPr lang="nl-BE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4300" dirty="0">
                <a:latin typeface="Calibri" panose="020F0502020204030204" pitchFamily="34" charset="0"/>
                <a:cs typeface="Calibri" panose="020F0502020204030204" pitchFamily="34" charset="0"/>
              </a:rPr>
              <a:t>Verbonden aan een afdeling van PZ St. </a:t>
            </a:r>
            <a:r>
              <a:rPr lang="nl-BE" sz="4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Alexius</a:t>
            </a:r>
            <a:r>
              <a:rPr lang="nl-BE" sz="4300" dirty="0" smtClean="0">
                <a:latin typeface="Calibri" panose="020F0502020204030204" pitchFamily="34" charset="0"/>
                <a:cs typeface="Calibri" panose="020F0502020204030204" pitchFamily="34" charset="0"/>
              </a:rPr>
              <a:t> (Grimbergen)</a:t>
            </a:r>
            <a:endParaRPr lang="nl-BE" sz="4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4300" dirty="0">
                <a:latin typeface="Calibri" panose="020F0502020204030204" pitchFamily="34" charset="0"/>
                <a:cs typeface="Calibri" panose="020F0502020204030204" pitchFamily="34" charset="0"/>
              </a:rPr>
              <a:t>Tijdelijk, bepaalde </a:t>
            </a:r>
            <a:r>
              <a:rPr lang="nl-BE" sz="4300" dirty="0" smtClean="0">
                <a:latin typeface="Calibri" panose="020F0502020204030204" pitchFamily="34" charset="0"/>
                <a:cs typeface="Calibri" panose="020F0502020204030204" pitchFamily="34" charset="0"/>
              </a:rPr>
              <a:t>duur: 6 maanden </a:t>
            </a:r>
            <a:endParaRPr lang="nl-BE" sz="4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4300" dirty="0">
                <a:latin typeface="Calibri" panose="020F0502020204030204" pitchFamily="34" charset="0"/>
                <a:cs typeface="Calibri" panose="020F0502020204030204" pitchFamily="34" charset="0"/>
              </a:rPr>
              <a:t>Dubbele begeleiding </a:t>
            </a:r>
          </a:p>
          <a:p>
            <a:r>
              <a:rPr lang="nl-BE" sz="4300" dirty="0" smtClean="0">
                <a:latin typeface="Calibri" panose="020F0502020204030204" pitchFamily="34" charset="0"/>
                <a:cs typeface="Calibri" panose="020F0502020204030204" pitchFamily="34" charset="0"/>
              </a:rPr>
              <a:t>Vaardigheden in kaart brengen en woontraining</a:t>
            </a:r>
            <a:endParaRPr lang="nl-BE" sz="4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12750"/>
            <a:ext cx="10515600" cy="1325563"/>
          </a:xfrm>
        </p:spPr>
        <p:txBody>
          <a:bodyPr/>
          <a:lstStyle/>
          <a:p>
            <a:r>
              <a:rPr lang="nl-BE" dirty="0" smtClean="0"/>
              <a:t>Transitplaatsen 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08295" y="1524000"/>
            <a:ext cx="10045505" cy="3821723"/>
          </a:xfrm>
        </p:spPr>
        <p:txBody>
          <a:bodyPr>
            <a:normAutofit/>
          </a:bodyPr>
          <a:lstStyle/>
          <a:p>
            <a:r>
              <a:rPr lang="nl-BE" sz="4300" dirty="0" smtClean="0">
                <a:latin typeface="Calibri" panose="020F0502020204030204" pitchFamily="34" charset="0"/>
                <a:cs typeface="Calibri" panose="020F0502020204030204" pitchFamily="34" charset="0"/>
              </a:rPr>
              <a:t>Tijdelijk </a:t>
            </a:r>
            <a:r>
              <a:rPr lang="nl-BE" sz="4300" dirty="0" smtClean="0">
                <a:latin typeface="Calibri" panose="020F0502020204030204" pitchFamily="34" charset="0"/>
                <a:cs typeface="Calibri" panose="020F0502020204030204" pitchFamily="34" charset="0"/>
              </a:rPr>
              <a:t>verblijf (6 maanden)</a:t>
            </a:r>
          </a:p>
          <a:p>
            <a:r>
              <a:rPr lang="nl-BE" sz="4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4300" dirty="0" smtClean="0">
                <a:latin typeface="Calibri" panose="020F0502020204030204" pitchFamily="34" charset="0"/>
                <a:cs typeface="Calibri" panose="020F0502020204030204" pitchFamily="34" charset="0"/>
              </a:rPr>
              <a:t>Geen begeleiding vanuit De Raster, maar vanuit het netwerk van de bewoner</a:t>
            </a:r>
          </a:p>
          <a:p>
            <a:r>
              <a:rPr lang="nl-BE" sz="4300" dirty="0" smtClean="0">
                <a:latin typeface="Calibri" panose="020F0502020204030204" pitchFamily="34" charset="0"/>
                <a:cs typeface="Calibri" panose="020F0502020204030204" pitchFamily="34" charset="0"/>
              </a:rPr>
              <a:t> Er wordt sterk ingezet op zorgoverleg</a:t>
            </a:r>
          </a:p>
          <a:p>
            <a:r>
              <a:rPr lang="nl-BE" sz="4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4300" dirty="0" smtClean="0">
                <a:latin typeface="Calibri" panose="020F0502020204030204" pitchFamily="34" charset="0"/>
                <a:cs typeface="Calibri" panose="020F0502020204030204" pitchFamily="34" charset="0"/>
              </a:rPr>
              <a:t>Gericht op doorstroom</a:t>
            </a:r>
            <a:endParaRPr lang="nl-BE" sz="4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5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 RASTER ALGEMEEN">
  <a:themeElements>
    <a:clrScheme name="de raster webinar">
      <a:dk1>
        <a:srgbClr val="265BA5"/>
      </a:dk1>
      <a:lt1>
        <a:sysClr val="window" lastClr="FFFFFF"/>
      </a:lt1>
      <a:dk2>
        <a:srgbClr val="82B479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B77106CA-9E2F-45B2-9DEA-F7977B07CFA1}" vid="{3268C469-0870-4D35-9C43-D8C252AF40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12842</TotalTime>
  <Words>940</Words>
  <Application>Microsoft Office PowerPoint</Application>
  <PresentationFormat>Breedbeeld</PresentationFormat>
  <Paragraphs>200</Paragraphs>
  <Slides>31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7" baseType="lpstr">
      <vt:lpstr>Arial</vt:lpstr>
      <vt:lpstr>Calibri</vt:lpstr>
      <vt:lpstr>Myanmar MN</vt:lpstr>
      <vt:lpstr>Roboto</vt:lpstr>
      <vt:lpstr>Wingdings</vt:lpstr>
      <vt:lpstr>DE RASTER ALGEMEEN</vt:lpstr>
      <vt:lpstr>De Raster vzw Beschut wonen en activering</vt:lpstr>
      <vt:lpstr>Inhoud</vt:lpstr>
      <vt:lpstr>Beschut wonen </vt:lpstr>
      <vt:lpstr>Inhoud</vt:lpstr>
      <vt:lpstr>Beschut wonen</vt:lpstr>
      <vt:lpstr>Beschut wonen</vt:lpstr>
      <vt:lpstr>Werking</vt:lpstr>
      <vt:lpstr>Doorgangshuizen </vt:lpstr>
      <vt:lpstr>Transitplaatsen  </vt:lpstr>
      <vt:lpstr>PowerPoint-presentatie</vt:lpstr>
      <vt:lpstr>Aanmeldingsprocedure</vt:lpstr>
      <vt:lpstr>Begeleiding </vt:lpstr>
      <vt:lpstr>Onkosten </vt:lpstr>
      <vt:lpstr>Contactgegevens </vt:lpstr>
      <vt:lpstr>Arbeid &amp; Activering</vt:lpstr>
      <vt:lpstr>Inhoud </vt:lpstr>
      <vt:lpstr>Dagactiviteitencentrum</vt:lpstr>
      <vt:lpstr>Aanbod </vt:lpstr>
      <vt:lpstr>Doelgroep </vt:lpstr>
      <vt:lpstr>Waar </vt:lpstr>
      <vt:lpstr>Aanbod Beigem </vt:lpstr>
      <vt:lpstr>Aanbod PVT</vt:lpstr>
      <vt:lpstr>Aanbod Art Eco</vt:lpstr>
      <vt:lpstr>PowerPoint-presentatie</vt:lpstr>
      <vt:lpstr>PowerPoint-presentatie</vt:lpstr>
      <vt:lpstr>Arbeidsprojecten </vt:lpstr>
      <vt:lpstr> AMA = arbeidsmatige activiteiten</vt:lpstr>
      <vt:lpstr>        AMA</vt:lpstr>
      <vt:lpstr>Werkplaatsen </vt:lpstr>
      <vt:lpstr>Vrijwilligers </vt:lpstr>
      <vt:lpstr>Contactgegevens</vt:lpstr>
    </vt:vector>
  </TitlesOfParts>
  <Company>Broeders Van Liefde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Raster vzw Beschut wonen en activering</dc:title>
  <dc:creator>Billiouw, Els</dc:creator>
  <cp:lastModifiedBy>Billiouw, Els</cp:lastModifiedBy>
  <cp:revision>39</cp:revision>
  <dcterms:created xsi:type="dcterms:W3CDTF">2021-10-01T07:19:05Z</dcterms:created>
  <dcterms:modified xsi:type="dcterms:W3CDTF">2023-10-02T09:54:46Z</dcterms:modified>
</cp:coreProperties>
</file>