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1"/>
  </p:sldMasterIdLst>
  <p:notesMasterIdLst>
    <p:notesMasterId r:id="rId15"/>
  </p:notesMasterIdLst>
  <p:sldIdLst>
    <p:sldId id="256" r:id="rId2"/>
    <p:sldId id="298" r:id="rId3"/>
    <p:sldId id="299" r:id="rId4"/>
    <p:sldId id="300" r:id="rId5"/>
    <p:sldId id="303" r:id="rId6"/>
    <p:sldId id="308" r:id="rId7"/>
    <p:sldId id="309" r:id="rId8"/>
    <p:sldId id="311" r:id="rId9"/>
    <p:sldId id="312" r:id="rId10"/>
    <p:sldId id="294" r:id="rId11"/>
    <p:sldId id="302" r:id="rId12"/>
    <p:sldId id="292" r:id="rId13"/>
    <p:sldId id="29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5922"/>
    <a:srgbClr val="E14611"/>
    <a:srgbClr val="F189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64496" autoAdjust="0"/>
  </p:normalViewPr>
  <p:slideViewPr>
    <p:cSldViewPr snapToGrid="0">
      <p:cViewPr varScale="1">
        <p:scale>
          <a:sx n="53" d="100"/>
          <a:sy n="53" d="100"/>
        </p:scale>
        <p:origin x="154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F1D60-C74C-412F-9A12-CEDFBFE1764B}" type="datetimeFigureOut">
              <a:rPr lang="nl-BE" smtClean="0"/>
              <a:t>9/10/2023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8064C-840E-4680-98C7-4C693452510E}" type="slidenum">
              <a:rPr lang="nl-BE" smtClean="0"/>
              <a:t>‹nr.›</a:t>
            </a:fld>
            <a:endParaRPr lang="nl-BE"/>
          </a:p>
        </p:txBody>
      </p:sp>
    </p:spTree>
    <p:extLst>
      <p:ext uri="{BB962C8B-B14F-4D97-AF65-F5344CB8AC3E}">
        <p14:creationId xmlns:p14="http://schemas.microsoft.com/office/powerpoint/2010/main" val="27265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a:t>
            </a:r>
            <a:br>
              <a:rPr lang="nl-BE" dirty="0" smtClean="0"/>
            </a:br>
            <a:r>
              <a:rPr lang="nl-BE" dirty="0" smtClean="0"/>
              <a:t>Conventie bestaat al 2 jaar,</a:t>
            </a:r>
            <a:r>
              <a:rPr lang="nl-BE" baseline="0" dirty="0" smtClean="0"/>
              <a:t> we hebben al op verschillende manieren de conventie kenbaar gemaakt.</a:t>
            </a:r>
            <a:br>
              <a:rPr lang="nl-BE" baseline="0" dirty="0" smtClean="0"/>
            </a:br>
            <a:r>
              <a:rPr lang="nl-BE" baseline="0" dirty="0" smtClean="0"/>
              <a:t>Dus iedereen hier aanwezig al iets van de conventie gehoord heeft.</a:t>
            </a:r>
          </a:p>
          <a:p>
            <a:r>
              <a:rPr lang="nl-BE" baseline="0" dirty="0" smtClean="0"/>
              <a:t>Als dat niet het geval is en je wil na deze uiteenzetting toch nog meer diepgaandere info over de conventie en de modaliteiten en mogelijkheden, kan je ons nadien nog aanspreken of later individueel gesprek inplannen.</a:t>
            </a:r>
          </a:p>
          <a:p>
            <a:endParaRPr lang="nl-BE" baseline="0" dirty="0" smtClean="0"/>
          </a:p>
          <a:p>
            <a:r>
              <a:rPr lang="nl-BE" baseline="0" dirty="0" smtClean="0"/>
              <a:t>Maar nu willen we van de gelegenheid gebruik maken om een paar </a:t>
            </a:r>
            <a:r>
              <a:rPr lang="nl-BE" baseline="0" dirty="0" smtClean="0"/>
              <a:t>uitdagingen </a:t>
            </a:r>
            <a:r>
              <a:rPr lang="nl-BE" baseline="0" dirty="0" smtClean="0"/>
              <a:t>bespreekbaar te maken.</a:t>
            </a:r>
            <a:endParaRPr lang="nl-BE" dirty="0"/>
          </a:p>
        </p:txBody>
      </p:sp>
      <p:sp>
        <p:nvSpPr>
          <p:cNvPr id="4" name="Tijdelijke aanduiding voor dianummer 3"/>
          <p:cNvSpPr>
            <a:spLocks noGrp="1"/>
          </p:cNvSpPr>
          <p:nvPr>
            <p:ph type="sldNum" sz="quarter" idx="10"/>
          </p:nvPr>
        </p:nvSpPr>
        <p:spPr/>
        <p:txBody>
          <a:bodyPr/>
          <a:lstStyle/>
          <a:p>
            <a:fld id="{72B8064C-840E-4680-98C7-4C693452510E}" type="slidenum">
              <a:rPr lang="nl-BE" smtClean="0"/>
              <a:t>2</a:t>
            </a:fld>
            <a:endParaRPr lang="nl-BE"/>
          </a:p>
        </p:txBody>
      </p:sp>
    </p:spTree>
    <p:extLst>
      <p:ext uri="{BB962C8B-B14F-4D97-AF65-F5344CB8AC3E}">
        <p14:creationId xmlns:p14="http://schemas.microsoft.com/office/powerpoint/2010/main" val="33819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2B8064C-840E-4680-98C7-4C693452510E}" type="slidenum">
              <a:rPr lang="nl-BE" smtClean="0"/>
              <a:t>3</a:t>
            </a:fld>
            <a:endParaRPr lang="nl-BE"/>
          </a:p>
        </p:txBody>
      </p:sp>
    </p:spTree>
    <p:extLst>
      <p:ext uri="{BB962C8B-B14F-4D97-AF65-F5344CB8AC3E}">
        <p14:creationId xmlns:p14="http://schemas.microsoft.com/office/powerpoint/2010/main" val="722487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67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74065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421156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36597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30578ACC-22D6-47C1-A373-4FD133E34F3C}"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787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444038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10/9/2023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526132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10/9/2023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404244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24A7AC-904D-4781-85BA-7D10C17ED021}" type="datetimeFigureOut">
              <a:rPr lang="en-US" smtClean="0"/>
              <a:t>10/9/2023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00494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331444B-B92B-4E27-8C94-BB93EAF5CB18}" type="datetimeFigureOut">
              <a:rPr lang="en-US" smtClean="0"/>
              <a:t>10/9/2023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‹nr.›</a:t>
            </a:fld>
            <a:endParaRPr lang="en-US" dirty="0"/>
          </a:p>
        </p:txBody>
      </p:sp>
    </p:spTree>
    <p:extLst>
      <p:ext uri="{BB962C8B-B14F-4D97-AF65-F5344CB8AC3E}">
        <p14:creationId xmlns:p14="http://schemas.microsoft.com/office/powerpoint/2010/main" val="376224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363EFA5E-FA76-400D-B3DC-F0BA90E6D107}" type="datetimeFigureOut">
              <a:rPr lang="en-US" smtClean="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21428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7000"/>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6E9DEC-419B-4CC5-A080-3B06BD5A8291}" type="datetimeFigureOut">
              <a:rPr lang="en-US" smtClean="0"/>
              <a:t>10/9/2023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09451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epzvlaamsbrabant.b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Iris.hertsens@savha.be" TargetMode="External"/><Relationship Id="rId2" Type="http://schemas.openxmlformats.org/officeDocument/2006/relationships/hyperlink" Target="https://www.yuneco.be/aanbod-eerstelijnspsychologische-functie" TargetMode="External"/><Relationship Id="rId1" Type="http://schemas.openxmlformats.org/officeDocument/2006/relationships/slideLayout" Target="../slideLayouts/slideLayout2.xml"/><Relationship Id="rId4" Type="http://schemas.openxmlformats.org/officeDocument/2006/relationships/hyperlink" Target="mailto:sofie.kuppens@yuneco.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7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097280" y="1869742"/>
            <a:ext cx="10058400" cy="2455369"/>
          </a:xfrm>
        </p:spPr>
        <p:txBody>
          <a:bodyPr/>
          <a:lstStyle/>
          <a:p>
            <a:pPr algn="r"/>
            <a:r>
              <a:rPr lang="nl-BE" dirty="0"/>
              <a:t>Conventie </a:t>
            </a:r>
            <a:r>
              <a:rPr lang="nl-BE" dirty="0" smtClean="0"/>
              <a:t>EPZ </a:t>
            </a:r>
            <a:endParaRPr lang="nl-BE" dirty="0"/>
          </a:p>
        </p:txBody>
      </p:sp>
      <p:sp>
        <p:nvSpPr>
          <p:cNvPr id="3" name="Ondertitel 2"/>
          <p:cNvSpPr>
            <a:spLocks noGrp="1"/>
          </p:cNvSpPr>
          <p:nvPr>
            <p:ph type="subTitle" idx="1"/>
          </p:nvPr>
        </p:nvSpPr>
        <p:spPr/>
        <p:txBody>
          <a:bodyPr/>
          <a:lstStyle/>
          <a:p>
            <a:pPr algn="r"/>
            <a:r>
              <a:rPr lang="nl-BE" dirty="0"/>
              <a:t>Info voor </a:t>
            </a:r>
            <a:r>
              <a:rPr lang="nl-BE" dirty="0" smtClean="0"/>
              <a:t>Verwijzers</a:t>
            </a:r>
            <a:endParaRPr lang="nl-BE" dirty="0"/>
          </a:p>
        </p:txBody>
      </p:sp>
      <p:cxnSp>
        <p:nvCxnSpPr>
          <p:cNvPr id="7" name="Rechte verbindingslijn 6"/>
          <p:cNvCxnSpPr/>
          <p:nvPr/>
        </p:nvCxnSpPr>
        <p:spPr>
          <a:xfrm>
            <a:off x="5385816" y="4355036"/>
            <a:ext cx="5699483"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4" name="Gelijkbenige driehoek 3"/>
          <p:cNvSpPr/>
          <p:nvPr/>
        </p:nvSpPr>
        <p:spPr>
          <a:xfrm rot="9582589">
            <a:off x="11919065" y="-118873"/>
            <a:ext cx="545869" cy="502920"/>
          </a:xfrm>
          <a:prstGeom prst="triangle">
            <a:avLst/>
          </a:prstGeom>
          <a:solidFill>
            <a:srgbClr val="F15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599993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5" name="Tijdelijke aanduiding voor inhoud 4"/>
          <p:cNvPicPr>
            <a:picLocks noGrp="1" noChangeAspect="1"/>
          </p:cNvPicPr>
          <p:nvPr>
            <p:ph idx="1"/>
          </p:nvPr>
        </p:nvPicPr>
        <p:blipFill rotWithShape="1">
          <a:blip r:embed="rId2">
            <a:extLst>
              <a:ext uri="{28A0092B-C50C-407E-A947-70E740481C1C}">
                <a14:useLocalDpi xmlns:a14="http://schemas.microsoft.com/office/drawing/2010/main" val="0"/>
              </a:ext>
            </a:extLst>
          </a:blip>
          <a:srcRect l="2629" t="2063" r="1922" b="5426"/>
          <a:stretch/>
        </p:blipFill>
        <p:spPr>
          <a:xfrm>
            <a:off x="1819656" y="286603"/>
            <a:ext cx="7424928" cy="6236208"/>
          </a:xfrm>
        </p:spPr>
      </p:pic>
    </p:spTree>
    <p:extLst>
      <p:ext uri="{BB962C8B-B14F-4D97-AF65-F5344CB8AC3E}">
        <p14:creationId xmlns:p14="http://schemas.microsoft.com/office/powerpoint/2010/main" val="3221563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Uitdaging 2 : lokaal inbedden</a:t>
            </a:r>
            <a:endParaRPr lang="nl-BE" dirty="0"/>
          </a:p>
        </p:txBody>
      </p:sp>
      <p:sp>
        <p:nvSpPr>
          <p:cNvPr id="3" name="Tijdelijke aanduiding voor inhoud 2"/>
          <p:cNvSpPr>
            <a:spLocks noGrp="1"/>
          </p:cNvSpPr>
          <p:nvPr>
            <p:ph idx="1"/>
          </p:nvPr>
        </p:nvSpPr>
        <p:spPr/>
        <p:txBody>
          <a:bodyPr/>
          <a:lstStyle/>
          <a:p>
            <a:pPr marL="357188" indent="-357188">
              <a:buFont typeface="Wingdings" panose="05000000000000000000" pitchFamily="2" charset="2"/>
              <a:buChar char="§"/>
            </a:pPr>
            <a:r>
              <a:rPr lang="nl-BE" dirty="0" smtClean="0"/>
              <a:t>Laagdrempeliger doorverwijzen </a:t>
            </a:r>
          </a:p>
          <a:p>
            <a:pPr marL="357188" indent="-357188">
              <a:buFont typeface="Wingdings" panose="05000000000000000000" pitchFamily="2" charset="2"/>
              <a:buChar char="§"/>
            </a:pPr>
            <a:r>
              <a:rPr lang="nl-BE" dirty="0" smtClean="0"/>
              <a:t>Kennis uitbouwen: </a:t>
            </a:r>
            <a:r>
              <a:rPr lang="nl-BE" dirty="0"/>
              <a:t>Multidisciplinaire samenwerking / </a:t>
            </a:r>
            <a:r>
              <a:rPr lang="nl-BE" dirty="0" err="1"/>
              <a:t>eerstelijn</a:t>
            </a:r>
            <a:r>
              <a:rPr lang="nl-BE" dirty="0"/>
              <a:t> versterken:</a:t>
            </a:r>
          </a:p>
          <a:p>
            <a:pPr marL="649796" lvl="1" indent="-357188">
              <a:buFont typeface="Wingdings" panose="05000000000000000000" pitchFamily="2" charset="2"/>
              <a:buChar char="§"/>
            </a:pPr>
            <a:r>
              <a:rPr lang="nl-BE" dirty="0"/>
              <a:t>1 op 1 coaching bij een casus</a:t>
            </a:r>
          </a:p>
          <a:p>
            <a:pPr marL="649796" lvl="1" indent="-357188">
              <a:buFont typeface="Wingdings" panose="05000000000000000000" pitchFamily="2" charset="2"/>
              <a:buChar char="§"/>
            </a:pPr>
            <a:r>
              <a:rPr lang="nl-BE" dirty="0"/>
              <a:t>Vorming aan groep over 1 </a:t>
            </a:r>
            <a:r>
              <a:rPr lang="nl-BE" dirty="0" smtClean="0"/>
              <a:t>thema</a:t>
            </a:r>
          </a:p>
          <a:p>
            <a:pPr marL="357188" indent="-357188">
              <a:buFont typeface="Wingdings" panose="05000000000000000000" pitchFamily="2" charset="2"/>
              <a:buChar char="§"/>
            </a:pPr>
            <a:r>
              <a:rPr lang="nl-BE" dirty="0" smtClean="0"/>
              <a:t>Op maat</a:t>
            </a:r>
          </a:p>
          <a:p>
            <a:pPr marL="649796" lvl="1" indent="-357188">
              <a:buFont typeface="Wingdings" panose="05000000000000000000" pitchFamily="2" charset="2"/>
              <a:buChar char="§"/>
            </a:pPr>
            <a:r>
              <a:rPr lang="nl-BE" dirty="0" smtClean="0"/>
              <a:t>Multidisciplinaire doorverwijzing</a:t>
            </a:r>
          </a:p>
          <a:p>
            <a:pPr marL="649796" lvl="1" indent="-357188">
              <a:buFont typeface="Wingdings" panose="05000000000000000000" pitchFamily="2" charset="2"/>
              <a:buChar char="§"/>
            </a:pPr>
            <a:r>
              <a:rPr lang="nl-BE" dirty="0" smtClean="0"/>
              <a:t>Individueel en groepsaanbod</a:t>
            </a:r>
            <a:endParaRPr lang="nl-BE" dirty="0"/>
          </a:p>
          <a:p>
            <a:pPr marL="357188" indent="-357188">
              <a:buFont typeface="Wingdings" panose="05000000000000000000" pitchFamily="2" charset="2"/>
              <a:buChar char="§"/>
            </a:pPr>
            <a:endParaRPr lang="nl-BE" dirty="0"/>
          </a:p>
          <a:p>
            <a:endParaRPr lang="nl-BE" dirty="0"/>
          </a:p>
        </p:txBody>
      </p:sp>
    </p:spTree>
    <p:extLst>
      <p:ext uri="{BB962C8B-B14F-4D97-AF65-F5344CB8AC3E}">
        <p14:creationId xmlns:p14="http://schemas.microsoft.com/office/powerpoint/2010/main" val="74176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50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50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Hoe verwijzen?</a:t>
            </a:r>
            <a:endParaRPr lang="nl-BE" dirty="0"/>
          </a:p>
        </p:txBody>
      </p:sp>
      <p:sp>
        <p:nvSpPr>
          <p:cNvPr id="3" name="Tijdelijke aanduiding voor inhoud 2"/>
          <p:cNvSpPr>
            <a:spLocks noGrp="1"/>
          </p:cNvSpPr>
          <p:nvPr>
            <p:ph idx="1"/>
          </p:nvPr>
        </p:nvSpPr>
        <p:spPr/>
        <p:txBody>
          <a:bodyPr/>
          <a:lstStyle/>
          <a:p>
            <a:pPr marL="357188" indent="-357188">
              <a:buFont typeface="Wingdings" panose="05000000000000000000" pitchFamily="2" charset="2"/>
              <a:buChar char="§"/>
            </a:pPr>
            <a:r>
              <a:rPr lang="nl-BE" dirty="0" smtClean="0"/>
              <a:t>Eerstelijnspsycholoog in eigen vindplaats</a:t>
            </a:r>
          </a:p>
          <a:p>
            <a:pPr marL="357188" indent="-357188">
              <a:buFont typeface="Wingdings" panose="05000000000000000000" pitchFamily="2" charset="2"/>
              <a:buChar char="§"/>
            </a:pPr>
            <a:r>
              <a:rPr lang="nl-BE" dirty="0" smtClean="0"/>
              <a:t>Verwijzen naar eerstelijnspsycholoog </a:t>
            </a:r>
          </a:p>
          <a:p>
            <a:pPr marL="649796" lvl="1" indent="-357188">
              <a:buFont typeface="Wingdings" panose="05000000000000000000" pitchFamily="2" charset="2"/>
              <a:buChar char="§"/>
            </a:pPr>
            <a:r>
              <a:rPr lang="nl-BE" dirty="0" smtClean="0"/>
              <a:t>In vindplaats</a:t>
            </a:r>
          </a:p>
          <a:p>
            <a:pPr marL="649796" lvl="1" indent="-357188">
              <a:buFont typeface="Wingdings" panose="05000000000000000000" pitchFamily="2" charset="2"/>
              <a:buChar char="§"/>
            </a:pPr>
            <a:r>
              <a:rPr lang="nl-BE" dirty="0" smtClean="0"/>
              <a:t>Aan huis</a:t>
            </a:r>
          </a:p>
          <a:p>
            <a:pPr marL="649796" lvl="1" indent="-357188">
              <a:buFont typeface="Wingdings" panose="05000000000000000000" pitchFamily="2" charset="2"/>
              <a:buChar char="§"/>
            </a:pPr>
            <a:r>
              <a:rPr lang="nl-BE" dirty="0" smtClean="0"/>
              <a:t>Praktijk</a:t>
            </a:r>
          </a:p>
          <a:p>
            <a:pPr marL="649796" lvl="1" indent="-357188">
              <a:buFont typeface="Wingdings" panose="05000000000000000000" pitchFamily="2" charset="2"/>
              <a:buChar char="§"/>
            </a:pPr>
            <a:endParaRPr lang="nl-BE" dirty="0" smtClean="0"/>
          </a:p>
          <a:p>
            <a:pPr marL="357188" indent="-357188">
              <a:buFont typeface="Wingdings" panose="05000000000000000000" pitchFamily="2" charset="2"/>
              <a:buChar char="§"/>
            </a:pPr>
            <a:r>
              <a:rPr lang="nl-BE" dirty="0" smtClean="0"/>
              <a:t>Alle </a:t>
            </a:r>
            <a:r>
              <a:rPr lang="nl-BE" dirty="0" err="1" smtClean="0"/>
              <a:t>geconventioneerde</a:t>
            </a:r>
            <a:r>
              <a:rPr lang="nl-BE" dirty="0" smtClean="0"/>
              <a:t> eerstelijnspsychologen van Vlaams-Brabant + groepsaanbod:</a:t>
            </a:r>
            <a:br>
              <a:rPr lang="nl-BE" dirty="0" smtClean="0"/>
            </a:br>
            <a:r>
              <a:rPr lang="nl-BE" dirty="0" smtClean="0"/>
              <a:t/>
            </a:r>
            <a:br>
              <a:rPr lang="nl-BE" dirty="0" smtClean="0"/>
            </a:br>
            <a:r>
              <a:rPr lang="nl-BE" dirty="0" smtClean="0">
                <a:hlinkClick r:id="rId2"/>
              </a:rPr>
              <a:t>www.epzvlaamsbrabant.be</a:t>
            </a:r>
            <a:r>
              <a:rPr lang="nl-BE" dirty="0" smtClean="0"/>
              <a:t> </a:t>
            </a:r>
          </a:p>
          <a:p>
            <a:pPr marL="357188" indent="-357188">
              <a:buFont typeface="Wingdings" panose="05000000000000000000" pitchFamily="2" charset="2"/>
              <a:buChar char="§"/>
            </a:pPr>
            <a:r>
              <a:rPr lang="nl-BE" dirty="0" smtClean="0"/>
              <a:t>Communicatiecampagne</a:t>
            </a:r>
          </a:p>
          <a:p>
            <a:pPr marL="261938" indent="101600">
              <a:buNone/>
            </a:pPr>
            <a:endParaRPr lang="nl-BE" dirty="0" smtClean="0"/>
          </a:p>
          <a:p>
            <a:endParaRPr lang="nl-BE" dirty="0"/>
          </a:p>
        </p:txBody>
      </p:sp>
      <p:sp>
        <p:nvSpPr>
          <p:cNvPr id="4" name="Gelijkbenige driehoek 3"/>
          <p:cNvSpPr/>
          <p:nvPr/>
        </p:nvSpPr>
        <p:spPr>
          <a:xfrm rot="9582589">
            <a:off x="11919065" y="-118873"/>
            <a:ext cx="545869" cy="502920"/>
          </a:xfrm>
          <a:prstGeom prst="triangle">
            <a:avLst/>
          </a:prstGeom>
          <a:solidFill>
            <a:srgbClr val="F15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717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50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50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Meer informatie</a:t>
            </a:r>
            <a:endParaRPr lang="nl-BE" dirty="0"/>
          </a:p>
        </p:txBody>
      </p:sp>
      <p:sp>
        <p:nvSpPr>
          <p:cNvPr id="3" name="Tijdelijke aanduiding voor inhoud 2"/>
          <p:cNvSpPr>
            <a:spLocks noGrp="1"/>
          </p:cNvSpPr>
          <p:nvPr>
            <p:ph idx="1"/>
          </p:nvPr>
        </p:nvSpPr>
        <p:spPr/>
        <p:txBody>
          <a:bodyPr>
            <a:normAutofit/>
          </a:bodyPr>
          <a:lstStyle/>
          <a:p>
            <a:pPr marL="292608" lvl="1" indent="0">
              <a:buNone/>
            </a:pPr>
            <a:endParaRPr lang="nl-NL" u="sng" dirty="0" smtClean="0">
              <a:hlinkClick r:id="rId2"/>
            </a:endParaRPr>
          </a:p>
          <a:p>
            <a:pPr marL="357188" indent="-357188">
              <a:buFont typeface="Wingdings" panose="05000000000000000000" pitchFamily="2" charset="2"/>
              <a:buChar char="§"/>
            </a:pPr>
            <a:r>
              <a:rPr lang="nl-BE" dirty="0" smtClean="0">
                <a:hlinkClick r:id="rId2"/>
              </a:rPr>
              <a:t>www.epzvlaamsbrabant.be</a:t>
            </a:r>
          </a:p>
          <a:p>
            <a:pPr marL="649796" lvl="1" indent="-357188">
              <a:buFont typeface="Wingdings" panose="05000000000000000000" pitchFamily="2" charset="2"/>
              <a:buChar char="§"/>
            </a:pPr>
            <a:r>
              <a:rPr lang="nl-BE" dirty="0" smtClean="0"/>
              <a:t>Info </a:t>
            </a:r>
          </a:p>
          <a:p>
            <a:pPr marL="649796" lvl="1" indent="-357188">
              <a:buFont typeface="Wingdings" panose="05000000000000000000" pitchFamily="2" charset="2"/>
              <a:buChar char="§"/>
            </a:pPr>
            <a:r>
              <a:rPr lang="nl-BE" dirty="0" smtClean="0"/>
              <a:t>Overzicht aanbod eerstelijnspsychologen + groepsaanbod</a:t>
            </a:r>
          </a:p>
          <a:p>
            <a:pPr marL="649796" lvl="1" indent="-357188">
              <a:buFont typeface="Wingdings" panose="05000000000000000000" pitchFamily="2" charset="2"/>
              <a:buChar char="§"/>
            </a:pPr>
            <a:r>
              <a:rPr lang="nl-BE" dirty="0" smtClean="0"/>
              <a:t>Campagnemateriaal</a:t>
            </a:r>
            <a:endParaRPr lang="nl-BE" dirty="0"/>
          </a:p>
          <a:p>
            <a:pPr marL="292608" lvl="1" indent="0">
              <a:buNone/>
            </a:pPr>
            <a:endParaRPr lang="nl-BE" dirty="0">
              <a:solidFill>
                <a:schemeClr val="tx2"/>
              </a:solidFill>
              <a:hlinkClick r:id="rId2"/>
            </a:endParaRPr>
          </a:p>
          <a:p>
            <a:pPr marL="357188" indent="-357188">
              <a:buFont typeface="Wingdings" panose="05000000000000000000" pitchFamily="2" charset="2"/>
              <a:buChar char="§"/>
            </a:pPr>
            <a:r>
              <a:rPr lang="nl-BE" dirty="0">
                <a:hlinkClick r:id="rId3"/>
              </a:rPr>
              <a:t>i</a:t>
            </a:r>
            <a:r>
              <a:rPr lang="nl-BE" dirty="0" smtClean="0">
                <a:hlinkClick r:id="rId3"/>
              </a:rPr>
              <a:t>ris.hertsens@savha.be</a:t>
            </a:r>
            <a:r>
              <a:rPr lang="nl-BE" dirty="0" smtClean="0"/>
              <a:t> </a:t>
            </a:r>
            <a:br>
              <a:rPr lang="nl-BE" dirty="0" smtClean="0"/>
            </a:br>
            <a:r>
              <a:rPr lang="nl-BE" dirty="0" smtClean="0"/>
              <a:t/>
            </a:r>
            <a:br>
              <a:rPr lang="nl-BE" dirty="0" smtClean="0"/>
            </a:br>
            <a:r>
              <a:rPr lang="nl-BE" dirty="0" smtClean="0">
                <a:hlinkClick r:id="rId4"/>
              </a:rPr>
              <a:t>sofie.kuppens@yuneco.be</a:t>
            </a:r>
            <a:r>
              <a:rPr lang="nl-BE" dirty="0" smtClean="0"/>
              <a:t> </a:t>
            </a:r>
            <a:endParaRPr lang="nl-BE" dirty="0"/>
          </a:p>
          <a:p>
            <a:endParaRPr lang="nl-BE" dirty="0">
              <a:hlinkClick r:id="rId2"/>
            </a:endParaRPr>
          </a:p>
        </p:txBody>
      </p:sp>
      <p:sp>
        <p:nvSpPr>
          <p:cNvPr id="4" name="Gelijkbenige driehoek 3"/>
          <p:cNvSpPr/>
          <p:nvPr/>
        </p:nvSpPr>
        <p:spPr>
          <a:xfrm rot="9582589">
            <a:off x="11919065" y="-118873"/>
            <a:ext cx="545869" cy="502920"/>
          </a:xfrm>
          <a:prstGeom prst="triangle">
            <a:avLst/>
          </a:prstGeom>
          <a:solidFill>
            <a:srgbClr val="F15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25610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Wij zijn …</a:t>
            </a:r>
            <a:endParaRPr lang="nl-BE" dirty="0"/>
          </a:p>
        </p:txBody>
      </p:sp>
      <p:sp>
        <p:nvSpPr>
          <p:cNvPr id="3" name="Tijdelijke aanduiding voor inhoud 2"/>
          <p:cNvSpPr>
            <a:spLocks noGrp="1"/>
          </p:cNvSpPr>
          <p:nvPr>
            <p:ph idx="1"/>
          </p:nvPr>
        </p:nvSpPr>
        <p:spPr>
          <a:xfrm>
            <a:off x="1097280" y="1836209"/>
            <a:ext cx="10058400" cy="4023360"/>
          </a:xfrm>
        </p:spPr>
        <p:txBody>
          <a:bodyPr/>
          <a:lstStyle/>
          <a:p>
            <a:pPr marL="357188" indent="-357188">
              <a:buFont typeface="Wingdings" panose="05000000000000000000" pitchFamily="2" charset="2"/>
              <a:buChar char="§"/>
            </a:pPr>
            <a:r>
              <a:rPr lang="nl-BE" dirty="0" smtClean="0"/>
              <a:t>Iris Hertsens : SaVHA </a:t>
            </a:r>
            <a:r>
              <a:rPr lang="nl-BE" dirty="0"/>
              <a:t>GG netwerk volwassenen en ouderen 15 – 65</a:t>
            </a:r>
            <a:r>
              <a:rPr lang="nl-BE" dirty="0" smtClean="0"/>
              <a:t>+</a:t>
            </a:r>
          </a:p>
          <a:p>
            <a:pPr marL="357188" indent="-357188">
              <a:buFont typeface="Wingdings" panose="05000000000000000000" pitchFamily="2" charset="2"/>
              <a:buChar char="§"/>
            </a:pPr>
            <a:r>
              <a:rPr lang="nl-BE" dirty="0" smtClean="0"/>
              <a:t>Sofie Kuppens : YUNECO GG netwerk kinderen en jongeren 0-23</a:t>
            </a:r>
          </a:p>
          <a:p>
            <a:pPr marL="357188" indent="-357188">
              <a:buFont typeface="Wingdings" panose="05000000000000000000" pitchFamily="2" charset="2"/>
              <a:buChar char="§"/>
            </a:pPr>
            <a:r>
              <a:rPr lang="nl-BE" dirty="0" smtClean="0"/>
              <a:t>Diletti</a:t>
            </a:r>
          </a:p>
          <a:p>
            <a:pPr marL="357188" indent="-357188">
              <a:buFont typeface="Wingdings" panose="05000000000000000000" pitchFamily="2" charset="2"/>
              <a:buChar char="§"/>
            </a:pPr>
            <a:endParaRPr lang="nl-BE" dirty="0"/>
          </a:p>
          <a:p>
            <a:endParaRPr lang="nl-BE" dirty="0">
              <a:solidFill>
                <a:srgbClr val="00B050"/>
              </a:solidFill>
            </a:endParaRPr>
          </a:p>
        </p:txBody>
      </p:sp>
      <p:sp>
        <p:nvSpPr>
          <p:cNvPr id="7" name="Gelijkbenige driehoek 6"/>
          <p:cNvSpPr/>
          <p:nvPr/>
        </p:nvSpPr>
        <p:spPr>
          <a:xfrm rot="9582589">
            <a:off x="11919065" y="-118873"/>
            <a:ext cx="545869" cy="502920"/>
          </a:xfrm>
          <a:prstGeom prst="triangle">
            <a:avLst/>
          </a:prstGeom>
          <a:solidFill>
            <a:srgbClr val="F15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Picture 12" descr="A map of different colors with white text&#10;&#10;Description automatically generated with low confidence">
            <a:extLst>
              <a:ext uri="{FF2B5EF4-FFF2-40B4-BE49-F238E27FC236}">
                <a16:creationId xmlns:a16="http://schemas.microsoft.com/office/drawing/2014/main" id="{BA6C188E-DAEA-3420-8D0D-B06E8D3C9B5E}"/>
              </a:ext>
            </a:extLst>
          </p:cNvPr>
          <p:cNvPicPr>
            <a:picLocks noChangeAspect="1"/>
          </p:cNvPicPr>
          <p:nvPr/>
        </p:nvPicPr>
        <p:blipFill>
          <a:blip r:embed="rId3"/>
          <a:stretch>
            <a:fillRect/>
          </a:stretch>
        </p:blipFill>
        <p:spPr>
          <a:xfrm>
            <a:off x="2900015" y="2619377"/>
            <a:ext cx="6759565" cy="3482027"/>
          </a:xfrm>
          <a:prstGeom prst="rect">
            <a:avLst/>
          </a:prstGeom>
        </p:spPr>
      </p:pic>
      <p:pic>
        <p:nvPicPr>
          <p:cNvPr id="8" name="Afbeelding 4">
            <a:extLst>
              <a:ext uri="{FF2B5EF4-FFF2-40B4-BE49-F238E27FC236}">
                <a16:creationId xmlns:a16="http://schemas.microsoft.com/office/drawing/2014/main" id="{432199B0-9A3D-9B20-C71F-4FA6BF1061E5}"/>
              </a:ext>
            </a:extLst>
          </p:cNvPr>
          <p:cNvPicPr>
            <a:picLocks noChangeAspect="1"/>
          </p:cNvPicPr>
          <p:nvPr/>
        </p:nvPicPr>
        <p:blipFill>
          <a:blip r:embed="rId4"/>
          <a:stretch>
            <a:fillRect/>
          </a:stretch>
        </p:blipFill>
        <p:spPr>
          <a:xfrm>
            <a:off x="1859135" y="4331815"/>
            <a:ext cx="1279523" cy="503830"/>
          </a:xfrm>
          <a:prstGeom prst="rect">
            <a:avLst/>
          </a:prstGeom>
        </p:spPr>
      </p:pic>
      <p:pic>
        <p:nvPicPr>
          <p:cNvPr id="9" name="Picture 5">
            <a:extLst>
              <a:ext uri="{FF2B5EF4-FFF2-40B4-BE49-F238E27FC236}">
                <a16:creationId xmlns:a16="http://schemas.microsoft.com/office/drawing/2014/main" id="{0DB908C1-AAD8-58B5-A4B7-2D604D2ABC30}"/>
              </a:ext>
            </a:extLst>
          </p:cNvPr>
          <p:cNvPicPr>
            <a:picLocks noChangeAspect="1"/>
          </p:cNvPicPr>
          <p:nvPr/>
        </p:nvPicPr>
        <p:blipFill>
          <a:blip r:embed="rId5"/>
          <a:stretch>
            <a:fillRect/>
          </a:stretch>
        </p:blipFill>
        <p:spPr>
          <a:xfrm>
            <a:off x="9955144" y="3394725"/>
            <a:ext cx="1488265" cy="642911"/>
          </a:xfrm>
          <a:prstGeom prst="rect">
            <a:avLst/>
          </a:prstGeom>
        </p:spPr>
      </p:pic>
      <p:pic>
        <p:nvPicPr>
          <p:cNvPr id="10" name="Picture 2" descr="Kaart ELZ regio H-V - versie 2022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1717" y="2784609"/>
            <a:ext cx="4037169" cy="2863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87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Conventie in het kort</a:t>
            </a:r>
            <a:endParaRPr lang="nl-BE" dirty="0"/>
          </a:p>
        </p:txBody>
      </p:sp>
      <p:sp>
        <p:nvSpPr>
          <p:cNvPr id="3" name="Tijdelijke aanduiding voor inhoud 2"/>
          <p:cNvSpPr>
            <a:spLocks noGrp="1"/>
          </p:cNvSpPr>
          <p:nvPr>
            <p:ph idx="1"/>
          </p:nvPr>
        </p:nvSpPr>
        <p:spPr/>
        <p:txBody>
          <a:bodyPr/>
          <a:lstStyle/>
          <a:p>
            <a:pPr marL="265113" indent="-265113">
              <a:buFont typeface="Wingdings" panose="05000000000000000000" pitchFamily="2" charset="2"/>
              <a:buChar char="§"/>
            </a:pPr>
            <a:r>
              <a:rPr lang="nl-BE" dirty="0" smtClean="0"/>
              <a:t>Vroegtijdige kortdurende hulp</a:t>
            </a:r>
          </a:p>
          <a:p>
            <a:pPr marL="265113" indent="-265113">
              <a:buFont typeface="Wingdings" panose="05000000000000000000" pitchFamily="2" charset="2"/>
              <a:buChar char="§"/>
            </a:pPr>
            <a:r>
              <a:rPr lang="nl-BE" dirty="0" smtClean="0"/>
              <a:t>Lichte tot matige psychische klachten</a:t>
            </a:r>
          </a:p>
          <a:p>
            <a:pPr marL="265113" indent="-265113">
              <a:buFont typeface="Wingdings" panose="05000000000000000000" pitchFamily="2" charset="2"/>
              <a:buChar char="§"/>
            </a:pPr>
            <a:r>
              <a:rPr lang="nl-BE" dirty="0" smtClean="0"/>
              <a:t>Laagdrempelig, lokaal, dichter bij de burger</a:t>
            </a:r>
          </a:p>
          <a:p>
            <a:pPr marL="265113" indent="-265113">
              <a:buFont typeface="Wingdings" panose="05000000000000000000" pitchFamily="2" charset="2"/>
              <a:buChar char="§"/>
            </a:pPr>
            <a:r>
              <a:rPr lang="nl-BE" dirty="0" smtClean="0"/>
              <a:t>Multidisciplinair en intersectorale samenwerking</a:t>
            </a:r>
          </a:p>
          <a:p>
            <a:pPr marL="557721" lvl="1" indent="-265113">
              <a:buFont typeface="Wingdings" panose="05000000000000000000" pitchFamily="2" charset="2"/>
              <a:buChar char="§"/>
            </a:pPr>
            <a:endParaRPr lang="nl-BE" dirty="0"/>
          </a:p>
          <a:p>
            <a:pPr marL="292608" lvl="1" indent="0">
              <a:buNone/>
            </a:pPr>
            <a:endParaRPr lang="nl-BE" dirty="0"/>
          </a:p>
          <a:p>
            <a:pPr marL="292608" lvl="1" indent="0">
              <a:buNone/>
            </a:pPr>
            <a:endParaRPr lang="nl-BE" dirty="0"/>
          </a:p>
        </p:txBody>
      </p:sp>
      <p:sp>
        <p:nvSpPr>
          <p:cNvPr id="6" name="Gelijkbenige driehoek 5"/>
          <p:cNvSpPr/>
          <p:nvPr/>
        </p:nvSpPr>
        <p:spPr>
          <a:xfrm rot="9582589">
            <a:off x="11919065" y="-118873"/>
            <a:ext cx="545869" cy="502920"/>
          </a:xfrm>
          <a:prstGeom prst="triangle">
            <a:avLst/>
          </a:prstGeom>
          <a:solidFill>
            <a:srgbClr val="F15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86529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Uitdaging 1 : huidige klachten</a:t>
            </a:r>
            <a:endParaRPr lang="nl-BE" dirty="0"/>
          </a:p>
        </p:txBody>
      </p:sp>
      <p:sp>
        <p:nvSpPr>
          <p:cNvPr id="3" name="Tijdelijke aanduiding voor inhoud 2"/>
          <p:cNvSpPr>
            <a:spLocks noGrp="1"/>
          </p:cNvSpPr>
          <p:nvPr>
            <p:ph idx="1"/>
          </p:nvPr>
        </p:nvSpPr>
        <p:spPr/>
        <p:txBody>
          <a:bodyPr/>
          <a:lstStyle/>
          <a:p>
            <a:pPr marL="357188" indent="-357188">
              <a:buFont typeface="Wingdings" panose="05000000000000000000" pitchFamily="2" charset="2"/>
              <a:buChar char="§"/>
            </a:pPr>
            <a:r>
              <a:rPr lang="nl-BE" dirty="0" smtClean="0"/>
              <a:t>Ervaring werkveld</a:t>
            </a:r>
            <a:endParaRPr lang="nl-BE" dirty="0"/>
          </a:p>
          <a:p>
            <a:pPr marL="357188" indent="-357188">
              <a:buFont typeface="Wingdings" panose="05000000000000000000" pitchFamily="2" charset="2"/>
              <a:buChar char="§"/>
            </a:pPr>
            <a:r>
              <a:rPr lang="nl-BE" dirty="0" smtClean="0"/>
              <a:t>Mentaliteitsverandering nodig</a:t>
            </a:r>
            <a:endParaRPr lang="nl-BE" dirty="0"/>
          </a:p>
          <a:p>
            <a:endParaRPr lang="nl-BE" dirty="0"/>
          </a:p>
        </p:txBody>
      </p:sp>
    </p:spTree>
    <p:extLst>
      <p:ext uri="{BB962C8B-B14F-4D97-AF65-F5344CB8AC3E}">
        <p14:creationId xmlns:p14="http://schemas.microsoft.com/office/powerpoint/2010/main" val="204189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049" y="188684"/>
            <a:ext cx="8490859" cy="5660573"/>
          </a:xfrm>
          <a:prstGeom prst="rect">
            <a:avLst/>
          </a:prstGeom>
          <a:ln w="12700">
            <a:solidFill>
              <a:schemeClr val="accent1"/>
            </a:solidFill>
          </a:ln>
        </p:spPr>
      </p:pic>
      <p:sp>
        <p:nvSpPr>
          <p:cNvPr id="4" name="Tekstvak 3"/>
          <p:cNvSpPr txBox="1"/>
          <p:nvPr/>
        </p:nvSpPr>
        <p:spPr>
          <a:xfrm>
            <a:off x="1097280" y="4746172"/>
            <a:ext cx="2908663" cy="584775"/>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nl-BE" sz="3200" cap="small" dirty="0" smtClean="0"/>
              <a:t>Strategie</a:t>
            </a:r>
            <a:r>
              <a:rPr lang="nl-BE" sz="3200" dirty="0" smtClean="0"/>
              <a:t> 1</a:t>
            </a:r>
            <a:endParaRPr lang="nl-BE" sz="3200" dirty="0"/>
          </a:p>
        </p:txBody>
      </p:sp>
      <p:sp>
        <p:nvSpPr>
          <p:cNvPr id="5" name="Tekstvak 4"/>
          <p:cNvSpPr txBox="1"/>
          <p:nvPr/>
        </p:nvSpPr>
        <p:spPr>
          <a:xfrm>
            <a:off x="4672148" y="4746172"/>
            <a:ext cx="2908663" cy="584775"/>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nl-BE" sz="3200" cap="small" dirty="0" smtClean="0"/>
              <a:t>Strategie</a:t>
            </a:r>
            <a:r>
              <a:rPr lang="nl-BE" sz="3200" dirty="0" smtClean="0"/>
              <a:t> 2</a:t>
            </a:r>
            <a:endParaRPr lang="nl-BE" sz="3200" dirty="0"/>
          </a:p>
        </p:txBody>
      </p:sp>
      <p:sp>
        <p:nvSpPr>
          <p:cNvPr id="6" name="Tekstvak 5"/>
          <p:cNvSpPr txBox="1"/>
          <p:nvPr/>
        </p:nvSpPr>
        <p:spPr>
          <a:xfrm>
            <a:off x="8247017" y="4746172"/>
            <a:ext cx="2908663" cy="584775"/>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nl-BE" sz="3200" cap="small" dirty="0" smtClean="0"/>
              <a:t>Strategie</a:t>
            </a:r>
            <a:r>
              <a:rPr lang="nl-BE" sz="3200" dirty="0" smtClean="0"/>
              <a:t> 3</a:t>
            </a:r>
            <a:endParaRPr lang="nl-BE" sz="3200" dirty="0"/>
          </a:p>
        </p:txBody>
      </p:sp>
    </p:spTree>
    <p:extLst>
      <p:ext uri="{BB962C8B-B14F-4D97-AF65-F5344CB8AC3E}">
        <p14:creationId xmlns:p14="http://schemas.microsoft.com/office/powerpoint/2010/main" val="231154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049" y="188684"/>
            <a:ext cx="8490859" cy="5660572"/>
          </a:xfrm>
          <a:prstGeom prst="rect">
            <a:avLst/>
          </a:prstGeom>
          <a:ln w="12700">
            <a:solidFill>
              <a:schemeClr val="accent1"/>
            </a:solidFill>
          </a:ln>
        </p:spPr>
      </p:pic>
      <p:sp>
        <p:nvSpPr>
          <p:cNvPr id="4" name="Tekstvak 3"/>
          <p:cNvSpPr txBox="1"/>
          <p:nvPr/>
        </p:nvSpPr>
        <p:spPr>
          <a:xfrm>
            <a:off x="1097280" y="4746172"/>
            <a:ext cx="2908663" cy="584775"/>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nl-BE" sz="3200" cap="small" dirty="0" smtClean="0"/>
              <a:t>Strategie</a:t>
            </a:r>
            <a:r>
              <a:rPr lang="nl-BE" sz="3200" dirty="0" smtClean="0"/>
              <a:t> 1</a:t>
            </a:r>
            <a:endParaRPr lang="nl-BE" sz="3200" dirty="0"/>
          </a:p>
        </p:txBody>
      </p:sp>
      <p:sp>
        <p:nvSpPr>
          <p:cNvPr id="5" name="Tekstvak 4"/>
          <p:cNvSpPr txBox="1"/>
          <p:nvPr/>
        </p:nvSpPr>
        <p:spPr>
          <a:xfrm>
            <a:off x="4672148" y="4746172"/>
            <a:ext cx="2908663" cy="584775"/>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nl-BE" sz="3200" cap="small" dirty="0" smtClean="0"/>
              <a:t>Strategie</a:t>
            </a:r>
            <a:r>
              <a:rPr lang="nl-BE" sz="3200" dirty="0" smtClean="0"/>
              <a:t> 2</a:t>
            </a:r>
            <a:endParaRPr lang="nl-BE" sz="3200" dirty="0"/>
          </a:p>
        </p:txBody>
      </p:sp>
      <p:sp>
        <p:nvSpPr>
          <p:cNvPr id="6" name="Tekstvak 5"/>
          <p:cNvSpPr txBox="1"/>
          <p:nvPr/>
        </p:nvSpPr>
        <p:spPr>
          <a:xfrm>
            <a:off x="8247017" y="4746172"/>
            <a:ext cx="2908663" cy="584775"/>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nl-BE" sz="3200" cap="small" dirty="0" smtClean="0"/>
              <a:t>Strategie</a:t>
            </a:r>
            <a:r>
              <a:rPr lang="nl-BE" sz="3200" dirty="0" smtClean="0"/>
              <a:t> 3</a:t>
            </a:r>
            <a:endParaRPr lang="nl-BE" sz="3200" dirty="0"/>
          </a:p>
        </p:txBody>
      </p:sp>
    </p:spTree>
    <p:extLst>
      <p:ext uri="{BB962C8B-B14F-4D97-AF65-F5344CB8AC3E}">
        <p14:creationId xmlns:p14="http://schemas.microsoft.com/office/powerpoint/2010/main" val="1329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2250" y="188684"/>
            <a:ext cx="4528457" cy="5660572"/>
          </a:xfrm>
          <a:prstGeom prst="rect">
            <a:avLst/>
          </a:prstGeom>
          <a:ln w="12700">
            <a:solidFill>
              <a:schemeClr val="accent1"/>
            </a:solidFill>
          </a:ln>
        </p:spPr>
      </p:pic>
      <p:sp>
        <p:nvSpPr>
          <p:cNvPr id="4" name="Tekstvak 3"/>
          <p:cNvSpPr txBox="1"/>
          <p:nvPr/>
        </p:nvSpPr>
        <p:spPr>
          <a:xfrm>
            <a:off x="1097280" y="4746172"/>
            <a:ext cx="2908663" cy="584775"/>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nl-BE" sz="3200" cap="small" dirty="0" smtClean="0"/>
              <a:t>Strategie</a:t>
            </a:r>
            <a:r>
              <a:rPr lang="nl-BE" sz="3200" dirty="0" smtClean="0"/>
              <a:t> 1</a:t>
            </a:r>
            <a:endParaRPr lang="nl-BE" sz="3200" dirty="0"/>
          </a:p>
        </p:txBody>
      </p:sp>
      <p:sp>
        <p:nvSpPr>
          <p:cNvPr id="5" name="Tekstvak 4"/>
          <p:cNvSpPr txBox="1"/>
          <p:nvPr/>
        </p:nvSpPr>
        <p:spPr>
          <a:xfrm>
            <a:off x="4672148" y="4746172"/>
            <a:ext cx="2908663" cy="584775"/>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nl-BE" sz="3200" cap="small" dirty="0" smtClean="0"/>
              <a:t>Strategie</a:t>
            </a:r>
            <a:r>
              <a:rPr lang="nl-BE" sz="3200" dirty="0" smtClean="0"/>
              <a:t> 2</a:t>
            </a:r>
            <a:endParaRPr lang="nl-BE" sz="3200" dirty="0"/>
          </a:p>
        </p:txBody>
      </p:sp>
      <p:sp>
        <p:nvSpPr>
          <p:cNvPr id="6" name="Tekstvak 5"/>
          <p:cNvSpPr txBox="1"/>
          <p:nvPr/>
        </p:nvSpPr>
        <p:spPr>
          <a:xfrm>
            <a:off x="8247017" y="4746172"/>
            <a:ext cx="2908663" cy="584775"/>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nl-BE" sz="3200" cap="small" dirty="0" smtClean="0"/>
              <a:t>Strategie</a:t>
            </a:r>
            <a:r>
              <a:rPr lang="nl-BE" sz="3200" dirty="0" smtClean="0"/>
              <a:t> 3</a:t>
            </a:r>
            <a:endParaRPr lang="nl-BE" sz="3200" dirty="0"/>
          </a:p>
        </p:txBody>
      </p:sp>
    </p:spTree>
    <p:extLst>
      <p:ext uri="{BB962C8B-B14F-4D97-AF65-F5344CB8AC3E}">
        <p14:creationId xmlns:p14="http://schemas.microsoft.com/office/powerpoint/2010/main" val="218242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049" y="188684"/>
            <a:ext cx="8490858" cy="5660572"/>
          </a:xfrm>
          <a:prstGeom prst="rect">
            <a:avLst/>
          </a:prstGeom>
          <a:ln w="12700">
            <a:solidFill>
              <a:schemeClr val="accent1"/>
            </a:solidFill>
          </a:ln>
        </p:spPr>
      </p:pic>
      <p:sp>
        <p:nvSpPr>
          <p:cNvPr id="4" name="Tekstvak 3"/>
          <p:cNvSpPr txBox="1"/>
          <p:nvPr/>
        </p:nvSpPr>
        <p:spPr>
          <a:xfrm>
            <a:off x="1097280" y="4746172"/>
            <a:ext cx="2908663" cy="584775"/>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nl-BE" sz="3200" cap="small" dirty="0" smtClean="0"/>
              <a:t>Strategie</a:t>
            </a:r>
            <a:r>
              <a:rPr lang="nl-BE" sz="3200" dirty="0" smtClean="0"/>
              <a:t> 1</a:t>
            </a:r>
            <a:endParaRPr lang="nl-BE" sz="3200" dirty="0"/>
          </a:p>
        </p:txBody>
      </p:sp>
      <p:sp>
        <p:nvSpPr>
          <p:cNvPr id="5" name="Tekstvak 4"/>
          <p:cNvSpPr txBox="1"/>
          <p:nvPr/>
        </p:nvSpPr>
        <p:spPr>
          <a:xfrm>
            <a:off x="4672148" y="4746172"/>
            <a:ext cx="2908663" cy="584775"/>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nl-BE" sz="3200" cap="small" dirty="0" smtClean="0"/>
              <a:t>Strategie</a:t>
            </a:r>
            <a:r>
              <a:rPr lang="nl-BE" sz="3200" dirty="0" smtClean="0"/>
              <a:t> 2</a:t>
            </a:r>
            <a:endParaRPr lang="nl-BE" sz="3200" dirty="0"/>
          </a:p>
        </p:txBody>
      </p:sp>
      <p:sp>
        <p:nvSpPr>
          <p:cNvPr id="6" name="Tekstvak 5"/>
          <p:cNvSpPr txBox="1"/>
          <p:nvPr/>
        </p:nvSpPr>
        <p:spPr>
          <a:xfrm>
            <a:off x="8247017" y="4746172"/>
            <a:ext cx="2908663" cy="584775"/>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nl-BE" sz="3200" cap="small" dirty="0" smtClean="0"/>
              <a:t>Strategie</a:t>
            </a:r>
            <a:r>
              <a:rPr lang="nl-BE" sz="3200" dirty="0" smtClean="0"/>
              <a:t> 3</a:t>
            </a:r>
            <a:endParaRPr lang="nl-BE" sz="3200" dirty="0"/>
          </a:p>
        </p:txBody>
      </p:sp>
    </p:spTree>
    <p:extLst>
      <p:ext uri="{BB962C8B-B14F-4D97-AF65-F5344CB8AC3E}">
        <p14:creationId xmlns:p14="http://schemas.microsoft.com/office/powerpoint/2010/main" val="398764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045" y="188684"/>
            <a:ext cx="8264865" cy="5660572"/>
          </a:xfrm>
          <a:prstGeom prst="rect">
            <a:avLst/>
          </a:prstGeom>
          <a:ln w="12700">
            <a:solidFill>
              <a:schemeClr val="accent1"/>
            </a:solidFill>
          </a:ln>
        </p:spPr>
      </p:pic>
      <p:sp>
        <p:nvSpPr>
          <p:cNvPr id="4" name="Tekstvak 3"/>
          <p:cNvSpPr txBox="1"/>
          <p:nvPr/>
        </p:nvSpPr>
        <p:spPr>
          <a:xfrm>
            <a:off x="1097280" y="4746172"/>
            <a:ext cx="2908663" cy="584775"/>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nl-BE" sz="3200" cap="small" dirty="0" smtClean="0"/>
              <a:t>Strategie</a:t>
            </a:r>
            <a:r>
              <a:rPr lang="nl-BE" sz="3200" dirty="0" smtClean="0"/>
              <a:t> 1</a:t>
            </a:r>
            <a:endParaRPr lang="nl-BE" sz="3200" dirty="0"/>
          </a:p>
        </p:txBody>
      </p:sp>
      <p:sp>
        <p:nvSpPr>
          <p:cNvPr id="5" name="Tekstvak 4"/>
          <p:cNvSpPr txBox="1"/>
          <p:nvPr/>
        </p:nvSpPr>
        <p:spPr>
          <a:xfrm>
            <a:off x="4672148" y="4746172"/>
            <a:ext cx="2908663" cy="584775"/>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nl-BE" sz="3200" cap="small" dirty="0" smtClean="0"/>
              <a:t>Strategie</a:t>
            </a:r>
            <a:r>
              <a:rPr lang="nl-BE" sz="3200" dirty="0" smtClean="0"/>
              <a:t> 2</a:t>
            </a:r>
            <a:endParaRPr lang="nl-BE" sz="3200" dirty="0"/>
          </a:p>
        </p:txBody>
      </p:sp>
      <p:sp>
        <p:nvSpPr>
          <p:cNvPr id="6" name="Tekstvak 5"/>
          <p:cNvSpPr txBox="1"/>
          <p:nvPr/>
        </p:nvSpPr>
        <p:spPr>
          <a:xfrm>
            <a:off x="8247017" y="4746172"/>
            <a:ext cx="2908663" cy="584775"/>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nl-BE" sz="3200" cap="small" dirty="0" smtClean="0"/>
              <a:t>Strategie</a:t>
            </a:r>
            <a:r>
              <a:rPr lang="nl-BE" sz="3200" dirty="0" smtClean="0"/>
              <a:t> 3</a:t>
            </a:r>
            <a:endParaRPr lang="nl-BE" sz="3200" dirty="0"/>
          </a:p>
        </p:txBody>
      </p:sp>
    </p:spTree>
    <p:extLst>
      <p:ext uri="{BB962C8B-B14F-4D97-AF65-F5344CB8AC3E}">
        <p14:creationId xmlns:p14="http://schemas.microsoft.com/office/powerpoint/2010/main" val="38592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Terugblik">
  <a:themeElements>
    <a:clrScheme name="Aangepast 5">
      <a:dk1>
        <a:srgbClr val="000000"/>
      </a:dk1>
      <a:lt1>
        <a:srgbClr val="FFFFFF"/>
      </a:lt1>
      <a:dk2>
        <a:srgbClr val="000000"/>
      </a:dk2>
      <a:lt2>
        <a:srgbClr val="FFFFFF"/>
      </a:lt2>
      <a:accent1>
        <a:srgbClr val="F28F00"/>
      </a:accent1>
      <a:accent2>
        <a:srgbClr val="F15A22"/>
      </a:accent2>
      <a:accent3>
        <a:srgbClr val="A5A5A5"/>
      </a:accent3>
      <a:accent4>
        <a:srgbClr val="FFC000"/>
      </a:accent4>
      <a:accent5>
        <a:srgbClr val="4472C4"/>
      </a:accent5>
      <a:accent6>
        <a:srgbClr val="70AD47"/>
      </a:accent6>
      <a:hlink>
        <a:srgbClr val="F15A22"/>
      </a:hlink>
      <a:folHlink>
        <a:srgbClr val="F15A22"/>
      </a:folHlink>
    </a:clrScheme>
    <a:fontScheme name="Aangepast 1">
      <a:majorFont>
        <a:latin typeface="Kimberley Bl"/>
        <a:ea typeface=""/>
        <a:cs typeface=""/>
      </a:majorFont>
      <a:minorFont>
        <a:latin typeface="Karbon Medium"/>
        <a:ea typeface=""/>
        <a:cs typeface=""/>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1036</TotalTime>
  <Words>261</Words>
  <Application>Microsoft Office PowerPoint</Application>
  <PresentationFormat>Breedbeeld</PresentationFormat>
  <Paragraphs>61</Paragraphs>
  <Slides>13</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Calibri</vt:lpstr>
      <vt:lpstr>Karbon Medium</vt:lpstr>
      <vt:lpstr>Kimberley Bl</vt:lpstr>
      <vt:lpstr>Wingdings</vt:lpstr>
      <vt:lpstr>Terugblik</vt:lpstr>
      <vt:lpstr>Conventie EPZ </vt:lpstr>
      <vt:lpstr>Wij zijn …</vt:lpstr>
      <vt:lpstr>Conventie in het kort</vt:lpstr>
      <vt:lpstr>Uitdaging 1 : huidige klachten</vt:lpstr>
      <vt:lpstr>PowerPoint-presentatie</vt:lpstr>
      <vt:lpstr>PowerPoint-presentatie</vt:lpstr>
      <vt:lpstr>PowerPoint-presentatie</vt:lpstr>
      <vt:lpstr>PowerPoint-presentatie</vt:lpstr>
      <vt:lpstr>PowerPoint-presentatie</vt:lpstr>
      <vt:lpstr>PowerPoint-presentatie</vt:lpstr>
      <vt:lpstr>Uitdaging 2 : lokaal inbedden</vt:lpstr>
      <vt:lpstr>Hoe verwijzen?</vt:lpstr>
      <vt:lpstr>Meer informatie</vt:lpstr>
    </vt:vector>
  </TitlesOfParts>
  <Company>Broeders Van Liefde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Malfliet, Sharon</dc:creator>
  <cp:lastModifiedBy>Hertsens, Iris</cp:lastModifiedBy>
  <cp:revision>65</cp:revision>
  <dcterms:created xsi:type="dcterms:W3CDTF">2022-12-14T15:03:53Z</dcterms:created>
  <dcterms:modified xsi:type="dcterms:W3CDTF">2023-10-09T08:33:09Z</dcterms:modified>
</cp:coreProperties>
</file>