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Lst>
  <p:notesMasterIdLst>
    <p:notesMasterId r:id="rId27"/>
  </p:notesMasterIdLst>
  <p:sldIdLst>
    <p:sldId id="256" r:id="rId7"/>
    <p:sldId id="257" r:id="rId8"/>
    <p:sldId id="259" r:id="rId9"/>
    <p:sldId id="26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A9B"/>
    <a:srgbClr val="D41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580" autoAdjust="0"/>
    <p:restoredTop sz="94660"/>
  </p:normalViewPr>
  <p:slideViewPr>
    <p:cSldViewPr snapToGrid="0">
      <p:cViewPr varScale="1">
        <p:scale>
          <a:sx n="74" d="100"/>
          <a:sy n="74" d="100"/>
        </p:scale>
        <p:origin x="96"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64EDA-9466-44F9-8CFD-343EF9C19C43}" type="datetimeFigureOut">
              <a:rPr lang="nl-BE" smtClean="0"/>
              <a:t>4/10/2021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FCC19-20FB-4F96-9EE8-805900C81185}" type="slidenum">
              <a:rPr lang="nl-BE" smtClean="0"/>
              <a:t>‹nr.›</a:t>
            </a:fld>
            <a:endParaRPr lang="nl-BE"/>
          </a:p>
        </p:txBody>
      </p:sp>
    </p:spTree>
    <p:extLst>
      <p:ext uri="{BB962C8B-B14F-4D97-AF65-F5344CB8AC3E}">
        <p14:creationId xmlns:p14="http://schemas.microsoft.com/office/powerpoint/2010/main" val="218949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37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42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63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71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A5E0-4DD4-4419-A6C9-F9A4E1B52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a:extLst>
              <a:ext uri="{FF2B5EF4-FFF2-40B4-BE49-F238E27FC236}">
                <a16:creationId xmlns:a16="http://schemas.microsoft.com/office/drawing/2014/main" id="{17D8BDFA-4695-4CBD-AB1D-C4BA54A409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a:extLst>
              <a:ext uri="{FF2B5EF4-FFF2-40B4-BE49-F238E27FC236}">
                <a16:creationId xmlns:a16="http://schemas.microsoft.com/office/drawing/2014/main" id="{02800C80-B41C-4060-BCF5-C520347773F3}"/>
              </a:ext>
            </a:extLst>
          </p:cNvPr>
          <p:cNvSpPr>
            <a:spLocks noGrp="1"/>
          </p:cNvSpPr>
          <p:nvPr>
            <p:ph type="dt" sz="half" idx="10"/>
          </p:nvPr>
        </p:nvSpPr>
        <p:spPr/>
        <p:txBody>
          <a:bodyPr/>
          <a:lstStyle/>
          <a:p>
            <a:fld id="{18A70DCE-24DC-498D-B779-4962E1FCD194}" type="datetime1">
              <a:rPr lang="nl-BE" smtClean="0"/>
              <a:t>4/10/2021</a:t>
            </a:fld>
            <a:endParaRPr lang="nl-BE"/>
          </a:p>
        </p:txBody>
      </p:sp>
      <p:sp>
        <p:nvSpPr>
          <p:cNvPr id="5" name="Tijdelijke aanduiding voor voettekst 4">
            <a:extLst>
              <a:ext uri="{FF2B5EF4-FFF2-40B4-BE49-F238E27FC236}">
                <a16:creationId xmlns:a16="http://schemas.microsoft.com/office/drawing/2014/main" id="{D3A0A970-CB88-49BF-9966-AD49021B8EE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5A9B969-02BB-44FC-BAAC-AB02ED446740}"/>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32545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7585B-BACC-410C-9F36-7FB51DFC8B03}"/>
              </a:ext>
            </a:extLst>
          </p:cNvPr>
          <p:cNvSpPr>
            <a:spLocks noGrp="1"/>
          </p:cNvSpPr>
          <p:nvPr>
            <p:ph type="title"/>
          </p:nvPr>
        </p:nvSpPr>
        <p:spPr/>
        <p:txBody>
          <a:bodyPr/>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99E1EDB1-3F61-4008-830E-99DE870884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D61EC48-3994-4839-A5D8-609819A9CA36}"/>
              </a:ext>
            </a:extLst>
          </p:cNvPr>
          <p:cNvSpPr>
            <a:spLocks noGrp="1"/>
          </p:cNvSpPr>
          <p:nvPr>
            <p:ph type="dt" sz="half" idx="10"/>
          </p:nvPr>
        </p:nvSpPr>
        <p:spPr/>
        <p:txBody>
          <a:bodyPr/>
          <a:lstStyle/>
          <a:p>
            <a:fld id="{E260D27E-CBFA-44AB-A595-A6555829292C}" type="datetime1">
              <a:rPr lang="nl-BE" smtClean="0"/>
              <a:t>4/10/2021</a:t>
            </a:fld>
            <a:endParaRPr lang="nl-BE"/>
          </a:p>
        </p:txBody>
      </p:sp>
      <p:sp>
        <p:nvSpPr>
          <p:cNvPr id="5" name="Tijdelijke aanduiding voor voettekst 4">
            <a:extLst>
              <a:ext uri="{FF2B5EF4-FFF2-40B4-BE49-F238E27FC236}">
                <a16:creationId xmlns:a16="http://schemas.microsoft.com/office/drawing/2014/main" id="{F78F8443-4B2F-4647-BBEA-6759F89E8C4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9249154-7B52-4263-99BB-8D4BF4F7AEFA}"/>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294524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97971FF-7617-4E49-836E-F1B6C8C9EC34}"/>
              </a:ext>
            </a:extLst>
          </p:cNvPr>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3B0E7BB7-3C62-48DA-8F06-1B6CBF9EA10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87B9055-39A9-4AE4-BAB5-5C3A97A9993D}"/>
              </a:ext>
            </a:extLst>
          </p:cNvPr>
          <p:cNvSpPr>
            <a:spLocks noGrp="1"/>
          </p:cNvSpPr>
          <p:nvPr>
            <p:ph type="dt" sz="half" idx="10"/>
          </p:nvPr>
        </p:nvSpPr>
        <p:spPr/>
        <p:txBody>
          <a:bodyPr/>
          <a:lstStyle/>
          <a:p>
            <a:fld id="{D41BC250-0D37-42AB-8ECE-03971FA9BDF3}" type="datetime1">
              <a:rPr lang="nl-BE" smtClean="0"/>
              <a:t>4/10/2021</a:t>
            </a:fld>
            <a:endParaRPr lang="nl-BE"/>
          </a:p>
        </p:txBody>
      </p:sp>
      <p:sp>
        <p:nvSpPr>
          <p:cNvPr id="5" name="Tijdelijke aanduiding voor voettekst 4">
            <a:extLst>
              <a:ext uri="{FF2B5EF4-FFF2-40B4-BE49-F238E27FC236}">
                <a16:creationId xmlns:a16="http://schemas.microsoft.com/office/drawing/2014/main" id="{45903778-B436-461F-9AD6-6B19E952587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3CB8A6A-C741-4A1D-9253-8CF3646F95F1}"/>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108376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3044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55455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2050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7535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9548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9897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482879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47077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C20A3-CAB4-4EBC-A158-CAFED1999753}"/>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149B9385-4D1A-478F-AC42-683B7F6FA3A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0451B39-F3BD-43C0-9034-0E2429C2FF40}"/>
              </a:ext>
            </a:extLst>
          </p:cNvPr>
          <p:cNvSpPr>
            <a:spLocks noGrp="1"/>
          </p:cNvSpPr>
          <p:nvPr>
            <p:ph type="dt" sz="half" idx="10"/>
          </p:nvPr>
        </p:nvSpPr>
        <p:spPr/>
        <p:txBody>
          <a:bodyPr/>
          <a:lstStyle/>
          <a:p>
            <a:fld id="{E70A429A-A44D-4E67-87CC-FCA2AADC0FF6}" type="datetime1">
              <a:rPr lang="nl-BE" smtClean="0"/>
              <a:t>4/10/2021</a:t>
            </a:fld>
            <a:endParaRPr lang="nl-BE"/>
          </a:p>
        </p:txBody>
      </p:sp>
      <p:sp>
        <p:nvSpPr>
          <p:cNvPr id="5" name="Tijdelijke aanduiding voor voettekst 4">
            <a:extLst>
              <a:ext uri="{FF2B5EF4-FFF2-40B4-BE49-F238E27FC236}">
                <a16:creationId xmlns:a16="http://schemas.microsoft.com/office/drawing/2014/main" id="{BD96040A-ADE2-47CE-B352-B81443075DA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2934760-39EA-44E5-93C7-39F32EF46F09}"/>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174383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827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46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357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28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349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jdelijke aanduiding voor voetteks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jdelijke aanduiding voor dia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97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voet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763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jdelijke aanduiding voor voetteks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402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4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31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05419-9911-43F6-9E4E-CC95EAC98BB9}"/>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84F29CC5-02AF-442E-9688-E3C886E98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84FF222-B59D-4C42-9EDF-A770E8C3476F}"/>
              </a:ext>
            </a:extLst>
          </p:cNvPr>
          <p:cNvSpPr>
            <a:spLocks noGrp="1"/>
          </p:cNvSpPr>
          <p:nvPr>
            <p:ph type="dt" sz="half" idx="10"/>
          </p:nvPr>
        </p:nvSpPr>
        <p:spPr/>
        <p:txBody>
          <a:bodyPr/>
          <a:lstStyle/>
          <a:p>
            <a:fld id="{45E83839-15FA-4D15-8E2D-31A114508046}" type="datetime1">
              <a:rPr lang="nl-BE" smtClean="0"/>
              <a:t>4/10/2021</a:t>
            </a:fld>
            <a:endParaRPr lang="nl-BE"/>
          </a:p>
        </p:txBody>
      </p:sp>
      <p:sp>
        <p:nvSpPr>
          <p:cNvPr id="5" name="Tijdelijke aanduiding voor voettekst 4">
            <a:extLst>
              <a:ext uri="{FF2B5EF4-FFF2-40B4-BE49-F238E27FC236}">
                <a16:creationId xmlns:a16="http://schemas.microsoft.com/office/drawing/2014/main" id="{A1600F37-ACA9-4F03-BA23-83E6B0B71DC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E2A256C-BD52-4787-82D4-722DEF6B0CBE}"/>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796520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084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60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E446-A161-4D09-9825-B7C4C987DDA1}"/>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3EF8FFCB-4FED-4F06-9F08-36F5BEA9504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6FF2A93-4123-4FE4-9778-3164BAAEA2E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1122046-44C0-40C1-BA2F-9B1A9081DBBB}"/>
              </a:ext>
            </a:extLst>
          </p:cNvPr>
          <p:cNvSpPr>
            <a:spLocks noGrp="1"/>
          </p:cNvSpPr>
          <p:nvPr>
            <p:ph type="dt" sz="half" idx="10"/>
          </p:nvPr>
        </p:nvSpPr>
        <p:spPr/>
        <p:txBody>
          <a:bodyPr/>
          <a:lstStyle/>
          <a:p>
            <a:fld id="{50816AFE-66D7-4C16-9A7E-137B0FEE22D7}" type="datetime1">
              <a:rPr lang="nl-BE" smtClean="0"/>
              <a:t>4/10/2021</a:t>
            </a:fld>
            <a:endParaRPr lang="nl-BE"/>
          </a:p>
        </p:txBody>
      </p:sp>
      <p:sp>
        <p:nvSpPr>
          <p:cNvPr id="6" name="Tijdelijke aanduiding voor voettekst 5">
            <a:extLst>
              <a:ext uri="{FF2B5EF4-FFF2-40B4-BE49-F238E27FC236}">
                <a16:creationId xmlns:a16="http://schemas.microsoft.com/office/drawing/2014/main" id="{52FE0DF0-F2F5-4AB0-9649-B2A802AE3CB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ABF4B45-6CB7-466D-85BC-6BC38F56F43A}"/>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10000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311C0-5728-4DCF-BEEA-C77FA1B8B869}"/>
              </a:ext>
            </a:extLst>
          </p:cNvPr>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F0BD8C2B-D63E-4527-91DC-AD980441E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71EA85F-D93F-4ECA-89E1-ECBAA977FBE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64732D4-086C-469E-AFC2-FE7E4635A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08E3817-F7AE-4E5E-AA17-1BC25E70C96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C714565-3CF8-495C-9256-7AE90DC2FDC3}"/>
              </a:ext>
            </a:extLst>
          </p:cNvPr>
          <p:cNvSpPr>
            <a:spLocks noGrp="1"/>
          </p:cNvSpPr>
          <p:nvPr>
            <p:ph type="dt" sz="half" idx="10"/>
          </p:nvPr>
        </p:nvSpPr>
        <p:spPr/>
        <p:txBody>
          <a:bodyPr/>
          <a:lstStyle/>
          <a:p>
            <a:fld id="{74785050-3A77-405E-8C95-D2388FA6584B}" type="datetime1">
              <a:rPr lang="nl-BE" smtClean="0"/>
              <a:t>4/10/2021</a:t>
            </a:fld>
            <a:endParaRPr lang="nl-BE"/>
          </a:p>
        </p:txBody>
      </p:sp>
      <p:sp>
        <p:nvSpPr>
          <p:cNvPr id="8" name="Tijdelijke aanduiding voor voettekst 7">
            <a:extLst>
              <a:ext uri="{FF2B5EF4-FFF2-40B4-BE49-F238E27FC236}">
                <a16:creationId xmlns:a16="http://schemas.microsoft.com/office/drawing/2014/main" id="{51D913E6-13D4-4796-BF70-D02D402EEC0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4F6744D-E9C1-42FE-8046-C337BDDE5D12}"/>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66379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AE700-B3DE-43ED-999B-A906A7FB3A64}"/>
              </a:ext>
            </a:extLst>
          </p:cNvPr>
          <p:cNvSpPr>
            <a:spLocks noGrp="1"/>
          </p:cNvSpPr>
          <p:nvPr>
            <p:ph type="title"/>
          </p:nvPr>
        </p:nvSpPr>
        <p:spPr/>
        <p:txBody>
          <a:bodyPr/>
          <a:lstStyle/>
          <a:p>
            <a:r>
              <a:rPr lang="nl-NL"/>
              <a:t>Klik om de stijl te bewerken</a:t>
            </a:r>
            <a:endParaRPr lang="nl-BE"/>
          </a:p>
        </p:txBody>
      </p:sp>
      <p:sp>
        <p:nvSpPr>
          <p:cNvPr id="3" name="Tijdelijke aanduiding voor datum 2">
            <a:extLst>
              <a:ext uri="{FF2B5EF4-FFF2-40B4-BE49-F238E27FC236}">
                <a16:creationId xmlns:a16="http://schemas.microsoft.com/office/drawing/2014/main" id="{4B3A8FFE-745A-4DDC-9CC7-182EF06107AF}"/>
              </a:ext>
            </a:extLst>
          </p:cNvPr>
          <p:cNvSpPr>
            <a:spLocks noGrp="1"/>
          </p:cNvSpPr>
          <p:nvPr>
            <p:ph type="dt" sz="half" idx="10"/>
          </p:nvPr>
        </p:nvSpPr>
        <p:spPr/>
        <p:txBody>
          <a:bodyPr/>
          <a:lstStyle/>
          <a:p>
            <a:fld id="{EFC15014-EAF0-4EF8-BA08-9F1E975E50B7}" type="datetime1">
              <a:rPr lang="nl-BE" smtClean="0"/>
              <a:t>4/10/2021</a:t>
            </a:fld>
            <a:endParaRPr lang="nl-BE"/>
          </a:p>
        </p:txBody>
      </p:sp>
      <p:sp>
        <p:nvSpPr>
          <p:cNvPr id="4" name="Tijdelijke aanduiding voor voettekst 3">
            <a:extLst>
              <a:ext uri="{FF2B5EF4-FFF2-40B4-BE49-F238E27FC236}">
                <a16:creationId xmlns:a16="http://schemas.microsoft.com/office/drawing/2014/main" id="{53E0920C-BBD0-4434-B2EA-8B2E020BB4A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28B3ADC-1957-4E86-AC81-10E51361E8BD}"/>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10764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EFBC5F-49EC-4E53-981D-8F874981BB87}"/>
              </a:ext>
            </a:extLst>
          </p:cNvPr>
          <p:cNvSpPr>
            <a:spLocks noGrp="1"/>
          </p:cNvSpPr>
          <p:nvPr>
            <p:ph type="dt" sz="half" idx="10"/>
          </p:nvPr>
        </p:nvSpPr>
        <p:spPr/>
        <p:txBody>
          <a:bodyPr/>
          <a:lstStyle/>
          <a:p>
            <a:fld id="{2E3E7ADB-A6C9-4D84-98E8-4C465F802772}" type="datetime1">
              <a:rPr lang="nl-BE" smtClean="0"/>
              <a:t>4/10/2021</a:t>
            </a:fld>
            <a:endParaRPr lang="nl-BE"/>
          </a:p>
        </p:txBody>
      </p:sp>
      <p:sp>
        <p:nvSpPr>
          <p:cNvPr id="3" name="Tijdelijke aanduiding voor voettekst 2">
            <a:extLst>
              <a:ext uri="{FF2B5EF4-FFF2-40B4-BE49-F238E27FC236}">
                <a16:creationId xmlns:a16="http://schemas.microsoft.com/office/drawing/2014/main" id="{2D4DC5E9-44EA-458A-8C90-E835E3BBEECD}"/>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F9CC24D0-E424-42B6-86A2-C03E0ACF15CD}"/>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388078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1F3EB-C4B2-48C7-82EC-AD2FF7B6B9D5}"/>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D5581333-C2FB-45C9-BDC9-D5081C3B6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2488625-7B19-4ED9-87CE-46A89D13B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3D6B2EF-89A3-4496-A053-BB6B54CE2581}"/>
              </a:ext>
            </a:extLst>
          </p:cNvPr>
          <p:cNvSpPr>
            <a:spLocks noGrp="1"/>
          </p:cNvSpPr>
          <p:nvPr>
            <p:ph type="dt" sz="half" idx="10"/>
          </p:nvPr>
        </p:nvSpPr>
        <p:spPr/>
        <p:txBody>
          <a:bodyPr/>
          <a:lstStyle/>
          <a:p>
            <a:fld id="{C65D930C-2191-4616-BD7E-EA546B5E8E18}" type="datetime1">
              <a:rPr lang="nl-BE" smtClean="0"/>
              <a:t>4/10/2021</a:t>
            </a:fld>
            <a:endParaRPr lang="nl-BE"/>
          </a:p>
        </p:txBody>
      </p:sp>
      <p:sp>
        <p:nvSpPr>
          <p:cNvPr id="6" name="Tijdelijke aanduiding voor voettekst 5">
            <a:extLst>
              <a:ext uri="{FF2B5EF4-FFF2-40B4-BE49-F238E27FC236}">
                <a16:creationId xmlns:a16="http://schemas.microsoft.com/office/drawing/2014/main" id="{FE5A98EC-A014-44F6-980D-919104F2633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4DB081E-39D0-41F7-9295-42B09886DFCB}"/>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264347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EFB8-245A-4B26-879A-2B36C8519724}"/>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a:extLst>
              <a:ext uri="{FF2B5EF4-FFF2-40B4-BE49-F238E27FC236}">
                <a16:creationId xmlns:a16="http://schemas.microsoft.com/office/drawing/2014/main" id="{67A9E924-A912-4462-B39C-F8724C7666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E0B56F35-2233-44EA-92F9-00F48B33B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5F9CD6F-7B7E-4796-9016-EEBC9E74263A}"/>
              </a:ext>
            </a:extLst>
          </p:cNvPr>
          <p:cNvSpPr>
            <a:spLocks noGrp="1"/>
          </p:cNvSpPr>
          <p:nvPr>
            <p:ph type="dt" sz="half" idx="10"/>
          </p:nvPr>
        </p:nvSpPr>
        <p:spPr/>
        <p:txBody>
          <a:bodyPr/>
          <a:lstStyle/>
          <a:p>
            <a:fld id="{4E53D135-4BAC-4B85-A8CE-61403F7D4E4A}" type="datetime1">
              <a:rPr lang="nl-BE" smtClean="0"/>
              <a:t>4/10/2021</a:t>
            </a:fld>
            <a:endParaRPr lang="nl-BE"/>
          </a:p>
        </p:txBody>
      </p:sp>
      <p:sp>
        <p:nvSpPr>
          <p:cNvPr id="6" name="Tijdelijke aanduiding voor voettekst 5">
            <a:extLst>
              <a:ext uri="{FF2B5EF4-FFF2-40B4-BE49-F238E27FC236}">
                <a16:creationId xmlns:a16="http://schemas.microsoft.com/office/drawing/2014/main" id="{3468118C-CB30-4DA6-8506-2196FE74001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8932947-744D-495B-809E-9947719EB252}"/>
              </a:ext>
            </a:extLst>
          </p:cNvPr>
          <p:cNvSpPr>
            <a:spLocks noGrp="1"/>
          </p:cNvSpPr>
          <p:nvPr>
            <p:ph type="sldNum" sz="quarter" idx="12"/>
          </p:nvPr>
        </p:nvSpPr>
        <p:spPr/>
        <p:txBody>
          <a:bodyPr/>
          <a:lstStyle/>
          <a:p>
            <a:fld id="{78C67288-F53E-4F3A-9A8D-931006F073DE}" type="slidenum">
              <a:rPr lang="nl-BE" smtClean="0"/>
              <a:t>‹nr.›</a:t>
            </a:fld>
            <a:endParaRPr lang="nl-BE"/>
          </a:p>
        </p:txBody>
      </p:sp>
    </p:spTree>
    <p:extLst>
      <p:ext uri="{BB962C8B-B14F-4D97-AF65-F5344CB8AC3E}">
        <p14:creationId xmlns:p14="http://schemas.microsoft.com/office/powerpoint/2010/main" val="132923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D042346-E177-4D3B-9469-485B94C61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C5BC32D-73E2-4A4E-9E55-D5102C7C3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04BEF40-4E0E-41AE-8288-DBCBE92F3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74043-FD7D-4BF4-9D80-890ECC69EFFE}" type="datetime1">
              <a:rPr lang="nl-BE" smtClean="0"/>
              <a:t>4/10/2021</a:t>
            </a:fld>
            <a:endParaRPr lang="nl-BE"/>
          </a:p>
        </p:txBody>
      </p:sp>
      <p:sp>
        <p:nvSpPr>
          <p:cNvPr id="5" name="Tijdelijke aanduiding voor voettekst 4">
            <a:extLst>
              <a:ext uri="{FF2B5EF4-FFF2-40B4-BE49-F238E27FC236}">
                <a16:creationId xmlns:a16="http://schemas.microsoft.com/office/drawing/2014/main" id="{BE3A0186-CA82-4C72-8D90-EBB746091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167DA86-D665-466B-BC5A-942F8FCE1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67288-F53E-4F3A-9A8D-931006F073DE}" type="slidenum">
              <a:rPr lang="nl-BE" smtClean="0"/>
              <a:t>‹nr.›</a:t>
            </a:fld>
            <a:endParaRPr lang="nl-BE"/>
          </a:p>
        </p:txBody>
      </p:sp>
    </p:spTree>
    <p:extLst>
      <p:ext uri="{BB962C8B-B14F-4D97-AF65-F5344CB8AC3E}">
        <p14:creationId xmlns:p14="http://schemas.microsoft.com/office/powerpoint/2010/main" val="316943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‹nr.›</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415355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FD3027-161A-45FC-841B-E369057E398F}" type="datetimeFigureOut">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4/10/2021</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998392-00A9-40ED-B9E9-C71DA0B066B7}" type="slidenum">
              <a:rPr kumimoji="0" lang="nl-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0637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9.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9.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9.jp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D268B-AC13-49D6-B534-15BC1C9B2C07}"/>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D697B5C6-D39A-4C1B-A2CD-626F9FB6F9E0}"/>
              </a:ext>
            </a:extLst>
          </p:cNvPr>
          <p:cNvSpPr>
            <a:spLocks noGrp="1"/>
          </p:cNvSpPr>
          <p:nvPr>
            <p:ph type="subTitle" idx="1"/>
          </p:nvPr>
        </p:nvSpPr>
        <p:spPr/>
        <p:txBody>
          <a:bodyPr/>
          <a:lstStyle/>
          <a:p>
            <a:endParaRPr lang="nl-BE"/>
          </a:p>
        </p:txBody>
      </p:sp>
      <p:sp>
        <p:nvSpPr>
          <p:cNvPr id="4" name="Tijdelijke aanduiding voor dianummer 3">
            <a:extLst>
              <a:ext uri="{FF2B5EF4-FFF2-40B4-BE49-F238E27FC236}">
                <a16:creationId xmlns:a16="http://schemas.microsoft.com/office/drawing/2014/main" id="{4A472C73-76DA-4D8B-A931-009EC4A8355F}"/>
              </a:ext>
            </a:extLst>
          </p:cNvPr>
          <p:cNvSpPr>
            <a:spLocks noGrp="1"/>
          </p:cNvSpPr>
          <p:nvPr>
            <p:ph type="sldNum" sz="quarter" idx="12"/>
          </p:nvPr>
        </p:nvSpPr>
        <p:spPr/>
        <p:txBody>
          <a:bodyPr/>
          <a:lstStyle/>
          <a:p>
            <a:fld id="{78C67288-F53E-4F3A-9A8D-931006F073DE}" type="slidenum">
              <a:rPr lang="nl-BE" smtClean="0"/>
              <a:t>1</a:t>
            </a:fld>
            <a:endParaRPr lang="nl-BE"/>
          </a:p>
        </p:txBody>
      </p:sp>
      <p:pic>
        <p:nvPicPr>
          <p:cNvPr id="6" name="Afbeelding 5">
            <a:extLst>
              <a:ext uri="{FF2B5EF4-FFF2-40B4-BE49-F238E27FC236}">
                <a16:creationId xmlns:a16="http://schemas.microsoft.com/office/drawing/2014/main" id="{A97F34C0-379D-4075-9A84-58E4DD5E1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42"/>
            <a:ext cx="12192000" cy="5440325"/>
          </a:xfrm>
          <a:prstGeom prst="rect">
            <a:avLst/>
          </a:prstGeom>
        </p:spPr>
      </p:pic>
      <p:pic>
        <p:nvPicPr>
          <p:cNvPr id="8" name="Afbeelding 7">
            <a:extLst>
              <a:ext uri="{FF2B5EF4-FFF2-40B4-BE49-F238E27FC236}">
                <a16:creationId xmlns:a16="http://schemas.microsoft.com/office/drawing/2014/main" id="{78618718-AFFD-4DFB-A62B-D3954E2A5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14" y="5611840"/>
            <a:ext cx="2250772" cy="985838"/>
          </a:xfrm>
          <a:prstGeom prst="rect">
            <a:avLst/>
          </a:prstGeom>
        </p:spPr>
      </p:pic>
      <p:sp>
        <p:nvSpPr>
          <p:cNvPr id="9" name="Tekstvak 8">
            <a:extLst>
              <a:ext uri="{FF2B5EF4-FFF2-40B4-BE49-F238E27FC236}">
                <a16:creationId xmlns:a16="http://schemas.microsoft.com/office/drawing/2014/main" id="{625B3CE1-EB89-4275-B797-7D86E5EB350B}"/>
              </a:ext>
            </a:extLst>
          </p:cNvPr>
          <p:cNvSpPr txBox="1"/>
          <p:nvPr/>
        </p:nvSpPr>
        <p:spPr>
          <a:xfrm>
            <a:off x="6775508" y="5612793"/>
            <a:ext cx="3791489" cy="984885"/>
          </a:xfrm>
          <a:prstGeom prst="rect">
            <a:avLst/>
          </a:prstGeom>
          <a:noFill/>
        </p:spPr>
        <p:txBody>
          <a:bodyPr wrap="square" rtlCol="0">
            <a:spAutoFit/>
          </a:bodyPr>
          <a:lstStyle/>
          <a:p>
            <a:r>
              <a:rPr lang="nl-BE" sz="4000" dirty="0">
                <a:solidFill>
                  <a:srgbClr val="D41772"/>
                </a:solidFill>
                <a:latin typeface="Tenso Medium" panose="02000000000000000000" pitchFamily="50" charset="0"/>
              </a:rPr>
              <a:t>Netwerkbeurs</a:t>
            </a:r>
          </a:p>
          <a:p>
            <a:r>
              <a:rPr lang="nl-BE" dirty="0">
                <a:solidFill>
                  <a:srgbClr val="1B5A9B"/>
                </a:solidFill>
                <a:latin typeface="Tenso Medium" panose="02000000000000000000" pitchFamily="50" charset="0"/>
              </a:rPr>
              <a:t>Datum: 5/10/2021</a:t>
            </a:r>
          </a:p>
        </p:txBody>
      </p:sp>
    </p:spTree>
    <p:extLst>
      <p:ext uri="{BB962C8B-B14F-4D97-AF65-F5344CB8AC3E}">
        <p14:creationId xmlns:p14="http://schemas.microsoft.com/office/powerpoint/2010/main" val="158448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12283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Wat is bemiddeling?</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0"/>
              </a:spcAft>
              <a:buClr>
                <a:srgbClr val="666666"/>
              </a:buClr>
              <a:buSzPts val="2000"/>
              <a:buFont typeface="Arial" panose="020B0604020202020204" pitchFamily="34" charset="0"/>
              <a:buNone/>
              <a:tabLst/>
              <a:defRPr/>
            </a:pPr>
            <a:r>
              <a:rPr kumimoji="0" lang="nl-NL" sz="2000" b="0" i="1" u="none" strike="noStrike" kern="0" cap="none" spc="0" normalizeH="0" baseline="0" noProof="0" dirty="0">
                <a:ln>
                  <a:noFill/>
                </a:ln>
                <a:solidFill>
                  <a:srgbClr val="666666"/>
                </a:solidFill>
                <a:effectLst/>
                <a:uLnTx/>
                <a:uFillTx/>
                <a:latin typeface="Karla"/>
                <a:ea typeface="+mn-ea"/>
                <a:cs typeface="+mn-cs"/>
                <a:sym typeface="Karla"/>
              </a:rPr>
              <a:t>“Een </a:t>
            </a:r>
            <a:r>
              <a:rPr kumimoji="0" lang="nl-BE" sz="2000" b="1" i="1" u="none" strike="noStrike" kern="0" cap="none" spc="0" normalizeH="0" baseline="0" noProof="0" dirty="0">
                <a:ln>
                  <a:noFill/>
                </a:ln>
                <a:solidFill>
                  <a:srgbClr val="E4185A"/>
                </a:solidFill>
                <a:effectLst/>
                <a:uLnTx/>
                <a:uFillTx/>
                <a:latin typeface="Karla"/>
                <a:ea typeface="+mn-ea"/>
                <a:cs typeface="+mn-cs"/>
                <a:sym typeface="Karla"/>
              </a:rPr>
              <a:t>vertrouwelijk</a:t>
            </a:r>
            <a:r>
              <a:rPr kumimoji="0" lang="nl-BE" sz="2000" b="1" i="0" u="none" strike="noStrike" kern="0" cap="none" spc="0" normalizeH="0" baseline="0" noProof="0" dirty="0">
                <a:ln>
                  <a:noFill/>
                </a:ln>
                <a:solidFill>
                  <a:srgbClr val="E4185A"/>
                </a:solidFill>
                <a:effectLst/>
                <a:uLnTx/>
                <a:uFillTx/>
                <a:latin typeface="Karla"/>
                <a:ea typeface="+mn-ea"/>
                <a:cs typeface="+mn-cs"/>
                <a:sym typeface="Karla"/>
              </a:rPr>
              <a:t> </a:t>
            </a:r>
            <a:r>
              <a:rPr kumimoji="0" lang="nl-NL" sz="2000" b="0" i="1" u="none" strike="noStrike" kern="0" cap="none" spc="0" normalizeH="0" baseline="0" noProof="0" dirty="0">
                <a:ln>
                  <a:noFill/>
                </a:ln>
                <a:solidFill>
                  <a:srgbClr val="666666"/>
                </a:solidFill>
                <a:effectLst/>
                <a:uLnTx/>
                <a:uFillTx/>
                <a:latin typeface="Karla"/>
                <a:ea typeface="+mn-ea"/>
                <a:cs typeface="+mn-cs"/>
                <a:sym typeface="Karla"/>
              </a:rPr>
              <a:t>en gestructureerd proces van </a:t>
            </a:r>
            <a:r>
              <a:rPr kumimoji="0" lang="nl-BE" sz="2000" b="1" i="1" u="none" strike="noStrike" kern="0" cap="none" spc="0" normalizeH="0" baseline="0" noProof="0" dirty="0">
                <a:ln>
                  <a:noFill/>
                </a:ln>
                <a:solidFill>
                  <a:srgbClr val="E4185A"/>
                </a:solidFill>
                <a:effectLst/>
                <a:uLnTx/>
                <a:uFillTx/>
                <a:latin typeface="Karla"/>
                <a:ea typeface="+mn-ea"/>
                <a:cs typeface="+mn-cs"/>
                <a:sym typeface="Karla"/>
              </a:rPr>
              <a:t>vrijwillig</a:t>
            </a:r>
            <a:r>
              <a:rPr kumimoji="0" lang="nl-BE" sz="2000" b="1" i="0" u="none" strike="noStrike" kern="0" cap="none" spc="0" normalizeH="0" baseline="0" noProof="0" dirty="0">
                <a:ln>
                  <a:noFill/>
                </a:ln>
                <a:solidFill>
                  <a:srgbClr val="E4185A"/>
                </a:solidFill>
                <a:effectLst/>
                <a:uLnTx/>
                <a:uFillTx/>
                <a:latin typeface="Karla"/>
                <a:ea typeface="+mn-ea"/>
                <a:cs typeface="+mn-cs"/>
                <a:sym typeface="Karla"/>
              </a:rPr>
              <a:t> </a:t>
            </a:r>
            <a:r>
              <a:rPr kumimoji="0" lang="nl-NL" sz="2000" b="0" i="1" u="none" strike="noStrike" kern="0" cap="none" spc="0" normalizeH="0" baseline="0" noProof="0" dirty="0">
                <a:ln>
                  <a:noFill/>
                </a:ln>
                <a:solidFill>
                  <a:srgbClr val="666666"/>
                </a:solidFill>
                <a:effectLst/>
                <a:uLnTx/>
                <a:uFillTx/>
                <a:latin typeface="Karla"/>
                <a:ea typeface="+mn-ea"/>
                <a:cs typeface="+mn-cs"/>
                <a:sym typeface="Karla"/>
              </a:rPr>
              <a:t>overleg tussen conflicterende partijen met de medewerking van een onafhankelijke,</a:t>
            </a:r>
            <a:r>
              <a:rPr kumimoji="0" lang="nl-BE" sz="2000" b="1" i="0" u="none" strike="noStrike" kern="0" cap="none" spc="0" normalizeH="0" baseline="0" noProof="0" dirty="0">
                <a:ln>
                  <a:noFill/>
                </a:ln>
                <a:solidFill>
                  <a:srgbClr val="E4185A"/>
                </a:solidFill>
                <a:effectLst/>
                <a:uLnTx/>
                <a:uFillTx/>
                <a:latin typeface="Karla"/>
                <a:ea typeface="+mn-ea"/>
                <a:cs typeface="+mn-cs"/>
                <a:sym typeface="Karla"/>
              </a:rPr>
              <a:t> </a:t>
            </a:r>
            <a:r>
              <a:rPr kumimoji="0" lang="nl-BE" sz="2000" b="1" i="1" u="none" strike="noStrike" kern="0" cap="none" spc="0" normalizeH="0" baseline="0" noProof="0" dirty="0">
                <a:ln>
                  <a:noFill/>
                </a:ln>
                <a:solidFill>
                  <a:srgbClr val="E4185A"/>
                </a:solidFill>
                <a:effectLst/>
                <a:uLnTx/>
                <a:uFillTx/>
                <a:latin typeface="Karla"/>
                <a:ea typeface="+mn-ea"/>
                <a:cs typeface="+mn-cs"/>
                <a:sym typeface="Karla"/>
              </a:rPr>
              <a:t>neutrale </a:t>
            </a:r>
            <a:r>
              <a:rPr kumimoji="0" lang="nl-NL" sz="2000" b="0" i="1" u="none" strike="noStrike" kern="0" cap="none" spc="0" normalizeH="0" baseline="0" noProof="0" dirty="0">
                <a:ln>
                  <a:noFill/>
                </a:ln>
                <a:solidFill>
                  <a:srgbClr val="666666"/>
                </a:solidFill>
                <a:effectLst/>
                <a:uLnTx/>
                <a:uFillTx/>
                <a:latin typeface="Karla"/>
                <a:ea typeface="+mn-ea"/>
                <a:cs typeface="+mn-cs"/>
                <a:sym typeface="Karla"/>
              </a:rPr>
              <a:t>en </a:t>
            </a:r>
            <a:r>
              <a:rPr kumimoji="0" lang="nl-BE" sz="2000" b="1" i="1" u="none" strike="noStrike" kern="0" cap="none" spc="0" normalizeH="0" baseline="0" noProof="0" dirty="0">
                <a:ln>
                  <a:noFill/>
                </a:ln>
                <a:solidFill>
                  <a:srgbClr val="E4185A"/>
                </a:solidFill>
                <a:effectLst/>
                <a:uLnTx/>
                <a:uFillTx/>
                <a:latin typeface="Karla"/>
                <a:ea typeface="+mn-ea"/>
                <a:cs typeface="+mn-cs"/>
                <a:sym typeface="Karla"/>
              </a:rPr>
              <a:t>onpartijdige </a:t>
            </a:r>
            <a:r>
              <a:rPr kumimoji="0" lang="nl-NL" sz="2000" b="0" i="1" u="none" strike="noStrike" kern="0" cap="none" spc="0" normalizeH="0" baseline="0" noProof="0" dirty="0">
                <a:ln>
                  <a:noFill/>
                </a:ln>
                <a:solidFill>
                  <a:srgbClr val="666666"/>
                </a:solidFill>
                <a:effectLst/>
                <a:uLnTx/>
                <a:uFillTx/>
                <a:latin typeface="Karla"/>
                <a:ea typeface="+mn-ea"/>
                <a:cs typeface="+mn-cs"/>
                <a:sym typeface="Karla"/>
              </a:rPr>
              <a:t>derde die de communicatie vergemakkelijkt en poogt de partijen ertoe te brengen zelf een oplossing uit te werken</a:t>
            </a:r>
            <a:r>
              <a:rPr kumimoji="0" lang="nl-NL" sz="2000" b="0" i="0" u="none" strike="noStrike" kern="0" cap="none" spc="0" normalizeH="0" baseline="0" noProof="0" dirty="0">
                <a:ln>
                  <a:noFill/>
                </a:ln>
                <a:solidFill>
                  <a:srgbClr val="666666"/>
                </a:solidFill>
                <a:effectLst/>
                <a:uLnTx/>
                <a:uFillTx/>
                <a:latin typeface="Karla"/>
                <a:ea typeface="+mn-ea"/>
                <a:cs typeface="+mn-cs"/>
                <a:sym typeface="Karla"/>
              </a:rPr>
              <a:t>” (nieuw art. 1723/1 </a:t>
            </a:r>
            <a:r>
              <a:rPr kumimoji="0" lang="nl-NL" sz="2000" b="0" i="0" u="none" strike="noStrike" kern="0" cap="none" spc="0" normalizeH="0" baseline="0" noProof="0" dirty="0" err="1">
                <a:ln>
                  <a:noFill/>
                </a:ln>
                <a:solidFill>
                  <a:srgbClr val="666666"/>
                </a:solidFill>
                <a:effectLst/>
                <a:uLnTx/>
                <a:uFillTx/>
                <a:latin typeface="Karla"/>
                <a:ea typeface="+mn-ea"/>
                <a:cs typeface="+mn-cs"/>
                <a:sym typeface="Karla"/>
              </a:rPr>
              <a:t>Ger.W</a:t>
            </a:r>
            <a:r>
              <a:rPr kumimoji="0" lang="nl-NL" sz="2000" b="0" i="0" u="none" strike="noStrike" kern="0" cap="none" spc="0" normalizeH="0" baseline="0" noProof="0" dirty="0">
                <a:ln>
                  <a:noFill/>
                </a:ln>
                <a:solidFill>
                  <a:srgbClr val="666666"/>
                </a:solidFill>
                <a:effectLst/>
                <a:uLnTx/>
                <a:uFillTx/>
                <a:latin typeface="Karla"/>
                <a:ea typeface="+mn-ea"/>
                <a:cs typeface="+mn-cs"/>
                <a:sym typeface="Karla"/>
              </a:rPr>
              <a:t>).</a:t>
            </a:r>
            <a:endParaRPr kumimoji="0" lang="nl-BE" sz="2000" b="1" i="0" u="none" strike="noStrike" kern="0" cap="none" spc="0" normalizeH="0" baseline="0" noProof="0" dirty="0">
              <a:ln>
                <a:noFill/>
              </a:ln>
              <a:solidFill>
                <a:srgbClr val="666666"/>
              </a:solidFill>
              <a:effectLst/>
              <a:uLnTx/>
              <a:uFillTx/>
              <a:latin typeface="Karla"/>
              <a:ea typeface="+mn-ea"/>
              <a:cs typeface="+mn-cs"/>
              <a:sym typeface="Karla"/>
            </a:endParaRPr>
          </a:p>
          <a:p>
            <a:pPr marL="685800" marR="0" lvl="1" indent="-22860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5976" y="817601"/>
            <a:ext cx="1760449" cy="177714"/>
          </a:xfrm>
          <a:prstGeom prst="rect">
            <a:avLst/>
          </a:prstGeom>
        </p:spPr>
      </p:pic>
    </p:spTree>
    <p:extLst>
      <p:ext uri="{BB962C8B-B14F-4D97-AF65-F5344CB8AC3E}">
        <p14:creationId xmlns:p14="http://schemas.microsoft.com/office/powerpoint/2010/main" val="261559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25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225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Toepassingen</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Medische bemiddeling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Burenbemiddeling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Bemiddeling in sociale zaken / handelszaken / burgerlijke zaken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Dader-slachtoffer bemiddeling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sng"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Familiale bemiddeling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sz="2000" u="sng" dirty="0">
              <a:solidFill>
                <a:prstClr val="black"/>
              </a:solidFill>
              <a:latin typeface="Open Sans Ligh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Op het CAW HALLE VILVOORDE wordt enkel familiale bemiddeling aangeboden.</a:t>
            </a: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1952" y="832886"/>
            <a:ext cx="1760449" cy="177714"/>
          </a:xfrm>
          <a:prstGeom prst="rect">
            <a:avLst/>
          </a:prstGeom>
        </p:spPr>
      </p:pic>
    </p:spTree>
    <p:extLst>
      <p:ext uri="{BB962C8B-B14F-4D97-AF65-F5344CB8AC3E}">
        <p14:creationId xmlns:p14="http://schemas.microsoft.com/office/powerpoint/2010/main" val="399472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Familiale bemiddeling</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sng"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Echtscheidingsbemiddeling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sng"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Ouderschapsbemiddeling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Beëindiging wettelijke / feitelijke samenwoning (zonder kinderen)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Erfenis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Grootouders en ouders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Ouders - volwassen kinderen / Stiefouder - kinderen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Light"/>
                <a:ea typeface="Open Sans" panose="020B0606030504020204" pitchFamily="34" charset="0"/>
                <a:cs typeface="Open Sans" panose="020B0606030504020204" pitchFamily="34" charset="0"/>
              </a:rPr>
              <a:t>Familiebedrijven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OP HET CAW HALLE VILVOORDE LIGT  DE FOCUS OP DE ONDERSTREEPTE TOEPASSINGEN VAN FAMILIALE BEMIDDELING.</a:t>
            </a:r>
            <a:endParaRPr kumimoji="0" lang="nl-NL" sz="2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1952" y="832886"/>
            <a:ext cx="1760449" cy="177714"/>
          </a:xfrm>
          <a:prstGeom prst="rect">
            <a:avLst/>
          </a:prstGeom>
        </p:spPr>
      </p:pic>
    </p:spTree>
    <p:extLst>
      <p:ext uri="{BB962C8B-B14F-4D97-AF65-F5344CB8AC3E}">
        <p14:creationId xmlns:p14="http://schemas.microsoft.com/office/powerpoint/2010/main" val="251877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Echtscheidingsbemiddeling</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Bemiddeling tussen partijen die gehuwd zijn en wensen te scheiden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Doel van de bemiddeling : E.O.T. – overeenkomst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Familiale overeenkomst (Deel 1 EOT)</a:t>
            </a: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Partneralimentatie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Ouderlijk gezag over de kinderen</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Verblijfsregeling + domicilie kinderen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Financiële regeling voor de kinderen  :</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Alimentatie</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Buitengewone kosten</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Groeipakket</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Fiscaliteit</a:t>
            </a: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23714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125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par>
                                <p:cTn id="11" presetID="1" presetClass="entr" presetSubtype="0" fill="hold" nodeType="withEffect">
                                  <p:stCondLst>
                                    <p:cond delay="125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par>
                                <p:cTn id="13" presetID="1" presetClass="entr" presetSubtype="0" fill="hold" nodeType="withEffect">
                                  <p:stCondLst>
                                    <p:cond delay="1250"/>
                                  </p:stCondLst>
                                  <p:childTnLst>
                                    <p:set>
                                      <p:cBhvr>
                                        <p:cTn id="14" dur="1" fill="hold">
                                          <p:stCondLst>
                                            <p:cond delay="0"/>
                                          </p:stCondLst>
                                        </p:cTn>
                                        <p:tgtEl>
                                          <p:spTgt spid="12">
                                            <p:txEl>
                                              <p:pRg st="9" end="9"/>
                                            </p:txEl>
                                          </p:spTgt>
                                        </p:tgtEl>
                                        <p:attrNameLst>
                                          <p:attrName>style.visibility</p:attrName>
                                        </p:attrNameLst>
                                      </p:cBhvr>
                                      <p:to>
                                        <p:strVal val="visible"/>
                                      </p:to>
                                    </p:set>
                                  </p:childTnLst>
                                </p:cTn>
                              </p:par>
                              <p:par>
                                <p:cTn id="15" presetID="1" presetClass="entr" presetSubtype="0" fill="hold" nodeType="withEffect">
                                  <p:stCondLst>
                                    <p:cond delay="1250"/>
                                  </p:stCondLst>
                                  <p:childTnLst>
                                    <p:set>
                                      <p:cBhvr>
                                        <p:cTn id="16" dur="1" fill="hold">
                                          <p:stCondLst>
                                            <p:cond delay="0"/>
                                          </p:stCondLst>
                                        </p:cTn>
                                        <p:tgtEl>
                                          <p:spTgt spid="12">
                                            <p:txEl>
                                              <p:pRg st="10" end="10"/>
                                            </p:txEl>
                                          </p:spTgt>
                                        </p:tgtEl>
                                        <p:attrNameLst>
                                          <p:attrName>style.visibility</p:attrName>
                                        </p:attrNameLst>
                                      </p:cBhvr>
                                      <p:to>
                                        <p:strVal val="visible"/>
                                      </p:to>
                                    </p:set>
                                  </p:childTnLst>
                                </p:cTn>
                              </p:par>
                              <p:par>
                                <p:cTn id="17" presetID="1" presetClass="entr" presetSubtype="0" fill="hold" nodeType="withEffect">
                                  <p:stCondLst>
                                    <p:cond delay="125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Echtscheidingsbemiddeling</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Vermogensrechtelijke overeenkomst  (deel 2 EOT)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Verdeling  inboedel</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Verdeling gelden</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Verdeling lenigen en schulden</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Verdeling woning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EOT dient gehomologeerd (goedgekeurd) te worden door de Familierechtbank</a:t>
            </a: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33467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Ouderschapsbemiddeling</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Het gaat om </a:t>
            </a:r>
            <a:r>
              <a:rPr kumimoji="0" lang="nl-BE" sz="24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ouders</a:t>
            </a: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die wettelijk of feitelijk samenwonend waren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Familiale overeenkomst :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Ouderlijk gezag over de kinderen</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Verblijfsregeling + domicilie kinderen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Financiële regeling voor de kinderen  :</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Alimentatie</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Buitengewone kosten</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Groeipakket</a:t>
            </a:r>
          </a:p>
          <a:p>
            <a:pPr marL="1143000" marR="0" lvl="2"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Fiscaliteit</a:t>
            </a:r>
            <a:endPar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Familiale overeenkomst kan ook gehomologeerd worden door de Familierechtbank. </a:t>
            </a: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189039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Wat doet een bemiddelaar?</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363984" y="1296141"/>
            <a:ext cx="8646666" cy="5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Wat doet de bemiddelaar?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NL"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Begeleidt partijen van conflict naar oplossing</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NL"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Tracht de communicatie tussen partijen zo constructief mogelijk te laten verlopen</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NL"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onpartijdig en neutraal</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nl-NL"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Heeft plicht tot het informeren van de cliënten tijdens de bemiddeling ( bv. juridische informatie)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Bemiddeling is vrijwillig en vertrouwelijk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21788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lstStyle/>
          <a:p>
            <a:pPr algn="ctr"/>
            <a:r>
              <a:rPr lang="nl-BE" dirty="0">
                <a:solidFill>
                  <a:schemeClr val="bg1"/>
                </a:solidFill>
                <a:latin typeface="Tenso Medium" panose="02000000000000000000" pitchFamily="50" charset="0"/>
              </a:rPr>
              <a:t>Bemiddeling via het CAW</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227377" y="1023457"/>
            <a:ext cx="8783273" cy="554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 focus van Familiale Bemiddeling via het C.A.W. Halle-Vilvoorde ligt op : </a:t>
            </a:r>
            <a:endParaRPr kumimoji="0" lang="nl-BE"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Echtscheiding met kinderen (huwelijk)</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Regeling tussen ouders betreffende de kinderen bij einde relatie ( familiale overeenkomst – ouderschapsovereenkomst)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Het bemiddelings-aanbod van het C.A.W. Halle-Vilvoorde heeft aldus </a:t>
            </a:r>
            <a:r>
              <a:rPr kumimoji="0" lang="nl-NL" sz="17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principe </a:t>
            </a: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geen betrekking op bemiddeling inzake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BE"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Echtscheiding zonder kinderen (huwelijk) </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Beëindiging wettelijke samenwoning / feitelijke samenwoning zonder kinderen</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Erfrechtovereenkomst</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Pure communicatiebemiddeling</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Conflict tussen familieleden ( bv. ouder – kind of plusouder – kind)</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een bemiddeling binnen het CAW staat het belang van het kind steeds centraal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Niet voor iedereen : controle op basis van inkomen en/of kwetsbaarheid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30370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normAutofit/>
          </a:bodyPr>
          <a:lstStyle/>
          <a:p>
            <a:pPr algn="ctr"/>
            <a:r>
              <a:rPr lang="nl-BE" dirty="0">
                <a:solidFill>
                  <a:schemeClr val="bg1"/>
                </a:solidFill>
                <a:latin typeface="Tenso Medium" panose="02000000000000000000" pitchFamily="50" charset="0"/>
              </a:rPr>
              <a:t>Stap 1 : Bemiddeling via het CAW : gesprek 1</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227377" y="875410"/>
            <a:ext cx="8783273" cy="5107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Het eerste gesprek van een bemiddeling via het C.A.W. betreft steeds een trajectbemiddelingsgesprek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een trajectbemiddeling, verduidelijkt de familiale bemiddelaar wat in de specifieke situatie van de partijen de mogelijke manieren zijn om met hun ruzie/conflict om te gaan. Er wordt nagegaan of de partijen tot een akkoord kunnen komen over welk traject ze zullen volgen (bv. bemiddeling, minnelijke schikking, procesvoering,…) om tot een oplossing te komen</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Wat komt er aan bod tijdens een trajectbemiddeling?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Verduidelijking feitelijke situatie cliënten</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Waarover hebben cliënten een meningsverschil?</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Welke oplossingstrajecten bestaan er voor dit meningsverschil?</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Wat zijn mogelijke voordelen en nadelen van elke oplossingsweg?</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Wat is de mogelijke invloed op jullie relatie van de weg die jullie zullen volgen?</a:t>
            </a:r>
          </a:p>
          <a:p>
            <a:pPr marL="685800" marR="0" lvl="1" indent="-228600" algn="l" defTabSz="914400" rtl="0" eaLnBrk="1" fontAlgn="auto" latinLnBrk="0" hangingPunct="1">
              <a:lnSpc>
                <a:spcPct val="90000"/>
              </a:lnSpc>
              <a:spcBef>
                <a:spcPts val="600"/>
              </a:spcBef>
              <a:spcAft>
                <a:spcPts val="0"/>
              </a:spcAft>
              <a:buClrTx/>
              <a:buSzTx/>
              <a:buFont typeface="Courier New" panose="02070309020205020404" pitchFamily="49" charset="0"/>
              <a:buChar char="o"/>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BE"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425171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C86F671-FF2D-4DA6-849C-914C2525B1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0" t="18181" r="7685" b="17461"/>
          <a:stretch/>
        </p:blipFill>
        <p:spPr>
          <a:xfrm>
            <a:off x="227377" y="5997465"/>
            <a:ext cx="1568884" cy="736585"/>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838200" y="1504"/>
            <a:ext cx="10515600" cy="1021953"/>
          </a:xfrm>
        </p:spPr>
        <p:txBody>
          <a:bodyPr>
            <a:normAutofit fontScale="90000"/>
          </a:bodyPr>
          <a:lstStyle/>
          <a:p>
            <a:pPr algn="ctr"/>
            <a:r>
              <a:rPr lang="nl-BE" dirty="0">
                <a:solidFill>
                  <a:schemeClr val="bg1"/>
                </a:solidFill>
                <a:latin typeface="Tenso Medium" panose="02000000000000000000" pitchFamily="50" charset="0"/>
              </a:rPr>
              <a:t>Stap 2 : Bemiddeling via het CAW : gesprekken</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ijdelijke aanduiding voor inhoud 2">
            <a:extLst>
              <a:ext uri="{FF2B5EF4-FFF2-40B4-BE49-F238E27FC236}">
                <a16:creationId xmlns:a16="http://schemas.microsoft.com/office/drawing/2014/main" id="{7A811E29-CB23-4134-B2DF-56C34AA2F026}"/>
              </a:ext>
            </a:extLst>
          </p:cNvPr>
          <p:cNvSpPr txBox="1">
            <a:spLocks/>
          </p:cNvSpPr>
          <p:nvPr/>
        </p:nvSpPr>
        <p:spPr>
          <a:xfrm>
            <a:off x="163809" y="845743"/>
            <a:ext cx="11404329" cy="554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sz="17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Als één van de partijen binnen de inkomstengrenzen valt, worden de bemiddelingsgesprekken opgestart.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Via gesprekken wordt er getracht tot een bemiddelde overeenkomst tussen partijen te komen.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Een succesvolle bemiddeling kan uitmonden in overeenkomst die door de beide partijen kan ondertekend worden en waarmee de partijen via de Rechtbank hun echtscheiding kunnen officialiseren of hun ouderschapsovereenkomst kunnen laten homologeren ( goedkeuren) 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 gesprekken gebeuren op maat van de cliënten en het door hen gekozen tempo ( wel maximaal 1 gesprek om de twee weken)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Op elke vestiging van het CAW in de regio bevindt er zich een bemiddelaar</a:t>
            </a:r>
          </a:p>
        </p:txBody>
      </p:sp>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775" y="845743"/>
            <a:ext cx="1760449" cy="177714"/>
          </a:xfrm>
          <a:prstGeom prst="rect">
            <a:avLst/>
          </a:prstGeom>
        </p:spPr>
      </p:pic>
    </p:spTree>
    <p:extLst>
      <p:ext uri="{BB962C8B-B14F-4D97-AF65-F5344CB8AC3E}">
        <p14:creationId xmlns:p14="http://schemas.microsoft.com/office/powerpoint/2010/main" val="128838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2</a:t>
            </a:fld>
            <a:endParaRPr lang="nl-BE" dirty="0">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317712" y="1504"/>
            <a:ext cx="10515600" cy="1021953"/>
          </a:xfrm>
        </p:spPr>
        <p:txBody>
          <a:bodyPr>
            <a:normAutofit fontScale="90000"/>
          </a:bodyPr>
          <a:lstStyle/>
          <a:p>
            <a:r>
              <a:rPr lang="nl-BE" dirty="0">
                <a:solidFill>
                  <a:schemeClr val="bg1"/>
                </a:solidFill>
                <a:latin typeface="Tenso Medium" panose="02000000000000000000" pitchFamily="50" charset="0"/>
              </a:rPr>
              <a:t>Ik ben gescheiden maar het verloopt niet zo vlot</a:t>
            </a:r>
          </a:p>
        </p:txBody>
      </p:sp>
      <p:sp>
        <p:nvSpPr>
          <p:cNvPr id="8" name="Tekstvak 7">
            <a:extLst>
              <a:ext uri="{FF2B5EF4-FFF2-40B4-BE49-F238E27FC236}">
                <a16:creationId xmlns:a16="http://schemas.microsoft.com/office/drawing/2014/main" id="{8C0401AC-5307-4322-9AF0-4114D3831225}"/>
              </a:ext>
            </a:extLst>
          </p:cNvPr>
          <p:cNvSpPr txBox="1"/>
          <p:nvPr/>
        </p:nvSpPr>
        <p:spPr>
          <a:xfrm>
            <a:off x="461087" y="2318453"/>
            <a:ext cx="10947633" cy="369332"/>
          </a:xfrm>
          <a:prstGeom prst="rect">
            <a:avLst/>
          </a:prstGeom>
          <a:noFill/>
        </p:spPr>
        <p:txBody>
          <a:bodyPr wrap="square" rtlCol="0">
            <a:spAutoFit/>
          </a:bodyPr>
          <a:lstStyle/>
          <a:p>
            <a:r>
              <a:rPr lang="nl-BE" dirty="0">
                <a:latin typeface="Open Sans Light" panose="020B0306030504020204" pitchFamily="34" charset="0"/>
                <a:ea typeface="Open Sans Light" panose="020B0306030504020204" pitchFamily="34" charset="0"/>
                <a:cs typeface="Open Sans Light" panose="020B0306030504020204" pitchFamily="34" charset="0"/>
              </a:rPr>
              <a:t>1x/jaar </a:t>
            </a:r>
          </a:p>
        </p:txBody>
      </p:sp>
      <p:sp>
        <p:nvSpPr>
          <p:cNvPr id="9" name="Tekstvak 8">
            <a:extLst>
              <a:ext uri="{FF2B5EF4-FFF2-40B4-BE49-F238E27FC236}">
                <a16:creationId xmlns:a16="http://schemas.microsoft.com/office/drawing/2014/main" id="{7CE0EF40-DA6F-4213-A741-450EF85B68AA}"/>
              </a:ext>
            </a:extLst>
          </p:cNvPr>
          <p:cNvSpPr txBox="1"/>
          <p:nvPr/>
        </p:nvSpPr>
        <p:spPr>
          <a:xfrm>
            <a:off x="461087" y="2922776"/>
            <a:ext cx="10947634" cy="2308324"/>
          </a:xfrm>
          <a:prstGeom prst="rect">
            <a:avLst/>
          </a:prstGeom>
          <a:noFill/>
        </p:spPr>
        <p:txBody>
          <a:bodyPr wrap="square" rtlCol="0">
            <a:spAutoFit/>
          </a:bodyPr>
          <a:lstStyle/>
          <a:p>
            <a:r>
              <a:rPr lang="nl-BE" dirty="0">
                <a:latin typeface="Open Sans Light" panose="020B0306030504020204" pitchFamily="34" charset="0"/>
                <a:ea typeface="Open Sans Light" panose="020B0306030504020204" pitchFamily="34" charset="0"/>
                <a:cs typeface="Open Sans Light" panose="020B0306030504020204" pitchFamily="34" charset="0"/>
              </a:rPr>
              <a:t>Verloop:</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Infosessie voor ouders &amp; netwerk</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Intake met beide ouders</a:t>
            </a:r>
          </a:p>
          <a:p>
            <a:pPr marL="742950" lvl="1"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3 sessies: oudergroep / kindergroep</a:t>
            </a:r>
          </a:p>
          <a:p>
            <a:pPr marL="742950" lvl="1"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1 gezamenlijke afsluitsessie</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Evaluatiegesprekken met ouders</a:t>
            </a:r>
          </a:p>
          <a:p>
            <a:pPr lvl="1"/>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a:p>
            <a:pPr lvl="1"/>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kstvak 9">
            <a:extLst>
              <a:ext uri="{FF2B5EF4-FFF2-40B4-BE49-F238E27FC236}">
                <a16:creationId xmlns:a16="http://schemas.microsoft.com/office/drawing/2014/main" id="{A3A2C5CF-1AFA-45B1-A11B-9A3073E58E26}"/>
              </a:ext>
            </a:extLst>
          </p:cNvPr>
          <p:cNvSpPr txBox="1"/>
          <p:nvPr/>
        </p:nvSpPr>
        <p:spPr>
          <a:xfrm>
            <a:off x="406167" y="1221271"/>
            <a:ext cx="8749718" cy="584775"/>
          </a:xfrm>
          <a:prstGeom prst="rect">
            <a:avLst/>
          </a:prstGeom>
          <a:noFill/>
        </p:spPr>
        <p:txBody>
          <a:bodyPr wrap="square" rtlCol="0">
            <a:spAutoFit/>
          </a:bodyPr>
          <a:lstStyle/>
          <a:p>
            <a:r>
              <a:rPr lang="nl-BE" sz="3200" dirty="0">
                <a:solidFill>
                  <a:srgbClr val="1B5A9B"/>
                </a:solidFill>
                <a:latin typeface="Tenso Medium" panose="02000000000000000000" pitchFamily="50" charset="0"/>
              </a:rPr>
              <a:t>Raar zo uit elkaar</a:t>
            </a:r>
          </a:p>
        </p:txBody>
      </p:sp>
      <p:sp>
        <p:nvSpPr>
          <p:cNvPr id="11" name="Tekstvak 10">
            <a:extLst>
              <a:ext uri="{FF2B5EF4-FFF2-40B4-BE49-F238E27FC236}">
                <a16:creationId xmlns:a16="http://schemas.microsoft.com/office/drawing/2014/main" id="{A5967EF9-DA56-471B-B8B0-AAF99CA65850}"/>
              </a:ext>
            </a:extLst>
          </p:cNvPr>
          <p:cNvSpPr txBox="1"/>
          <p:nvPr/>
        </p:nvSpPr>
        <p:spPr>
          <a:xfrm>
            <a:off x="461086" y="1806046"/>
            <a:ext cx="8749718" cy="400110"/>
          </a:xfrm>
          <a:prstGeom prst="rect">
            <a:avLst/>
          </a:prstGeom>
          <a:noFill/>
        </p:spPr>
        <p:txBody>
          <a:bodyPr wrap="square" rtlCol="0">
            <a:spAutoFit/>
          </a:bodyPr>
          <a:lstStyle/>
          <a:p>
            <a:r>
              <a:rPr lang="nl-BE" sz="2000" dirty="0">
                <a:solidFill>
                  <a:srgbClr val="1B5A9B"/>
                </a:solidFill>
                <a:latin typeface="Tenso Medium" panose="02000000000000000000" pitchFamily="50" charset="0"/>
              </a:rPr>
              <a:t>Groepsaanbod   </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3" name="Rechthoek 2"/>
          <p:cNvSpPr/>
          <p:nvPr/>
        </p:nvSpPr>
        <p:spPr>
          <a:xfrm>
            <a:off x="16193" y="4912927"/>
            <a:ext cx="1991251" cy="369332"/>
          </a:xfrm>
          <a:prstGeom prst="rect">
            <a:avLst/>
          </a:prstGeom>
        </p:spPr>
        <p:txBody>
          <a:bodyPr wrap="none">
            <a:spAutoFit/>
          </a:bodyPr>
          <a:lstStyle/>
          <a:p>
            <a:pPr lvl="1"/>
            <a:r>
              <a:rPr lang="nl-BE"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Gratis aanbod</a:t>
            </a:r>
          </a:p>
        </p:txBody>
      </p:sp>
      <p:pic>
        <p:nvPicPr>
          <p:cNvPr id="1026" name="Picture 2" descr="https://logozenneland.be/sites/default/files/Schei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975" y="1385316"/>
            <a:ext cx="3647498" cy="485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9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20</a:t>
            </a:fld>
            <a:endParaRPr lang="nl-BE" dirty="0">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317712" y="1504"/>
            <a:ext cx="10515600" cy="1021953"/>
          </a:xfrm>
        </p:spPr>
        <p:txBody>
          <a:bodyPr>
            <a:normAutofit/>
          </a:bodyPr>
          <a:lstStyle/>
          <a:p>
            <a:r>
              <a:rPr lang="nl-BE" dirty="0">
                <a:solidFill>
                  <a:schemeClr val="bg1"/>
                </a:solidFill>
                <a:latin typeface="Tenso Medium" panose="02000000000000000000" pitchFamily="50" charset="0"/>
              </a:rPr>
              <a:t>Contactpersonen</a:t>
            </a:r>
          </a:p>
        </p:txBody>
      </p:sp>
      <p:sp>
        <p:nvSpPr>
          <p:cNvPr id="9" name="Tekstvak 8">
            <a:extLst>
              <a:ext uri="{FF2B5EF4-FFF2-40B4-BE49-F238E27FC236}">
                <a16:creationId xmlns:a16="http://schemas.microsoft.com/office/drawing/2014/main" id="{7CE0EF40-DA6F-4213-A741-450EF85B68AA}"/>
              </a:ext>
            </a:extLst>
          </p:cNvPr>
          <p:cNvSpPr txBox="1"/>
          <p:nvPr/>
        </p:nvSpPr>
        <p:spPr>
          <a:xfrm>
            <a:off x="406166" y="2973528"/>
            <a:ext cx="10947634" cy="3139321"/>
          </a:xfrm>
          <a:prstGeom prst="rect">
            <a:avLst/>
          </a:prstGeom>
          <a:noFill/>
        </p:spPr>
        <p:txBody>
          <a:bodyPr wrap="square" rtlCol="0">
            <a:spAutoFit/>
          </a:bodyPr>
          <a:lstStyle/>
          <a:p>
            <a:r>
              <a:rPr lang="nl-BE" dirty="0">
                <a:latin typeface="Open Sans Light" panose="020B0306030504020204" pitchFamily="34" charset="0"/>
                <a:ea typeface="Open Sans Light" panose="020B0306030504020204" pitchFamily="34" charset="0"/>
                <a:cs typeface="Open Sans Light" panose="020B0306030504020204" pitchFamily="34" charset="0"/>
              </a:rPr>
              <a:t>Lore Van Driessche </a:t>
            </a:r>
          </a:p>
          <a:p>
            <a:r>
              <a:rPr lang="nl-BE" dirty="0">
                <a:latin typeface="Open Sans Light" panose="020B0306030504020204" pitchFamily="34" charset="0"/>
                <a:ea typeface="Open Sans Light" panose="020B0306030504020204" pitchFamily="34" charset="0"/>
                <a:cs typeface="Open Sans Light" panose="020B0306030504020204" pitchFamily="34" charset="0"/>
              </a:rPr>
              <a:t>	Hulpverlener in de bezoekruimte</a:t>
            </a:r>
          </a:p>
          <a:p>
            <a:r>
              <a:rPr lang="nl-BE" dirty="0">
                <a:latin typeface="Open Sans Light" panose="020B0306030504020204" pitchFamily="34" charset="0"/>
                <a:ea typeface="Open Sans Light" panose="020B0306030504020204" pitchFamily="34" charset="0"/>
                <a:cs typeface="Open Sans Light" panose="020B0306030504020204" pitchFamily="34" charset="0"/>
              </a:rPr>
              <a:t>	Preventie scheiding</a:t>
            </a:r>
          </a:p>
          <a:p>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a:p>
            <a:r>
              <a:rPr lang="nl-BE" dirty="0">
                <a:latin typeface="Open Sans Light" panose="020B0306030504020204" pitchFamily="34" charset="0"/>
                <a:ea typeface="Open Sans Light" panose="020B0306030504020204" pitchFamily="34" charset="0"/>
                <a:cs typeface="Open Sans Light" panose="020B0306030504020204" pitchFamily="34" charset="0"/>
              </a:rPr>
              <a:t>Marieke Mollaert</a:t>
            </a:r>
          </a:p>
          <a:p>
            <a:r>
              <a:rPr lang="nl-BE" dirty="0">
                <a:latin typeface="Open Sans Light" panose="020B0306030504020204" pitchFamily="34" charset="0"/>
                <a:ea typeface="Open Sans Light" panose="020B0306030504020204" pitchFamily="34" charset="0"/>
                <a:cs typeface="Open Sans Light" panose="020B0306030504020204" pitchFamily="34" charset="0"/>
              </a:rPr>
              <a:t>	</a:t>
            </a:r>
            <a:r>
              <a:rPr lang="nl-BE" dirty="0"/>
              <a:t>Hulpverlener AOB Asse</a:t>
            </a:r>
          </a:p>
          <a:p>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a:p>
            <a:r>
              <a:rPr lang="nl-BE" dirty="0">
                <a:latin typeface="Open Sans Light" panose="020B0306030504020204" pitchFamily="34" charset="0"/>
                <a:ea typeface="Open Sans Light" panose="020B0306030504020204" pitchFamily="34" charset="0"/>
                <a:cs typeface="Open Sans Light" panose="020B0306030504020204" pitchFamily="34" charset="0"/>
              </a:rPr>
              <a:t>Matthias Nauwelaerts</a:t>
            </a:r>
          </a:p>
          <a:p>
            <a:r>
              <a:rPr lang="nl-BE" dirty="0">
                <a:latin typeface="Open Sans Light" panose="020B0306030504020204" pitchFamily="34" charset="0"/>
                <a:ea typeface="Open Sans Light" panose="020B0306030504020204" pitchFamily="34" charset="0"/>
                <a:cs typeface="Open Sans Light" panose="020B0306030504020204" pitchFamily="34" charset="0"/>
              </a:rPr>
              <a:t>	</a:t>
            </a:r>
            <a:r>
              <a:rPr lang="nl-BE" dirty="0"/>
              <a:t>Erkend scheidingsbemiddelaar AOB Vilvoorde </a:t>
            </a:r>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a:p>
            <a:pPr lvl="1"/>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a:p>
            <a:pPr lvl="1"/>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kstvak 9">
            <a:extLst>
              <a:ext uri="{FF2B5EF4-FFF2-40B4-BE49-F238E27FC236}">
                <a16:creationId xmlns:a16="http://schemas.microsoft.com/office/drawing/2014/main" id="{A3A2C5CF-1AFA-45B1-A11B-9A3073E58E26}"/>
              </a:ext>
            </a:extLst>
          </p:cNvPr>
          <p:cNvSpPr txBox="1"/>
          <p:nvPr/>
        </p:nvSpPr>
        <p:spPr>
          <a:xfrm>
            <a:off x="374811" y="1487938"/>
            <a:ext cx="8749718" cy="1077218"/>
          </a:xfrm>
          <a:prstGeom prst="rect">
            <a:avLst/>
          </a:prstGeom>
          <a:noFill/>
        </p:spPr>
        <p:txBody>
          <a:bodyPr wrap="square" rtlCol="0">
            <a:spAutoFit/>
          </a:bodyPr>
          <a:lstStyle/>
          <a:p>
            <a:r>
              <a:rPr lang="nl-BE" sz="3200" dirty="0">
                <a:solidFill>
                  <a:srgbClr val="1B5A9B"/>
                </a:solidFill>
                <a:latin typeface="Tenso Medium" panose="02000000000000000000" pitchFamily="50" charset="0"/>
              </a:rPr>
              <a:t>CAW Halle-Vilvoorde</a:t>
            </a:r>
          </a:p>
          <a:p>
            <a:r>
              <a:rPr lang="nl-BE" sz="3200" dirty="0">
                <a:solidFill>
                  <a:srgbClr val="1B5A9B"/>
                </a:solidFill>
                <a:latin typeface="Tenso Medium" panose="02000000000000000000" pitchFamily="50" charset="0"/>
              </a:rPr>
              <a:t>02/613 17 00</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1026" name="Picture 2" descr="https://logozenneland.be/sites/default/files/Schei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975" y="1385316"/>
            <a:ext cx="3647498" cy="485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3</a:t>
            </a:fld>
            <a:endParaRPr lang="nl-BE" dirty="0">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317712" y="1504"/>
            <a:ext cx="10515600" cy="1021953"/>
          </a:xfrm>
        </p:spPr>
        <p:txBody>
          <a:bodyPr>
            <a:normAutofit/>
          </a:bodyPr>
          <a:lstStyle/>
          <a:p>
            <a:r>
              <a:rPr lang="nl-BE" dirty="0">
                <a:solidFill>
                  <a:schemeClr val="bg1"/>
                </a:solidFill>
                <a:latin typeface="Tenso Medium" panose="02000000000000000000" pitchFamily="50" charset="0"/>
              </a:rPr>
              <a:t>Ik ben recent gescheiden en wil meer info</a:t>
            </a:r>
          </a:p>
        </p:txBody>
      </p:sp>
      <p:sp>
        <p:nvSpPr>
          <p:cNvPr id="8" name="Tekstvak 7">
            <a:extLst>
              <a:ext uri="{FF2B5EF4-FFF2-40B4-BE49-F238E27FC236}">
                <a16:creationId xmlns:a16="http://schemas.microsoft.com/office/drawing/2014/main" id="{8C0401AC-5307-4322-9AF0-4114D3831225}"/>
              </a:ext>
            </a:extLst>
          </p:cNvPr>
          <p:cNvSpPr txBox="1"/>
          <p:nvPr/>
        </p:nvSpPr>
        <p:spPr>
          <a:xfrm>
            <a:off x="481247" y="2447915"/>
            <a:ext cx="7728671" cy="646331"/>
          </a:xfrm>
          <a:prstGeom prst="rect">
            <a:avLst/>
          </a:prstGeom>
          <a:noFill/>
        </p:spPr>
        <p:txBody>
          <a:bodyPr wrap="square" rtlCol="0">
            <a:spAutoFit/>
          </a:bodyPr>
          <a:lstStyle/>
          <a:p>
            <a:r>
              <a:rPr lang="nl-BE" dirty="0">
                <a:latin typeface="Open Sans Light" panose="020B0306030504020204" pitchFamily="34" charset="0"/>
                <a:ea typeface="Open Sans Light" panose="020B0306030504020204" pitchFamily="34" charset="0"/>
                <a:cs typeface="Open Sans Light" panose="020B0306030504020204" pitchFamily="34" charset="0"/>
              </a:rPr>
              <a:t>Op vraag van voorzieningen/scholen/hulpverleners kan dit aanbod georganiseerd worden </a:t>
            </a:r>
          </a:p>
        </p:txBody>
      </p:sp>
      <p:sp>
        <p:nvSpPr>
          <p:cNvPr id="9" name="Tekstvak 8">
            <a:extLst>
              <a:ext uri="{FF2B5EF4-FFF2-40B4-BE49-F238E27FC236}">
                <a16:creationId xmlns:a16="http://schemas.microsoft.com/office/drawing/2014/main" id="{7CE0EF40-DA6F-4213-A741-450EF85B68AA}"/>
              </a:ext>
            </a:extLst>
          </p:cNvPr>
          <p:cNvSpPr txBox="1"/>
          <p:nvPr/>
        </p:nvSpPr>
        <p:spPr>
          <a:xfrm>
            <a:off x="436630" y="3305879"/>
            <a:ext cx="7633432" cy="1477328"/>
          </a:xfrm>
          <a:prstGeom prst="rect">
            <a:avLst/>
          </a:prstGeom>
          <a:noFill/>
        </p:spPr>
        <p:txBody>
          <a:bodyPr wrap="square" rtlCol="0">
            <a:spAutoFit/>
          </a:bodyPr>
          <a:lstStyle/>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Het effect van een scheiding bij kinderen en ouders. Wat je als ouder kan betekenen voor je kind(eren)</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Hoe je als ouder je kind(eren) kan inlichten over de scheiding</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De relatie tussen ouders en kinderen</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Wat kan jouw omgeving betekenen voor jou en de kinderen</a:t>
            </a:r>
          </a:p>
        </p:txBody>
      </p:sp>
      <p:sp>
        <p:nvSpPr>
          <p:cNvPr id="10" name="Tekstvak 9">
            <a:extLst>
              <a:ext uri="{FF2B5EF4-FFF2-40B4-BE49-F238E27FC236}">
                <a16:creationId xmlns:a16="http://schemas.microsoft.com/office/drawing/2014/main" id="{A3A2C5CF-1AFA-45B1-A11B-9A3073E58E26}"/>
              </a:ext>
            </a:extLst>
          </p:cNvPr>
          <p:cNvSpPr txBox="1"/>
          <p:nvPr/>
        </p:nvSpPr>
        <p:spPr>
          <a:xfrm>
            <a:off x="406167" y="1221271"/>
            <a:ext cx="8610834" cy="584775"/>
          </a:xfrm>
          <a:prstGeom prst="rect">
            <a:avLst/>
          </a:prstGeom>
          <a:noFill/>
        </p:spPr>
        <p:txBody>
          <a:bodyPr wrap="square" rtlCol="0">
            <a:spAutoFit/>
          </a:bodyPr>
          <a:lstStyle/>
          <a:p>
            <a:r>
              <a:rPr lang="nl-BE" sz="3200" dirty="0">
                <a:solidFill>
                  <a:srgbClr val="1B5A9B"/>
                </a:solidFill>
                <a:latin typeface="Tenso Medium" panose="02000000000000000000" pitchFamily="50" charset="0"/>
              </a:rPr>
              <a:t>Infoavond/</a:t>
            </a:r>
            <a:r>
              <a:rPr lang="nl-BE" sz="3200" dirty="0" err="1">
                <a:solidFill>
                  <a:srgbClr val="1B5A9B"/>
                </a:solidFill>
                <a:latin typeface="Tenso Medium" panose="02000000000000000000" pitchFamily="50" charset="0"/>
              </a:rPr>
              <a:t>webinar</a:t>
            </a:r>
            <a:endParaRPr lang="nl-BE" sz="3200" dirty="0">
              <a:solidFill>
                <a:srgbClr val="1B5A9B"/>
              </a:solidFill>
              <a:latin typeface="Tenso Medium" panose="02000000000000000000" pitchFamily="50" charset="0"/>
            </a:endParaRPr>
          </a:p>
        </p:txBody>
      </p:sp>
      <p:sp>
        <p:nvSpPr>
          <p:cNvPr id="11" name="Tekstvak 10">
            <a:extLst>
              <a:ext uri="{FF2B5EF4-FFF2-40B4-BE49-F238E27FC236}">
                <a16:creationId xmlns:a16="http://schemas.microsoft.com/office/drawing/2014/main" id="{A5967EF9-DA56-471B-B8B0-AAF99CA65850}"/>
              </a:ext>
            </a:extLst>
          </p:cNvPr>
          <p:cNvSpPr txBox="1"/>
          <p:nvPr/>
        </p:nvSpPr>
        <p:spPr>
          <a:xfrm>
            <a:off x="406167" y="1826118"/>
            <a:ext cx="8749718" cy="400110"/>
          </a:xfrm>
          <a:prstGeom prst="rect">
            <a:avLst/>
          </a:prstGeom>
          <a:noFill/>
        </p:spPr>
        <p:txBody>
          <a:bodyPr wrap="square" rtlCol="0">
            <a:spAutoFit/>
          </a:bodyPr>
          <a:lstStyle/>
          <a:p>
            <a:r>
              <a:rPr lang="nl-BE" sz="2000" dirty="0">
                <a:solidFill>
                  <a:srgbClr val="1B5A9B"/>
                </a:solidFill>
                <a:latin typeface="Tenso Medium" panose="02000000000000000000" pitchFamily="50" charset="0"/>
              </a:rPr>
              <a:t>Avond in groep </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3" name="Rechthoek 2"/>
          <p:cNvSpPr/>
          <p:nvPr/>
        </p:nvSpPr>
        <p:spPr>
          <a:xfrm>
            <a:off x="481247" y="5097166"/>
            <a:ext cx="6096000" cy="369332"/>
          </a:xfrm>
          <a:prstGeom prst="rect">
            <a:avLst/>
          </a:prstGeom>
        </p:spPr>
        <p:txBody>
          <a:bodyPr>
            <a:spAutoFit/>
          </a:bodyPr>
          <a:lstStyle/>
          <a:p>
            <a:r>
              <a:rPr lang="nl-BE" dirty="0">
                <a:latin typeface="Open Sans Light" panose="020B0306030504020204"/>
              </a:rPr>
              <a:t>150 euro voor de aanvrager</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655" y="1306489"/>
            <a:ext cx="3800341" cy="4730629"/>
          </a:xfrm>
          <a:prstGeom prst="rect">
            <a:avLst/>
          </a:prstGeom>
        </p:spPr>
      </p:pic>
    </p:spTree>
    <p:extLst>
      <p:ext uri="{BB962C8B-B14F-4D97-AF65-F5344CB8AC3E}">
        <p14:creationId xmlns:p14="http://schemas.microsoft.com/office/powerpoint/2010/main" val="96491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4811" y="6170235"/>
            <a:ext cx="1274017" cy="374561"/>
          </a:xfr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fld id="{78C67288-F53E-4F3A-9A8D-931006F073DE}" type="slidenum">
              <a:rPr lang="nl-BE" smtClean="0">
                <a:solidFill>
                  <a:srgbClr val="1B5A9B"/>
                </a:solidFill>
                <a:latin typeface="Tenso Medium" panose="02000000000000000000" pitchFamily="50" charset="0"/>
              </a:rPr>
              <a:t>4</a:t>
            </a:fld>
            <a:endParaRPr lang="nl-BE" dirty="0">
              <a:solidFill>
                <a:srgbClr val="1B5A9B"/>
              </a:solidFill>
              <a:latin typeface="Tenso Medium" panose="02000000000000000000" pitchFamily="50" charset="0"/>
            </a:endParaRPr>
          </a:p>
        </p:txBody>
      </p:sp>
      <p:sp>
        <p:nvSpPr>
          <p:cNvPr id="7" name="Rechthoek 6">
            <a:extLst>
              <a:ext uri="{FF2B5EF4-FFF2-40B4-BE49-F238E27FC236}">
                <a16:creationId xmlns:a16="http://schemas.microsoft.com/office/drawing/2014/main" id="{609DBD28-07B8-4452-9BB7-5E813D825229}"/>
              </a:ext>
            </a:extLst>
          </p:cNvPr>
          <p:cNvSpPr/>
          <p:nvPr/>
        </p:nvSpPr>
        <p:spPr>
          <a:xfrm>
            <a:off x="0" y="0"/>
            <a:ext cx="12192000" cy="1023457"/>
          </a:xfrm>
          <a:prstGeom prst="rect">
            <a:avLst/>
          </a:prstGeom>
          <a:solidFill>
            <a:srgbClr val="1B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7B1E5EE-86DE-4018-838D-97D1AF6189CD}"/>
              </a:ext>
            </a:extLst>
          </p:cNvPr>
          <p:cNvSpPr>
            <a:spLocks noGrp="1"/>
          </p:cNvSpPr>
          <p:nvPr>
            <p:ph type="title"/>
          </p:nvPr>
        </p:nvSpPr>
        <p:spPr>
          <a:xfrm>
            <a:off x="317712" y="1504"/>
            <a:ext cx="10515600" cy="1021953"/>
          </a:xfrm>
        </p:spPr>
        <p:txBody>
          <a:bodyPr>
            <a:normAutofit fontScale="90000"/>
          </a:bodyPr>
          <a:lstStyle/>
          <a:p>
            <a:r>
              <a:rPr lang="nl-BE" dirty="0">
                <a:solidFill>
                  <a:schemeClr val="bg1"/>
                </a:solidFill>
                <a:latin typeface="Tenso Medium" panose="02000000000000000000" pitchFamily="50" charset="0"/>
              </a:rPr>
              <a:t>Ik ben gescheiden en zie mijn kind(eren) niet meer</a:t>
            </a:r>
          </a:p>
        </p:txBody>
      </p:sp>
      <p:sp>
        <p:nvSpPr>
          <p:cNvPr id="8" name="Tekstvak 7">
            <a:extLst>
              <a:ext uri="{FF2B5EF4-FFF2-40B4-BE49-F238E27FC236}">
                <a16:creationId xmlns:a16="http://schemas.microsoft.com/office/drawing/2014/main" id="{8C0401AC-5307-4322-9AF0-4114D3831225}"/>
              </a:ext>
            </a:extLst>
          </p:cNvPr>
          <p:cNvSpPr txBox="1"/>
          <p:nvPr/>
        </p:nvSpPr>
        <p:spPr>
          <a:xfrm>
            <a:off x="317712" y="2535329"/>
            <a:ext cx="10947633" cy="369332"/>
          </a:xfrm>
          <a:prstGeom prst="rect">
            <a:avLst/>
          </a:prstGeom>
          <a:noFill/>
        </p:spPr>
        <p:txBody>
          <a:bodyPr wrap="square" rtlCol="0">
            <a:spAutoFit/>
          </a:bodyPr>
          <a:lstStyle/>
          <a:p>
            <a:r>
              <a:rPr lang="nl-BE" dirty="0">
                <a:latin typeface="Open Sans Light" panose="020B0306030504020204" pitchFamily="34" charset="0"/>
                <a:ea typeface="Open Sans Light" panose="020B0306030504020204" pitchFamily="34" charset="0"/>
                <a:cs typeface="Open Sans Light" panose="020B0306030504020204" pitchFamily="34" charset="0"/>
              </a:rPr>
              <a:t> Vrijwillige / gerechtelijke aanmeldingen</a:t>
            </a:r>
          </a:p>
        </p:txBody>
      </p:sp>
      <p:sp>
        <p:nvSpPr>
          <p:cNvPr id="9" name="Tekstvak 8">
            <a:extLst>
              <a:ext uri="{FF2B5EF4-FFF2-40B4-BE49-F238E27FC236}">
                <a16:creationId xmlns:a16="http://schemas.microsoft.com/office/drawing/2014/main" id="{7CE0EF40-DA6F-4213-A741-450EF85B68AA}"/>
              </a:ext>
            </a:extLst>
          </p:cNvPr>
          <p:cNvSpPr txBox="1"/>
          <p:nvPr/>
        </p:nvSpPr>
        <p:spPr>
          <a:xfrm>
            <a:off x="461086" y="3161012"/>
            <a:ext cx="10947633" cy="1477328"/>
          </a:xfrm>
          <a:prstGeom prst="rect">
            <a:avLst/>
          </a:prstGeom>
          <a:noFill/>
        </p:spPr>
        <p:txBody>
          <a:bodyPr wrap="square" rtlCol="0">
            <a:spAutoFit/>
          </a:bodyPr>
          <a:lstStyle/>
          <a:p>
            <a:pPr marL="285750" indent="-285750">
              <a:buFont typeface="Wingdings" panose="05000000000000000000" pitchFamily="2" charset="2"/>
              <a:buChar char="§"/>
            </a:pPr>
            <a:r>
              <a:rPr lang="nl-BE" dirty="0" err="1">
                <a:latin typeface="Open Sans Light" panose="020B0306030504020204" pitchFamily="34" charset="0"/>
                <a:ea typeface="Open Sans Light" panose="020B0306030504020204" pitchFamily="34" charset="0"/>
                <a:cs typeface="Open Sans Light" panose="020B0306030504020204" pitchFamily="34" charset="0"/>
              </a:rPr>
              <a:t>Hoogconflictscheiding</a:t>
            </a:r>
            <a:endParaRPr lang="nl-BE"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Contact- en/of relatieherstel na breuk</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Opbouwende contacten</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Krachtgericht en op maat van alle betrokkenen</a:t>
            </a:r>
          </a:p>
          <a:p>
            <a:pPr marL="285750" indent="-285750">
              <a:buFont typeface="Wingdings" panose="05000000000000000000" pitchFamily="2" charset="2"/>
              <a:buChar char="§"/>
            </a:pPr>
            <a:r>
              <a:rPr lang="nl-BE" dirty="0">
                <a:latin typeface="Open Sans Light" panose="020B0306030504020204" pitchFamily="34" charset="0"/>
                <a:ea typeface="Open Sans Light" panose="020B0306030504020204" pitchFamily="34" charset="0"/>
                <a:cs typeface="Open Sans Light" panose="020B0306030504020204" pitchFamily="34" charset="0"/>
              </a:rPr>
              <a:t>Langdurig traject</a:t>
            </a:r>
          </a:p>
        </p:txBody>
      </p:sp>
      <p:sp>
        <p:nvSpPr>
          <p:cNvPr id="10" name="Tekstvak 9">
            <a:extLst>
              <a:ext uri="{FF2B5EF4-FFF2-40B4-BE49-F238E27FC236}">
                <a16:creationId xmlns:a16="http://schemas.microsoft.com/office/drawing/2014/main" id="{A3A2C5CF-1AFA-45B1-A11B-9A3073E58E26}"/>
              </a:ext>
            </a:extLst>
          </p:cNvPr>
          <p:cNvSpPr txBox="1"/>
          <p:nvPr/>
        </p:nvSpPr>
        <p:spPr>
          <a:xfrm>
            <a:off x="406167" y="1221271"/>
            <a:ext cx="8749718" cy="584775"/>
          </a:xfrm>
          <a:prstGeom prst="rect">
            <a:avLst/>
          </a:prstGeom>
          <a:noFill/>
        </p:spPr>
        <p:txBody>
          <a:bodyPr wrap="square" rtlCol="0">
            <a:spAutoFit/>
          </a:bodyPr>
          <a:lstStyle/>
          <a:p>
            <a:r>
              <a:rPr lang="nl-BE" sz="3200" dirty="0">
                <a:solidFill>
                  <a:srgbClr val="1B5A9B"/>
                </a:solidFill>
                <a:latin typeface="Tenso Medium" panose="02000000000000000000" pitchFamily="50" charset="0"/>
              </a:rPr>
              <a:t>Bezoekruimte  </a:t>
            </a:r>
          </a:p>
        </p:txBody>
      </p:sp>
      <p:sp>
        <p:nvSpPr>
          <p:cNvPr id="11" name="Tekstvak 10">
            <a:extLst>
              <a:ext uri="{FF2B5EF4-FFF2-40B4-BE49-F238E27FC236}">
                <a16:creationId xmlns:a16="http://schemas.microsoft.com/office/drawing/2014/main" id="{A5967EF9-DA56-471B-B8B0-AAF99CA65850}"/>
              </a:ext>
            </a:extLst>
          </p:cNvPr>
          <p:cNvSpPr txBox="1"/>
          <p:nvPr/>
        </p:nvSpPr>
        <p:spPr>
          <a:xfrm>
            <a:off x="406167" y="1826118"/>
            <a:ext cx="8749718" cy="400110"/>
          </a:xfrm>
          <a:prstGeom prst="rect">
            <a:avLst/>
          </a:prstGeom>
          <a:noFill/>
        </p:spPr>
        <p:txBody>
          <a:bodyPr wrap="square" rtlCol="0">
            <a:spAutoFit/>
          </a:bodyPr>
          <a:lstStyle/>
          <a:p>
            <a:r>
              <a:rPr lang="nl-BE" sz="2000" dirty="0">
                <a:solidFill>
                  <a:srgbClr val="1B5A9B"/>
                </a:solidFill>
                <a:latin typeface="Tenso Medium" panose="02000000000000000000" pitchFamily="50" charset="0"/>
              </a:rPr>
              <a:t>Gefaseerd traject</a:t>
            </a: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sp>
        <p:nvSpPr>
          <p:cNvPr id="12" name="Tekstvak 11">
            <a:extLst>
              <a:ext uri="{FF2B5EF4-FFF2-40B4-BE49-F238E27FC236}">
                <a16:creationId xmlns:a16="http://schemas.microsoft.com/office/drawing/2014/main" id="{8C0401AC-5307-4322-9AF0-4114D3831225}"/>
              </a:ext>
            </a:extLst>
          </p:cNvPr>
          <p:cNvSpPr txBox="1"/>
          <p:nvPr/>
        </p:nvSpPr>
        <p:spPr>
          <a:xfrm>
            <a:off x="461086" y="4979475"/>
            <a:ext cx="10947633" cy="369332"/>
          </a:xfrm>
          <a:prstGeom prst="rect">
            <a:avLst/>
          </a:prstGeom>
          <a:noFill/>
        </p:spPr>
        <p:txBody>
          <a:bodyPr wrap="square" rtlCol="0">
            <a:spAutoFit/>
          </a:bodyPr>
          <a:lstStyle/>
          <a:p>
            <a:r>
              <a:rPr lang="nl-BE" dirty="0">
                <a:latin typeface="Open Sans Light" panose="020B0306030504020204" pitchFamily="34" charset="0"/>
                <a:ea typeface="Open Sans Light" panose="020B0306030504020204" pitchFamily="34" charset="0"/>
                <a:cs typeface="Open Sans Light" panose="020B0306030504020204" pitchFamily="34" charset="0"/>
              </a:rPr>
              <a:t>Gratis aanbod</a:t>
            </a:r>
          </a:p>
        </p:txBody>
      </p:sp>
      <p:pic>
        <p:nvPicPr>
          <p:cNvPr id="3" name="Afbeelding 2"/>
          <p:cNvPicPr>
            <a:picLocks noChangeAspect="1"/>
          </p:cNvPicPr>
          <p:nvPr/>
        </p:nvPicPr>
        <p:blipFill>
          <a:blip r:embed="rId4"/>
          <a:stretch>
            <a:fillRect/>
          </a:stretch>
        </p:blipFill>
        <p:spPr>
          <a:xfrm>
            <a:off x="6913889" y="1302229"/>
            <a:ext cx="3393421" cy="4815120"/>
          </a:xfrm>
          <a:prstGeom prst="rect">
            <a:avLst/>
          </a:prstGeom>
        </p:spPr>
      </p:pic>
    </p:spTree>
    <p:extLst>
      <p:ext uri="{BB962C8B-B14F-4D97-AF65-F5344CB8AC3E}">
        <p14:creationId xmlns:p14="http://schemas.microsoft.com/office/powerpoint/2010/main" val="375281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9"/>
          <p:cNvPicPr preferRelativeResize="0">
            <a:picLocks noGrp="1"/>
          </p:cNvPicPr>
          <p:nvPr>
            <p:ph type="body" idx="1"/>
          </p:nvPr>
        </p:nvPicPr>
        <p:blipFill rotWithShape="1">
          <a:blip r:embed="rId3">
            <a:alphaModFix/>
          </a:blip>
          <a:srcRect/>
          <a:stretch/>
        </p:blipFill>
        <p:spPr>
          <a:xfrm>
            <a:off x="374811" y="6356350"/>
            <a:ext cx="463389" cy="188446"/>
          </a:xfrm>
          <a:prstGeom prst="rect">
            <a:avLst/>
          </a:prstGeom>
          <a:noFill/>
          <a:ln>
            <a:noFill/>
          </a:ln>
        </p:spPr>
      </p:pic>
      <p:sp>
        <p:nvSpPr>
          <p:cNvPr id="272" name="Google Shape;27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1B5A9B"/>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1B5A9B"/>
              </a:solidFill>
              <a:effectLst/>
              <a:uLnTx/>
              <a:uFillTx/>
              <a:latin typeface="Arial"/>
              <a:ea typeface="Arial"/>
              <a:cs typeface="Arial"/>
              <a:sym typeface="Arial"/>
            </a:endParaRPr>
          </a:p>
        </p:txBody>
      </p:sp>
      <p:sp>
        <p:nvSpPr>
          <p:cNvPr id="273" name="Google Shape;273;p39"/>
          <p:cNvSpPr/>
          <p:nvPr/>
        </p:nvSpPr>
        <p:spPr>
          <a:xfrm>
            <a:off x="0" y="0"/>
            <a:ext cx="12192000" cy="1023457"/>
          </a:xfrm>
          <a:prstGeom prst="rect">
            <a:avLst/>
          </a:prstGeom>
          <a:solidFill>
            <a:srgbClr val="1B5A9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74" name="Google Shape;274;p39"/>
          <p:cNvSpPr txBox="1">
            <a:spLocks noGrp="1"/>
          </p:cNvSpPr>
          <p:nvPr>
            <p:ph type="title"/>
          </p:nvPr>
        </p:nvSpPr>
        <p:spPr>
          <a:xfrm>
            <a:off x="317712" y="1504"/>
            <a:ext cx="10515600" cy="10219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nl-BE" dirty="0">
                <a:solidFill>
                  <a:schemeClr val="lt1"/>
                </a:solidFill>
                <a:latin typeface="Arial"/>
                <a:cs typeface="Arial"/>
                <a:sym typeface="Arial"/>
              </a:rPr>
              <a:t>Scheiding binnen AOB</a:t>
            </a:r>
            <a:endParaRPr dirty="0"/>
          </a:p>
        </p:txBody>
      </p:sp>
      <p:sp>
        <p:nvSpPr>
          <p:cNvPr id="277" name="Google Shape;277;p39"/>
          <p:cNvSpPr txBox="1"/>
          <p:nvPr/>
        </p:nvSpPr>
        <p:spPr>
          <a:xfrm>
            <a:off x="406167" y="1221271"/>
            <a:ext cx="3777906" cy="604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BE" sz="3200" b="0" i="0" u="none" strike="noStrike" kern="0" cap="none" spc="0" normalizeH="0" baseline="0" noProof="0" dirty="0">
                <a:ln>
                  <a:noFill/>
                </a:ln>
                <a:solidFill>
                  <a:srgbClr val="1B5A9B"/>
                </a:solidFill>
                <a:effectLst/>
                <a:uLnTx/>
                <a:uFillTx/>
                <a:latin typeface="Arial"/>
                <a:ea typeface="Arial"/>
                <a:cs typeface="Arial"/>
                <a:sym typeface="Arial"/>
              </a:rPr>
              <a:t>Onthaal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79" name="Google Shape;279;p39"/>
          <p:cNvPicPr preferRelativeResize="0"/>
          <p:nvPr/>
        </p:nvPicPr>
        <p:blipFill rotWithShape="1">
          <a:blip r:embed="rId4">
            <a:alphaModFix/>
          </a:blip>
          <a:srcRect/>
          <a:stretch/>
        </p:blipFill>
        <p:spPr>
          <a:xfrm>
            <a:off x="10737908" y="6650529"/>
            <a:ext cx="1001088" cy="70946"/>
          </a:xfrm>
          <a:prstGeom prst="rect">
            <a:avLst/>
          </a:prstGeom>
          <a:noFill/>
          <a:ln>
            <a:noFill/>
          </a:ln>
        </p:spPr>
      </p:pic>
      <p:sp>
        <p:nvSpPr>
          <p:cNvPr id="13" name="Google Shape;277;p39"/>
          <p:cNvSpPr txBox="1"/>
          <p:nvPr/>
        </p:nvSpPr>
        <p:spPr>
          <a:xfrm>
            <a:off x="406167" y="1221271"/>
            <a:ext cx="8749718" cy="584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BE" sz="3200" b="0" i="0" u="none" strike="noStrike" kern="0" cap="none" spc="0" normalizeH="0" baseline="0" noProof="0" dirty="0">
                <a:ln>
                  <a:noFill/>
                </a:ln>
                <a:solidFill>
                  <a:srgbClr val="1B5A9B"/>
                </a:solidFill>
                <a:effectLst/>
                <a:uLnTx/>
                <a:uFillTx/>
                <a:latin typeface="Arial"/>
                <a:ea typeface="Arial"/>
                <a:cs typeface="Arial"/>
                <a:sym typeface="Arial"/>
              </a:rPr>
              <a:t>Onthaal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277;p39"/>
          <p:cNvSpPr txBox="1"/>
          <p:nvPr/>
        </p:nvSpPr>
        <p:spPr>
          <a:xfrm>
            <a:off x="7412065" y="1198913"/>
            <a:ext cx="2397069" cy="4524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BE" sz="3200" b="0" i="0" u="none" strike="noStrike" kern="0" cap="none" spc="0" normalizeH="0" baseline="0" noProof="0" dirty="0">
                <a:ln>
                  <a:noFill/>
                </a:ln>
                <a:solidFill>
                  <a:srgbClr val="1B5A9B"/>
                </a:solidFill>
                <a:effectLst/>
                <a:uLnTx/>
                <a:uFillTx/>
                <a:latin typeface="Arial"/>
                <a:cs typeface="Arial"/>
                <a:sym typeface="Arial"/>
              </a:rPr>
              <a:t>Begeleiding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kstvak 4"/>
          <p:cNvSpPr txBox="1"/>
          <p:nvPr/>
        </p:nvSpPr>
        <p:spPr>
          <a:xfrm>
            <a:off x="517237" y="2233814"/>
            <a:ext cx="3833091" cy="14157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a:cs typeface="Arial"/>
                <a:sym typeface="Arial"/>
              </a:rPr>
              <a:t>Gratis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a:cs typeface="Arial"/>
                <a:sym typeface="Arial"/>
              </a:rPr>
              <a:t>Elke Taal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a:cs typeface="Arial"/>
                <a:sym typeface="Arial"/>
              </a:rPr>
              <a:t>Elke vraag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a:cs typeface="Arial"/>
                <a:sym typeface="Arial"/>
              </a:rPr>
              <a:t>Regio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kstvak 5"/>
          <p:cNvSpPr txBox="1"/>
          <p:nvPr/>
        </p:nvSpPr>
        <p:spPr>
          <a:xfrm>
            <a:off x="7518400" y="2233814"/>
            <a:ext cx="3001818" cy="29238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Gratis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Taal: in principe Nederlands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l-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Inkomen: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BE" sz="1400" b="0" i="0" u="none" strike="noStrike" kern="0" cap="none" spc="0" normalizeH="0" baseline="0" noProof="0" dirty="0">
                <a:ln>
                  <a:noFill/>
                </a:ln>
                <a:solidFill>
                  <a:srgbClr val="000000"/>
                </a:solidFill>
                <a:effectLst/>
                <a:uLnTx/>
                <a:uFillTx/>
                <a:latin typeface="Arial"/>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nl-BE"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Afbeelding 6"/>
          <p:cNvPicPr>
            <a:picLocks noChangeAspect="1"/>
          </p:cNvPicPr>
          <p:nvPr/>
        </p:nvPicPr>
        <p:blipFill>
          <a:blip r:embed="rId5"/>
          <a:stretch>
            <a:fillRect/>
          </a:stretch>
        </p:blipFill>
        <p:spPr>
          <a:xfrm>
            <a:off x="7241429" y="3548703"/>
            <a:ext cx="3828912" cy="2191442"/>
          </a:xfrm>
          <a:prstGeom prst="rect">
            <a:avLst/>
          </a:prstGeom>
        </p:spPr>
      </p:pic>
      <p:pic>
        <p:nvPicPr>
          <p:cNvPr id="3" name="Afbeelding 2">
            <a:extLst>
              <a:ext uri="{FF2B5EF4-FFF2-40B4-BE49-F238E27FC236}">
                <a16:creationId xmlns:a16="http://schemas.microsoft.com/office/drawing/2014/main" id="{8C92E815-053B-4C77-8D94-69202C6AC262}"/>
              </a:ext>
            </a:extLst>
          </p:cNvPr>
          <p:cNvPicPr>
            <a:picLocks noChangeAspect="1"/>
          </p:cNvPicPr>
          <p:nvPr/>
        </p:nvPicPr>
        <p:blipFill>
          <a:blip r:embed="rId6"/>
          <a:stretch>
            <a:fillRect/>
          </a:stretch>
        </p:blipFill>
        <p:spPr>
          <a:xfrm>
            <a:off x="606505" y="3378773"/>
            <a:ext cx="4050283" cy="2675216"/>
          </a:xfrm>
          <a:prstGeom prst="rect">
            <a:avLst/>
          </a:prstGeom>
        </p:spPr>
      </p:pic>
    </p:spTree>
    <p:extLst>
      <p:ext uri="{BB962C8B-B14F-4D97-AF65-F5344CB8AC3E}">
        <p14:creationId xmlns:p14="http://schemas.microsoft.com/office/powerpoint/2010/main" val="419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0"/>
          <p:cNvPicPr preferRelativeResize="0">
            <a:picLocks noGrp="1"/>
          </p:cNvPicPr>
          <p:nvPr>
            <p:ph type="body" idx="1"/>
          </p:nvPr>
        </p:nvPicPr>
        <p:blipFill rotWithShape="1">
          <a:blip r:embed="rId3">
            <a:alphaModFix/>
          </a:blip>
          <a:srcRect/>
          <a:stretch/>
        </p:blipFill>
        <p:spPr>
          <a:xfrm>
            <a:off x="374811" y="6170235"/>
            <a:ext cx="1274017" cy="374561"/>
          </a:xfrm>
          <a:prstGeom prst="rect">
            <a:avLst/>
          </a:prstGeom>
          <a:noFill/>
          <a:ln>
            <a:noFill/>
          </a:ln>
        </p:spPr>
      </p:pic>
      <p:sp>
        <p:nvSpPr>
          <p:cNvPr id="285" name="Google Shape;28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1B5A9B"/>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1B5A9B"/>
              </a:solidFill>
              <a:effectLst/>
              <a:uLnTx/>
              <a:uFillTx/>
              <a:latin typeface="Arial"/>
              <a:ea typeface="Arial"/>
              <a:cs typeface="Arial"/>
              <a:sym typeface="Arial"/>
            </a:endParaRPr>
          </a:p>
        </p:txBody>
      </p:sp>
      <p:sp>
        <p:nvSpPr>
          <p:cNvPr id="286" name="Google Shape;286;p40"/>
          <p:cNvSpPr/>
          <p:nvPr/>
        </p:nvSpPr>
        <p:spPr>
          <a:xfrm>
            <a:off x="0" y="0"/>
            <a:ext cx="12192000" cy="1023457"/>
          </a:xfrm>
          <a:prstGeom prst="rect">
            <a:avLst/>
          </a:prstGeom>
          <a:solidFill>
            <a:srgbClr val="1B5A9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Google Shape;287;p40"/>
          <p:cNvSpPr txBox="1">
            <a:spLocks noGrp="1"/>
          </p:cNvSpPr>
          <p:nvPr>
            <p:ph type="title"/>
          </p:nvPr>
        </p:nvSpPr>
        <p:spPr>
          <a:xfrm>
            <a:off x="317712" y="1504"/>
            <a:ext cx="10515600" cy="10219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nl-BE" dirty="0">
                <a:solidFill>
                  <a:schemeClr val="lt1"/>
                </a:solidFill>
                <a:latin typeface="Arial"/>
                <a:ea typeface="Arial"/>
                <a:cs typeface="Arial"/>
                <a:sym typeface="Arial"/>
              </a:rPr>
              <a:t>Voor de scheiding </a:t>
            </a:r>
            <a:endParaRPr dirty="0"/>
          </a:p>
        </p:txBody>
      </p:sp>
      <p:pic>
        <p:nvPicPr>
          <p:cNvPr id="292" name="Google Shape;292;p40"/>
          <p:cNvPicPr preferRelativeResize="0"/>
          <p:nvPr/>
        </p:nvPicPr>
        <p:blipFill rotWithShape="1">
          <a:blip r:embed="rId4">
            <a:alphaModFix/>
          </a:blip>
          <a:srcRect/>
          <a:stretch/>
        </p:blipFill>
        <p:spPr>
          <a:xfrm>
            <a:off x="10737908" y="6650529"/>
            <a:ext cx="1001088" cy="70946"/>
          </a:xfrm>
          <a:prstGeom prst="rect">
            <a:avLst/>
          </a:prstGeom>
          <a:noFill/>
          <a:ln>
            <a:noFill/>
          </a:ln>
        </p:spPr>
      </p:pic>
      <p:pic>
        <p:nvPicPr>
          <p:cNvPr id="14" name="Graphic 13" descr="Man en vrouw">
            <a:extLst>
              <a:ext uri="{FF2B5EF4-FFF2-40B4-BE49-F238E27FC236}">
                <a16:creationId xmlns:a16="http://schemas.microsoft.com/office/drawing/2014/main" id="{E8A97B26-1C81-440B-8B94-1010F85796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051" y="2971635"/>
            <a:ext cx="632897" cy="632897"/>
          </a:xfrm>
          <a:prstGeom prst="rect">
            <a:avLst/>
          </a:prstGeom>
        </p:spPr>
      </p:pic>
      <p:sp>
        <p:nvSpPr>
          <p:cNvPr id="17" name="Tekstvak 16">
            <a:extLst>
              <a:ext uri="{FF2B5EF4-FFF2-40B4-BE49-F238E27FC236}">
                <a16:creationId xmlns:a16="http://schemas.microsoft.com/office/drawing/2014/main" id="{13D37842-9389-47C1-B265-B296155E14C0}"/>
              </a:ext>
            </a:extLst>
          </p:cNvPr>
          <p:cNvSpPr txBox="1"/>
          <p:nvPr/>
        </p:nvSpPr>
        <p:spPr>
          <a:xfrm>
            <a:off x="1524000" y="1694105"/>
            <a:ext cx="36021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Individueel</a:t>
            </a:r>
            <a:endParaRPr kumimoji="0" lang="fr-BE" sz="1800" b="0" i="0" u="none" strike="noStrike" kern="0" cap="none" spc="0" normalizeH="0" baseline="0" noProof="0" dirty="0">
              <a:ln>
                <a:noFill/>
              </a:ln>
              <a:solidFill>
                <a:srgbClr val="000000"/>
              </a:solidFill>
              <a:effectLst/>
              <a:uLnTx/>
              <a:uFillTx/>
              <a:latin typeface="Open Sans Light"/>
              <a:cs typeface="Arial"/>
              <a:sym typeface="Arial"/>
            </a:endParaRPr>
          </a:p>
        </p:txBody>
      </p:sp>
      <p:pic>
        <p:nvPicPr>
          <p:cNvPr id="21" name="Graphic 20" descr="Man">
            <a:extLst>
              <a:ext uri="{FF2B5EF4-FFF2-40B4-BE49-F238E27FC236}">
                <a16:creationId xmlns:a16="http://schemas.microsoft.com/office/drawing/2014/main" id="{BCAE8E8C-06FB-49D6-A625-85E2B9B75F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051" y="1691696"/>
            <a:ext cx="539167" cy="539167"/>
          </a:xfrm>
          <a:prstGeom prst="rect">
            <a:avLst/>
          </a:prstGeom>
        </p:spPr>
      </p:pic>
      <p:sp>
        <p:nvSpPr>
          <p:cNvPr id="22" name="Tekstvak 21">
            <a:extLst>
              <a:ext uri="{FF2B5EF4-FFF2-40B4-BE49-F238E27FC236}">
                <a16:creationId xmlns:a16="http://schemas.microsoft.com/office/drawing/2014/main" id="{C344965F-2494-4EFA-9FB3-B3D3DCF4AD4D}"/>
              </a:ext>
            </a:extLst>
          </p:cNvPr>
          <p:cNvSpPr txBox="1"/>
          <p:nvPr/>
        </p:nvSpPr>
        <p:spPr>
          <a:xfrm>
            <a:off x="1524000" y="3137608"/>
            <a:ext cx="1653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Gezamenlijk</a:t>
            </a:r>
            <a:endParaRPr kumimoji="0" lang="fr-BE" sz="1800" b="0" i="0" u="none" strike="noStrike" kern="0" cap="none" spc="0" normalizeH="0" baseline="0" noProof="0" dirty="0">
              <a:ln>
                <a:noFill/>
              </a:ln>
              <a:solidFill>
                <a:srgbClr val="000000"/>
              </a:solidFill>
              <a:effectLst/>
              <a:uLnTx/>
              <a:uFillTx/>
              <a:latin typeface="Open Sans Light"/>
              <a:cs typeface="Arial"/>
              <a:sym typeface="Arial"/>
            </a:endParaRPr>
          </a:p>
        </p:txBody>
      </p:sp>
      <p:pic>
        <p:nvPicPr>
          <p:cNvPr id="24" name="Graphic 23" descr="Pijl: lichte curve">
            <a:extLst>
              <a:ext uri="{FF2B5EF4-FFF2-40B4-BE49-F238E27FC236}">
                <a16:creationId xmlns:a16="http://schemas.microsoft.com/office/drawing/2014/main" id="{C649B1A7-F100-48E6-AD17-4387AA90CB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3563" y="2213973"/>
            <a:ext cx="738909" cy="738909"/>
          </a:xfrm>
          <a:prstGeom prst="rect">
            <a:avLst/>
          </a:prstGeom>
        </p:spPr>
      </p:pic>
      <p:sp>
        <p:nvSpPr>
          <p:cNvPr id="25" name="Tekstvak 24">
            <a:extLst>
              <a:ext uri="{FF2B5EF4-FFF2-40B4-BE49-F238E27FC236}">
                <a16:creationId xmlns:a16="http://schemas.microsoft.com/office/drawing/2014/main" id="{1DA46B37-5748-4668-80C1-A7FA86175003}"/>
              </a:ext>
            </a:extLst>
          </p:cNvPr>
          <p:cNvSpPr txBox="1"/>
          <p:nvPr/>
        </p:nvSpPr>
        <p:spPr>
          <a:xfrm>
            <a:off x="6640946" y="2121945"/>
            <a:ext cx="427643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Begeleiding</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relatie</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en </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persoonlijke</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gezinsproblemen</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Doorverwijzing</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naar</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andere</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diensten</a:t>
            </a:r>
            <a:endParaRPr kumimoji="0" lang="fr-BE" sz="1800" b="0" i="0" u="none" strike="noStrike" kern="0" cap="none" spc="0" normalizeH="0" baseline="0" noProof="0" dirty="0">
              <a:ln>
                <a:noFill/>
              </a:ln>
              <a:solidFill>
                <a:srgbClr val="000000"/>
              </a:solidFill>
              <a:effectLst/>
              <a:uLnTx/>
              <a:uFillTx/>
              <a:latin typeface="Open Sans Ligh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a:ln>
                  <a:noFill/>
                </a:ln>
                <a:solidFill>
                  <a:srgbClr val="000000"/>
                </a:solidFill>
                <a:effectLst/>
                <a:uLnTx/>
                <a:uFillTx/>
                <a:latin typeface="Open Sans Light"/>
                <a:cs typeface="Arial"/>
                <a:sym typeface="Arial"/>
              </a:rPr>
              <a:t>BIF</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Juridisch</a:t>
            </a:r>
            <a:r>
              <a:rPr kumimoji="0" lang="fr-BE" sz="1800" b="0" i="0" u="none" strike="noStrike" kern="0" cap="none" spc="0" normalizeH="0" baseline="0" noProof="0" dirty="0">
                <a:ln>
                  <a:noFill/>
                </a:ln>
                <a:solidFill>
                  <a:srgbClr val="000000"/>
                </a:solidFill>
                <a:effectLst/>
                <a:uLnTx/>
                <a:uFillTx/>
                <a:latin typeface="Open Sans Light"/>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a:cs typeface="Arial"/>
                <a:sym typeface="Arial"/>
              </a:rPr>
              <a:t>consult</a:t>
            </a:r>
            <a:endParaRPr kumimoji="0" lang="fr-BE" sz="1800" b="0" i="0" u="none" strike="noStrike" kern="0" cap="none" spc="0" normalizeH="0" baseline="0" noProof="0" dirty="0">
              <a:ln>
                <a:noFill/>
              </a:ln>
              <a:solidFill>
                <a:srgbClr val="000000"/>
              </a:solidFill>
              <a:effectLst/>
              <a:uLnTx/>
              <a:uFillTx/>
              <a:latin typeface="Open Sans Light"/>
              <a:cs typeface="Arial"/>
              <a:sym typeface="Arial"/>
            </a:endParaRPr>
          </a:p>
        </p:txBody>
      </p:sp>
    </p:spTree>
    <p:extLst>
      <p:ext uri="{BB962C8B-B14F-4D97-AF65-F5344CB8AC3E}">
        <p14:creationId xmlns:p14="http://schemas.microsoft.com/office/powerpoint/2010/main" val="5606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1"/>
          <p:cNvPicPr preferRelativeResize="0">
            <a:picLocks noGrp="1"/>
          </p:cNvPicPr>
          <p:nvPr>
            <p:ph type="body" idx="1"/>
          </p:nvPr>
        </p:nvPicPr>
        <p:blipFill rotWithShape="1">
          <a:blip r:embed="rId3">
            <a:alphaModFix/>
          </a:blip>
          <a:srcRect/>
          <a:stretch/>
        </p:blipFill>
        <p:spPr>
          <a:xfrm>
            <a:off x="374811" y="6170235"/>
            <a:ext cx="1274017" cy="374561"/>
          </a:xfrm>
          <a:prstGeom prst="rect">
            <a:avLst/>
          </a:prstGeom>
          <a:noFill/>
          <a:ln>
            <a:noFill/>
          </a:ln>
        </p:spPr>
      </p:pic>
      <p:sp>
        <p:nvSpPr>
          <p:cNvPr id="298" name="Google Shape;29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1B5A9B"/>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1B5A9B"/>
              </a:solidFill>
              <a:effectLst/>
              <a:uLnTx/>
              <a:uFillTx/>
              <a:latin typeface="Arial"/>
              <a:ea typeface="Arial"/>
              <a:cs typeface="Arial"/>
              <a:sym typeface="Arial"/>
            </a:endParaRPr>
          </a:p>
        </p:txBody>
      </p:sp>
      <p:sp>
        <p:nvSpPr>
          <p:cNvPr id="299" name="Google Shape;299;p41"/>
          <p:cNvSpPr/>
          <p:nvPr/>
        </p:nvSpPr>
        <p:spPr>
          <a:xfrm>
            <a:off x="0" y="0"/>
            <a:ext cx="12192000" cy="1023457"/>
          </a:xfrm>
          <a:prstGeom prst="rect">
            <a:avLst/>
          </a:prstGeom>
          <a:solidFill>
            <a:srgbClr val="1B5A9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0" name="Google Shape;300;p41"/>
          <p:cNvSpPr txBox="1">
            <a:spLocks noGrp="1"/>
          </p:cNvSpPr>
          <p:nvPr>
            <p:ph type="title"/>
          </p:nvPr>
        </p:nvSpPr>
        <p:spPr>
          <a:xfrm>
            <a:off x="317712" y="1504"/>
            <a:ext cx="10515600" cy="1021953"/>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nl-BE" dirty="0">
                <a:solidFill>
                  <a:schemeClr val="lt1"/>
                </a:solidFill>
                <a:latin typeface="Arial"/>
                <a:cs typeface="Arial"/>
                <a:sym typeface="Arial"/>
              </a:rPr>
              <a:t>Tijdens en na de scheiding</a:t>
            </a:r>
            <a:endParaRPr dirty="0"/>
          </a:p>
        </p:txBody>
      </p:sp>
      <p:pic>
        <p:nvPicPr>
          <p:cNvPr id="305" name="Google Shape;305;p41"/>
          <p:cNvPicPr preferRelativeResize="0"/>
          <p:nvPr/>
        </p:nvPicPr>
        <p:blipFill rotWithShape="1">
          <a:blip r:embed="rId4">
            <a:alphaModFix/>
          </a:blip>
          <a:srcRect/>
          <a:stretch/>
        </p:blipFill>
        <p:spPr>
          <a:xfrm>
            <a:off x="10737908" y="6650529"/>
            <a:ext cx="1001088" cy="70946"/>
          </a:xfrm>
          <a:prstGeom prst="rect">
            <a:avLst/>
          </a:prstGeom>
          <a:noFill/>
          <a:ln>
            <a:noFill/>
          </a:ln>
        </p:spPr>
      </p:pic>
      <p:pic>
        <p:nvPicPr>
          <p:cNvPr id="10" name="Graphic 9" descr="Man">
            <a:extLst>
              <a:ext uri="{FF2B5EF4-FFF2-40B4-BE49-F238E27FC236}">
                <a16:creationId xmlns:a16="http://schemas.microsoft.com/office/drawing/2014/main" id="{1D69C26F-DDC6-4B27-9499-C6655DC51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051" y="1691696"/>
            <a:ext cx="539167" cy="539167"/>
          </a:xfrm>
          <a:prstGeom prst="rect">
            <a:avLst/>
          </a:prstGeom>
        </p:spPr>
      </p:pic>
      <p:pic>
        <p:nvPicPr>
          <p:cNvPr id="3" name="Graphic 2" descr="Vrouw">
            <a:extLst>
              <a:ext uri="{FF2B5EF4-FFF2-40B4-BE49-F238E27FC236}">
                <a16:creationId xmlns:a16="http://schemas.microsoft.com/office/drawing/2014/main" id="{3333C267-43D8-4E98-B645-4632BA663D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975" y="2268104"/>
            <a:ext cx="539168" cy="539168"/>
          </a:xfrm>
          <a:prstGeom prst="rect">
            <a:avLst/>
          </a:prstGeom>
        </p:spPr>
      </p:pic>
      <p:pic>
        <p:nvPicPr>
          <p:cNvPr id="13" name="Graphic 12" descr="Man">
            <a:extLst>
              <a:ext uri="{FF2B5EF4-FFF2-40B4-BE49-F238E27FC236}">
                <a16:creationId xmlns:a16="http://schemas.microsoft.com/office/drawing/2014/main" id="{C8F1B947-899B-41E2-B489-72A4131E6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808" y="2268104"/>
            <a:ext cx="539167" cy="539167"/>
          </a:xfrm>
          <a:prstGeom prst="rect">
            <a:avLst/>
          </a:prstGeom>
        </p:spPr>
      </p:pic>
      <p:sp>
        <p:nvSpPr>
          <p:cNvPr id="15" name="Tekstvak 14">
            <a:extLst>
              <a:ext uri="{FF2B5EF4-FFF2-40B4-BE49-F238E27FC236}">
                <a16:creationId xmlns:a16="http://schemas.microsoft.com/office/drawing/2014/main" id="{63F13B95-C0C3-494B-9F41-7EB275962BA0}"/>
              </a:ext>
            </a:extLst>
          </p:cNvPr>
          <p:cNvSpPr txBox="1"/>
          <p:nvPr/>
        </p:nvSpPr>
        <p:spPr>
          <a:xfrm>
            <a:off x="1524000" y="1694105"/>
            <a:ext cx="36021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Individueel</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p:txBody>
      </p:sp>
      <p:sp>
        <p:nvSpPr>
          <p:cNvPr id="16" name="Tekstvak 15">
            <a:extLst>
              <a:ext uri="{FF2B5EF4-FFF2-40B4-BE49-F238E27FC236}">
                <a16:creationId xmlns:a16="http://schemas.microsoft.com/office/drawing/2014/main" id="{1190FF83-B0DB-4BAB-87D3-E4C595B6C3AF}"/>
              </a:ext>
            </a:extLst>
          </p:cNvPr>
          <p:cNvSpPr txBox="1"/>
          <p:nvPr/>
        </p:nvSpPr>
        <p:spPr>
          <a:xfrm>
            <a:off x="1560357" y="2230863"/>
            <a:ext cx="1653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Gezamenlijk</a:t>
            </a:r>
            <a:r>
              <a:rPr kumimoji="0" lang="fr-BE" sz="1800" b="0" i="0" u="none" strike="noStrike" kern="0" cap="none" spc="0" normalizeH="0" baseline="0" noProof="0" dirty="0">
                <a:ln>
                  <a:noFill/>
                </a:ln>
                <a:solidFill>
                  <a:srgbClr val="000000"/>
                </a:solidFill>
                <a:effectLst/>
                <a:uLnTx/>
                <a:uFillTx/>
                <a:latin typeface="Arial"/>
                <a:cs typeface="Arial"/>
                <a:sym typeface="Arial"/>
              </a:rPr>
              <a:t> </a:t>
            </a:r>
          </a:p>
        </p:txBody>
      </p:sp>
      <p:pic>
        <p:nvPicPr>
          <p:cNvPr id="17" name="Graphic 16" descr="Pijl: lichte curve">
            <a:extLst>
              <a:ext uri="{FF2B5EF4-FFF2-40B4-BE49-F238E27FC236}">
                <a16:creationId xmlns:a16="http://schemas.microsoft.com/office/drawing/2014/main" id="{13B81BE6-5BD9-4E9F-BBF4-66F3BD6371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1802254" y="2684999"/>
            <a:ext cx="750112" cy="750112"/>
          </a:xfrm>
          <a:prstGeom prst="rect">
            <a:avLst/>
          </a:prstGeom>
        </p:spPr>
      </p:pic>
      <p:sp>
        <p:nvSpPr>
          <p:cNvPr id="18" name="Tekstvak 17">
            <a:extLst>
              <a:ext uri="{FF2B5EF4-FFF2-40B4-BE49-F238E27FC236}">
                <a16:creationId xmlns:a16="http://schemas.microsoft.com/office/drawing/2014/main" id="{100FD465-8DD2-4135-8A87-4B1F65659B3F}"/>
              </a:ext>
            </a:extLst>
          </p:cNvPr>
          <p:cNvSpPr txBox="1"/>
          <p:nvPr/>
        </p:nvSpPr>
        <p:spPr>
          <a:xfrm>
            <a:off x="1011819" y="3519916"/>
            <a:ext cx="4276436"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Begeleiding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scheidingsbegeleiding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opvoedingsproblemen</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Doorverwijzing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naar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andere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diensten</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BIF</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Juridisch</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consult</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Raar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zo</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uit</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elkaar</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p:txBody>
      </p:sp>
      <p:pic>
        <p:nvPicPr>
          <p:cNvPr id="5" name="Graphic 4" descr="Vrouw">
            <a:extLst>
              <a:ext uri="{FF2B5EF4-FFF2-40B4-BE49-F238E27FC236}">
                <a16:creationId xmlns:a16="http://schemas.microsoft.com/office/drawing/2014/main" id="{FC465102-E73D-447F-A29C-CD8DE838B1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7009" y="1958329"/>
            <a:ext cx="457200" cy="457200"/>
          </a:xfrm>
          <a:prstGeom prst="rect">
            <a:avLst/>
          </a:prstGeom>
        </p:spPr>
      </p:pic>
      <p:pic>
        <p:nvPicPr>
          <p:cNvPr id="7" name="Graphic 6" descr="Kind met ballon">
            <a:extLst>
              <a:ext uri="{FF2B5EF4-FFF2-40B4-BE49-F238E27FC236}">
                <a16:creationId xmlns:a16="http://schemas.microsoft.com/office/drawing/2014/main" id="{7683243D-D070-4F78-8FC0-AFB6F060C0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22146" y="2005939"/>
            <a:ext cx="394854" cy="394854"/>
          </a:xfrm>
          <a:prstGeom prst="rect">
            <a:avLst/>
          </a:prstGeom>
        </p:spPr>
      </p:pic>
      <p:pic>
        <p:nvPicPr>
          <p:cNvPr id="23" name="Graphic 22" descr="Pijl: lichte curve">
            <a:extLst>
              <a:ext uri="{FF2B5EF4-FFF2-40B4-BE49-F238E27FC236}">
                <a16:creationId xmlns:a16="http://schemas.microsoft.com/office/drawing/2014/main" id="{003CCD84-8BC5-4CBE-9978-EFB1BDCA80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281726" y="2769058"/>
            <a:ext cx="750112" cy="750112"/>
          </a:xfrm>
          <a:prstGeom prst="rect">
            <a:avLst/>
          </a:prstGeom>
        </p:spPr>
      </p:pic>
      <p:sp>
        <p:nvSpPr>
          <p:cNvPr id="25" name="Tekstvak 24">
            <a:extLst>
              <a:ext uri="{FF2B5EF4-FFF2-40B4-BE49-F238E27FC236}">
                <a16:creationId xmlns:a16="http://schemas.microsoft.com/office/drawing/2014/main" id="{1F613527-37BF-4B7E-B669-C3BB787F65E8}"/>
              </a:ext>
            </a:extLst>
          </p:cNvPr>
          <p:cNvSpPr txBox="1"/>
          <p:nvPr/>
        </p:nvSpPr>
        <p:spPr>
          <a:xfrm>
            <a:off x="7462560" y="3519916"/>
            <a:ext cx="427643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Ondersteuning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via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ouders</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Doorverwijzing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naar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andere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diensten</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JAC: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vanaf</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12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jaar</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Raar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zo</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uit</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elkaar</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p:txBody>
      </p:sp>
    </p:spTree>
    <p:extLst>
      <p:ext uri="{BB962C8B-B14F-4D97-AF65-F5344CB8AC3E}">
        <p14:creationId xmlns:p14="http://schemas.microsoft.com/office/powerpoint/2010/main" val="18480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1"/>
          <p:cNvPicPr preferRelativeResize="0">
            <a:picLocks noGrp="1"/>
          </p:cNvPicPr>
          <p:nvPr>
            <p:ph type="body" idx="1"/>
          </p:nvPr>
        </p:nvPicPr>
        <p:blipFill rotWithShape="1">
          <a:blip r:embed="rId3">
            <a:alphaModFix/>
          </a:blip>
          <a:srcRect/>
          <a:stretch/>
        </p:blipFill>
        <p:spPr>
          <a:xfrm>
            <a:off x="374811" y="6170235"/>
            <a:ext cx="1274017" cy="374561"/>
          </a:xfrm>
          <a:prstGeom prst="rect">
            <a:avLst/>
          </a:prstGeom>
          <a:noFill/>
          <a:ln>
            <a:noFill/>
          </a:ln>
        </p:spPr>
      </p:pic>
      <p:sp>
        <p:nvSpPr>
          <p:cNvPr id="298" name="Google Shape;29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0" cap="none" spc="0" normalizeH="0" baseline="0" noProof="0">
                <a:ln>
                  <a:noFill/>
                </a:ln>
                <a:solidFill>
                  <a:srgbClr val="1B5A9B"/>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1B5A9B"/>
              </a:solidFill>
              <a:effectLst/>
              <a:uLnTx/>
              <a:uFillTx/>
              <a:latin typeface="Arial"/>
              <a:ea typeface="Arial"/>
              <a:cs typeface="Arial"/>
              <a:sym typeface="Arial"/>
            </a:endParaRPr>
          </a:p>
        </p:txBody>
      </p:sp>
      <p:sp>
        <p:nvSpPr>
          <p:cNvPr id="299" name="Google Shape;299;p41"/>
          <p:cNvSpPr/>
          <p:nvPr/>
        </p:nvSpPr>
        <p:spPr>
          <a:xfrm>
            <a:off x="0" y="-43017"/>
            <a:ext cx="12192000" cy="1023457"/>
          </a:xfrm>
          <a:prstGeom prst="rect">
            <a:avLst/>
          </a:prstGeom>
          <a:solidFill>
            <a:srgbClr val="1B5A9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0" name="Google Shape;300;p41"/>
          <p:cNvSpPr txBox="1">
            <a:spLocks noGrp="1"/>
          </p:cNvSpPr>
          <p:nvPr>
            <p:ph type="title"/>
          </p:nvPr>
        </p:nvSpPr>
        <p:spPr>
          <a:xfrm>
            <a:off x="317712" y="1504"/>
            <a:ext cx="10515600" cy="1021953"/>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nl-BE" dirty="0">
                <a:solidFill>
                  <a:schemeClr val="lt1"/>
                </a:solidFill>
                <a:latin typeface="Arial"/>
                <a:ea typeface="Arial"/>
                <a:cs typeface="Arial"/>
                <a:sym typeface="Arial"/>
              </a:rPr>
              <a:t>Vechtscheiding - verontrusting</a:t>
            </a:r>
            <a:endParaRPr dirty="0"/>
          </a:p>
        </p:txBody>
      </p:sp>
      <p:pic>
        <p:nvPicPr>
          <p:cNvPr id="305" name="Google Shape;305;p41"/>
          <p:cNvPicPr preferRelativeResize="0"/>
          <p:nvPr/>
        </p:nvPicPr>
        <p:blipFill rotWithShape="1">
          <a:blip r:embed="rId4">
            <a:alphaModFix/>
          </a:blip>
          <a:srcRect/>
          <a:stretch/>
        </p:blipFill>
        <p:spPr>
          <a:xfrm>
            <a:off x="10737908" y="6650529"/>
            <a:ext cx="1001088" cy="70946"/>
          </a:xfrm>
          <a:prstGeom prst="rect">
            <a:avLst/>
          </a:prstGeom>
          <a:noFill/>
          <a:ln>
            <a:noFill/>
          </a:ln>
        </p:spPr>
      </p:pic>
      <p:pic>
        <p:nvPicPr>
          <p:cNvPr id="7" name="Graphic 6" descr="Man">
            <a:extLst>
              <a:ext uri="{FF2B5EF4-FFF2-40B4-BE49-F238E27FC236}">
                <a16:creationId xmlns:a16="http://schemas.microsoft.com/office/drawing/2014/main" id="{3BB72617-75D7-4610-A024-B90AF55ACB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9244" y="1500953"/>
            <a:ext cx="539167" cy="539167"/>
          </a:xfrm>
          <a:prstGeom prst="rect">
            <a:avLst/>
          </a:prstGeom>
        </p:spPr>
      </p:pic>
      <p:pic>
        <p:nvPicPr>
          <p:cNvPr id="8" name="Graphic 7" descr="Vrouw">
            <a:extLst>
              <a:ext uri="{FF2B5EF4-FFF2-40B4-BE49-F238E27FC236}">
                <a16:creationId xmlns:a16="http://schemas.microsoft.com/office/drawing/2014/main" id="{2B2F032A-8BED-40EE-88F2-C4096A2ED7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47121" y="1507755"/>
            <a:ext cx="539168" cy="539168"/>
          </a:xfrm>
          <a:prstGeom prst="rect">
            <a:avLst/>
          </a:prstGeom>
        </p:spPr>
      </p:pic>
      <p:pic>
        <p:nvPicPr>
          <p:cNvPr id="9" name="Graphic 8" descr="Kind met ballon">
            <a:extLst>
              <a:ext uri="{FF2B5EF4-FFF2-40B4-BE49-F238E27FC236}">
                <a16:creationId xmlns:a16="http://schemas.microsoft.com/office/drawing/2014/main" id="{243E91D4-AD00-4962-9993-DB9340B9CB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45945" y="1777339"/>
            <a:ext cx="394854" cy="394854"/>
          </a:xfrm>
          <a:prstGeom prst="rect">
            <a:avLst/>
          </a:prstGeom>
        </p:spPr>
      </p:pic>
      <p:pic>
        <p:nvPicPr>
          <p:cNvPr id="10" name="Graphic 9" descr="Vrouw">
            <a:extLst>
              <a:ext uri="{FF2B5EF4-FFF2-40B4-BE49-F238E27FC236}">
                <a16:creationId xmlns:a16="http://schemas.microsoft.com/office/drawing/2014/main" id="{D68B69B5-0B09-41CB-AA8E-A081219E9E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6172" y="1746166"/>
            <a:ext cx="457200" cy="457200"/>
          </a:xfrm>
          <a:prstGeom prst="rect">
            <a:avLst/>
          </a:prstGeom>
        </p:spPr>
      </p:pic>
      <p:sp>
        <p:nvSpPr>
          <p:cNvPr id="2" name="Tekstvak 1">
            <a:extLst>
              <a:ext uri="{FF2B5EF4-FFF2-40B4-BE49-F238E27FC236}">
                <a16:creationId xmlns:a16="http://schemas.microsoft.com/office/drawing/2014/main" id="{15C86AC3-AD4A-484B-994E-021174B9213A}"/>
              </a:ext>
            </a:extLst>
          </p:cNvPr>
          <p:cNvSpPr txBox="1"/>
          <p:nvPr/>
        </p:nvSpPr>
        <p:spPr>
          <a:xfrm>
            <a:off x="853573" y="4029363"/>
            <a:ext cx="416790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Ouderschapsbegeleiding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opvoedingsproblemen</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Bezoekruimte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bij</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contactbreuk</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Doorverwijzing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naar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andere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diensten</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Kinderen</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uit</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de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knel</a:t>
            </a:r>
            <a:endParaRPr kumimoji="0" lang="fr-BE" sz="14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p:txBody>
      </p:sp>
      <p:pic>
        <p:nvPicPr>
          <p:cNvPr id="12" name="Graphic 11" descr="Pijl: lichte curve">
            <a:extLst>
              <a:ext uri="{FF2B5EF4-FFF2-40B4-BE49-F238E27FC236}">
                <a16:creationId xmlns:a16="http://schemas.microsoft.com/office/drawing/2014/main" id="{0BFD09D5-C692-4553-93D9-71AB47A6E6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1912556" y="3629889"/>
            <a:ext cx="621868" cy="621868"/>
          </a:xfrm>
          <a:prstGeom prst="rect">
            <a:avLst/>
          </a:prstGeom>
        </p:spPr>
      </p:pic>
      <p:pic>
        <p:nvPicPr>
          <p:cNvPr id="13" name="Graphic 12" descr="Pijl: lichte curve">
            <a:extLst>
              <a:ext uri="{FF2B5EF4-FFF2-40B4-BE49-F238E27FC236}">
                <a16:creationId xmlns:a16="http://schemas.microsoft.com/office/drawing/2014/main" id="{ACA94689-1C6B-4D16-8F7B-BD8506AEF7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8432438" y="3242895"/>
            <a:ext cx="621868" cy="621868"/>
          </a:xfrm>
          <a:prstGeom prst="rect">
            <a:avLst/>
          </a:prstGeom>
        </p:spPr>
      </p:pic>
      <p:sp>
        <p:nvSpPr>
          <p:cNvPr id="15" name="Tekstvak 14">
            <a:extLst>
              <a:ext uri="{FF2B5EF4-FFF2-40B4-BE49-F238E27FC236}">
                <a16:creationId xmlns:a16="http://schemas.microsoft.com/office/drawing/2014/main" id="{D7A13422-B45D-4623-86A8-F7F14747E0EB}"/>
              </a:ext>
            </a:extLst>
          </p:cNvPr>
          <p:cNvSpPr txBox="1"/>
          <p:nvPr/>
        </p:nvSpPr>
        <p:spPr>
          <a:xfrm>
            <a:off x="7314502" y="4036290"/>
            <a:ext cx="4390218"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JAC: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vanaf</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12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jaar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Bezoekruimte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bij</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contactbreuk</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Doorverwijzing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naar</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andere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diensten</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Kinderen</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uit</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de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knel</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BE"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BE"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B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kstvak 2">
            <a:extLst>
              <a:ext uri="{FF2B5EF4-FFF2-40B4-BE49-F238E27FC236}">
                <a16:creationId xmlns:a16="http://schemas.microsoft.com/office/drawing/2014/main" id="{81F37340-5A0E-4469-B94A-8ECF9BB6F5E9}"/>
              </a:ext>
            </a:extLst>
          </p:cNvPr>
          <p:cNvSpPr txBox="1"/>
          <p:nvPr/>
        </p:nvSpPr>
        <p:spPr>
          <a:xfrm>
            <a:off x="924202" y="2159511"/>
            <a:ext cx="2881748" cy="16927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Individueel</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Gezamenlijk</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bij</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verontrusting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poging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betrekking</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beide</a:t>
            </a:r>
            <a:r>
              <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rPr>
              <a:t> </a:t>
            </a:r>
            <a:r>
              <a:rPr kumimoji="0" lang="fr-BE" sz="1800" b="0" i="0" u="none" strike="noStrike" kern="0" cap="none" spc="0" normalizeH="0" baseline="0" noProof="0" dirty="0" err="1">
                <a:ln>
                  <a:noFill/>
                </a:ln>
                <a:solidFill>
                  <a:srgbClr val="000000"/>
                </a:solidFill>
                <a:effectLst/>
                <a:uLnTx/>
                <a:uFillTx/>
                <a:latin typeface="Open Sans Light" panose="020B0306030504020204"/>
                <a:cs typeface="Arial"/>
                <a:sym typeface="Arial"/>
              </a:rPr>
              <a:t>ouders</a:t>
            </a:r>
            <a:endParaRPr kumimoji="0" lang="fr-BE" sz="1800" b="0" i="0" u="none" strike="noStrike" kern="0" cap="none" spc="0" normalizeH="0" baseline="0" noProof="0" dirty="0">
              <a:ln>
                <a:noFill/>
              </a:ln>
              <a:solidFill>
                <a:srgbClr val="000000"/>
              </a:solidFill>
              <a:effectLst/>
              <a:uLnTx/>
              <a:uFillTx/>
              <a:latin typeface="Open Sans Light" panose="020B0306030504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BE"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24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5281"/>
          <a:stretch/>
        </p:blipFill>
        <p:spPr>
          <a:xfrm>
            <a:off x="2118018" y="375384"/>
            <a:ext cx="7955965" cy="6325862"/>
          </a:xfrm>
          <a:prstGeom prst="rect">
            <a:avLst/>
          </a:prstGeom>
        </p:spPr>
      </p:pic>
      <p:pic>
        <p:nvPicPr>
          <p:cNvPr id="8" name="Afbeelding 7">
            <a:extLst>
              <a:ext uri="{FF2B5EF4-FFF2-40B4-BE49-F238E27FC236}">
                <a16:creationId xmlns:a16="http://schemas.microsoft.com/office/drawing/2014/main" id="{E486DEC8-C0D8-467F-BF76-8CFA31D2983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955" b="89552" l="0" r="89864"/>
                    </a14:imgEffect>
                  </a14:imgLayer>
                </a14:imgProps>
              </a:ext>
              <a:ext uri="{28A0092B-C50C-407E-A947-70E740481C1C}">
                <a14:useLocalDpi xmlns:a14="http://schemas.microsoft.com/office/drawing/2010/main" val="0"/>
              </a:ext>
            </a:extLst>
          </a:blip>
          <a:stretch>
            <a:fillRect/>
          </a:stretch>
        </p:blipFill>
        <p:spPr>
          <a:xfrm>
            <a:off x="5915515" y="1078793"/>
            <a:ext cx="2527972" cy="255193"/>
          </a:xfrm>
          <a:prstGeom prst="rect">
            <a:avLst/>
          </a:prstGeom>
        </p:spPr>
      </p:pic>
      <p:sp>
        <p:nvSpPr>
          <p:cNvPr id="6" name="Tijdelijke aanduiding voor dianummer 5">
            <a:extLst>
              <a:ext uri="{FF2B5EF4-FFF2-40B4-BE49-F238E27FC236}">
                <a16:creationId xmlns:a16="http://schemas.microsoft.com/office/drawing/2014/main" id="{6C17A7A7-DFFD-429D-B11C-D15EB3E43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67288-F53E-4F3A-9A8D-931006F073DE}" type="slidenum">
              <a:rPr kumimoji="0" lang="nl-BE" sz="1200" b="0" i="0" u="none" strike="noStrike" kern="1200" cap="none" spc="0" normalizeH="0" baseline="0" noProof="0" smtClean="0">
                <a:ln>
                  <a:noFill/>
                </a:ln>
                <a:solidFill>
                  <a:srgbClr val="1B5A9B"/>
                </a:solidFill>
                <a:effectLst/>
                <a:uLnTx/>
                <a:uFillTx/>
                <a:latin typeface="Tenso Medium"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dirty="0">
              <a:ln>
                <a:noFill/>
              </a:ln>
              <a:solidFill>
                <a:srgbClr val="1B5A9B"/>
              </a:solidFill>
              <a:effectLst/>
              <a:uLnTx/>
              <a:uFillTx/>
              <a:latin typeface="Tenso Medium" panose="02000000000000000000" pitchFamily="50" charset="0"/>
              <a:ea typeface="+mn-ea"/>
              <a:cs typeface="+mn-cs"/>
            </a:endParaRPr>
          </a:p>
        </p:txBody>
      </p:sp>
      <p:pic>
        <p:nvPicPr>
          <p:cNvPr id="13" name="Afbeelding 12">
            <a:extLst>
              <a:ext uri="{FF2B5EF4-FFF2-40B4-BE49-F238E27FC236}">
                <a16:creationId xmlns:a16="http://schemas.microsoft.com/office/drawing/2014/main" id="{9682A833-0076-45B2-AC6E-19EAC247AF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7908" y="6650529"/>
            <a:ext cx="1001088" cy="70946"/>
          </a:xfrm>
          <a:prstGeom prst="rect">
            <a:avLst/>
          </a:prstGeom>
        </p:spPr>
      </p:pic>
      <p:pic>
        <p:nvPicPr>
          <p:cNvPr id="5" name="Tijdelijke aanduiding voor inhoud 4">
            <a:extLst>
              <a:ext uri="{FF2B5EF4-FFF2-40B4-BE49-F238E27FC236}">
                <a16:creationId xmlns:a16="http://schemas.microsoft.com/office/drawing/2014/main" id="{09B231A9-5CA0-4C26-8233-4EF6290FBC04}"/>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74811" y="6170235"/>
            <a:ext cx="1274017" cy="374561"/>
          </a:xfrm>
        </p:spPr>
      </p:pic>
      <p:sp>
        <p:nvSpPr>
          <p:cNvPr id="15" name="Tijdelijke aanduiding voor inhoud 2">
            <a:extLst>
              <a:ext uri="{FF2B5EF4-FFF2-40B4-BE49-F238E27FC236}">
                <a16:creationId xmlns:a16="http://schemas.microsoft.com/office/drawing/2014/main" id="{F9482853-0306-4F96-B8DF-7D5AA9705FD5}"/>
              </a:ext>
            </a:extLst>
          </p:cNvPr>
          <p:cNvSpPr txBox="1">
            <a:spLocks/>
          </p:cNvSpPr>
          <p:nvPr/>
        </p:nvSpPr>
        <p:spPr>
          <a:xfrm>
            <a:off x="1073332" y="531845"/>
            <a:ext cx="10515600" cy="1604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4400" b="1" i="0" u="none" strike="noStrike" kern="1200" cap="none" spc="0" normalizeH="0" baseline="0" noProof="0" dirty="0">
                <a:ln>
                  <a:noFill/>
                </a:ln>
                <a:solidFill>
                  <a:srgbClr val="1B5A9B"/>
                </a:solidFill>
                <a:effectLst/>
                <a:uLnTx/>
                <a:uFillTx/>
                <a:latin typeface="Tenso" panose="02000000000000000000" pitchFamily="50" charset="0"/>
                <a:ea typeface="+mn-ea"/>
                <a:cs typeface="+mn-cs"/>
              </a:rPr>
              <a:t>5. Bemiddeling</a:t>
            </a:r>
          </a:p>
        </p:txBody>
      </p:sp>
    </p:spTree>
    <p:extLst>
      <p:ext uri="{BB962C8B-B14F-4D97-AF65-F5344CB8AC3E}">
        <p14:creationId xmlns:p14="http://schemas.microsoft.com/office/powerpoint/2010/main" val="57419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42FB9EC1-3410-4023-866B-D89C2B4D34C9}" vid="{6C3A487F-7DEF-4484-B82D-8F7B42ADCB66}"/>
    </a:ext>
  </a:extLst>
</a:theme>
</file>

<file path=ppt/theme/theme2.xml><?xml version="1.0" encoding="utf-8"?>
<a:theme xmlns:a="http://schemas.openxmlformats.org/drawingml/2006/main" name="1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C78E27D6FA54CAFC058DFDB7DB4E3" ma:contentTypeVersion="2" ma:contentTypeDescription="Een nieuw document maken." ma:contentTypeScope="" ma:versionID="fcd6da0109841cdb017e3d3bd19568bd">
  <xsd:schema xmlns:xsd="http://www.w3.org/2001/XMLSchema" xmlns:xs="http://www.w3.org/2001/XMLSchema" xmlns:p="http://schemas.microsoft.com/office/2006/metadata/properties" xmlns:ns3="20db5a02-67ae-49af-8f59-71b93fe243ed" targetNamespace="http://schemas.microsoft.com/office/2006/metadata/properties" ma:root="true" ma:fieldsID="27466fc904f3a1205ec185edcf6dafde" ns3:_="">
    <xsd:import namespace="20db5a02-67ae-49af-8f59-71b93fe243e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5a02-67ae-49af-8f59-71b93fe243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2D82FA-BBF9-462D-838E-A7611FE13008}">
  <ds:schemaRef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20db5a02-67ae-49af-8f59-71b93fe243ed"/>
    <ds:schemaRef ds:uri="http://purl.org/dc/terms/"/>
  </ds:schemaRefs>
</ds:datastoreItem>
</file>

<file path=customXml/itemProps2.xml><?xml version="1.0" encoding="utf-8"?>
<ds:datastoreItem xmlns:ds="http://schemas.openxmlformats.org/officeDocument/2006/customXml" ds:itemID="{3D142470-5662-4F36-BBB3-E90030818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b5a02-67ae-49af-8f59-71b93fe24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48AEC2-FAC4-4606-A77B-71CD84A40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CAW-powerpointpresentatie</Template>
  <TotalTime>0</TotalTime>
  <Words>1030</Words>
  <Application>Microsoft Office PowerPoint</Application>
  <PresentationFormat>Breedbeeld</PresentationFormat>
  <Paragraphs>232</Paragraphs>
  <Slides>20</Slides>
  <Notes>4</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20</vt:i4>
      </vt:variant>
    </vt:vector>
  </HeadingPairs>
  <TitlesOfParts>
    <vt:vector size="33" baseType="lpstr">
      <vt:lpstr>Arial</vt:lpstr>
      <vt:lpstr>Calibri</vt:lpstr>
      <vt:lpstr>Calibri Light</vt:lpstr>
      <vt:lpstr>Courier New</vt:lpstr>
      <vt:lpstr>Karla</vt:lpstr>
      <vt:lpstr>Open Sans</vt:lpstr>
      <vt:lpstr>Open Sans Light</vt:lpstr>
      <vt:lpstr>Tenso</vt:lpstr>
      <vt:lpstr>Tenso Medium</vt:lpstr>
      <vt:lpstr>Wingdings</vt:lpstr>
      <vt:lpstr>Kantoorthema</vt:lpstr>
      <vt:lpstr>1_Kantoorthema</vt:lpstr>
      <vt:lpstr>2_Kantoorthema</vt:lpstr>
      <vt:lpstr>PowerPoint-presentatie</vt:lpstr>
      <vt:lpstr>Ik ben gescheiden maar het verloopt niet zo vlot</vt:lpstr>
      <vt:lpstr>Ik ben recent gescheiden en wil meer info</vt:lpstr>
      <vt:lpstr>Ik ben gescheiden en zie mijn kind(eren) niet meer</vt:lpstr>
      <vt:lpstr>Scheiding binnen AOB</vt:lpstr>
      <vt:lpstr>Voor de scheiding </vt:lpstr>
      <vt:lpstr>Tijdens en na de scheiding</vt:lpstr>
      <vt:lpstr>Vechtscheiding - verontrusting</vt:lpstr>
      <vt:lpstr>PowerPoint-presentatie</vt:lpstr>
      <vt:lpstr>Wat is bemiddeling?</vt:lpstr>
      <vt:lpstr>Toepassingen</vt:lpstr>
      <vt:lpstr>Familiale bemiddeling</vt:lpstr>
      <vt:lpstr>Echtscheidingsbemiddeling</vt:lpstr>
      <vt:lpstr>Echtscheidingsbemiddeling</vt:lpstr>
      <vt:lpstr>Ouderschapsbemiddeling</vt:lpstr>
      <vt:lpstr>Wat doet een bemiddelaar?</vt:lpstr>
      <vt:lpstr>Bemiddeling via het CAW</vt:lpstr>
      <vt:lpstr>Stap 1 : Bemiddeling via het CAW : gesprek 1</vt:lpstr>
      <vt:lpstr>Stap 2 : Bemiddeling via het CAW : gesprekken</vt:lpstr>
      <vt:lpstr>Contactpersonen</vt:lpstr>
    </vt:vector>
  </TitlesOfParts>
  <Company>CAW Halle-Vilvoorde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Jolien Van der Cruys</dc:creator>
  <cp:lastModifiedBy>Lore Van Driessche</cp:lastModifiedBy>
  <cp:revision>18</cp:revision>
  <dcterms:created xsi:type="dcterms:W3CDTF">2021-09-01T11:06:10Z</dcterms:created>
  <dcterms:modified xsi:type="dcterms:W3CDTF">2021-10-04T08:17:35Z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0x010100592C78E27D6FA54CAFC058DFDB7DB4E3</vt:lpwstr>
  </property>
</Properties>
</file>